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2" r:id="rId1"/>
  </p:sldMasterIdLst>
  <p:notesMasterIdLst>
    <p:notesMasterId r:id="rId13"/>
  </p:notesMasterIdLst>
  <p:sldIdLst>
    <p:sldId id="359" r:id="rId2"/>
    <p:sldId id="361" r:id="rId3"/>
    <p:sldId id="360" r:id="rId4"/>
    <p:sldId id="365" r:id="rId5"/>
    <p:sldId id="354" r:id="rId6"/>
    <p:sldId id="362" r:id="rId7"/>
    <p:sldId id="364" r:id="rId8"/>
    <p:sldId id="370" r:id="rId9"/>
    <p:sldId id="363" r:id="rId10"/>
    <p:sldId id="366" r:id="rId11"/>
    <p:sldId id="368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Cambria Math" panose="02040503050406030204" pitchFamily="18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AD3"/>
    <a:srgbClr val="F4CCCC"/>
    <a:srgbClr val="141111"/>
    <a:srgbClr val="FFD966"/>
    <a:srgbClr val="C9DAF7"/>
    <a:srgbClr val="C9DBF8"/>
    <a:srgbClr val="B8C7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B48CAC-F348-4BBF-8D1A-0E4BB6651148}">
  <a:tblStyle styleId="{61B48CAC-F348-4BBF-8D1A-0E4BB66511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0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624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73AD-A078-41DE-A4EB-BBC423674EA3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9770-32CB-4179-B0F5-3FDC2E91C77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299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73AD-A078-41DE-A4EB-BBC423674EA3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9770-32CB-4179-B0F5-3FDC2E91C7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22940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73AD-A078-41DE-A4EB-BBC423674EA3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9770-32CB-4179-B0F5-3FDC2E91C7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12744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 hasCustomPrompt="1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/>
          </p:nvPr>
        </p:nvSpPr>
        <p:spPr>
          <a:xfrm>
            <a:off x="2343300" y="2406625"/>
            <a:ext cx="44577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343300" y="2895900"/>
            <a:ext cx="44577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519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73AD-A078-41DE-A4EB-BBC423674EA3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9770-32CB-4179-B0F5-3FDC2E91C7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64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73AD-A078-41DE-A4EB-BBC423674EA3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9770-32CB-4179-B0F5-3FDC2E91C77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305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73AD-A078-41DE-A4EB-BBC423674EA3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9770-32CB-4179-B0F5-3FDC2E91C7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361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73AD-A078-41DE-A4EB-BBC423674EA3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9770-32CB-4179-B0F5-3FDC2E91C7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486513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73AD-A078-41DE-A4EB-BBC423674EA3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9770-32CB-4179-B0F5-3FDC2E91C7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32771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73AD-A078-41DE-A4EB-BBC423674EA3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9770-32CB-4179-B0F5-3FDC2E91C7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22308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819073AD-A078-41DE-A4EB-BBC423674EA3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1C9770-32CB-4179-B0F5-3FDC2E91C7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9909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73AD-A078-41DE-A4EB-BBC423674EA3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9770-32CB-4179-B0F5-3FDC2E91C7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48029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94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>
            <a:spLocks noGrp="1"/>
          </p:cNvSpPr>
          <p:nvPr>
            <p:ph type="title"/>
          </p:nvPr>
        </p:nvSpPr>
        <p:spPr>
          <a:xfrm>
            <a:off x="611560" y="699542"/>
            <a:ext cx="1870954" cy="648072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4F8A72E-DFB2-412D-A36A-8600E62A84A9}"/>
              </a:ext>
            </a:extLst>
          </p:cNvPr>
          <p:cNvSpPr txBox="1"/>
          <p:nvPr/>
        </p:nvSpPr>
        <p:spPr>
          <a:xfrm>
            <a:off x="899592" y="1419622"/>
            <a:ext cx="72728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BERT</a:t>
            </a:r>
          </a:p>
          <a:p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Semi-supervised Learning</a:t>
            </a:r>
          </a:p>
          <a:p>
            <a:pPr lvl="1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Meta Pseudo Labels</a:t>
            </a:r>
          </a:p>
          <a:p>
            <a:pPr lvl="1"/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174214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B423D87A-99F7-40C2-93E9-73DA8810737C}"/>
              </a:ext>
            </a:extLst>
          </p:cNvPr>
          <p:cNvSpPr txBox="1"/>
          <p:nvPr/>
        </p:nvSpPr>
        <p:spPr>
          <a:xfrm>
            <a:off x="1403648" y="91427"/>
            <a:ext cx="61926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521222C-D5C7-438D-BEA6-3DB76F9359D3}"/>
              </a:ext>
            </a:extLst>
          </p:cNvPr>
          <p:cNvSpPr txBox="1"/>
          <p:nvPr/>
        </p:nvSpPr>
        <p:spPr>
          <a:xfrm>
            <a:off x="569727" y="758150"/>
            <a:ext cx="3321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MPL – student on labeled data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45FD98A-4F1F-411E-B603-3AE6578EF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1406506"/>
            <a:ext cx="4433700" cy="296389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4ABBF7F-36C0-42DD-AD05-1B7992E6A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491549"/>
            <a:ext cx="4047367" cy="289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90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B423D87A-99F7-40C2-93E9-73DA8810737C}"/>
              </a:ext>
            </a:extLst>
          </p:cNvPr>
          <p:cNvSpPr txBox="1"/>
          <p:nvPr/>
        </p:nvSpPr>
        <p:spPr>
          <a:xfrm>
            <a:off x="1403648" y="91427"/>
            <a:ext cx="61926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D128626-0CDE-4BA5-8903-DB4275F95A17}"/>
              </a:ext>
            </a:extLst>
          </p:cNvPr>
          <p:cNvSpPr txBox="1"/>
          <p:nvPr/>
        </p:nvSpPr>
        <p:spPr>
          <a:xfrm>
            <a:off x="611560" y="731480"/>
            <a:ext cx="1420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On test set</a:t>
            </a:r>
            <a:endParaRPr lang="zh-TW" altLang="en-US" sz="2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7239489-5BE8-44BA-B59A-47FAFA22DF1F}"/>
              </a:ext>
            </a:extLst>
          </p:cNvPr>
          <p:cNvSpPr txBox="1"/>
          <p:nvPr/>
        </p:nvSpPr>
        <p:spPr>
          <a:xfrm>
            <a:off x="1043608" y="1289922"/>
            <a:ext cx="2502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Supervised</a:t>
            </a:r>
          </a:p>
          <a:p>
            <a:r>
              <a:rPr lang="en-US" altLang="zh-TW" sz="2000" dirty="0"/>
              <a:t>    - accuracy 0.8600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C896779-8031-4DB7-A02B-F61E0F42289F}"/>
              </a:ext>
            </a:extLst>
          </p:cNvPr>
          <p:cNvSpPr txBox="1"/>
          <p:nvPr/>
        </p:nvSpPr>
        <p:spPr>
          <a:xfrm>
            <a:off x="1012084" y="3124779"/>
            <a:ext cx="2573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Semi-supervised</a:t>
            </a:r>
          </a:p>
          <a:p>
            <a:r>
              <a:rPr lang="en-US" altLang="zh-TW" sz="2000" dirty="0"/>
              <a:t>     - accuracy 0.8477</a:t>
            </a:r>
            <a:endParaRPr lang="zh-TW" altLang="en-US" sz="2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22EE92-81A6-417D-A8F7-213B94B79DA0}"/>
              </a:ext>
            </a:extLst>
          </p:cNvPr>
          <p:cNvSpPr txBox="1"/>
          <p:nvPr/>
        </p:nvSpPr>
        <p:spPr>
          <a:xfrm>
            <a:off x="3546216" y="1596157"/>
            <a:ext cx="259237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range mean variance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287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B423D87A-99F7-40C2-93E9-73DA8810737C}"/>
              </a:ext>
            </a:extLst>
          </p:cNvPr>
          <p:cNvSpPr txBox="1"/>
          <p:nvPr/>
        </p:nvSpPr>
        <p:spPr>
          <a:xfrm>
            <a:off x="1547664" y="91427"/>
            <a:ext cx="57606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 Review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002E6F4-4365-40CF-B083-D0E123AEA8A2}"/>
              </a:ext>
            </a:extLst>
          </p:cNvPr>
          <p:cNvSpPr txBox="1"/>
          <p:nvPr/>
        </p:nvSpPr>
        <p:spPr>
          <a:xfrm>
            <a:off x="791580" y="1203598"/>
            <a:ext cx="72728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10662 samples</a:t>
            </a:r>
          </a:p>
          <a:p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5331 positive samples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e.g. worth the effort to watch .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5331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samples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e.g. simplistic , silly and tedious . </a:t>
            </a:r>
          </a:p>
        </p:txBody>
      </p:sp>
    </p:spTree>
    <p:extLst>
      <p:ext uri="{BB962C8B-B14F-4D97-AF65-F5344CB8AC3E}">
        <p14:creationId xmlns:p14="http://schemas.microsoft.com/office/powerpoint/2010/main" val="1350549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B423D87A-99F7-40C2-93E9-73DA8810737C}"/>
              </a:ext>
            </a:extLst>
          </p:cNvPr>
          <p:cNvSpPr txBox="1"/>
          <p:nvPr/>
        </p:nvSpPr>
        <p:spPr>
          <a:xfrm>
            <a:off x="1547664" y="91427"/>
            <a:ext cx="57606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1493586-BA42-4F22-92EE-24A643AB5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491630"/>
            <a:ext cx="4968552" cy="322199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59637E2-7496-4A71-B924-DF3631F4F55C}"/>
              </a:ext>
            </a:extLst>
          </p:cNvPr>
          <p:cNvSpPr/>
          <p:nvPr/>
        </p:nvSpPr>
        <p:spPr>
          <a:xfrm>
            <a:off x="2483768" y="835317"/>
            <a:ext cx="504056" cy="620309"/>
          </a:xfrm>
          <a:prstGeom prst="rect">
            <a:avLst/>
          </a:prstGeom>
          <a:solidFill>
            <a:srgbClr val="B8C7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NN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61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B423D87A-99F7-40C2-93E9-73DA8810737C}"/>
              </a:ext>
            </a:extLst>
          </p:cNvPr>
          <p:cNvSpPr txBox="1"/>
          <p:nvPr/>
        </p:nvSpPr>
        <p:spPr>
          <a:xfrm>
            <a:off x="1403648" y="91427"/>
            <a:ext cx="61926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 Pseudo Labels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9B1B460-8571-4613-BB8F-95BDEA37F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957262"/>
            <a:ext cx="6286500" cy="3228975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57CBC5C-C9F3-44C0-9770-6B9B90946E65}"/>
              </a:ext>
            </a:extLst>
          </p:cNvPr>
          <p:cNvCxnSpPr/>
          <p:nvPr/>
        </p:nvCxnSpPr>
        <p:spPr>
          <a:xfrm flipV="1">
            <a:off x="2123728" y="3219822"/>
            <a:ext cx="0" cy="50405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C229DFA-BE3A-4BCD-97E2-89D920230EE4}"/>
              </a:ext>
            </a:extLst>
          </p:cNvPr>
          <p:cNvCxnSpPr>
            <a:cxnSpLocks/>
          </p:cNvCxnSpPr>
          <p:nvPr/>
        </p:nvCxnSpPr>
        <p:spPr>
          <a:xfrm flipH="1">
            <a:off x="683568" y="3723878"/>
            <a:ext cx="1440160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4F37CB-A6A2-4CA6-A086-C0ACD335700B}"/>
              </a:ext>
            </a:extLst>
          </p:cNvPr>
          <p:cNvSpPr txBox="1"/>
          <p:nvPr/>
        </p:nvSpPr>
        <p:spPr>
          <a:xfrm>
            <a:off x="631095" y="3804362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Labeled data</a:t>
            </a:r>
            <a:endParaRPr lang="zh-TW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421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B423D87A-99F7-40C2-93E9-73DA8810737C}"/>
              </a:ext>
            </a:extLst>
          </p:cNvPr>
          <p:cNvSpPr txBox="1"/>
          <p:nvPr/>
        </p:nvSpPr>
        <p:spPr>
          <a:xfrm>
            <a:off x="1403648" y="91427"/>
            <a:ext cx="61926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Semi-supervised Learning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357718A-F6D8-4108-918F-1055070805C9}"/>
              </a:ext>
            </a:extLst>
          </p:cNvPr>
          <p:cNvSpPr txBox="1"/>
          <p:nvPr/>
        </p:nvSpPr>
        <p:spPr>
          <a:xfrm>
            <a:off x="782237" y="923982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Pseudo Labels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DFF3271F-E837-41F6-839B-3A4F77CC2387}"/>
                  </a:ext>
                </a:extLst>
              </p:cNvPr>
              <p:cNvSpPr txBox="1"/>
              <p:nvPr/>
            </p:nvSpPr>
            <p:spPr>
              <a:xfrm>
                <a:off x="791580" y="1419622"/>
                <a:ext cx="561440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TW" sz="2000" dirty="0"/>
                  <a:t>: Teacher network parameters</a:t>
                </a: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DFF3271F-E837-41F6-839B-3A4F77CC2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80" y="1419622"/>
                <a:ext cx="5614405" cy="400110"/>
              </a:xfrm>
              <a:prstGeom prst="rect">
                <a:avLst/>
              </a:prstGeom>
              <a:blipFill>
                <a:blip r:embed="rId2"/>
                <a:stretch>
                  <a:fillRect t="-7576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3A7C1F27-FE9A-4EB6-B73E-786E7DF0FE9E}"/>
                  </a:ext>
                </a:extLst>
              </p:cNvPr>
              <p:cNvSpPr txBox="1"/>
              <p:nvPr/>
            </p:nvSpPr>
            <p:spPr>
              <a:xfrm>
                <a:off x="791580" y="1822086"/>
                <a:ext cx="4572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TW" sz="2000" dirty="0"/>
                  <a:t>:  Student network parameters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3A7C1F27-FE9A-4EB6-B73E-786E7DF0F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80" y="1822086"/>
                <a:ext cx="4572000" cy="400110"/>
              </a:xfrm>
              <a:prstGeom prst="rect">
                <a:avLst/>
              </a:prstGeom>
              <a:blipFill>
                <a:blip r:embed="rId3"/>
                <a:stretch>
                  <a:fillRect t="-7576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783BD02B-E4BE-470F-B89C-1FEE58AE4D73}"/>
                  </a:ext>
                </a:extLst>
              </p:cNvPr>
              <p:cNvSpPr txBox="1"/>
              <p:nvPr/>
            </p:nvSpPr>
            <p:spPr>
              <a:xfrm>
                <a:off x="781366" y="3795886"/>
                <a:ext cx="5734850" cy="7464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teacher</a:t>
                </a:r>
              </a:p>
              <a:p>
                <a:r>
                  <a:rPr lang="zh-TW" altLang="en-US" sz="2000" dirty="0">
                    <a:solidFill>
                      <a:srgbClr val="836967"/>
                    </a:solidFill>
                  </a:rPr>
                  <a:t>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sz="2000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𝑚𝑖𝑛</m:t>
                            </m:r>
                          </m:e>
                          <m:sub>
                            <m:sSub>
                              <m:sSubPr>
                                <m:ctrlPr>
                                  <a:rPr lang="el-GR" altLang="zh-TW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TW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TW" sz="2000" b="0" i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zh-TW" altLang="en-US" sz="200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TW" sz="2000" b="0" i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𝑃𝐿</m:t>
                        </m:r>
                      </m:sup>
                    </m:sSubSup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altLang="zh-TW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000" dirty="0"/>
                  <a:t> </a:t>
                </a:r>
                <a:r>
                  <a:rPr lang="en-US" altLang="zh-TW" sz="20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sSub>
                          <m:sSubPr>
                            <m:ctrlPr>
                              <a:rPr lang="el-GR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b>
                    </m:sSub>
                  </m:oMath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783BD02B-E4BE-470F-B89C-1FEE58AE4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66" y="3795886"/>
                <a:ext cx="5734850" cy="746486"/>
              </a:xfrm>
              <a:prstGeom prst="rect">
                <a:avLst/>
              </a:prstGeom>
              <a:blipFill>
                <a:blip r:embed="rId4"/>
                <a:stretch>
                  <a:fillRect l="-1063" t="-4918" b="-106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E35B0D0E-6B39-4D04-997D-EE16023CEC86}"/>
                  </a:ext>
                </a:extLst>
              </p:cNvPr>
              <p:cNvSpPr txBox="1"/>
              <p:nvPr/>
            </p:nvSpPr>
            <p:spPr>
              <a:xfrm>
                <a:off x="780578" y="2362752"/>
                <a:ext cx="6156684" cy="7484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student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00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zh-TW" alt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TW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TW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TW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TW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TW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TW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TW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TW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TW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TW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TW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TW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TW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TW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TW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TW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TW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TW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TW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TW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TW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TW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TW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TW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TW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TW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Sup>
                      <m:sSub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𝑃𝐿</m:t>
                        </m:r>
                      </m:sup>
                    </m:sSubSup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en-U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sz="2000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𝑎𝑟𝑔𝑚𝑖𝑛</m:t>
                            </m:r>
                          </m:e>
                          <m:sub>
                            <m:sSub>
                              <m:sSubPr>
                                <m:ctrlPr>
                                  <a:rPr lang="el-GR" altLang="zh-TW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TW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TW" sz="2000" b="0" i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zh-TW" altLang="en-US" sz="200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TW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l-GR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sSub>
                      <m:sSubPr>
                        <m:ctrlPr>
                          <a:rPr lang="el-GR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altLang="zh-TW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000" dirty="0"/>
                  <a:t>，</a:t>
                </a:r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E35B0D0E-6B39-4D04-997D-EE16023CE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78" y="2362752"/>
                <a:ext cx="6156684" cy="748475"/>
              </a:xfrm>
              <a:prstGeom prst="rect">
                <a:avLst/>
              </a:prstGeom>
              <a:blipFill>
                <a:blip r:embed="rId5"/>
                <a:stretch>
                  <a:fillRect l="-990" t="-4918" b="-106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圖片 21">
            <a:extLst>
              <a:ext uri="{FF2B5EF4-FFF2-40B4-BE49-F238E27FC236}">
                <a16:creationId xmlns:a16="http://schemas.microsoft.com/office/drawing/2014/main" id="{776D5393-9845-4176-9E3B-BB6C47B31C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8104" y="4082560"/>
            <a:ext cx="2736304" cy="507937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E3E3C458-289A-42E8-9A1B-25C293B742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0055" y="3206161"/>
            <a:ext cx="3073636" cy="4457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A8AF23A9-412C-4E14-AC6E-8E60EAA6F1A2}"/>
                  </a:ext>
                </a:extLst>
              </p:cNvPr>
              <p:cNvSpPr txBox="1"/>
              <p:nvPr/>
            </p:nvSpPr>
            <p:spPr>
              <a:xfrm>
                <a:off x="2987824" y="3227722"/>
                <a:ext cx="19067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sz="180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zh-TW" alt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TW" sz="18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l-GR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sSub>
                      <m:sSubPr>
                        <m:ctrlPr>
                          <a:rPr lang="el-GR" altLang="zh-TW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zh-TW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altLang="zh-TW" sz="1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800" dirty="0"/>
                  <a:t> </a:t>
                </a:r>
                <a:r>
                  <a:rPr lang="en-US" altLang="zh-TW" sz="1800" dirty="0"/>
                  <a:t>= </a:t>
                </a:r>
                <a:endParaRPr lang="zh-TW" altLang="en-US" sz="1800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A8AF23A9-412C-4E14-AC6E-8E60EAA6F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27722"/>
                <a:ext cx="1906786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22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B423D87A-99F7-40C2-93E9-73DA8810737C}"/>
              </a:ext>
            </a:extLst>
          </p:cNvPr>
          <p:cNvSpPr txBox="1"/>
          <p:nvPr/>
        </p:nvSpPr>
        <p:spPr>
          <a:xfrm>
            <a:off x="1403648" y="91427"/>
            <a:ext cx="61926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 Pseudo Labels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27756F7-C263-4334-BD1F-73C96A3B0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22" y="2228912"/>
            <a:ext cx="4448175" cy="5810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5C3925F-85DF-4EAE-893C-D6CB945C8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922" y="3248515"/>
            <a:ext cx="4552950" cy="571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DAB53EA0-3711-4AC0-A132-DA6890D3851D}"/>
                  </a:ext>
                </a:extLst>
              </p:cNvPr>
              <p:cNvSpPr txBox="1"/>
              <p:nvPr/>
            </p:nvSpPr>
            <p:spPr>
              <a:xfrm>
                <a:off x="107504" y="1059582"/>
                <a:ext cx="5734850" cy="8772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teacher</a:t>
                </a:r>
              </a:p>
              <a:p>
                <a:r>
                  <a:rPr lang="zh-TW" altLang="en-US" sz="2400" dirty="0">
                    <a:solidFill>
                      <a:srgbClr val="836967"/>
                    </a:solidFill>
                  </a:rPr>
                  <a:t>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sz="2400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𝑚𝑖𝑛</m:t>
                            </m:r>
                          </m:e>
                          <m:sub>
                            <m:sSub>
                              <m:sSubPr>
                                <m:ctrlPr>
                                  <a:rPr lang="el-GR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TW" sz="2400" b="0" i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zh-TW" altLang="en-US" sz="240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𝑃𝐿</m:t>
                        </m:r>
                      </m:sup>
                    </m:sSubSup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sSub>
                          <m:sSubPr>
                            <m:ctrlPr>
                              <a:rPr lang="el-GR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DAB53EA0-3711-4AC0-A132-DA6890D38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059582"/>
                <a:ext cx="5734850" cy="877291"/>
              </a:xfrm>
              <a:prstGeom prst="rect">
                <a:avLst/>
              </a:prstGeom>
              <a:blipFill>
                <a:blip r:embed="rId4"/>
                <a:stretch>
                  <a:fillRect l="-1702" t="-5556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>
            <a:extLst>
              <a:ext uri="{FF2B5EF4-FFF2-40B4-BE49-F238E27FC236}">
                <a16:creationId xmlns:a16="http://schemas.microsoft.com/office/drawing/2014/main" id="{924350A5-C940-4D47-ADA0-F7EF1D58C0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9488" y="1424186"/>
            <a:ext cx="30189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555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B423D87A-99F7-40C2-93E9-73DA8810737C}"/>
              </a:ext>
            </a:extLst>
          </p:cNvPr>
          <p:cNvSpPr txBox="1"/>
          <p:nvPr/>
        </p:nvSpPr>
        <p:spPr>
          <a:xfrm>
            <a:off x="1403648" y="91427"/>
            <a:ext cx="61926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 Pseudo Labels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E73E919-EA4A-41FF-B2D7-7E7333476115}"/>
              </a:ext>
            </a:extLst>
          </p:cNvPr>
          <p:cNvSpPr txBox="1"/>
          <p:nvPr/>
        </p:nvSpPr>
        <p:spPr>
          <a:xfrm>
            <a:off x="323528" y="913043"/>
            <a:ext cx="57348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Update student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4216E72-C087-4838-9BBE-196B1D2ABDEF}"/>
              </a:ext>
            </a:extLst>
          </p:cNvPr>
          <p:cNvSpPr txBox="1"/>
          <p:nvPr/>
        </p:nvSpPr>
        <p:spPr>
          <a:xfrm>
            <a:off x="350863" y="267629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Update teacher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8BE68F7-5F18-4E33-A7E5-225A18969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168" y="1635646"/>
            <a:ext cx="3785559" cy="432048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58F2A449-4414-4D5D-93BB-6C6889F96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168" y="3507854"/>
            <a:ext cx="5542197" cy="33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49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B423D87A-99F7-40C2-93E9-73DA8810737C}"/>
              </a:ext>
            </a:extLst>
          </p:cNvPr>
          <p:cNvSpPr txBox="1"/>
          <p:nvPr/>
        </p:nvSpPr>
        <p:spPr>
          <a:xfrm>
            <a:off x="1547664" y="91427"/>
            <a:ext cx="57606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 Review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002E6F4-4365-40CF-B083-D0E123AEA8A2}"/>
              </a:ext>
            </a:extLst>
          </p:cNvPr>
          <p:cNvSpPr txBox="1"/>
          <p:nvPr/>
        </p:nvSpPr>
        <p:spPr>
          <a:xfrm>
            <a:off x="827584" y="987574"/>
            <a:ext cx="72728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10662 samples</a:t>
            </a:r>
          </a:p>
          <a:p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1024 labeled data for training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 labeled data for test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 used for unlabeled data</a:t>
            </a:r>
          </a:p>
        </p:txBody>
      </p:sp>
    </p:spTree>
    <p:extLst>
      <p:ext uri="{BB962C8B-B14F-4D97-AF65-F5344CB8AC3E}">
        <p14:creationId xmlns:p14="http://schemas.microsoft.com/office/powerpoint/2010/main" val="4278558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B423D87A-99F7-40C2-93E9-73DA8810737C}"/>
              </a:ext>
            </a:extLst>
          </p:cNvPr>
          <p:cNvSpPr txBox="1"/>
          <p:nvPr/>
        </p:nvSpPr>
        <p:spPr>
          <a:xfrm>
            <a:off x="1403648" y="91427"/>
            <a:ext cx="61926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B13C76E-1D3A-454C-8885-496AA1956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70" y="1422824"/>
            <a:ext cx="4147421" cy="296252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2DE2B9CA-2A8B-483A-ACBF-1DAC90452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716" y="1422825"/>
            <a:ext cx="4432772" cy="2949125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0521222C-D5C7-438D-BEA6-3DB76F9359D3}"/>
              </a:ext>
            </a:extLst>
          </p:cNvPr>
          <p:cNvSpPr txBox="1"/>
          <p:nvPr/>
        </p:nvSpPr>
        <p:spPr>
          <a:xfrm>
            <a:off x="611560" y="758150"/>
            <a:ext cx="1322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450869"/>
      </p:ext>
    </p:extLst>
  </p:cSld>
  <p:clrMapOvr>
    <a:masterClrMapping/>
  </p:clrMapOvr>
</p:sld>
</file>

<file path=ppt/theme/theme1.xml><?xml version="1.0" encoding="utf-8"?>
<a:theme xmlns:a="http://schemas.openxmlformats.org/drawingml/2006/main" name="1_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4747</TotalTime>
  <Words>165</Words>
  <Application>Microsoft Office PowerPoint</Application>
  <PresentationFormat>如螢幕大小 (16:9)</PresentationFormat>
  <Paragraphs>54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Arial</vt:lpstr>
      <vt:lpstr>Calibri</vt:lpstr>
      <vt:lpstr>Times New Roman</vt:lpstr>
      <vt:lpstr>Calibri Light</vt:lpstr>
      <vt:lpstr>Cambria Math</vt:lpstr>
      <vt:lpstr>Wingdings</vt:lpstr>
      <vt:lpstr>1_回顧</vt:lpstr>
      <vt:lpstr>Outline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Completion and Low-Rank SVD via Fast Alternating Least Squares</dc:title>
  <dc:creator>ZHENG YI</dc:creator>
  <cp:lastModifiedBy>政義 葉</cp:lastModifiedBy>
  <cp:revision>351</cp:revision>
  <dcterms:modified xsi:type="dcterms:W3CDTF">2021-06-21T06:38:50Z</dcterms:modified>
</cp:coreProperties>
</file>