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19"/>
  </p:notesMasterIdLst>
  <p:handoutMasterIdLst>
    <p:handoutMasterId r:id="rId20"/>
  </p:handoutMasterIdLst>
  <p:sldIdLst>
    <p:sldId id="511" r:id="rId2"/>
    <p:sldId id="504" r:id="rId3"/>
    <p:sldId id="505" r:id="rId4"/>
    <p:sldId id="506" r:id="rId5"/>
    <p:sldId id="509" r:id="rId6"/>
    <p:sldId id="507" r:id="rId7"/>
    <p:sldId id="508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49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00"/>
    <a:srgbClr val="FF0000"/>
    <a:srgbClr val="CC00CC"/>
    <a:srgbClr val="9900FF"/>
    <a:srgbClr val="9933FF"/>
    <a:srgbClr val="FFFF00"/>
    <a:srgbClr val="FFCC66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1" autoAdjust="0"/>
    <p:restoredTop sz="96975" autoAdjust="0"/>
  </p:normalViewPr>
  <p:slideViewPr>
    <p:cSldViewPr>
      <p:cViewPr varScale="1">
        <p:scale>
          <a:sx n="72" d="100"/>
          <a:sy n="72" d="100"/>
        </p:scale>
        <p:origin x="-732" y="-90"/>
      </p:cViewPr>
      <p:guideLst>
        <p:guide orient="horz" pos="3974"/>
        <p:guide orient="horz" pos="1162"/>
        <p:guide orient="horz" pos="432"/>
        <p:guide orient="horz" pos="2296"/>
        <p:guide pos="566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0039EB-E834-4848-B51A-AF71F6FDE719}" type="slidenum">
              <a:rPr lang="en-GB" altLang="en-GB"/>
              <a:pPr/>
              <a:t>‹#›</a:t>
            </a:fld>
            <a:endParaRPr lang="en-GB" alt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4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4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4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7A9B88-2599-46DD-A2C0-064CEAAA4B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9B88-2599-46DD-A2C0-064CEAAA4B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9B88-2599-46DD-A2C0-064CEAAA4B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B70A1-E966-4FC7-A937-7806689D276C}" type="slidenum">
              <a:rPr lang="en-US"/>
              <a:pPr/>
              <a:t>17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514350"/>
            <a:ext cx="5029200" cy="3771900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8775"/>
            <a:ext cx="7772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GB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500" y="4743450"/>
            <a:ext cx="7759700" cy="17526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bg1"/>
                </a:solidFill>
              </a:defRPr>
            </a:lvl1pPr>
          </a:lstStyle>
          <a:p>
            <a:r>
              <a:rPr lang="en-GB" altLang="en-GB"/>
              <a:t>Click to edit Master subtitle style</a:t>
            </a:r>
          </a:p>
        </p:txBody>
      </p:sp>
      <p:pic>
        <p:nvPicPr>
          <p:cNvPr id="486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88" y="650875"/>
            <a:ext cx="4541837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457200"/>
            <a:ext cx="2060575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457200"/>
            <a:ext cx="6029325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1124744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935163"/>
            <a:ext cx="4043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433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457200"/>
            <a:ext cx="82296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18872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455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Gill Sans MT" pitchFamily="34" charset="0"/>
            </a:endParaRPr>
          </a:p>
        </p:txBody>
      </p:sp>
      <p:pic>
        <p:nvPicPr>
          <p:cNvPr id="48538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7488" y="87313"/>
            <a:ext cx="10890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150813" y="6546850"/>
            <a:ext cx="4113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GB" altLang="en-GB" sz="1000" dirty="0" err="1"/>
              <a:t>Amol</a:t>
            </a:r>
            <a:r>
              <a:rPr lang="en-GB" altLang="en-GB" sz="1000" dirty="0"/>
              <a:t> </a:t>
            </a:r>
            <a:r>
              <a:rPr lang="en-GB" altLang="en-GB" sz="1000" dirty="0" err="1"/>
              <a:t>Pednekar</a:t>
            </a:r>
            <a:r>
              <a:rPr lang="en-GB" altLang="en-GB" sz="1000" dirty="0"/>
              <a:t>, Philips </a:t>
            </a:r>
            <a:r>
              <a:rPr lang="en-GB" altLang="en-GB" sz="1000" dirty="0" smtClean="0"/>
              <a:t>Healthcare</a:t>
            </a:r>
            <a:endParaRPr lang="en-GB" altLang="en-GB" sz="1000" dirty="0">
              <a:latin typeface="Gill Sans MT" pitchFamily="34" charset="0"/>
            </a:endParaRPr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7094538" y="6546850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60BB0EF0-936C-4925-95CE-B179A045826B}" type="slidenum">
              <a:rPr lang="en-US" altLang="en-US" sz="1000">
                <a:solidFill>
                  <a:schemeClr val="accent1"/>
                </a:solidFill>
              </a:rPr>
              <a:pPr algn="r"/>
              <a:t>‹#›</a:t>
            </a:fld>
            <a:endParaRPr lang="en-US" altLang="en-US" sz="100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2568029"/>
            <a:ext cx="8496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Inline MATLAB Processing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8500" y="4412704"/>
            <a:ext cx="7759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Amol Pednekar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 Clinical Scientist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36" y="457200"/>
            <a:ext cx="8365628" cy="640080"/>
          </a:xfrm>
        </p:spPr>
        <p:txBody>
          <a:bodyPr/>
          <a:lstStyle/>
          <a:p>
            <a:r>
              <a:rPr lang="en-US" dirty="0" smtClean="0"/>
              <a:t>MATLAB Compilation and Packaging (</a:t>
            </a:r>
            <a:r>
              <a:rPr lang="en-US" dirty="0" err="1" smtClean="0"/>
              <a:t>Rel</a:t>
            </a:r>
            <a:r>
              <a:rPr lang="en-US" dirty="0" smtClean="0"/>
              <a:t> 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ployTool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4829175" cy="6248400"/>
          </a:xfrm>
          <a:prstGeom prst="rect">
            <a:avLst/>
          </a:prstGeom>
        </p:spPr>
      </p:pic>
      <p:pic>
        <p:nvPicPr>
          <p:cNvPr id="5" name="Picture 4" descr="DeployTool_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429000"/>
            <a:ext cx="8362950" cy="308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4211960" y="1340768"/>
            <a:ext cx="504056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20"/>
          <p:cNvGrpSpPr/>
          <p:nvPr/>
        </p:nvGrpSpPr>
        <p:grpSpPr>
          <a:xfrm>
            <a:off x="611113" y="1131515"/>
            <a:ext cx="4752975" cy="6257925"/>
            <a:chOff x="611113" y="1131515"/>
            <a:chExt cx="4752975" cy="6257925"/>
          </a:xfrm>
        </p:grpSpPr>
        <p:pic>
          <p:nvPicPr>
            <p:cNvPr id="8" name="Picture 7" descr="DeployTool_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13" y="1131515"/>
              <a:ext cx="4752975" cy="625792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4262561" y="1340768"/>
              <a:ext cx="576064" cy="2160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" name="Picture 9" descr="DeployTool_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" y="3429000"/>
            <a:ext cx="8486775" cy="3514725"/>
          </a:xfrm>
          <a:prstGeom prst="rect">
            <a:avLst/>
          </a:prstGeom>
        </p:spPr>
      </p:pic>
      <p:sp>
        <p:nvSpPr>
          <p:cNvPr id="11" name="Slide Number Placeholder 10"/>
          <p:cNvSpPr txBox="1">
            <a:spLocks/>
          </p:cNvSpPr>
          <p:nvPr/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FC74A-B3EB-4DED-8DA5-C261B9A272CA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Tool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and distribute MATLAB Compiler Generated Application</a:t>
            </a:r>
          </a:p>
          <a:p>
            <a:pPr lvl="1"/>
            <a:r>
              <a:rPr lang="en-US" dirty="0" smtClean="0"/>
              <a:t>MATLAB Compiler Runtime (MCR) – first time only</a:t>
            </a:r>
          </a:p>
          <a:p>
            <a:pPr lvl="1"/>
            <a:r>
              <a:rPr lang="en-US" dirty="0" smtClean="0"/>
              <a:t>a set of supporting files generated by the MATLAB Compiler (</a:t>
            </a:r>
            <a:r>
              <a:rPr lang="en-US" dirty="0" err="1" smtClean="0"/>
              <a:t>distrib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428875"/>
            <a:ext cx="36861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14375" y="3286125"/>
            <a:ext cx="4248150" cy="1314450"/>
            <a:chOff x="4171961" y="2500306"/>
            <a:chExt cx="4248150" cy="13144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43636" y="2500306"/>
              <a:ext cx="2276475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1961" y="2500306"/>
              <a:ext cx="19716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 t="3400" r="11638" b="3374"/>
          <a:stretch>
            <a:fillRect/>
          </a:stretch>
        </p:blipFill>
        <p:spPr bwMode="auto">
          <a:xfrm>
            <a:off x="4929188" y="2357438"/>
            <a:ext cx="3889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/>
          <a:srcRect r="28415" b="79399"/>
          <a:stretch>
            <a:fillRect/>
          </a:stretch>
        </p:blipFill>
        <p:spPr bwMode="auto">
          <a:xfrm>
            <a:off x="500063" y="4786313"/>
            <a:ext cx="4267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MATLAB 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Installation_03.JPG"/>
          <p:cNvPicPr>
            <a:picLocks noChangeAspect="1"/>
          </p:cNvPicPr>
          <p:nvPr/>
        </p:nvPicPr>
        <p:blipFill>
          <a:blip r:embed="rId2" cstate="print"/>
          <a:srcRect b="14063"/>
          <a:stretch>
            <a:fillRect/>
          </a:stretch>
        </p:blipFill>
        <p:spPr bwMode="auto">
          <a:xfrm>
            <a:off x="428625" y="1000125"/>
            <a:ext cx="6381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nstallation_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1928813"/>
            <a:ext cx="67151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l="52325"/>
          <a:stretch>
            <a:fillRect/>
          </a:stretch>
        </p:blipFill>
        <p:spPr bwMode="auto">
          <a:xfrm>
            <a:off x="7000875" y="1071563"/>
            <a:ext cx="175736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00875" y="1714500"/>
            <a:ext cx="1428750" cy="14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FC74A-B3EB-4DED-8DA5-C261B9A272CA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MATLAB Tool on Any Machine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un_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995363"/>
            <a:ext cx="63722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3929063" y="2000250"/>
            <a:ext cx="4724400" cy="4572000"/>
            <a:chOff x="1323386" y="1214422"/>
            <a:chExt cx="5491748" cy="531496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1214422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23386" y="1214422"/>
              <a:ext cx="2748548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28734" y="3786190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71934" y="3786190"/>
              <a:ext cx="27432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/>
          <a:srcRect l="52325"/>
          <a:stretch>
            <a:fillRect/>
          </a:stretch>
        </p:blipFill>
        <p:spPr bwMode="auto">
          <a:xfrm>
            <a:off x="7000875" y="1071563"/>
            <a:ext cx="175736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000875" y="1536700"/>
            <a:ext cx="1428750" cy="1428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0"/>
          <p:cNvSpPr txBox="1">
            <a:spLocks/>
          </p:cNvSpPr>
          <p:nvPr/>
        </p:nvSpPr>
        <p:spPr>
          <a:xfrm>
            <a:off x="8578850" y="6578600"/>
            <a:ext cx="317500" cy="152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FC74A-B3EB-4DED-8DA5-C261B9A272CA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Tool on Console and 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Same requirements for release and CSK as inline PRIDE</a:t>
            </a:r>
            <a:endParaRPr lang="en-US" b="1" dirty="0" smtClean="0"/>
          </a:p>
          <a:p>
            <a:pPr>
              <a:defRPr/>
            </a:pPr>
            <a:r>
              <a:rPr lang="en-US" dirty="0" smtClean="0"/>
              <a:t>On console g:\patch\pride\ (g-</a:t>
            </a:r>
            <a:r>
              <a:rPr lang="en-US" dirty="0" smtClean="0"/>
              <a:t>&gt;d for EWS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First check on separate PC, check XML/REC output using PRIDE Image Reader application</a:t>
            </a:r>
          </a:p>
          <a:p>
            <a:pPr>
              <a:defRPr/>
            </a:pPr>
            <a:r>
              <a:rPr lang="en-US" dirty="0" smtClean="0"/>
              <a:t>Then reconfirm on EWS, and finally put it on the console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6"/>
            <a:ext cx="6707285" cy="3639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&lt;PRIDE_V5&gt;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&lt;</a:t>
            </a:r>
            <a:r>
              <a:rPr lang="en-US" sz="1000" kern="0" dirty="0" err="1" smtClean="0">
                <a:solidFill>
                  <a:srgbClr val="000000"/>
                </a:solidFill>
              </a:rPr>
              <a:t>Series_Info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&lt;</a:t>
            </a:r>
            <a:r>
              <a:rPr lang="en-US" sz="1000" kern="0" dirty="0" smtClean="0">
                <a:solidFill>
                  <a:srgbClr val="000000"/>
                </a:solidFill>
              </a:rPr>
              <a:t>Attribute Name="Patient Name" Tag="0x00100010" Level="Patient" Type="String"&gt;test xl torso &lt;/Attribute&gt;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	…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&lt;/</a:t>
            </a:r>
            <a:r>
              <a:rPr lang="en-US" sz="1000" kern="0" dirty="0" err="1" smtClean="0">
                <a:solidFill>
                  <a:srgbClr val="000000"/>
                </a:solidFill>
              </a:rPr>
              <a:t>Series_Info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&lt;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Image_Array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&lt;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       &lt;</a:t>
            </a:r>
            <a:r>
              <a:rPr lang="en-US" sz="1000" kern="0" dirty="0" smtClean="0">
                <a:solidFill>
                  <a:srgbClr val="000000"/>
                </a:solidFill>
              </a:rPr>
              <a:t>Key&gt;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	&lt;</a:t>
            </a:r>
            <a:r>
              <a:rPr lang="en-US" sz="1000" kern="0" dirty="0" smtClean="0">
                <a:solidFill>
                  <a:srgbClr val="000000"/>
                </a:solidFill>
              </a:rPr>
              <a:t>Attribute Name="Slice" Tag="0x2001100A" Type="Int32"&gt;1&lt;/Attribute&gt; 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		 </a:t>
            </a:r>
            <a:r>
              <a:rPr lang="en-US" sz="1000" kern="0" dirty="0" smtClean="0">
                <a:solidFill>
                  <a:srgbClr val="000000"/>
                </a:solidFill>
              </a:rPr>
              <a:t>…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        &lt;/</a:t>
            </a:r>
            <a:r>
              <a:rPr lang="en-US" sz="1000" kern="0" dirty="0" smtClean="0">
                <a:solidFill>
                  <a:srgbClr val="000000"/>
                </a:solidFill>
              </a:rPr>
              <a:t>Key&gt; 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	</a:t>
            </a:r>
            <a:r>
              <a:rPr lang="en-US" sz="1000" kern="0" dirty="0" smtClean="0">
                <a:solidFill>
                  <a:srgbClr val="000000"/>
                </a:solidFill>
              </a:rPr>
              <a:t>&lt;</a:t>
            </a:r>
            <a:r>
              <a:rPr lang="en-US" sz="1000" kern="0" dirty="0" smtClean="0">
                <a:solidFill>
                  <a:srgbClr val="000000"/>
                </a:solidFill>
              </a:rPr>
              <a:t>Attribute Name="Pixel Size" Tag="0x00280100" Type="UInt16"&gt;16&lt;/Attribute&gt; 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		…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&lt;/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&lt;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 </a:t>
            </a:r>
            <a:r>
              <a:rPr lang="en-US" sz="1000" kern="0" dirty="0" smtClean="0">
                <a:solidFill>
                  <a:srgbClr val="000000"/>
                </a:solidFill>
              </a:rPr>
              <a:t>            &lt;</a:t>
            </a:r>
            <a:r>
              <a:rPr lang="en-US" sz="1000" kern="0" dirty="0" smtClean="0">
                <a:solidFill>
                  <a:srgbClr val="000000"/>
                </a:solidFill>
              </a:rPr>
              <a:t>Key&gt;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        &lt;/</a:t>
            </a:r>
            <a:r>
              <a:rPr lang="en-US" sz="1000" kern="0" dirty="0" smtClean="0">
                <a:solidFill>
                  <a:srgbClr val="000000"/>
                </a:solidFill>
              </a:rPr>
              <a:t>Key&gt;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</a:t>
            </a:r>
            <a:r>
              <a:rPr lang="en-US" sz="1000" kern="0" dirty="0" smtClean="0">
                <a:solidFill>
                  <a:srgbClr val="000000"/>
                </a:solidFill>
              </a:rPr>
              <a:t>      &lt;/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Image_Info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		…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  	&lt;/</a:t>
            </a:r>
            <a:r>
              <a:rPr lang="en-US" sz="1000" kern="0" dirty="0" err="1" smtClean="0">
                <a:solidFill>
                  <a:srgbClr val="000000"/>
                </a:solidFill>
              </a:rPr>
              <a:t>Image_Array</a:t>
            </a:r>
            <a:r>
              <a:rPr lang="en-US" sz="1000" kern="0" dirty="0" smtClean="0">
                <a:solidFill>
                  <a:srgbClr val="000000"/>
                </a:solidFill>
              </a:rPr>
              <a:t>&gt;</a:t>
            </a:r>
          </a:p>
          <a:p>
            <a:pPr marL="254000" lvl="0" indent="-254000" eaLnBrk="1" hangingPunct="1">
              <a:lnSpc>
                <a:spcPct val="105000"/>
              </a:lnSpc>
              <a:buSzPct val="100000"/>
              <a:defRPr/>
            </a:pPr>
            <a:r>
              <a:rPr lang="en-US" sz="1000" kern="0" dirty="0" smtClean="0">
                <a:solidFill>
                  <a:srgbClr val="000000"/>
                </a:solidFill>
              </a:rPr>
              <a:t>  &lt;/PRIDE_V5&gt;</a:t>
            </a:r>
          </a:p>
          <a:p>
            <a:endParaRPr lang="en-US" sz="1000" dirty="0">
              <a:latin typeface="+mn-lt"/>
            </a:endParaRPr>
          </a:p>
        </p:txBody>
      </p:sp>
      <p:grpSp>
        <p:nvGrpSpPr>
          <p:cNvPr id="5" name="Group 19"/>
          <p:cNvGrpSpPr>
            <a:grpSpLocks noChangeAspect="1"/>
          </p:cNvGrpSpPr>
          <p:nvPr/>
        </p:nvGrpSpPr>
        <p:grpSpPr bwMode="auto">
          <a:xfrm>
            <a:off x="5292080" y="4797152"/>
            <a:ext cx="3214915" cy="2028315"/>
            <a:chOff x="2381" y="2125"/>
            <a:chExt cx="2899" cy="1829"/>
          </a:xfrm>
        </p:grpSpPr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2381" y="2140"/>
              <a:ext cx="2899" cy="18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2471" y="2346"/>
              <a:ext cx="862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3469" y="2342"/>
              <a:ext cx="1724" cy="14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515" y="2614"/>
              <a:ext cx="1587" cy="117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3560" y="3068"/>
              <a:ext cx="726" cy="68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963" y="2125"/>
              <a:ext cx="8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PRIDE_V5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460" y="2342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Series_Info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869" y="2342"/>
              <a:ext cx="9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Image_Array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2547" y="2573"/>
              <a:ext cx="683" cy="41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Attribute</a:t>
              </a:r>
            </a:p>
            <a:p>
              <a:pPr algn="ctr"/>
              <a:r>
                <a:rPr lang="en-US" sz="1200" i="0"/>
                <a:t># 43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912" y="2614"/>
              <a:ext cx="859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Image_Info</a:t>
              </a:r>
            </a:p>
            <a:p>
              <a:pPr algn="ctr"/>
              <a:r>
                <a:rPr lang="en-US" sz="1200" i="0"/>
                <a:t># images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675" y="3068"/>
              <a:ext cx="4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Key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3591" y="3295"/>
              <a:ext cx="683" cy="41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Attribute</a:t>
              </a:r>
            </a:p>
            <a:p>
              <a:pPr algn="ctr"/>
              <a:r>
                <a:rPr lang="en-US" sz="1200" i="0"/>
                <a:t># 10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4362" y="3158"/>
              <a:ext cx="683" cy="41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i="0"/>
                <a:t>Attribute</a:t>
              </a:r>
            </a:p>
            <a:p>
              <a:pPr algn="ctr"/>
              <a:r>
                <a:rPr lang="en-US" sz="1200" i="0"/>
                <a:t># 38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MATLAB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Multiple tools can be configured at the same time. You can select the tool to run</a:t>
            </a:r>
          </a:p>
          <a:p>
            <a:pPr>
              <a:defRPr/>
            </a:pPr>
            <a:r>
              <a:rPr lang="en-US" dirty="0" smtClean="0"/>
              <a:t>Tools can be installed along with the </a:t>
            </a:r>
            <a:r>
              <a:rPr lang="en-US" dirty="0" smtClean="0"/>
              <a:t>patch</a:t>
            </a:r>
          </a:p>
          <a:p>
            <a:pPr lvl="1">
              <a:defRPr/>
            </a:pPr>
            <a:r>
              <a:rPr lang="en-US" dirty="0" smtClean="0"/>
              <a:t>To export patch specific parameters and info, use empty/unused DICOM tags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Depending on the configuration of the 3</a:t>
            </a:r>
            <a:r>
              <a:rPr lang="en-US" baseline="30000" dirty="0" smtClean="0"/>
              <a:t>rd</a:t>
            </a:r>
            <a:r>
              <a:rPr lang="en-US" dirty="0" smtClean="0"/>
              <a:t>-party tool, you can provide command-line arguments, and it is determined whether the tool runs in the background, or is an interactive tool</a:t>
            </a:r>
          </a:p>
          <a:p>
            <a:pPr>
              <a:defRPr/>
            </a:pPr>
            <a:r>
              <a:rPr lang="en-US" dirty="0" smtClean="0"/>
              <a:t>Note that no more than 1 output series will be generated per submitted </a:t>
            </a:r>
            <a:r>
              <a:rPr lang="en-US" dirty="0" smtClean="0"/>
              <a:t>job</a:t>
            </a:r>
          </a:p>
          <a:p>
            <a:pPr lvl="1">
              <a:defRPr/>
            </a:pPr>
            <a:r>
              <a:rPr lang="en-US" dirty="0" smtClean="0"/>
              <a:t>Use multiple image types (M,R,I,P) to send back multiple images</a:t>
            </a:r>
          </a:p>
          <a:p>
            <a:pPr>
              <a:defRPr/>
            </a:pPr>
            <a:r>
              <a:rPr lang="en-US" dirty="0" smtClean="0"/>
              <a:t>To take multiple series as input</a:t>
            </a:r>
          </a:p>
          <a:p>
            <a:pPr lvl="1">
              <a:defRPr/>
            </a:pPr>
            <a:r>
              <a:rPr lang="en-US" dirty="0" smtClean="0"/>
              <a:t>Break up tool into multiple tools</a:t>
            </a:r>
          </a:p>
          <a:p>
            <a:pPr lvl="1">
              <a:defRPr/>
            </a:pPr>
            <a:r>
              <a:rPr lang="en-US" dirty="0" err="1" smtClean="0"/>
              <a:t>roids</a:t>
            </a:r>
            <a:r>
              <a:rPr lang="en-US" dirty="0" smtClean="0"/>
              <a:t> for each successive scan is in incremental order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Side Effects of Inline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official support for installing 3</a:t>
            </a:r>
            <a:r>
              <a:rPr lang="en-US" baseline="30000" dirty="0" smtClean="0"/>
              <a:t>rd</a:t>
            </a:r>
            <a:r>
              <a:rPr lang="en-US" dirty="0" smtClean="0"/>
              <a:t> party tools on the scanner console, so </a:t>
            </a:r>
            <a:r>
              <a:rPr lang="en-US" dirty="0" smtClean="0">
                <a:solidFill>
                  <a:srgbClr val="FF0000"/>
                </a:solidFill>
              </a:rPr>
              <a:t>test your changes thoroughly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Ronald </a:t>
            </a:r>
            <a:r>
              <a:rPr lang="en-US" dirty="0" err="1" smtClean="0"/>
              <a:t>Holthuizen</a:t>
            </a:r>
            <a:r>
              <a:rPr lang="en-US" dirty="0" smtClean="0"/>
              <a:t>  checked the </a:t>
            </a:r>
            <a:r>
              <a:rPr lang="en-US" dirty="0" err="1" smtClean="0"/>
              <a:t>Matlab</a:t>
            </a:r>
            <a:r>
              <a:rPr lang="en-US" dirty="0" smtClean="0"/>
              <a:t> installation, and found the following:</a:t>
            </a:r>
          </a:p>
          <a:p>
            <a:pPr lvl="1"/>
            <a:r>
              <a:rPr lang="en-US" dirty="0" smtClean="0"/>
              <a:t>Visual C++ Runtime is installed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install itself is pretty </a:t>
            </a:r>
            <a:r>
              <a:rPr lang="en-US" dirty="0" smtClean="0"/>
              <a:t>clean but it </a:t>
            </a:r>
            <a:r>
              <a:rPr lang="en-US" dirty="0" smtClean="0"/>
              <a:t>does perform quite a number of </a:t>
            </a:r>
            <a:r>
              <a:rPr lang="en-US" dirty="0" smtClean="0"/>
              <a:t>COM-registrations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particular the C++ Runtime installation is undesired. This can be a different version than already installed on the scanner console, and there is a small chance of unwanted side-effects.</a:t>
            </a:r>
          </a:p>
          <a:p>
            <a:endParaRPr lang="en-US" dirty="0" smtClean="0"/>
          </a:p>
          <a:p>
            <a:r>
              <a:rPr lang="en-US" dirty="0" smtClean="0"/>
              <a:t>So in summary, probably it is fine to </a:t>
            </a:r>
            <a:r>
              <a:rPr lang="en-US" dirty="0" smtClean="0"/>
              <a:t>have </a:t>
            </a:r>
            <a:r>
              <a:rPr lang="en-US" dirty="0" smtClean="0"/>
              <a:t>the </a:t>
            </a:r>
            <a:r>
              <a:rPr lang="en-US" dirty="0" smtClean="0"/>
              <a:t>MATLAB installation on the console, </a:t>
            </a:r>
            <a:r>
              <a:rPr lang="en-US" dirty="0" smtClean="0"/>
              <a:t>but there is a small chance of side-effects.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25" y="1911350"/>
            <a:ext cx="2444750" cy="3057525"/>
          </a:xfrm>
          <a:prstGeom prst="rect">
            <a:avLst/>
          </a:prstGeom>
          <a:noFill/>
        </p:spPr>
      </p:pic>
      <p:pic>
        <p:nvPicPr>
          <p:cNvPr id="3" name="Picture 2" descr="DSCN876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Inline MATLAB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Majority of research collaborators use/prefer MATLAB</a:t>
            </a:r>
          </a:p>
          <a:p>
            <a:r>
              <a:rPr lang="en-US" dirty="0" smtClean="0"/>
              <a:t>Currently data is exported from the scanner to a separate computer where custom built MATLAB tools are used</a:t>
            </a:r>
          </a:p>
          <a:p>
            <a:pPr lvl="1"/>
            <a:r>
              <a:rPr lang="en-US" dirty="0" smtClean="0"/>
              <a:t>since the resultant images are not sent back to the patient database, the physicians do not have an easy access to the post-processed data e.g. T1,T2* maps</a:t>
            </a:r>
          </a:p>
          <a:p>
            <a:r>
              <a:rPr lang="en-US" dirty="0" smtClean="0"/>
              <a:t>Feasibility </a:t>
            </a:r>
            <a:r>
              <a:rPr lang="en-US" dirty="0" smtClean="0"/>
              <a:t>of inline MATLAB tools will facilitate </a:t>
            </a:r>
          </a:p>
          <a:p>
            <a:pPr lvl="1"/>
            <a:r>
              <a:rPr lang="en-US" dirty="0" smtClean="0"/>
              <a:t>Multi-central clinical validation of customer developed investigational tools</a:t>
            </a:r>
          </a:p>
          <a:p>
            <a:pPr lvl="1"/>
            <a:r>
              <a:rPr lang="en-US" dirty="0" smtClean="0"/>
              <a:t>Harvesting of numerous post-processing tools written in MATLAB by various research collaborators </a:t>
            </a:r>
          </a:p>
          <a:p>
            <a:pPr lvl="1"/>
            <a:r>
              <a:rPr lang="en-US" dirty="0" smtClean="0"/>
              <a:t>Mechanism to enrich console functionality</a:t>
            </a:r>
          </a:p>
          <a:p>
            <a:r>
              <a:rPr lang="en-US" dirty="0" smtClean="0"/>
              <a:t>Essentially MR console and post-processing workstation should merge in near future</a:t>
            </a:r>
          </a:p>
          <a:p>
            <a:pPr lvl="1"/>
            <a:r>
              <a:rPr lang="en-US" dirty="0" smtClean="0"/>
              <a:t>Currently cardiac and DTI analyses are the major (almost exclusive) exponent of the separate workstation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Processing on Philips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inline processing is available</a:t>
            </a:r>
          </a:p>
          <a:p>
            <a:pPr lvl="1"/>
            <a:r>
              <a:rPr lang="en-US" dirty="0" err="1" smtClean="0"/>
              <a:t>SmartScout</a:t>
            </a:r>
            <a:r>
              <a:rPr lang="en-US" dirty="0" smtClean="0"/>
              <a:t>, </a:t>
            </a:r>
            <a:r>
              <a:rPr lang="en-US" dirty="0" err="1" smtClean="0"/>
              <a:t>SmartPlan</a:t>
            </a:r>
            <a:r>
              <a:rPr lang="en-US" dirty="0" smtClean="0"/>
              <a:t>, Smart Geometry, </a:t>
            </a:r>
            <a:r>
              <a:rPr lang="en-US" dirty="0" err="1" smtClean="0"/>
              <a:t>SmartExamcard</a:t>
            </a:r>
            <a:r>
              <a:rPr lang="en-US" dirty="0" smtClean="0"/>
              <a:t> …</a:t>
            </a:r>
            <a:endParaRPr lang="en-US" dirty="0" smtClean="0"/>
          </a:p>
          <a:p>
            <a:pPr lvl="1"/>
            <a:r>
              <a:rPr lang="en-US" dirty="0" err="1" smtClean="0"/>
              <a:t>Leacher</a:t>
            </a:r>
            <a:r>
              <a:rPr lang="en-US" dirty="0" smtClean="0"/>
              <a:t> and XML</a:t>
            </a:r>
          </a:p>
          <a:p>
            <a:r>
              <a:rPr lang="en-US" dirty="0" smtClean="0"/>
              <a:t>Wrapper tools implemented in IDL are available through the PRIDE framework to customize for specific applications</a:t>
            </a:r>
          </a:p>
          <a:p>
            <a:r>
              <a:rPr lang="en-US" dirty="0" smtClean="0"/>
              <a:t>Specifically, Cardiac ejection fraction (EF) computation was implemented as inline MATLAB tool on the scanner console (&gt;=R2.6) and EWS (&gt;=R2.6.3.1)</a:t>
            </a:r>
          </a:p>
          <a:p>
            <a:pPr lvl="1"/>
            <a:r>
              <a:rPr lang="en-US" dirty="0" smtClean="0"/>
              <a:t>Clinician can immediately </a:t>
            </a:r>
            <a:r>
              <a:rPr lang="en-US" dirty="0" smtClean="0"/>
              <a:t>assess </a:t>
            </a:r>
            <a:r>
              <a:rPr lang="en-US" dirty="0" smtClean="0"/>
              <a:t>EF (&lt; 35% or not</a:t>
            </a:r>
            <a:r>
              <a:rPr lang="en-US" dirty="0" smtClean="0"/>
              <a:t>) on console</a:t>
            </a:r>
          </a:p>
          <a:p>
            <a:pPr lvl="1"/>
            <a:r>
              <a:rPr lang="en-US" dirty="0" smtClean="0"/>
              <a:t>Assess the M-mode of high-temporal resolution cine on console</a:t>
            </a:r>
            <a:endParaRPr lang="en-US" dirty="0" smtClean="0"/>
          </a:p>
          <a:p>
            <a:pPr lvl="1"/>
            <a:r>
              <a:rPr lang="en-US" dirty="0" smtClean="0"/>
              <a:t>Multi-slice, multi-phase  nature of the data tests the reliability of  data import/export functions</a:t>
            </a:r>
          </a:p>
          <a:p>
            <a:r>
              <a:rPr lang="en-US" dirty="0" smtClean="0"/>
              <a:t>Given the results so far we have stable MATLAB wrapper for image import/export which can be easily customized by collaborators in a manner similar to PRIDE tool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Inline LV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defRPr/>
            </a:pPr>
            <a:r>
              <a:rPr lang="en-US" dirty="0" smtClean="0"/>
              <a:t>MATLAB tool integrated with scan protocol </a:t>
            </a:r>
          </a:p>
          <a:p>
            <a:pPr marL="349250" indent="-349250">
              <a:defRPr/>
            </a:pPr>
            <a:r>
              <a:rPr lang="en-US" dirty="0" smtClean="0"/>
              <a:t>1.5T Philips </a:t>
            </a:r>
            <a:r>
              <a:rPr lang="en-US" dirty="0" err="1" smtClean="0"/>
              <a:t>Achieva</a:t>
            </a:r>
            <a:r>
              <a:rPr lang="en-US" dirty="0" smtClean="0"/>
              <a:t> clinical scanner (Intel Xeon, 3.20GHz, 6GB RAM).</a:t>
            </a:r>
          </a:p>
          <a:p>
            <a:pPr marL="349250" indent="-349250">
              <a:defRPr/>
            </a:pPr>
            <a:r>
              <a:rPr lang="en-US" dirty="0" smtClean="0"/>
              <a:t>Import, process, and write back series data to patient database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57200" y="3429000"/>
            <a:ext cx="4154488" cy="1828800"/>
            <a:chOff x="4588403" y="1103128"/>
            <a:chExt cx="4153277" cy="1828800"/>
          </a:xfrm>
        </p:grpSpPr>
        <p:pic>
          <p:nvPicPr>
            <p:cNvPr id="8" name="Picture 8" descr="Picture2.jpg"/>
            <p:cNvPicPr>
              <a:picLocks noChangeAspect="1"/>
            </p:cNvPicPr>
            <p:nvPr/>
          </p:nvPicPr>
          <p:blipFill>
            <a:blip r:embed="rId2" cstate="print"/>
            <a:srcRect b="55228"/>
            <a:stretch>
              <a:fillRect/>
            </a:stretch>
          </p:blipFill>
          <p:spPr bwMode="auto">
            <a:xfrm>
              <a:off x="6833929" y="1103128"/>
              <a:ext cx="1907751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Picture1.jpg"/>
            <p:cNvPicPr>
              <a:picLocks noChangeAspect="1"/>
            </p:cNvPicPr>
            <p:nvPr/>
          </p:nvPicPr>
          <p:blipFill>
            <a:blip r:embed="rId3" cstate="print"/>
            <a:srcRect t="39417" b="17519"/>
            <a:stretch>
              <a:fillRect/>
            </a:stretch>
          </p:blipFill>
          <p:spPr bwMode="auto">
            <a:xfrm>
              <a:off x="4588403" y="1103128"/>
              <a:ext cx="2244201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Content Placeholder 6" descr="SelectTool3.JPG"/>
          <p:cNvPicPr>
            <a:picLocks noChangeAspect="1"/>
          </p:cNvPicPr>
          <p:nvPr/>
        </p:nvPicPr>
        <p:blipFill>
          <a:blip r:embed="rId4" cstate="print"/>
          <a:srcRect t="28571" b="34286"/>
          <a:stretch>
            <a:fillRect/>
          </a:stretch>
        </p:blipFill>
        <p:spPr bwMode="auto">
          <a:xfrm>
            <a:off x="457200" y="2971800"/>
            <a:ext cx="8359775" cy="27162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656" y="2057400"/>
            <a:ext cx="7224144" cy="442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73152" y="990600"/>
            <a:ext cx="8778875" cy="5500687"/>
            <a:chOff x="165728" y="1066799"/>
            <a:chExt cx="8778240" cy="5500255"/>
          </a:xfrm>
        </p:grpSpPr>
        <p:pic>
          <p:nvPicPr>
            <p:cNvPr id="14" name="Content Placeholder 12" descr="Result23.JPG"/>
            <p:cNvPicPr>
              <a:picLocks noChangeAspect="1"/>
            </p:cNvPicPr>
            <p:nvPr/>
          </p:nvPicPr>
          <p:blipFill>
            <a:blip r:embed="rId6" cstate="print"/>
            <a:srcRect t="28571"/>
            <a:stretch>
              <a:fillRect/>
            </a:stretch>
          </p:blipFill>
          <p:spPr bwMode="auto">
            <a:xfrm>
              <a:off x="165728" y="1080406"/>
              <a:ext cx="8778240" cy="548640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</p:pic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2383323" y="3809784"/>
              <a:ext cx="5500255" cy="14286"/>
            </a:xfrm>
            <a:prstGeom prst="line">
              <a:avLst/>
            </a:prstGeom>
            <a:ln w="41275" cmpd="sng">
              <a:solidFill>
                <a:srgbClr val="FE1F1A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Picture 15" descr="Figure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844824"/>
            <a:ext cx="9144000" cy="4187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Need MATLAB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Compiler allows to: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Deploy C or C++ code that interfaces with MATLAB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Package MATLAB® applications as executables and shared libraries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Distribute royalty-free, standalone executables and software components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Incorporate MATLAB-based algorithms into applications developed using other languages and technologies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Encrypt and protect MATLAB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Standalone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MATLAB® Compiler™ product can compile M-files, MEX-files, MATLAB® objects, or other MATLAB code as</a:t>
            </a:r>
          </a:p>
          <a:p>
            <a:pPr lvl="1"/>
            <a:r>
              <a:rPr lang="en-US" dirty="0" smtClean="0"/>
              <a:t>Standalone applications on UNIX®, Windows®, and Macintosh® platforms</a:t>
            </a:r>
          </a:p>
          <a:p>
            <a:pPr lvl="1"/>
            <a:r>
              <a:rPr lang="en-US" dirty="0" smtClean="0"/>
              <a:t>C and C++ shared libraries (dynamically linked libraries, or DLLs, on Microsoft® Windows)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 platform-specific binary file – Main function</a:t>
            </a:r>
          </a:p>
          <a:p>
            <a:pPr lvl="1"/>
            <a:r>
              <a:rPr lang="en-US" dirty="0" smtClean="0"/>
              <a:t>an archive file containing MATLAB functions and data – multiple functions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MATLAB Compiler Runtime (MCR) as well as a set of supporting files generated by the MATLAB Compiler product</a:t>
            </a:r>
          </a:p>
          <a:p>
            <a:pPr lvl="1"/>
            <a:r>
              <a:rPr lang="en-US" dirty="0" smtClean="0"/>
              <a:t>set the system paths on the target machine so that the MCR and supporting files can be found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8" y="457200"/>
            <a:ext cx="8509644" cy="640080"/>
          </a:xfrm>
        </p:spPr>
        <p:txBody>
          <a:bodyPr/>
          <a:lstStyle/>
          <a:p>
            <a:r>
              <a:rPr lang="en-US" dirty="0" smtClean="0"/>
              <a:t>Deploying MATLAB Tool (L-Rel2009, R-Rel2010)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73410"/>
            <a:ext cx="68389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 cstate="print"/>
          <a:srcRect r="73262" b="15094"/>
          <a:stretch>
            <a:fillRect/>
          </a:stretch>
        </p:blipFill>
        <p:spPr bwMode="auto">
          <a:xfrm>
            <a:off x="357188" y="1416323"/>
            <a:ext cx="1428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/>
          <p:nvPr/>
        </p:nvGrpSpPr>
        <p:grpSpPr>
          <a:xfrm>
            <a:off x="467544" y="1759818"/>
            <a:ext cx="8269163" cy="4762500"/>
            <a:chOff x="467544" y="1371600"/>
            <a:chExt cx="8269163" cy="4762500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1371600"/>
              <a:ext cx="4762500" cy="476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DeployTool_0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204864"/>
              <a:ext cx="3876675" cy="2343150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1691680" y="1039738"/>
            <a:ext cx="285750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25" name="Group 24"/>
          <p:cNvGrpSpPr/>
          <p:nvPr/>
        </p:nvGrpSpPr>
        <p:grpSpPr>
          <a:xfrm>
            <a:off x="323528" y="967730"/>
            <a:ext cx="8424936" cy="5688632"/>
            <a:chOff x="323528" y="908720"/>
            <a:chExt cx="8424936" cy="5688632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3528" y="908720"/>
              <a:ext cx="684847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DeployTool_02.JPG"/>
            <p:cNvPicPr>
              <a:picLocks noChangeAspect="1"/>
            </p:cNvPicPr>
            <p:nvPr/>
          </p:nvPicPr>
          <p:blipFill>
            <a:blip r:embed="rId7" cstate="print"/>
            <a:srcRect b="3361"/>
            <a:stretch>
              <a:fillRect/>
            </a:stretch>
          </p:blipFill>
          <p:spPr>
            <a:xfrm>
              <a:off x="2681039" y="908720"/>
              <a:ext cx="6067425" cy="5688632"/>
            </a:xfrm>
            <a:prstGeom prst="rect">
              <a:avLst/>
            </a:prstGeom>
          </p:spPr>
        </p:pic>
      </p:grpSp>
      <p:grpSp>
        <p:nvGrpSpPr>
          <p:cNvPr id="28" name="Group 28"/>
          <p:cNvGrpSpPr/>
          <p:nvPr/>
        </p:nvGrpSpPr>
        <p:grpSpPr>
          <a:xfrm>
            <a:off x="323528" y="928786"/>
            <a:ext cx="8434164" cy="5727576"/>
            <a:chOff x="323528" y="869776"/>
            <a:chExt cx="8434164" cy="5727576"/>
          </a:xfrm>
        </p:grpSpPr>
        <p:grpSp>
          <p:nvGrpSpPr>
            <p:cNvPr id="29" name="Group 21"/>
            <p:cNvGrpSpPr/>
            <p:nvPr/>
          </p:nvGrpSpPr>
          <p:grpSpPr>
            <a:xfrm>
              <a:off x="323528" y="869776"/>
              <a:ext cx="8434164" cy="5727576"/>
              <a:chOff x="323528" y="869776"/>
              <a:chExt cx="8434164" cy="5727576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3528" y="908720"/>
                <a:ext cx="6838950" cy="5686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1" descr="DeployTool_03.JPG"/>
              <p:cNvPicPr>
                <a:picLocks noChangeAspect="1"/>
              </p:cNvPicPr>
              <p:nvPr/>
            </p:nvPicPr>
            <p:blipFill>
              <a:blip r:embed="rId9" cstate="print"/>
              <a:srcRect b="3635"/>
              <a:stretch>
                <a:fillRect/>
              </a:stretch>
            </p:blipFill>
            <p:spPr>
              <a:xfrm>
                <a:off x="2699792" y="869776"/>
                <a:ext cx="6057900" cy="5727576"/>
              </a:xfrm>
              <a:prstGeom prst="rect">
                <a:avLst/>
              </a:prstGeom>
            </p:spPr>
          </p:pic>
        </p:grp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>
              <a:off x="1115616" y="980728"/>
              <a:ext cx="285750" cy="2143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096" y="2780928"/>
            <a:ext cx="2847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8" y="457200"/>
            <a:ext cx="8509644" cy="640080"/>
          </a:xfrm>
        </p:spPr>
        <p:txBody>
          <a:bodyPr/>
          <a:lstStyle/>
          <a:p>
            <a:r>
              <a:rPr lang="en-US" dirty="0" smtClean="0"/>
              <a:t>Deploying MATLAB Tool (L-Rel2009, R-Rel2010)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ctf</a:t>
            </a:r>
            <a:r>
              <a:rPr lang="en-US" dirty="0" smtClean="0"/>
              <a:t>, contains the MATLAB functions and data that define the application</a:t>
            </a:r>
          </a:p>
          <a:p>
            <a:r>
              <a:rPr lang="en-US" dirty="0" smtClean="0"/>
              <a:t>Include MCR for the very first run on the </a:t>
            </a:r>
            <a:r>
              <a:rPr lang="en-US" dirty="0" smtClean="0"/>
              <a:t>machine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2468880"/>
            <a:ext cx="41694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ployTool_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0824" y="2468880"/>
            <a:ext cx="4566833" cy="3657600"/>
          </a:xfrm>
          <a:prstGeom prst="rect">
            <a:avLst/>
          </a:prstGeom>
        </p:spPr>
      </p:pic>
      <p:pic>
        <p:nvPicPr>
          <p:cNvPr id="8" name="Picture 7" descr="DeployTool_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0824" y="2468880"/>
            <a:ext cx="4566833" cy="3657600"/>
          </a:xfrm>
          <a:prstGeom prst="rect">
            <a:avLst/>
          </a:prstGeom>
        </p:spPr>
      </p:pic>
      <p:pic>
        <p:nvPicPr>
          <p:cNvPr id="9" name="Picture 8" descr="DeployTool_15.JPG"/>
          <p:cNvPicPr>
            <a:picLocks noChangeAspect="1"/>
          </p:cNvPicPr>
          <p:nvPr/>
        </p:nvPicPr>
        <p:blipFill>
          <a:blip r:embed="rId7" cstate="print"/>
          <a:srcRect b="41316"/>
          <a:stretch>
            <a:fillRect/>
          </a:stretch>
        </p:blipFill>
        <p:spPr>
          <a:xfrm>
            <a:off x="4290824" y="2468880"/>
            <a:ext cx="4762500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28" y="457200"/>
            <a:ext cx="8509644" cy="640080"/>
          </a:xfrm>
        </p:spPr>
        <p:txBody>
          <a:bodyPr/>
          <a:lstStyle/>
          <a:p>
            <a:r>
              <a:rPr lang="en-US" dirty="0" smtClean="0"/>
              <a:t>MATLAB Compilation and Packaging (</a:t>
            </a:r>
            <a:r>
              <a:rPr lang="en-US" dirty="0" err="1" smtClean="0"/>
              <a:t>Rel</a:t>
            </a:r>
            <a:r>
              <a:rPr lang="en-US" dirty="0" smtClean="0"/>
              <a:t> 2009)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1000125"/>
            <a:ext cx="796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0125"/>
            <a:ext cx="7969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684" t="1172" r="879" b="5077"/>
          <a:stretch>
            <a:fillRect/>
          </a:stretch>
        </p:blipFill>
        <p:spPr bwMode="auto">
          <a:xfrm>
            <a:off x="571500" y="1000125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214813" y="1857375"/>
            <a:ext cx="285750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95376E-6 L 0.03143 5.95376E-6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R2002">
  <a:themeElements>
    <a:clrScheme name="MR2002 2">
      <a:dk1>
        <a:srgbClr val="0C2074"/>
      </a:dk1>
      <a:lt1>
        <a:srgbClr val="FFFFFF"/>
      </a:lt1>
      <a:dk2>
        <a:srgbClr val="FFFFFF"/>
      </a:dk2>
      <a:lt2>
        <a:srgbClr val="808080"/>
      </a:lt2>
      <a:accent1>
        <a:srgbClr val="005AFF"/>
      </a:accent1>
      <a:accent2>
        <a:srgbClr val="3333CC"/>
      </a:accent2>
      <a:accent3>
        <a:srgbClr val="FFFFFF"/>
      </a:accent3>
      <a:accent4>
        <a:srgbClr val="091A62"/>
      </a:accent4>
      <a:accent5>
        <a:srgbClr val="AAB5FF"/>
      </a:accent5>
      <a:accent6>
        <a:srgbClr val="2D2DB9"/>
      </a:accent6>
      <a:hlink>
        <a:srgbClr val="CCCCFF"/>
      </a:hlink>
      <a:folHlink>
        <a:srgbClr val="B2B2B2"/>
      </a:folHlink>
    </a:clrScheme>
    <a:fontScheme name="MR2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2002 1">
        <a:dk1>
          <a:srgbClr val="808080"/>
        </a:dk1>
        <a:lt1>
          <a:srgbClr val="FFFFFF"/>
        </a:lt1>
        <a:dk2>
          <a:srgbClr val="0E005A"/>
        </a:dk2>
        <a:lt2>
          <a:srgbClr val="FFFFFF"/>
        </a:lt2>
        <a:accent1>
          <a:srgbClr val="005AFF"/>
        </a:accent1>
        <a:accent2>
          <a:srgbClr val="3333CC"/>
        </a:accent2>
        <a:accent3>
          <a:srgbClr val="AAAAB5"/>
        </a:accent3>
        <a:accent4>
          <a:srgbClr val="DADADA"/>
        </a:accent4>
        <a:accent5>
          <a:srgbClr val="AAB5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2002 2">
        <a:dk1>
          <a:srgbClr val="0C2074"/>
        </a:dk1>
        <a:lt1>
          <a:srgbClr val="FFFFFF"/>
        </a:lt1>
        <a:dk2>
          <a:srgbClr val="FFFFFF"/>
        </a:dk2>
        <a:lt2>
          <a:srgbClr val="808080"/>
        </a:lt2>
        <a:accent1>
          <a:srgbClr val="005AFF"/>
        </a:accent1>
        <a:accent2>
          <a:srgbClr val="3333CC"/>
        </a:accent2>
        <a:accent3>
          <a:srgbClr val="FFFFFF"/>
        </a:accent3>
        <a:accent4>
          <a:srgbClr val="091A62"/>
        </a:accent4>
        <a:accent5>
          <a:srgbClr val="AAB5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C:\ncampbell\Presentations\Templates\Current\MR2002.ppt</Template>
  <TotalTime>7625</TotalTime>
  <Words>876</Words>
  <Application>Microsoft Office PowerPoint</Application>
  <PresentationFormat>On-screen Show (4:3)</PresentationFormat>
  <Paragraphs>128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MR2002</vt:lpstr>
      <vt:lpstr>Slide 1</vt:lpstr>
      <vt:lpstr>Motivation for Inline MATLAB Tool</vt:lpstr>
      <vt:lpstr>Inline Processing on Philips Platform</vt:lpstr>
      <vt:lpstr>Example – Inline LV Analysis Tool</vt:lpstr>
      <vt:lpstr>Implementation: Need MATLAB Compiler</vt:lpstr>
      <vt:lpstr>MATLAB Standalone Application</vt:lpstr>
      <vt:lpstr>Deploying MATLAB Tool (L-Rel2009, R-Rel2010)</vt:lpstr>
      <vt:lpstr>Deploying MATLAB Tool (L-Rel2009, R-Rel2010)</vt:lpstr>
      <vt:lpstr>MATLAB Compilation and Packaging (Rel 2009)</vt:lpstr>
      <vt:lpstr>MATLAB Compilation and Packaging (Rel 2010)</vt:lpstr>
      <vt:lpstr>MATLAB Tool Deployment</vt:lpstr>
      <vt:lpstr>Installing MATLAB Runtime Environment</vt:lpstr>
      <vt:lpstr>Running MATLAB Tool on Any Machine </vt:lpstr>
      <vt:lpstr>Configuring the Tool on Console and EWS</vt:lpstr>
      <vt:lpstr>Inline MATLAB Tools</vt:lpstr>
      <vt:lpstr>Possible Side Effects of Inline MATLAB</vt:lpstr>
      <vt:lpstr>Slide 17</vt:lpstr>
    </vt:vector>
  </TitlesOfParts>
  <Company>PMS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 3.0T (16:9)</dc:title>
  <dc:creator>Joop van den Heuvel</dc:creator>
  <cp:lastModifiedBy>usd23522</cp:lastModifiedBy>
  <cp:revision>346</cp:revision>
  <dcterms:created xsi:type="dcterms:W3CDTF">2002-09-05T08:14:12Z</dcterms:created>
  <dcterms:modified xsi:type="dcterms:W3CDTF">2010-11-04T07:13:23Z</dcterms:modified>
</cp:coreProperties>
</file>