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498" r:id="rId2"/>
    <p:sldId id="519" r:id="rId3"/>
    <p:sldId id="516" r:id="rId4"/>
    <p:sldId id="517" r:id="rId5"/>
    <p:sldId id="527" r:id="rId6"/>
    <p:sldId id="518" r:id="rId7"/>
    <p:sldId id="501" r:id="rId8"/>
    <p:sldId id="526" r:id="rId9"/>
    <p:sldId id="524" r:id="rId10"/>
    <p:sldId id="503" r:id="rId11"/>
    <p:sldId id="506" r:id="rId12"/>
    <p:sldId id="508" r:id="rId13"/>
    <p:sldId id="528" r:id="rId14"/>
    <p:sldId id="502" r:id="rId15"/>
    <p:sldId id="509" r:id="rId16"/>
    <p:sldId id="510" r:id="rId17"/>
    <p:sldId id="511" r:id="rId18"/>
    <p:sldId id="512" r:id="rId19"/>
    <p:sldId id="515" r:id="rId20"/>
    <p:sldId id="514" r:id="rId21"/>
    <p:sldId id="49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ECFF"/>
    <a:srgbClr val="FFFF00"/>
    <a:srgbClr val="00FF00"/>
    <a:srgbClr val="0066FF"/>
    <a:srgbClr val="3399FF"/>
    <a:srgbClr val="FF3300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3974"/>
        <p:guide orient="horz" pos="1162"/>
        <p:guide orient="horz" pos="432"/>
        <p:guide orient="horz" pos="2160"/>
        <p:guide pos="5644"/>
        <p:guide pos="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546565F9-C80C-41A1-AE18-77EFD1891580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4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99E475F0-036E-4169-B743-92B4BC832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D358F-0597-4480-AE66-9C025CFEF6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C6017-0D3B-4A3E-AE6C-5F99EC8E10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C6017-0D3B-4A3E-AE6C-5F99EC8E10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D09FB-9CD0-4F52-A719-79548476787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BEE6C-558E-4F0C-827D-4A1278CD5B0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ABD6C-C114-4363-A7B3-5AB5061B655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BED3C-45D8-4E6D-A57C-524D45E43B0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514350"/>
            <a:ext cx="5029200" cy="37719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88" y="650875"/>
            <a:ext cx="4541837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8775"/>
            <a:ext cx="7772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GB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500" y="4743450"/>
            <a:ext cx="7759700" cy="17526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bg1"/>
                </a:solidFill>
              </a:defRPr>
            </a:lvl1pPr>
          </a:lstStyle>
          <a:p>
            <a:r>
              <a:rPr lang="en-GB" alt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455613"/>
            <a:ext cx="2060575" cy="5640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455613"/>
            <a:ext cx="6029325" cy="5640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1370013"/>
            <a:ext cx="4043363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0013"/>
            <a:ext cx="4043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455613"/>
            <a:ext cx="8242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370013"/>
            <a:ext cx="8239125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i="0">
              <a:latin typeface="Gill Sans MT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7488" y="87313"/>
            <a:ext cx="10890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150813" y="6546850"/>
            <a:ext cx="4113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GB" altLang="en-GB" sz="800" i="0" dirty="0" err="1"/>
              <a:t>Amol</a:t>
            </a:r>
            <a:r>
              <a:rPr lang="en-GB" altLang="en-GB" sz="800" i="0" dirty="0"/>
              <a:t> Pednekar, PhD, MR Clinical Science, Philips Healthcare</a:t>
            </a:r>
            <a:endParaRPr lang="en-GB" altLang="en-GB" sz="800" i="0" dirty="0">
              <a:latin typeface="Gill Sans MT" pitchFamily="34" charset="0"/>
            </a:endParaRPr>
          </a:p>
        </p:txBody>
      </p:sp>
      <p:sp>
        <p:nvSpPr>
          <p:cNvPr id="485383" name="Rectangle 7"/>
          <p:cNvSpPr>
            <a:spLocks noChangeArrowheads="1"/>
          </p:cNvSpPr>
          <p:nvPr/>
        </p:nvSpPr>
        <p:spPr bwMode="auto">
          <a:xfrm>
            <a:off x="7094538" y="6546850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5E5C47B-AF15-4BA0-88ED-8A7F6484AFC2}" type="slidenum">
              <a:rPr lang="en-US" altLang="en-US" sz="1000" i="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altLang="en-US" sz="1000" i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Inline MATLAB Tool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Amol Pednekar, Ph.D.</a:t>
            </a:r>
          </a:p>
          <a:p>
            <a:r>
              <a:rPr lang="en-US" smtClean="0">
                <a:solidFill>
                  <a:schemeClr val="tx2"/>
                </a:solidFill>
              </a:rPr>
              <a:t>MR Clinical Scientist</a:t>
            </a:r>
          </a:p>
          <a:p>
            <a:r>
              <a:rPr lang="en-US" smtClean="0">
                <a:solidFill>
                  <a:schemeClr val="tx2"/>
                </a:solidFill>
              </a:rPr>
              <a:t>Philips Healthcare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MATLAB Wrapper Files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Wrapper files generate platform specific binaries</a:t>
            </a:r>
          </a:p>
          <a:p>
            <a:r>
              <a:rPr lang="en-US" smtClean="0"/>
              <a:t>Provides an interface to the compiled M-code </a:t>
            </a:r>
          </a:p>
          <a:p>
            <a:pPr lvl="1"/>
            <a:r>
              <a:rPr lang="en-US" smtClean="0"/>
              <a:t>Performs initialization and termination as needed</a:t>
            </a:r>
          </a:p>
          <a:p>
            <a:pPr lvl="1"/>
            <a:r>
              <a:rPr lang="en-US" smtClean="0"/>
              <a:t>Defines data arrays containing path information, encryption keys, and other information needed by the MCR.</a:t>
            </a:r>
          </a:p>
          <a:p>
            <a:pPr lvl="1"/>
            <a:r>
              <a:rPr lang="en-US" smtClean="0"/>
              <a:t>Provides the necessary code to forward calls from the interface functions to the MATLAB functions in the MCR.</a:t>
            </a:r>
          </a:p>
          <a:p>
            <a:pPr lvl="1"/>
            <a:r>
              <a:rPr lang="en-US" smtClean="0"/>
              <a:t>For an application, contains the main function</a:t>
            </a:r>
          </a:p>
          <a:p>
            <a:pPr lvl="1"/>
            <a:r>
              <a:rPr lang="en-US" smtClean="0"/>
              <a:t>For a library, contains the entry points for each public M-file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MATLAB Component Technology File (CTF)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7544" y="1280160"/>
            <a:ext cx="8208912" cy="4725987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ctf</a:t>
            </a:r>
            <a:r>
              <a:rPr lang="en-US" dirty="0" smtClean="0"/>
              <a:t>, contains the MATLAB functions and data that define the application</a:t>
            </a:r>
          </a:p>
          <a:p>
            <a:r>
              <a:rPr lang="en-US" dirty="0" smtClean="0"/>
              <a:t>Include MCR for the very first run on the machine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68880"/>
            <a:ext cx="416941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68880"/>
            <a:ext cx="416941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468880"/>
            <a:ext cx="416941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eployTool_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4840" y="2468880"/>
            <a:ext cx="4566833" cy="3657600"/>
          </a:xfrm>
          <a:prstGeom prst="rect">
            <a:avLst/>
          </a:prstGeom>
        </p:spPr>
      </p:pic>
      <p:pic>
        <p:nvPicPr>
          <p:cNvPr id="9" name="Picture 8" descr="DeployTool_1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4840" y="2468880"/>
            <a:ext cx="4566833" cy="3657600"/>
          </a:xfrm>
          <a:prstGeom prst="rect">
            <a:avLst/>
          </a:prstGeom>
        </p:spPr>
      </p:pic>
      <p:pic>
        <p:nvPicPr>
          <p:cNvPr id="11" name="Picture 10" descr="DeployTool_15.JPG"/>
          <p:cNvPicPr>
            <a:picLocks noChangeAspect="1"/>
          </p:cNvPicPr>
          <p:nvPr/>
        </p:nvPicPr>
        <p:blipFill>
          <a:blip r:embed="rId7" cstate="print"/>
          <a:srcRect b="41316"/>
          <a:stretch>
            <a:fillRect/>
          </a:stretch>
        </p:blipFill>
        <p:spPr>
          <a:xfrm>
            <a:off x="4434840" y="2468880"/>
            <a:ext cx="4762500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Compilation and </a:t>
            </a:r>
            <a:r>
              <a:rPr lang="en-US" dirty="0" smtClean="0"/>
              <a:t>Packaging (</a:t>
            </a:r>
            <a:r>
              <a:rPr lang="en-US" dirty="0" err="1" smtClean="0"/>
              <a:t>Rel</a:t>
            </a:r>
            <a:r>
              <a:rPr lang="en-US" dirty="0" smtClean="0"/>
              <a:t> 2009)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1000125"/>
            <a:ext cx="7969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000125"/>
            <a:ext cx="7969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 l="684" t="1172" r="879" b="5077"/>
          <a:stretch>
            <a:fillRect/>
          </a:stretch>
        </p:blipFill>
        <p:spPr bwMode="auto">
          <a:xfrm>
            <a:off x="571500" y="1000125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214813" y="1857375"/>
            <a:ext cx="285750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95376E-6 L 0.03143 5.95376E-6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Compilation and </a:t>
            </a:r>
            <a:r>
              <a:rPr lang="en-US" dirty="0" smtClean="0"/>
              <a:t>Packaging (</a:t>
            </a:r>
            <a:r>
              <a:rPr lang="en-US" dirty="0" err="1" smtClean="0"/>
              <a:t>Rel</a:t>
            </a:r>
            <a:r>
              <a:rPr lang="en-US" dirty="0" smtClean="0"/>
              <a:t> 2010)</a:t>
            </a:r>
            <a:endParaRPr lang="en-US" dirty="0" smtClean="0"/>
          </a:p>
        </p:txBody>
      </p:sp>
      <p:pic>
        <p:nvPicPr>
          <p:cNvPr id="10" name="Picture 9" descr="DeployTool_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4829175" cy="6248400"/>
          </a:xfrm>
          <a:prstGeom prst="rect">
            <a:avLst/>
          </a:prstGeom>
        </p:spPr>
      </p:pic>
      <p:pic>
        <p:nvPicPr>
          <p:cNvPr id="9" name="Picture 8" descr="DeployTool_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429000"/>
            <a:ext cx="8362950" cy="30861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>
            <a:off x="4211960" y="1484784"/>
            <a:ext cx="504056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9552" y="1097280"/>
            <a:ext cx="4752975" cy="6257925"/>
            <a:chOff x="539552" y="1097280"/>
            <a:chExt cx="4752975" cy="6257925"/>
          </a:xfrm>
        </p:grpSpPr>
        <p:pic>
          <p:nvPicPr>
            <p:cNvPr id="17" name="Picture 16" descr="DeployTool_1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552" y="1097280"/>
              <a:ext cx="4752975" cy="625792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 bwMode="auto">
            <a:xfrm>
              <a:off x="4283968" y="1412776"/>
              <a:ext cx="576064" cy="2160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8" name="Picture 17" descr="DeployTool_1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" y="3429000"/>
            <a:ext cx="8486775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MATLAB Tool Deployment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and distribute MATLAB Compiler Generated Application</a:t>
            </a:r>
          </a:p>
          <a:p>
            <a:pPr lvl="1"/>
            <a:r>
              <a:rPr lang="en-US" dirty="0" smtClean="0"/>
              <a:t>MATLAB Compiler Runtime (MCR) </a:t>
            </a:r>
            <a:r>
              <a:rPr lang="en-US" dirty="0" smtClean="0"/>
              <a:t>– first time only</a:t>
            </a:r>
            <a:endParaRPr lang="en-US" dirty="0" smtClean="0"/>
          </a:p>
          <a:p>
            <a:pPr lvl="1"/>
            <a:r>
              <a:rPr lang="en-US" dirty="0" smtClean="0"/>
              <a:t>a set of supporting files generated by the MATLAB </a:t>
            </a:r>
            <a:r>
              <a:rPr lang="en-US" dirty="0" smtClean="0"/>
              <a:t>Compiler (</a:t>
            </a:r>
            <a:r>
              <a:rPr lang="en-US" dirty="0" err="1" smtClean="0"/>
              <a:t>distrib</a:t>
            </a:r>
            <a:r>
              <a:rPr lang="en-US" dirty="0" smtClean="0"/>
              <a:t>)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2428875"/>
            <a:ext cx="36861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714375" y="3286125"/>
            <a:ext cx="4248150" cy="1314450"/>
            <a:chOff x="4171961" y="2500306"/>
            <a:chExt cx="4248150" cy="1314450"/>
          </a:xfrm>
        </p:grpSpPr>
        <p:pic>
          <p:nvPicPr>
            <p:cNvPr id="922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43636" y="2500306"/>
              <a:ext cx="227647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71961" y="2500306"/>
              <a:ext cx="197167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6" cstate="print"/>
          <a:srcRect t="3400" r="11638" b="3374"/>
          <a:stretch>
            <a:fillRect/>
          </a:stretch>
        </p:blipFill>
        <p:spPr bwMode="auto">
          <a:xfrm>
            <a:off x="4929188" y="2357438"/>
            <a:ext cx="3889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9"/>
          <p:cNvPicPr>
            <a:picLocks noChangeAspect="1" noChangeArrowheads="1"/>
          </p:cNvPicPr>
          <p:nvPr/>
        </p:nvPicPr>
        <p:blipFill>
          <a:blip r:embed="rId7" cstate="print"/>
          <a:srcRect r="28415" b="79399"/>
          <a:stretch>
            <a:fillRect/>
          </a:stretch>
        </p:blipFill>
        <p:spPr bwMode="auto">
          <a:xfrm>
            <a:off x="500063" y="4786313"/>
            <a:ext cx="4267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MATLAB Runtime Environment</a:t>
            </a:r>
          </a:p>
        </p:txBody>
      </p:sp>
      <p:pic>
        <p:nvPicPr>
          <p:cNvPr id="10243" name="Content Placeholder 4" descr="Installation_0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4063"/>
          <a:stretch>
            <a:fillRect/>
          </a:stretch>
        </p:blipFill>
        <p:spPr>
          <a:xfrm>
            <a:off x="428625" y="1000125"/>
            <a:ext cx="6381750" cy="3143250"/>
          </a:xfrm>
        </p:spPr>
      </p:pic>
      <p:pic>
        <p:nvPicPr>
          <p:cNvPr id="6" name="Picture 5" descr="Installation_0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1928813"/>
            <a:ext cx="67151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4" cstate="print"/>
          <a:srcRect l="52325"/>
          <a:stretch>
            <a:fillRect/>
          </a:stretch>
        </p:blipFill>
        <p:spPr bwMode="auto">
          <a:xfrm>
            <a:off x="7000875" y="1071563"/>
            <a:ext cx="175736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7000875" y="1714500"/>
            <a:ext cx="1428750" cy="142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MATLAB Tool on Any Machine </a:t>
            </a:r>
          </a:p>
        </p:txBody>
      </p:sp>
      <p:pic>
        <p:nvPicPr>
          <p:cNvPr id="11267" name="Content Placeholder 3" descr="Run_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63" y="995363"/>
            <a:ext cx="6372225" cy="4362450"/>
          </a:xfrm>
        </p:spPr>
      </p:pic>
      <p:grpSp>
        <p:nvGrpSpPr>
          <p:cNvPr id="11268" name="Group 6"/>
          <p:cNvGrpSpPr>
            <a:grpSpLocks noChangeAspect="1"/>
          </p:cNvGrpSpPr>
          <p:nvPr/>
        </p:nvGrpSpPr>
        <p:grpSpPr bwMode="auto">
          <a:xfrm>
            <a:off x="3929063" y="2000250"/>
            <a:ext cx="4724400" cy="4572000"/>
            <a:chOff x="1323386" y="1214422"/>
            <a:chExt cx="5491748" cy="5314968"/>
          </a:xfrm>
        </p:grpSpPr>
        <p:pic>
          <p:nvPicPr>
            <p:cNvPr id="1127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1934" y="1214422"/>
              <a:ext cx="27432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23386" y="1214422"/>
              <a:ext cx="2748548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28734" y="3786190"/>
              <a:ext cx="27432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71934" y="3786190"/>
              <a:ext cx="27432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7" cstate="print"/>
          <a:srcRect l="52325"/>
          <a:stretch>
            <a:fillRect/>
          </a:stretch>
        </p:blipFill>
        <p:spPr bwMode="auto">
          <a:xfrm>
            <a:off x="7000875" y="1071563"/>
            <a:ext cx="175736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7000875" y="1536700"/>
            <a:ext cx="1428750" cy="142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Tool on Console and 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1268760"/>
            <a:ext cx="8239125" cy="47259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Requires</a:t>
            </a:r>
          </a:p>
          <a:p>
            <a:pPr lvl="1">
              <a:defRPr/>
            </a:pPr>
            <a:r>
              <a:rPr lang="en-US" dirty="0" smtClean="0"/>
              <a:t>Console </a:t>
            </a:r>
            <a:r>
              <a:rPr lang="en-US" dirty="0" smtClean="0"/>
              <a:t>(&gt;=R2.6) and EWS (&gt;=R2.6.3.1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PRIDE Database access 	</a:t>
            </a:r>
            <a:r>
              <a:rPr lang="en-US" b="1" dirty="0" smtClean="0">
                <a:ea typeface="+mn-ea"/>
                <a:cs typeface="+mn-cs"/>
              </a:rPr>
              <a:t>CSK39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XML/REC Export tool 	</a:t>
            </a:r>
            <a:r>
              <a:rPr lang="en-US" b="1" dirty="0" smtClean="0">
                <a:ea typeface="+mn-ea"/>
                <a:cs typeface="+mn-cs"/>
              </a:rPr>
              <a:t>CSK43</a:t>
            </a:r>
          </a:p>
          <a:p>
            <a:pPr>
              <a:defRPr/>
            </a:pPr>
            <a:r>
              <a:rPr lang="en-US" dirty="0" smtClean="0"/>
              <a:t>Tool Launcher process runs from 'C:\Program Files (x86)\PMS\Mipnet42'</a:t>
            </a:r>
          </a:p>
          <a:p>
            <a:pPr>
              <a:defRPr/>
            </a:pPr>
            <a:r>
              <a:rPr lang="en-US" dirty="0" smtClean="0"/>
              <a:t>To configure your MATLAB tool on console, create an xml file PrideConfiguration.xml at g:\patch\pride\packageconfiguration (g-&gt;d for EWS)</a:t>
            </a:r>
          </a:p>
          <a:p>
            <a:pPr>
              <a:defRPr/>
            </a:pPr>
            <a:r>
              <a:rPr lang="en-US" dirty="0" smtClean="0"/>
              <a:t>Multiple tools can be configured at the same time. You can select the tool to run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sz="1600" dirty="0" smtClean="0"/>
              <a:t>	</a:t>
            </a:r>
            <a:endParaRPr lang="en-US" sz="1600" dirty="0"/>
          </a:p>
        </p:txBody>
      </p:sp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527376"/>
            <a:ext cx="2095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275" y="4527376"/>
            <a:ext cx="28717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PrideConfiguration.xml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0850" y="928688"/>
            <a:ext cx="8239125" cy="5167312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/>
              <a:t>	&lt;?xml version="1.0" encoding="utf-8"?&gt;</a:t>
            </a:r>
          </a:p>
          <a:p>
            <a:pPr>
              <a:buFontTx/>
              <a:buNone/>
            </a:pPr>
            <a:r>
              <a:rPr lang="en-US" sz="1600" smtClean="0"/>
              <a:t>	&lt;PrideConfiguration xmlns:xsd="http://www.w3.org/2001/XMLSchema" 	xmlns:xsi="http://www.w3.org/2001/XMLSchema-instance"&gt;</a:t>
            </a:r>
          </a:p>
          <a:p>
            <a:pPr>
              <a:buFontTx/>
              <a:buNone/>
            </a:pPr>
            <a:r>
              <a:rPr lang="en-US" sz="1600" smtClean="0"/>
              <a:t>	&lt;PackageName&gt;</a:t>
            </a:r>
            <a:r>
              <a:rPr lang="en-US" sz="1600" smtClean="0">
                <a:solidFill>
                  <a:srgbClr val="FF0000"/>
                </a:solidFill>
              </a:rPr>
              <a:t>TestXMLwrite</a:t>
            </a:r>
            <a:r>
              <a:rPr lang="en-US" sz="1600" smtClean="0"/>
              <a:t>&lt;/PackageName&gt;</a:t>
            </a:r>
          </a:p>
          <a:p>
            <a:pPr>
              <a:buFontTx/>
              <a:buNone/>
            </a:pPr>
            <a:r>
              <a:rPr lang="en-US" sz="1600" smtClean="0"/>
              <a:t>	&lt;CommandLine&gt;"</a:t>
            </a:r>
            <a:r>
              <a:rPr lang="en-US" sz="1600" smtClean="0">
                <a:solidFill>
                  <a:srgbClr val="FF0000"/>
                </a:solidFill>
              </a:rPr>
              <a:t>g:\patch\pride\TestXMLwrite.exe</a:t>
            </a:r>
            <a:r>
              <a:rPr lang="en-US" sz="1600" smtClean="0"/>
              <a:t>"&lt;/CommandLine&gt;</a:t>
            </a:r>
          </a:p>
          <a:p>
            <a:pPr>
              <a:buFontTx/>
              <a:buNone/>
            </a:pPr>
            <a:r>
              <a:rPr lang="en-US" sz="1600" smtClean="0"/>
              <a:t>	&lt;CommandArguments&gt;" "&lt;/CommandArguments&gt;</a:t>
            </a:r>
          </a:p>
          <a:p>
            <a:pPr>
              <a:buFontTx/>
              <a:buNone/>
            </a:pPr>
            <a:r>
              <a:rPr lang="en-US" sz="1600" smtClean="0"/>
              <a:t>	&lt;CommandArgumentsVisible&gt;True&lt;/CommandArgumentsVisible&gt;</a:t>
            </a:r>
          </a:p>
          <a:p>
            <a:pPr>
              <a:buFontTx/>
              <a:buNone/>
            </a:pPr>
            <a:r>
              <a:rPr lang="en-US" sz="1600" smtClean="0"/>
              <a:t>	&lt;ShowUserInterface&gt;True&lt;/ShowUserInterface&gt;</a:t>
            </a:r>
          </a:p>
          <a:p>
            <a:pPr>
              <a:buFontTx/>
              <a:buNone/>
            </a:pPr>
            <a:r>
              <a:rPr lang="en-US" sz="1600" smtClean="0"/>
              <a:t>	&lt;/PrideConfiguration&gt;</a:t>
            </a:r>
            <a:endParaRPr lang="en-US" smtClean="0"/>
          </a:p>
          <a:p>
            <a:r>
              <a:rPr lang="en-US" smtClean="0"/>
              <a:t>PackageName: The name of your tool</a:t>
            </a:r>
          </a:p>
          <a:p>
            <a:r>
              <a:rPr lang="en-US" smtClean="0"/>
              <a:t>CommandLine: Which command-line tool to run. </a:t>
            </a:r>
          </a:p>
          <a:p>
            <a:r>
              <a:rPr lang="en-US" smtClean="0"/>
              <a:t>CommandArguments: Which command arguments to pass to the tool</a:t>
            </a:r>
          </a:p>
          <a:p>
            <a:r>
              <a:rPr lang="en-US" smtClean="0"/>
              <a:t>CommandArgumentsVisible: Whether the command arguments should be visible and customizable by the user in the tool launcher.</a:t>
            </a:r>
          </a:p>
          <a:p>
            <a:r>
              <a:rPr lang="en-US" smtClean="0"/>
              <a:t>ShowUserInterface: Whether the tool is interactive, or runs fully automatically in the background.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Interfacing the Tool on Console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0850" y="1214438"/>
            <a:ext cx="8239125" cy="4881562"/>
          </a:xfrm>
        </p:spPr>
        <p:txBody>
          <a:bodyPr/>
          <a:lstStyle/>
          <a:p>
            <a:r>
              <a:rPr lang="en-US" smtClean="0"/>
              <a:t>Keep executable of the MATLAB tool in G:\patch\PRIDE</a:t>
            </a:r>
          </a:p>
          <a:p>
            <a:r>
              <a:rPr lang="en-US" smtClean="0"/>
              <a:t>The command-line of the configured tool will launch in the following way - </a:t>
            </a:r>
            <a:r>
              <a:rPr lang="en-US" sz="1600" smtClean="0"/>
              <a:t>G:\patch\pride\yourfilename &lt;series_roid&gt; &lt;your command-arguments&gt;</a:t>
            </a:r>
          </a:p>
          <a:p>
            <a:r>
              <a:rPr lang="en-US" smtClean="0"/>
              <a:t>Prepare clean directories for data exchange with image database </a:t>
            </a:r>
            <a:r>
              <a:rPr lang="en-US" sz="1600" smtClean="0"/>
              <a:t>'G:\patch\PRIDE\tempinputseries' and 'G:\patch\PRIDE\tempoutputseries'</a:t>
            </a:r>
          </a:p>
          <a:p>
            <a:r>
              <a:rPr lang="en-US" smtClean="0"/>
              <a:t>Invoke </a:t>
            </a:r>
            <a:r>
              <a:rPr lang="en-US" sz="1600" smtClean="0"/>
              <a:t>c:\Program Files (x86)\PMS\Mipnet42\pridexmlleacher_win_cs.exe </a:t>
            </a:r>
            <a:r>
              <a:rPr lang="en-US" smtClean="0"/>
              <a:t>which will save the series_roid as XML/REC files in the directory </a:t>
            </a:r>
            <a:r>
              <a:rPr lang="en-US" sz="1600" smtClean="0"/>
              <a:t>g:\patch\pride\tempinputseries</a:t>
            </a:r>
          </a:p>
          <a:p>
            <a:r>
              <a:rPr lang="en-US" smtClean="0"/>
              <a:t>Read XML/REC data from </a:t>
            </a:r>
            <a:r>
              <a:rPr lang="en-US" sz="1600" smtClean="0"/>
              <a:t>'G:\patch\PRIDE\tempinputseries'</a:t>
            </a:r>
            <a:r>
              <a:rPr lang="en-US" smtClean="0"/>
              <a:t> and write back resultant images to </a:t>
            </a:r>
            <a:r>
              <a:rPr lang="en-US" sz="1600" smtClean="0"/>
              <a:t>'G:\patch\PRIDE\tempoutputseries'</a:t>
            </a:r>
          </a:p>
          <a:p>
            <a:r>
              <a:rPr lang="en-US" smtClean="0"/>
              <a:t>After your tool terminates, the scanner console will look for output saved in this path, and copy the contents into the database.</a:t>
            </a:r>
          </a:p>
          <a:p>
            <a:pPr lvl="1"/>
            <a:r>
              <a:rPr lang="en-US" smtClean="0"/>
              <a:t>Color .png, .bmp, .jpg, .jpeg files -&gt; These will be saved as a secondary capture series</a:t>
            </a:r>
          </a:p>
          <a:p>
            <a:pPr lvl="1"/>
            <a:r>
              <a:rPr lang="en-US" smtClean="0"/>
              <a:t>Xml/Rec file-pair -&gt; Will be saved as a full MR Series (monochrome)</a:t>
            </a:r>
          </a:p>
          <a:p>
            <a:r>
              <a:rPr lang="en-US" smtClean="0"/>
              <a:t>Only one output series will be generated per submitted job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sz="16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MATLAB inline processing</a:t>
            </a:r>
          </a:p>
          <a:p>
            <a:endParaRPr lang="en-US" dirty="0" smtClean="0"/>
          </a:p>
          <a:p>
            <a:r>
              <a:rPr lang="en-US" dirty="0" smtClean="0"/>
              <a:t>Example of Implementation and testing for cardiac analysis (presented in SCMR and ISMRM)</a:t>
            </a:r>
          </a:p>
          <a:p>
            <a:endParaRPr lang="en-US" dirty="0" smtClean="0"/>
          </a:p>
          <a:p>
            <a:r>
              <a:rPr lang="en-US" dirty="0" smtClean="0"/>
              <a:t>Specifics of inline MATLAB tool </a:t>
            </a:r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en-US" dirty="0" smtClean="0"/>
              <a:t>Example MATLAB tools and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 for not affecting scanner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 not affect the scanner operation the tool must meet the following requirements: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No more that 1 GB of hard-disk space may be used on the G drive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No more than 500 MB memory may be used at all times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 application should be single-threaded, not taking up more than 1 CPU core at any time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 application must not block/hide top-most messages of the scanner, such as table movement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Not any installer may modify any system .</a:t>
            </a:r>
            <a:r>
              <a:rPr lang="en-US" dirty="0" err="1" smtClean="0">
                <a:ea typeface="+mn-ea"/>
                <a:cs typeface="+mn-cs"/>
              </a:rPr>
              <a:t>dlls</a:t>
            </a:r>
            <a:r>
              <a:rPr lang="en-US" dirty="0" smtClean="0">
                <a:ea typeface="+mn-ea"/>
                <a:cs typeface="+mn-cs"/>
              </a:rPr>
              <a:t>, edit the registry etc.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An installer should only install the desired files on the G:\patch\Pride location.</a:t>
            </a:r>
          </a:p>
          <a:p>
            <a:pPr>
              <a:defRPr/>
            </a:pPr>
            <a:r>
              <a:rPr lang="en-US" dirty="0" smtClean="0"/>
              <a:t>Recommendations</a:t>
            </a:r>
          </a:p>
          <a:p>
            <a:pPr lvl="1">
              <a:defRPr/>
            </a:pPr>
            <a:r>
              <a:rPr lang="en-US" dirty="0" smtClean="0"/>
              <a:t>First install tool on a 3</a:t>
            </a:r>
            <a:r>
              <a:rPr lang="en-US" baseline="30000" dirty="0" smtClean="0"/>
              <a:t>rd</a:t>
            </a:r>
            <a:r>
              <a:rPr lang="en-US" dirty="0" smtClean="0"/>
              <a:t> party PC with Windows XP 64-bit</a:t>
            </a:r>
          </a:p>
          <a:p>
            <a:pPr lvl="1">
              <a:defRPr/>
            </a:pPr>
            <a:r>
              <a:rPr lang="en-US" dirty="0" smtClean="0"/>
              <a:t>Remember your tool has full, so be 100 % certain no system files are modified (e.g. local registry settings)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25" y="1911350"/>
            <a:ext cx="24447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Inline MATLAB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MR console and post-processing workstation should merge in near future</a:t>
            </a:r>
          </a:p>
          <a:p>
            <a:pPr lvl="1"/>
            <a:r>
              <a:rPr lang="en-US" dirty="0" smtClean="0"/>
              <a:t>Currently cardiac analysis is the major (almost exclusive) exponent of the separate workstation</a:t>
            </a:r>
          </a:p>
          <a:p>
            <a:r>
              <a:rPr lang="en-US" dirty="0" smtClean="0"/>
              <a:t>Harvesting numerous post-processing tools written in MATLAB by various research collaborators will enrich console functionality</a:t>
            </a:r>
          </a:p>
          <a:p>
            <a:pPr lvl="1"/>
            <a:r>
              <a:rPr lang="en-US" dirty="0" smtClean="0"/>
              <a:t>Majority of collaborators use/prefer MATLAB</a:t>
            </a:r>
          </a:p>
          <a:p>
            <a:r>
              <a:rPr lang="en-US" dirty="0" smtClean="0"/>
              <a:t>Availability of inline MATLAB tools will facilitate multi-central clinical validation of customer developed investigational tools</a:t>
            </a:r>
          </a:p>
          <a:p>
            <a:r>
              <a:rPr lang="en-US" dirty="0" smtClean="0"/>
              <a:t>Currently data is exported from the scanner to a separate computer where custom built MATLAB tools are used</a:t>
            </a:r>
          </a:p>
          <a:p>
            <a:pPr lvl="1"/>
            <a:r>
              <a:rPr lang="en-US" dirty="0" smtClean="0"/>
              <a:t>since the resultant images are not sent back to the patient database, the physicians do not have an easy access to the post-processed data e.g. T1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MATLAB Tools on Philips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 err="1" smtClean="0"/>
              <a:t>ExamCards</a:t>
            </a:r>
            <a:r>
              <a:rPr lang="en-US" dirty="0" smtClean="0"/>
              <a:t> inline processing is available</a:t>
            </a:r>
          </a:p>
          <a:p>
            <a:r>
              <a:rPr lang="en-US" dirty="0" smtClean="0"/>
              <a:t>Wrapper tools implemented in IDL are available through PRIDE framework to customize for specific applications</a:t>
            </a:r>
          </a:p>
          <a:p>
            <a:r>
              <a:rPr lang="en-US" dirty="0" smtClean="0"/>
              <a:t>Majority of collaborators use/prefer MATLAB for development</a:t>
            </a:r>
          </a:p>
          <a:p>
            <a:pPr lvl="1"/>
            <a:r>
              <a:rPr lang="en-US" dirty="0" smtClean="0"/>
              <a:t>Generic image import/export wrapper tool in MATLAB  is needed</a:t>
            </a:r>
          </a:p>
          <a:p>
            <a:r>
              <a:rPr lang="en-US" dirty="0" smtClean="0"/>
              <a:t>Specifically, Cardiac ejection fraction (EF) computation was implemented as inline MATLAB tool on scanner console (&gt;=R2.6) and EWS (&gt;=R2.6.3.1)</a:t>
            </a:r>
          </a:p>
          <a:p>
            <a:pPr lvl="1"/>
            <a:r>
              <a:rPr lang="en-US" dirty="0" smtClean="0"/>
              <a:t>Clinician can immediately communicate EF (&lt; 35% or not) to patient and referring physician</a:t>
            </a:r>
          </a:p>
          <a:p>
            <a:pPr lvl="1"/>
            <a:r>
              <a:rPr lang="en-US" dirty="0" smtClean="0"/>
              <a:t>Multi-slice, multi-phase  nature of the data tests the reliability of  data import/export functions</a:t>
            </a:r>
          </a:p>
          <a:p>
            <a:r>
              <a:rPr lang="en-US" dirty="0" smtClean="0"/>
              <a:t>Given the results so far we have stable MATLAB wrapper for image import/export which can be easily customized by collaborators in manner similar to PRIDE tool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MATLAB Inline Tool on Scanner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Ronald </a:t>
            </a:r>
            <a:r>
              <a:rPr lang="en-US" dirty="0" err="1" smtClean="0"/>
              <a:t>Holthuizen</a:t>
            </a:r>
            <a:r>
              <a:rPr lang="en-US" dirty="0" smtClean="0"/>
              <a:t>  </a:t>
            </a:r>
            <a:r>
              <a:rPr lang="en-US" dirty="0" smtClean="0"/>
              <a:t>checked the </a:t>
            </a:r>
            <a:r>
              <a:rPr lang="en-US" dirty="0" err="1" smtClean="0"/>
              <a:t>Matlab</a:t>
            </a:r>
            <a:r>
              <a:rPr lang="en-US" dirty="0" smtClean="0"/>
              <a:t> installation, and found the </a:t>
            </a:r>
            <a:r>
              <a:rPr lang="en-US" dirty="0" smtClean="0"/>
              <a:t>following:</a:t>
            </a:r>
          </a:p>
          <a:p>
            <a:pPr lvl="1"/>
            <a:r>
              <a:rPr lang="en-US" dirty="0" smtClean="0"/>
              <a:t>Visual </a:t>
            </a:r>
            <a:r>
              <a:rPr lang="en-US" dirty="0" smtClean="0"/>
              <a:t>C++ Runtime is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Matlab</a:t>
            </a:r>
            <a:r>
              <a:rPr lang="en-US" dirty="0" smtClean="0"/>
              <a:t> install itself is pretty clean. It does perform quite a number of COM-registrations </a:t>
            </a:r>
            <a:r>
              <a:rPr lang="en-US" dirty="0" smtClean="0"/>
              <a:t>though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particular </a:t>
            </a:r>
            <a:r>
              <a:rPr lang="en-US" dirty="0" smtClean="0"/>
              <a:t>the </a:t>
            </a:r>
            <a:r>
              <a:rPr lang="en-US" dirty="0" smtClean="0"/>
              <a:t>C++ Runtime installation </a:t>
            </a:r>
            <a:r>
              <a:rPr lang="en-US" dirty="0" smtClean="0"/>
              <a:t>is undesired</a:t>
            </a:r>
            <a:r>
              <a:rPr lang="en-US" dirty="0" smtClean="0"/>
              <a:t>. This can be a different version than already installed on the scanner console, and there is a small chance of unwanted </a:t>
            </a:r>
            <a:r>
              <a:rPr lang="en-US" dirty="0" smtClean="0"/>
              <a:t>side-effects.</a:t>
            </a:r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in summary, probably it is fine to install the </a:t>
            </a:r>
            <a:r>
              <a:rPr lang="en-US" dirty="0" err="1" smtClean="0"/>
              <a:t>Matlab</a:t>
            </a:r>
            <a:r>
              <a:rPr lang="en-US" dirty="0" smtClean="0"/>
              <a:t> installation, but there is a small chance of side-effects.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Inline LV Analysis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9250">
              <a:defRPr/>
            </a:pPr>
            <a:r>
              <a:rPr lang="en-US" dirty="0" smtClean="0">
                <a:solidFill>
                  <a:schemeClr val="tx1"/>
                </a:solidFill>
              </a:rPr>
              <a:t>MATLAB tool integrated with scan protocol </a:t>
            </a:r>
          </a:p>
          <a:p>
            <a:pPr marL="349250" indent="-349250">
              <a:defRPr/>
            </a:pPr>
            <a:r>
              <a:rPr lang="en-US" dirty="0" smtClean="0"/>
              <a:t>1.5T Philips </a:t>
            </a:r>
            <a:r>
              <a:rPr lang="en-US" dirty="0" err="1" smtClean="0"/>
              <a:t>Achieva</a:t>
            </a:r>
            <a:r>
              <a:rPr lang="en-US" dirty="0" smtClean="0"/>
              <a:t> clinical scanner (Intel Xeon, 3.20GHz, 6GB RAM).</a:t>
            </a:r>
            <a:endParaRPr lang="en-US" dirty="0" smtClean="0">
              <a:solidFill>
                <a:schemeClr val="tx1"/>
              </a:solidFill>
            </a:endParaRPr>
          </a:p>
          <a:p>
            <a:pPr marL="349250" indent="-349250">
              <a:defRPr/>
            </a:pPr>
            <a:r>
              <a:rPr lang="en-US" dirty="0" smtClean="0">
                <a:solidFill>
                  <a:schemeClr val="tx1"/>
                </a:solidFill>
              </a:rPr>
              <a:t>Import, process, and write back series data to patient database</a:t>
            </a:r>
          </a:p>
          <a:p>
            <a:endParaRPr lang="en-US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57200" y="3429000"/>
            <a:ext cx="4154488" cy="1828800"/>
            <a:chOff x="4588403" y="1103128"/>
            <a:chExt cx="4153277" cy="1828800"/>
          </a:xfrm>
        </p:grpSpPr>
        <p:pic>
          <p:nvPicPr>
            <p:cNvPr id="32" name="Picture 8" descr="Picture2.jpg"/>
            <p:cNvPicPr>
              <a:picLocks noChangeAspect="1"/>
            </p:cNvPicPr>
            <p:nvPr/>
          </p:nvPicPr>
          <p:blipFill>
            <a:blip r:embed="rId2" cstate="print"/>
            <a:srcRect b="55228"/>
            <a:stretch>
              <a:fillRect/>
            </a:stretch>
          </p:blipFill>
          <p:spPr bwMode="auto">
            <a:xfrm>
              <a:off x="6833929" y="1103128"/>
              <a:ext cx="1907751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9" descr="Picture1.jpg"/>
            <p:cNvPicPr>
              <a:picLocks noChangeAspect="1"/>
            </p:cNvPicPr>
            <p:nvPr/>
          </p:nvPicPr>
          <p:blipFill>
            <a:blip r:embed="rId3" cstate="print"/>
            <a:srcRect t="39417" b="17519"/>
            <a:stretch>
              <a:fillRect/>
            </a:stretch>
          </p:blipFill>
          <p:spPr bwMode="auto">
            <a:xfrm>
              <a:off x="4588403" y="1103128"/>
              <a:ext cx="2244201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Content Placeholder 6" descr="SelectTool3.JPG"/>
          <p:cNvPicPr>
            <a:picLocks noChangeAspect="1"/>
          </p:cNvPicPr>
          <p:nvPr/>
        </p:nvPicPr>
        <p:blipFill>
          <a:blip r:embed="rId4" cstate="print"/>
          <a:srcRect t="28571" b="34286"/>
          <a:stretch>
            <a:fillRect/>
          </a:stretch>
        </p:blipFill>
        <p:spPr bwMode="auto">
          <a:xfrm>
            <a:off x="457200" y="2971800"/>
            <a:ext cx="8359775" cy="27162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656" y="2057400"/>
            <a:ext cx="7224144" cy="442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3152" y="990600"/>
            <a:ext cx="8778875" cy="5500687"/>
            <a:chOff x="165728" y="1066799"/>
            <a:chExt cx="8778240" cy="5500255"/>
          </a:xfrm>
        </p:grpSpPr>
        <p:pic>
          <p:nvPicPr>
            <p:cNvPr id="36" name="Content Placeholder 12" descr="Result23.JPG"/>
            <p:cNvPicPr>
              <a:picLocks noChangeAspect="1"/>
            </p:cNvPicPr>
            <p:nvPr/>
          </p:nvPicPr>
          <p:blipFill>
            <a:blip r:embed="rId6" cstate="print"/>
            <a:srcRect t="28571"/>
            <a:stretch>
              <a:fillRect/>
            </a:stretch>
          </p:blipFill>
          <p:spPr bwMode="auto">
            <a:xfrm>
              <a:off x="165728" y="1080406"/>
              <a:ext cx="8778240" cy="548640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</p:pic>
        <p:cxnSp>
          <p:nvCxnSpPr>
            <p:cNvPr id="37" name="Straight Connector 36"/>
            <p:cNvCxnSpPr/>
            <p:nvPr/>
          </p:nvCxnSpPr>
          <p:spPr bwMode="auto">
            <a:xfrm rot="16200000" flipH="1">
              <a:off x="2383323" y="3809784"/>
              <a:ext cx="5500255" cy="14286"/>
            </a:xfrm>
            <a:prstGeom prst="line">
              <a:avLst/>
            </a:prstGeom>
            <a:ln w="41275" cmpd="sng">
              <a:solidFill>
                <a:srgbClr val="FE1F1A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Need MATLAB </a:t>
            </a:r>
            <a:r>
              <a:rPr lang="en-US" dirty="0" smtClean="0"/>
              <a:t>Compiler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 C or C++ code that interfaces with MATLAB</a:t>
            </a:r>
          </a:p>
          <a:p>
            <a:endParaRPr lang="en-US" dirty="0" smtClean="0"/>
          </a:p>
          <a:p>
            <a:r>
              <a:rPr lang="en-US" dirty="0" smtClean="0"/>
              <a:t>Package MATLAB® applications as executables and shared libraries</a:t>
            </a:r>
          </a:p>
          <a:p>
            <a:endParaRPr lang="en-US" dirty="0" smtClean="0"/>
          </a:p>
          <a:p>
            <a:r>
              <a:rPr lang="en-US" dirty="0" smtClean="0"/>
              <a:t>Distribute royalty-free, standalone executables and software components</a:t>
            </a:r>
          </a:p>
          <a:p>
            <a:endParaRPr lang="en-US" dirty="0" smtClean="0"/>
          </a:p>
          <a:p>
            <a:r>
              <a:rPr lang="en-US" dirty="0" smtClean="0"/>
              <a:t>Incorporate MATLAB-based algorithms into applications developed using other languages and technologies</a:t>
            </a:r>
          </a:p>
          <a:p>
            <a:endParaRPr lang="en-US" smtClean="0"/>
          </a:p>
          <a:p>
            <a:r>
              <a:rPr lang="en-US" smtClean="0"/>
              <a:t>Encrypt </a:t>
            </a:r>
            <a:r>
              <a:rPr lang="en-US" dirty="0" smtClean="0"/>
              <a:t>and protect MATLAB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MATLAB </a:t>
            </a:r>
            <a:r>
              <a:rPr lang="en-US" dirty="0" smtClean="0"/>
              <a:t>Standalone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MATLAB® Compiler™ product can compile M-files, MEX-files, MATLAB® objects, or other MATLAB code as</a:t>
            </a:r>
          </a:p>
          <a:p>
            <a:pPr lvl="1"/>
            <a:r>
              <a:rPr lang="en-US" dirty="0" smtClean="0"/>
              <a:t>Standalone applications on UNIX®, Windows®, and Macintosh® platforms</a:t>
            </a:r>
          </a:p>
          <a:p>
            <a:pPr lvl="1"/>
            <a:r>
              <a:rPr lang="en-US" dirty="0" smtClean="0"/>
              <a:t>C and C++ shared libraries (dynamically linked libraries, or DLLs, on Microsoft® Windows)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 platform-specific binary file – Main function</a:t>
            </a:r>
          </a:p>
          <a:p>
            <a:pPr lvl="1"/>
            <a:r>
              <a:rPr lang="en-US" dirty="0" smtClean="0"/>
              <a:t>an archive file containing MATLAB functions and data – multiple functions</a:t>
            </a:r>
          </a:p>
          <a:p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MATLAB Compiler Runtime (MCR) as well as a set of supporting files generated by the MATLAB Compiler product</a:t>
            </a:r>
          </a:p>
          <a:p>
            <a:pPr lvl="1"/>
            <a:r>
              <a:rPr lang="en-US" dirty="0" smtClean="0"/>
              <a:t>set the system paths on the target machine so that the MCR and supporting files can be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MATLAB </a:t>
            </a:r>
            <a:r>
              <a:rPr lang="en-US" dirty="0" smtClean="0"/>
              <a:t>Tool (L-Rel2009, R-Rel2010)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914400"/>
            <a:ext cx="68389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8"/>
          <p:cNvPicPr>
            <a:picLocks noChangeAspect="1" noChangeArrowheads="1"/>
          </p:cNvPicPr>
          <p:nvPr/>
        </p:nvPicPr>
        <p:blipFill>
          <a:blip r:embed="rId4" cstate="print"/>
          <a:srcRect r="73262" b="15094"/>
          <a:stretch>
            <a:fillRect/>
          </a:stretch>
        </p:blipFill>
        <p:spPr bwMode="auto">
          <a:xfrm>
            <a:off x="357188" y="1357313"/>
            <a:ext cx="1428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/>
          <p:nvPr/>
        </p:nvGrpSpPr>
        <p:grpSpPr>
          <a:xfrm>
            <a:off x="467544" y="1700808"/>
            <a:ext cx="8269163" cy="4762500"/>
            <a:chOff x="467544" y="1371600"/>
            <a:chExt cx="8269163" cy="4762500"/>
          </a:xfrm>
        </p:grpSpPr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7544" y="1371600"/>
              <a:ext cx="4762500" cy="476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DeployTool_0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0032" y="2204864"/>
              <a:ext cx="3876675" cy="234315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1691680" y="980728"/>
            <a:ext cx="285750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grpSp>
        <p:nvGrpSpPr>
          <p:cNvPr id="25" name="Group 24"/>
          <p:cNvGrpSpPr/>
          <p:nvPr/>
        </p:nvGrpSpPr>
        <p:grpSpPr>
          <a:xfrm>
            <a:off x="323528" y="908720"/>
            <a:ext cx="8424936" cy="5688632"/>
            <a:chOff x="323528" y="908720"/>
            <a:chExt cx="8424936" cy="5688632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3528" y="908720"/>
              <a:ext cx="684847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DeployTool_02.JPG"/>
            <p:cNvPicPr>
              <a:picLocks noChangeAspect="1"/>
            </p:cNvPicPr>
            <p:nvPr/>
          </p:nvPicPr>
          <p:blipFill>
            <a:blip r:embed="rId8" cstate="print"/>
            <a:srcRect b="3361"/>
            <a:stretch>
              <a:fillRect/>
            </a:stretch>
          </p:blipFill>
          <p:spPr>
            <a:xfrm>
              <a:off x="2681039" y="908720"/>
              <a:ext cx="6067425" cy="568863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23528" y="869776"/>
            <a:ext cx="8434164" cy="5727576"/>
            <a:chOff x="323528" y="869776"/>
            <a:chExt cx="8434164" cy="5727576"/>
          </a:xfrm>
        </p:grpSpPr>
        <p:grpSp>
          <p:nvGrpSpPr>
            <p:cNvPr id="22" name="Group 21"/>
            <p:cNvGrpSpPr/>
            <p:nvPr/>
          </p:nvGrpSpPr>
          <p:grpSpPr>
            <a:xfrm>
              <a:off x="323528" y="869776"/>
              <a:ext cx="8434164" cy="5727576"/>
              <a:chOff x="323528" y="869776"/>
              <a:chExt cx="8434164" cy="5727576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23528" y="908720"/>
                <a:ext cx="6838950" cy="5686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 descr="DeployTool_03.JPG"/>
              <p:cNvPicPr>
                <a:picLocks noChangeAspect="1"/>
              </p:cNvPicPr>
              <p:nvPr/>
            </p:nvPicPr>
            <p:blipFill>
              <a:blip r:embed="rId10" cstate="print"/>
              <a:srcRect b="3635"/>
              <a:stretch>
                <a:fillRect/>
              </a:stretch>
            </p:blipFill>
            <p:spPr>
              <a:xfrm>
                <a:off x="2699792" y="869776"/>
                <a:ext cx="6057900" cy="5727576"/>
              </a:xfrm>
              <a:prstGeom prst="rect">
                <a:avLst/>
              </a:prstGeom>
            </p:spPr>
          </p:pic>
        </p:grp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>
              <a:off x="1115616" y="980728"/>
              <a:ext cx="285750" cy="21431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R2002">
  <a:themeElements>
    <a:clrScheme name="MR2002 2">
      <a:dk1>
        <a:srgbClr val="0C2074"/>
      </a:dk1>
      <a:lt1>
        <a:srgbClr val="FFFFFF"/>
      </a:lt1>
      <a:dk2>
        <a:srgbClr val="FFFFFF"/>
      </a:dk2>
      <a:lt2>
        <a:srgbClr val="808080"/>
      </a:lt2>
      <a:accent1>
        <a:srgbClr val="005AFF"/>
      </a:accent1>
      <a:accent2>
        <a:srgbClr val="3333CC"/>
      </a:accent2>
      <a:accent3>
        <a:srgbClr val="FFFFFF"/>
      </a:accent3>
      <a:accent4>
        <a:srgbClr val="091A62"/>
      </a:accent4>
      <a:accent5>
        <a:srgbClr val="AAB5FF"/>
      </a:accent5>
      <a:accent6>
        <a:srgbClr val="2D2DB9"/>
      </a:accent6>
      <a:hlink>
        <a:srgbClr val="CCCCFF"/>
      </a:hlink>
      <a:folHlink>
        <a:srgbClr val="B2B2B2"/>
      </a:folHlink>
    </a:clrScheme>
    <a:fontScheme name="MR20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R2002 1">
        <a:dk1>
          <a:srgbClr val="808080"/>
        </a:dk1>
        <a:lt1>
          <a:srgbClr val="FFFFFF"/>
        </a:lt1>
        <a:dk2>
          <a:srgbClr val="0E005A"/>
        </a:dk2>
        <a:lt2>
          <a:srgbClr val="FFFFFF"/>
        </a:lt2>
        <a:accent1>
          <a:srgbClr val="005AFF"/>
        </a:accent1>
        <a:accent2>
          <a:srgbClr val="3333CC"/>
        </a:accent2>
        <a:accent3>
          <a:srgbClr val="AAAAB5"/>
        </a:accent3>
        <a:accent4>
          <a:srgbClr val="DADADA"/>
        </a:accent4>
        <a:accent5>
          <a:srgbClr val="AAB5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2002 2">
        <a:dk1>
          <a:srgbClr val="0C2074"/>
        </a:dk1>
        <a:lt1>
          <a:srgbClr val="FFFFFF"/>
        </a:lt1>
        <a:dk2>
          <a:srgbClr val="FFFFFF"/>
        </a:dk2>
        <a:lt2>
          <a:srgbClr val="808080"/>
        </a:lt2>
        <a:accent1>
          <a:srgbClr val="005AFF"/>
        </a:accent1>
        <a:accent2>
          <a:srgbClr val="3333CC"/>
        </a:accent2>
        <a:accent3>
          <a:srgbClr val="FFFFFF"/>
        </a:accent3>
        <a:accent4>
          <a:srgbClr val="091A62"/>
        </a:accent4>
        <a:accent5>
          <a:srgbClr val="AAB5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C:\ncampbell\Presentations\Templates\Current\MR2002.ppt</Template>
  <TotalTime>4551</TotalTime>
  <Words>1103</Words>
  <Application>Microsoft Office PowerPoint</Application>
  <PresentationFormat>On-screen Show (4:3)</PresentationFormat>
  <Paragraphs>137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MR2002</vt:lpstr>
      <vt:lpstr>Inline MATLAB Tool</vt:lpstr>
      <vt:lpstr>Outline</vt:lpstr>
      <vt:lpstr>Motivation for Inline MATLAB Tool</vt:lpstr>
      <vt:lpstr>Inline MATLAB Tools on Philips Platform</vt:lpstr>
      <vt:lpstr>Effects of MATLAB Inline Tool on Scanner Operations</vt:lpstr>
      <vt:lpstr>Example – Inline LV Analysis Tool</vt:lpstr>
      <vt:lpstr>Implementation: Need MATLAB Compiler</vt:lpstr>
      <vt:lpstr>Implementation: MATLAB Standalone Application</vt:lpstr>
      <vt:lpstr>Deploying MATLAB Tool (L-Rel2009, R-Rel2010)</vt:lpstr>
      <vt:lpstr>MATLAB Wrapper Files</vt:lpstr>
      <vt:lpstr>MATLAB Component Technology File (CTF)</vt:lpstr>
      <vt:lpstr>MATLAB Compilation and Packaging (Rel 2009)</vt:lpstr>
      <vt:lpstr>MATLAB Compilation and Packaging (Rel 2010)</vt:lpstr>
      <vt:lpstr>MATLAB Tool Deployment</vt:lpstr>
      <vt:lpstr>Installing MATLAB Runtime Environment</vt:lpstr>
      <vt:lpstr>Running MATLAB Tool on Any Machine </vt:lpstr>
      <vt:lpstr>Configuring the Tool on Console and EWS</vt:lpstr>
      <vt:lpstr>PrideConfiguration.xml</vt:lpstr>
      <vt:lpstr>Interfacing the Tool on Console</vt:lpstr>
      <vt:lpstr>Guidelines for not affecting scanner operation</vt:lpstr>
      <vt:lpstr>Slide 21</vt:lpstr>
    </vt:vector>
  </TitlesOfParts>
  <Company>PMS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 3.0T (16:9)</dc:title>
  <dc:creator>Joop van den Heuvel</dc:creator>
  <cp:lastModifiedBy>usd23522</cp:lastModifiedBy>
  <cp:revision>292</cp:revision>
  <dcterms:created xsi:type="dcterms:W3CDTF">2002-09-05T08:14:12Z</dcterms:created>
  <dcterms:modified xsi:type="dcterms:W3CDTF">2010-09-10T17:36:31Z</dcterms:modified>
</cp:coreProperties>
</file>