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67" r:id="rId1"/>
  </p:sldMasterIdLst>
  <p:notesMasterIdLst>
    <p:notesMasterId r:id="rId15"/>
  </p:notesMasterIdLst>
  <p:sldIdLst>
    <p:sldId id="433" r:id="rId2"/>
    <p:sldId id="426" r:id="rId3"/>
    <p:sldId id="427" r:id="rId4"/>
    <p:sldId id="428" r:id="rId5"/>
    <p:sldId id="429" r:id="rId6"/>
    <p:sldId id="430" r:id="rId7"/>
    <p:sldId id="431" r:id="rId8"/>
    <p:sldId id="432" r:id="rId9"/>
    <p:sldId id="408" r:id="rId10"/>
    <p:sldId id="409" r:id="rId11"/>
    <p:sldId id="410" r:id="rId12"/>
    <p:sldId id="411" r:id="rId13"/>
    <p:sldId id="412"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500" autoAdjust="0"/>
    <p:restoredTop sz="94671" autoAdjust="0"/>
  </p:normalViewPr>
  <p:slideViewPr>
    <p:cSldViewPr>
      <p:cViewPr varScale="1">
        <p:scale>
          <a:sx n="70" d="100"/>
          <a:sy n="70" d="100"/>
        </p:scale>
        <p:origin x="-138" y="-108"/>
      </p:cViewPr>
      <p:guideLst>
        <p:guide orient="horz" pos="2160"/>
        <p:guide pos="2880"/>
      </p:guideLst>
    </p:cSldViewPr>
  </p:slideViewPr>
  <p:notesTextViewPr>
    <p:cViewPr>
      <p:scale>
        <a:sx n="66" d="100"/>
        <a:sy n="66" d="100"/>
      </p:scale>
      <p:origin x="0" y="0"/>
    </p:cViewPr>
  </p:notesTextViewPr>
  <p:sorterViewPr>
    <p:cViewPr>
      <p:scale>
        <a:sx n="140" d="100"/>
        <a:sy n="140" d="100"/>
      </p:scale>
      <p:origin x="0" y="0"/>
    </p:cViewPr>
  </p:sorter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s-ES"/>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s-E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s-E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0D757B8B-5D98-4FC5-AA8D-07DE02A38DBC}" type="slidenum">
              <a:rPr lang="es-ES"/>
              <a:pPr>
                <a:defRPr/>
              </a:pPr>
              <a:t>‹Nº›</a:t>
            </a:fld>
            <a:endParaRPr lang="es-ES"/>
          </a:p>
        </p:txBody>
      </p:sp>
    </p:spTree>
    <p:extLst>
      <p:ext uri="{BB962C8B-B14F-4D97-AF65-F5344CB8AC3E}">
        <p14:creationId xmlns:p14="http://schemas.microsoft.com/office/powerpoint/2010/main" val="21108630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a:ln/>
        </p:spPr>
      </p:sp>
      <p:sp>
        <p:nvSpPr>
          <p:cNvPr id="50179" name="2 Marcador de notas"/>
          <p:cNvSpPr>
            <a:spLocks noGrp="1"/>
          </p:cNvSpPr>
          <p:nvPr>
            <p:ph type="body" idx="1"/>
          </p:nvPr>
        </p:nvSpPr>
        <p:spPr>
          <a:noFill/>
        </p:spPr>
        <p:txBody>
          <a:bodyPr/>
          <a:lstStyle/>
          <a:p>
            <a:endParaRPr lang="es-PE" smtClean="0"/>
          </a:p>
        </p:txBody>
      </p:sp>
      <p:sp>
        <p:nvSpPr>
          <p:cNvPr id="50180" name="3 Marcador de número de diapositiva"/>
          <p:cNvSpPr>
            <a:spLocks noGrp="1"/>
          </p:cNvSpPr>
          <p:nvPr>
            <p:ph type="sldNum" sz="quarter" idx="5"/>
          </p:nvPr>
        </p:nvSpPr>
        <p:spPr>
          <a:noFill/>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93E72B38-12BD-4889-BADA-911C0AE80F3F}" type="slidenum">
              <a:rPr lang="es-ES" smtClean="0">
                <a:solidFill>
                  <a:prstClr val="black"/>
                </a:solidFill>
                <a:latin typeface="Arial" charset="0"/>
              </a:rPr>
              <a:pPr eaLnBrk="1" hangingPunct="1"/>
              <a:t>1</a:t>
            </a:fld>
            <a:endParaRPr lang="es-ES" smtClean="0">
              <a:solidFill>
                <a:prstClr val="black"/>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pPr>
              <a:defRPr/>
            </a:pPr>
            <a:endParaRPr lang="es-E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pPr>
              <a:defRPr/>
            </a:pPr>
            <a:endParaRPr lang="es-E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pPr>
              <a:defRPr/>
            </a:pPr>
            <a:fld id="{585ECCFB-4C82-492C-937E-5B0AD50C6B7B}" type="slidenum">
              <a:rPr lang="es-ES" smtClean="0"/>
              <a:pPr>
                <a:defRPr/>
              </a:pPr>
              <a:t>‹Nº›</a:t>
            </a:fld>
            <a:endParaRPr lang="es-E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297FAB4C-89E1-410C-97DD-055FF19DF317}"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2743CC70-DB4C-4162-A828-563C4AB64078}"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9929999-1736-4F5E-91EF-187F8946FF87}"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CC1D63E6-C172-4F25-B301-7053B55883C7}" type="slidenum">
              <a:rPr lang="es-ES" smtClean="0"/>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A7317258-F9D7-404A-84BC-019C8DBDB24E}" type="slidenum">
              <a:rPr lang="es-ES" smtClean="0"/>
              <a:pPr>
                <a:defRPr/>
              </a:pPr>
              <a:t>‹Nº›</a:t>
            </a:fld>
            <a:endParaRPr lang="es-ES"/>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9E989E4F-2C9E-429F-B284-75C3B921CE0C}" type="slidenum">
              <a:rPr lang="es-ES" smtClean="0"/>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7C02CCCA-F277-44FD-B73A-F5B6A5550E10}"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98BC95EB-4072-4DE3-B1FC-2292FBC14DA3}"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B59E83AD-54EB-4D08-9534-D3C60EB94D4C}" type="slidenum">
              <a:rPr lang="es-ES" smtClean="0"/>
              <a:pPr>
                <a:defRPr/>
              </a:pPr>
              <a:t>‹Nº›</a:t>
            </a:fld>
            <a:endParaRPr lang="es-E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s-E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endParaRPr lang="es-ES"/>
          </a:p>
        </p:txBody>
      </p:sp>
      <p:sp>
        <p:nvSpPr>
          <p:cNvPr id="7" name="Slide Number Placeholder 6"/>
          <p:cNvSpPr>
            <a:spLocks noGrp="1"/>
          </p:cNvSpPr>
          <p:nvPr>
            <p:ph type="sldNum" sz="quarter" idx="12"/>
          </p:nvPr>
        </p:nvSpPr>
        <p:spPr/>
        <p:txBody>
          <a:bodyPr/>
          <a:lstStyle/>
          <a:p>
            <a:pPr>
              <a:defRPr/>
            </a:pPr>
            <a:fld id="{A35F73E3-5EC1-4264-88E8-22BBFDCC902B}"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pPr>
              <a:defRPr/>
            </a:pPr>
            <a:endParaRPr lang="es-E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pPr>
              <a:defRPr/>
            </a:pPr>
            <a:endParaRPr lang="es-E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pPr>
              <a:defRPr/>
            </a:pPr>
            <a:fld id="{D8D137D8-6438-4097-9E1E-591C21AE6433}"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16463" y="188913"/>
            <a:ext cx="3313112" cy="1701800"/>
          </a:xfrm>
        </p:spPr>
        <p:txBody>
          <a:bodyPr/>
          <a:lstStyle/>
          <a:p>
            <a:pPr algn="ctr" eaLnBrk="1" hangingPunct="1"/>
            <a:r>
              <a:rPr lang="es-ES" sz="4000" smtClean="0">
                <a:solidFill>
                  <a:srgbClr val="FFFF00"/>
                </a:solidFill>
              </a:rPr>
              <a:t>INGENIERÍA WEB</a:t>
            </a:r>
          </a:p>
        </p:txBody>
      </p:sp>
      <p:sp>
        <p:nvSpPr>
          <p:cNvPr id="5123" name="Rectangle 3"/>
          <p:cNvSpPr>
            <a:spLocks noGrp="1" noChangeArrowheads="1"/>
          </p:cNvSpPr>
          <p:nvPr>
            <p:ph type="subTitle" idx="1"/>
          </p:nvPr>
        </p:nvSpPr>
        <p:spPr>
          <a:xfrm>
            <a:off x="4644008" y="3429000"/>
            <a:ext cx="3457575" cy="1655762"/>
          </a:xfrm>
        </p:spPr>
        <p:txBody>
          <a:bodyPr>
            <a:normAutofit lnSpcReduction="10000"/>
          </a:bodyPr>
          <a:lstStyle/>
          <a:p>
            <a:pPr algn="ctr" eaLnBrk="1" hangingPunct="1"/>
            <a:r>
              <a:rPr lang="es-ES" sz="1400" b="1" dirty="0" smtClean="0">
                <a:solidFill>
                  <a:srgbClr val="00B050"/>
                </a:solidFill>
              </a:rPr>
              <a:t>CLASE N° 02</a:t>
            </a:r>
          </a:p>
          <a:p>
            <a:pPr algn="ctr" eaLnBrk="1" hangingPunct="1"/>
            <a:endParaRPr lang="es-ES" sz="1400" b="1" dirty="0" smtClean="0">
              <a:solidFill>
                <a:srgbClr val="00B050"/>
              </a:solidFill>
            </a:endParaRPr>
          </a:p>
          <a:p>
            <a:pPr algn="ctr" eaLnBrk="1" hangingPunct="1"/>
            <a:r>
              <a:rPr lang="es-ES" sz="2400" b="1" dirty="0" smtClean="0">
                <a:solidFill>
                  <a:srgbClr val="0070C0"/>
                </a:solidFill>
              </a:rPr>
              <a:t>LENGUAJE DE PROGRAMACIÓN HTML</a:t>
            </a:r>
          </a:p>
          <a:p>
            <a:pPr algn="ctr" eaLnBrk="1" hangingPunct="1"/>
            <a:endParaRPr lang="es-ES" b="1" dirty="0" smtClean="0">
              <a:solidFill>
                <a:srgbClr val="0070C0"/>
              </a:solidFill>
            </a:endParaRPr>
          </a:p>
        </p:txBody>
      </p:sp>
      <p:sp>
        <p:nvSpPr>
          <p:cNvPr id="5125" name="1 CuadroTexto"/>
          <p:cNvSpPr txBox="1">
            <a:spLocks noChangeArrowheads="1"/>
          </p:cNvSpPr>
          <p:nvPr/>
        </p:nvSpPr>
        <p:spPr bwMode="auto">
          <a:xfrm>
            <a:off x="4499992" y="5831686"/>
            <a:ext cx="37444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s-PE" sz="1100" i="1" dirty="0">
                <a:solidFill>
                  <a:prstClr val="black"/>
                </a:solidFill>
              </a:rPr>
              <a:t>Mg. </a:t>
            </a:r>
            <a:r>
              <a:rPr lang="es-PE" sz="1100" i="1" dirty="0" err="1" smtClean="0">
                <a:solidFill>
                  <a:prstClr val="black"/>
                </a:solidFill>
              </a:rPr>
              <a:t>Ing</a:t>
            </a:r>
            <a:r>
              <a:rPr lang="es-PE" sz="1100" i="1" dirty="0" smtClean="0">
                <a:solidFill>
                  <a:prstClr val="black"/>
                </a:solidFill>
              </a:rPr>
              <a:t> Aldo </a:t>
            </a:r>
            <a:r>
              <a:rPr lang="es-PE" sz="1100" i="1" dirty="0" err="1" smtClean="0">
                <a:solidFill>
                  <a:prstClr val="black"/>
                </a:solidFill>
              </a:rPr>
              <a:t>Raul</a:t>
            </a:r>
            <a:r>
              <a:rPr lang="es-PE" sz="1100" i="1" dirty="0" smtClean="0">
                <a:solidFill>
                  <a:prstClr val="black"/>
                </a:solidFill>
              </a:rPr>
              <a:t> Hilario Espinoza</a:t>
            </a:r>
            <a:endParaRPr lang="es-PE" sz="1100" i="1" dirty="0">
              <a:solidFill>
                <a:prstClr val="black"/>
              </a:solidFill>
            </a:endParaRPr>
          </a:p>
        </p:txBody>
      </p:sp>
      <p:sp>
        <p:nvSpPr>
          <p:cNvPr id="5126" name="2 Rectángulo"/>
          <p:cNvSpPr>
            <a:spLocks noChangeArrowheads="1"/>
          </p:cNvSpPr>
          <p:nvPr/>
        </p:nvSpPr>
        <p:spPr bwMode="auto">
          <a:xfrm>
            <a:off x="931863" y="2205038"/>
            <a:ext cx="3063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ES" sz="2400" dirty="0" smtClean="0">
                <a:solidFill>
                  <a:prstClr val="black"/>
                </a:solidFill>
                <a:latin typeface="Agency FB" pitchFamily="34" charset="0"/>
              </a:rPr>
              <a:t>AREA ACADEMICA DE COMPUTACION E INFORMATICA</a:t>
            </a:r>
            <a:endParaRPr lang="es-PE" sz="2400" dirty="0">
              <a:solidFill>
                <a:prstClr val="black"/>
              </a:solidFill>
              <a:latin typeface="Agency FB" pitchFamily="34" charset="0"/>
            </a:endParaRPr>
          </a:p>
        </p:txBody>
      </p:sp>
      <p:pic>
        <p:nvPicPr>
          <p:cNvPr id="5127" name="Picture 6" descr="D:\UCV\imagenes aplicaciones web\anigif.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714875"/>
            <a:ext cx="3856037"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UCV\imagenes aplicaciones web\web_design.jpg"/>
          <p:cNvPicPr>
            <a:picLocks noChangeAspect="1" noChangeArrowheads="1"/>
          </p:cNvPicPr>
          <p:nvPr/>
        </p:nvPicPr>
        <p:blipFill rotWithShape="1">
          <a:blip r:embed="rId4">
            <a:extLst>
              <a:ext uri="{28A0092B-C50C-407E-A947-70E740481C1C}">
                <a14:useLocalDpi xmlns:a14="http://schemas.microsoft.com/office/drawing/2010/main" val="0"/>
              </a:ext>
            </a:extLst>
          </a:blip>
          <a:srcRect t="5619" r="3249" b="4735"/>
          <a:stretch/>
        </p:blipFill>
        <p:spPr bwMode="auto">
          <a:xfrm>
            <a:off x="4644008" y="-27384"/>
            <a:ext cx="3528962" cy="31319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9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1 CuadroTexto"/>
          <p:cNvSpPr txBox="1">
            <a:spLocks noChangeArrowheads="1"/>
          </p:cNvSpPr>
          <p:nvPr/>
        </p:nvSpPr>
        <p:spPr bwMode="auto">
          <a:xfrm>
            <a:off x="467544" y="764704"/>
            <a:ext cx="8208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s-PE" sz="2400" b="1" dirty="0" smtClean="0">
                <a:solidFill>
                  <a:srgbClr val="0070C0"/>
                </a:solidFill>
                <a:latin typeface="+mj-lt"/>
                <a:ea typeface="+mj-ea"/>
                <a:cs typeface="+mj-cs"/>
              </a:rPr>
              <a:t>¿CÓMO INSERTAMOS IMÁGENES EN UN ARCHIVO HTML?</a:t>
            </a:r>
          </a:p>
        </p:txBody>
      </p:sp>
      <p:sp>
        <p:nvSpPr>
          <p:cNvPr id="3" name="2 Rectángulo"/>
          <p:cNvSpPr/>
          <p:nvPr/>
        </p:nvSpPr>
        <p:spPr>
          <a:xfrm>
            <a:off x="539552" y="3466162"/>
            <a:ext cx="5985456" cy="1815882"/>
          </a:xfrm>
          <a:prstGeom prst="rect">
            <a:avLst/>
          </a:prstGeom>
          <a:solidFill>
            <a:schemeClr val="bg1">
              <a:lumMod val="95000"/>
            </a:schemeClr>
          </a:solidFill>
        </p:spPr>
        <p:txBody>
          <a:bodyPr wrap="square">
            <a:spAutoFit/>
          </a:bodyPr>
          <a:lstStyle/>
          <a:p>
            <a:r>
              <a:rPr lang="es-PE" sz="1600" dirty="0" smtClean="0"/>
              <a:t>&lt;</a:t>
            </a:r>
            <a:r>
              <a:rPr lang="es-PE" sz="1600" dirty="0" err="1"/>
              <a:t>html</a:t>
            </a:r>
            <a:r>
              <a:rPr lang="es-PE" sz="1600" dirty="0"/>
              <a:t>&gt;</a:t>
            </a:r>
          </a:p>
          <a:p>
            <a:r>
              <a:rPr lang="es-PE" sz="1600" dirty="0"/>
              <a:t>&lt;head&gt;</a:t>
            </a:r>
          </a:p>
          <a:p>
            <a:r>
              <a:rPr lang="es-PE" sz="1600" dirty="0"/>
              <a:t>&lt;/head&gt;</a:t>
            </a:r>
          </a:p>
          <a:p>
            <a:r>
              <a:rPr lang="es-PE" sz="1600" dirty="0"/>
              <a:t>&lt;body&gt;</a:t>
            </a:r>
          </a:p>
          <a:p>
            <a:r>
              <a:rPr lang="es-PE" sz="1600" b="1" dirty="0">
                <a:solidFill>
                  <a:srgbClr val="FF0000"/>
                </a:solidFill>
              </a:rPr>
              <a:t>&lt;img </a:t>
            </a:r>
            <a:r>
              <a:rPr lang="es-PE" sz="1600" b="1" dirty="0">
                <a:solidFill>
                  <a:srgbClr val="002060"/>
                </a:solidFill>
              </a:rPr>
              <a:t>src</a:t>
            </a:r>
            <a:r>
              <a:rPr lang="es-PE" sz="1600" b="1" dirty="0"/>
              <a:t>=</a:t>
            </a:r>
            <a:r>
              <a:rPr lang="es-PE" sz="1600" b="1" dirty="0">
                <a:solidFill>
                  <a:srgbClr val="00B050"/>
                </a:solidFill>
              </a:rPr>
              <a:t>"foto1.jpg"</a:t>
            </a:r>
            <a:r>
              <a:rPr lang="es-PE" sz="1600" b="1" dirty="0"/>
              <a:t> </a:t>
            </a:r>
            <a:r>
              <a:rPr lang="es-PE" sz="1600" b="1" dirty="0">
                <a:solidFill>
                  <a:srgbClr val="002060"/>
                </a:solidFill>
              </a:rPr>
              <a:t>alt</a:t>
            </a:r>
            <a:r>
              <a:rPr lang="es-PE" sz="1600" b="1" dirty="0"/>
              <a:t>=</a:t>
            </a:r>
            <a:r>
              <a:rPr lang="es-PE" sz="1600" b="1" dirty="0">
                <a:solidFill>
                  <a:srgbClr val="00B050"/>
                </a:solidFill>
              </a:rPr>
              <a:t>"Pintura geométrica"</a:t>
            </a:r>
            <a:r>
              <a:rPr lang="es-PE" sz="1600" b="1" dirty="0">
                <a:solidFill>
                  <a:srgbClr val="FF0000"/>
                </a:solidFill>
              </a:rPr>
              <a:t>&gt;</a:t>
            </a:r>
          </a:p>
          <a:p>
            <a:r>
              <a:rPr lang="es-PE" sz="1600" dirty="0"/>
              <a:t>&lt;/body&gt;</a:t>
            </a:r>
          </a:p>
          <a:p>
            <a:r>
              <a:rPr lang="es-PE" sz="1600" dirty="0"/>
              <a:t>&lt;/</a:t>
            </a:r>
            <a:r>
              <a:rPr lang="es-PE" sz="1600" dirty="0" err="1"/>
              <a:t>html</a:t>
            </a:r>
            <a:r>
              <a:rPr lang="es-PE" sz="1600" dirty="0"/>
              <a:t>&gt;</a:t>
            </a:r>
          </a:p>
        </p:txBody>
      </p:sp>
      <p:grpSp>
        <p:nvGrpSpPr>
          <p:cNvPr id="19" name="18 Grupo"/>
          <p:cNvGrpSpPr/>
          <p:nvPr/>
        </p:nvGrpSpPr>
        <p:grpSpPr>
          <a:xfrm>
            <a:off x="6424210" y="1844824"/>
            <a:ext cx="1969353" cy="4557177"/>
            <a:chOff x="6424210" y="1290246"/>
            <a:chExt cx="1969353" cy="4557177"/>
          </a:xfrm>
        </p:grpSpPr>
        <p:grpSp>
          <p:nvGrpSpPr>
            <p:cNvPr id="24" name="23 Grupo"/>
            <p:cNvGrpSpPr/>
            <p:nvPr/>
          </p:nvGrpSpPr>
          <p:grpSpPr>
            <a:xfrm>
              <a:off x="6424874" y="1541342"/>
              <a:ext cx="1968689" cy="4306081"/>
              <a:chOff x="1574977" y="1450252"/>
              <a:chExt cx="1968689" cy="4306081"/>
            </a:xfrm>
          </p:grpSpPr>
          <p:pic>
            <p:nvPicPr>
              <p:cNvPr id="25" name="Picture 2" descr="C:\Users\maxima\Pictures\jpg_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759" y="2870598"/>
                <a:ext cx="635907" cy="6359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maxima\Pictures\html_f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049" y="2272581"/>
                <a:ext cx="635907" cy="63590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26 Conector recto"/>
              <p:cNvCxnSpPr/>
              <p:nvPr/>
            </p:nvCxnSpPr>
            <p:spPr>
              <a:xfrm>
                <a:off x="2060081" y="1587438"/>
                <a:ext cx="0" cy="416889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2572499" y="2752492"/>
                <a:ext cx="0" cy="299699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29"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167" y="2358181"/>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74977" y="1450252"/>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6397" y="3595342"/>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8815" y="4540687"/>
                <a:ext cx="1024835" cy="1024835"/>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17 CuadroTexto"/>
            <p:cNvSpPr txBox="1"/>
            <p:nvPr/>
          </p:nvSpPr>
          <p:spPr>
            <a:xfrm>
              <a:off x="6424210" y="1290246"/>
              <a:ext cx="956102" cy="338554"/>
            </a:xfrm>
            <a:prstGeom prst="rect">
              <a:avLst/>
            </a:prstGeom>
            <a:noFill/>
          </p:spPr>
          <p:txBody>
            <a:bodyPr wrap="square" rtlCol="0">
              <a:spAutoFit/>
            </a:bodyPr>
            <a:lstStyle/>
            <a:p>
              <a:r>
                <a:rPr lang="es-PE" sz="1600" b="1" dirty="0" smtClean="0"/>
                <a:t>WWW</a:t>
              </a:r>
              <a:endParaRPr lang="es-PE" sz="1600" b="1" dirty="0"/>
            </a:p>
          </p:txBody>
        </p:sp>
      </p:grpSp>
      <p:sp>
        <p:nvSpPr>
          <p:cNvPr id="21" name="20 Rectángulo"/>
          <p:cNvSpPr/>
          <p:nvPr/>
        </p:nvSpPr>
        <p:spPr>
          <a:xfrm>
            <a:off x="539552" y="2201117"/>
            <a:ext cx="5884658" cy="1077218"/>
          </a:xfrm>
          <a:prstGeom prst="rect">
            <a:avLst/>
          </a:prstGeom>
        </p:spPr>
        <p:txBody>
          <a:bodyPr wrap="square">
            <a:spAutoFit/>
          </a:bodyPr>
          <a:lstStyle/>
          <a:p>
            <a:pPr algn="just"/>
            <a:r>
              <a:rPr lang="es-PE" sz="1600" dirty="0"/>
              <a:t>La siguiente página muestra una imagen llamada foto1.jpg (</a:t>
            </a:r>
            <a:r>
              <a:rPr lang="es-PE" sz="1600" b="1" i="1" dirty="0"/>
              <a:t>La imagen se encuentra almacenada en el servidor en la misma carpeta donde se localiza esta página</a:t>
            </a:r>
            <a:r>
              <a:rPr lang="es-PE" sz="1600" dirty="0"/>
              <a:t>)</a:t>
            </a:r>
          </a:p>
        </p:txBody>
      </p:sp>
    </p:spTree>
    <p:extLst>
      <p:ext uri="{BB962C8B-B14F-4D97-AF65-F5344CB8AC3E}">
        <p14:creationId xmlns:p14="http://schemas.microsoft.com/office/powerpoint/2010/main" val="970030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1 CuadroTexto"/>
          <p:cNvSpPr txBox="1">
            <a:spLocks noChangeArrowheads="1"/>
          </p:cNvSpPr>
          <p:nvPr/>
        </p:nvSpPr>
        <p:spPr bwMode="auto">
          <a:xfrm>
            <a:off x="467544" y="764704"/>
            <a:ext cx="8208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s-PE" sz="2400" b="1" dirty="0" smtClean="0">
                <a:solidFill>
                  <a:srgbClr val="0070C0"/>
                </a:solidFill>
                <a:latin typeface="+mj-lt"/>
                <a:ea typeface="+mj-ea"/>
                <a:cs typeface="+mj-cs"/>
              </a:rPr>
              <a:t>¿CÓMO INSERTAMOS IMÁGENES EN UN ARCHIVO HTML?</a:t>
            </a:r>
          </a:p>
        </p:txBody>
      </p:sp>
      <p:sp>
        <p:nvSpPr>
          <p:cNvPr id="2" name="1 Rectángulo"/>
          <p:cNvSpPr/>
          <p:nvPr/>
        </p:nvSpPr>
        <p:spPr>
          <a:xfrm>
            <a:off x="395536" y="3307616"/>
            <a:ext cx="6666974" cy="338554"/>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s-PE" sz="1600" dirty="0" smtClean="0"/>
              <a:t>&lt;</a:t>
            </a:r>
            <a:r>
              <a:rPr lang="es-PE" sz="1600" dirty="0"/>
              <a:t>img src="imagenes/foto1.jpg" alt="Pintura geométrica</a:t>
            </a:r>
            <a:r>
              <a:rPr lang="es-PE" sz="1600" dirty="0" smtClean="0"/>
              <a:t>"&gt;</a:t>
            </a:r>
          </a:p>
        </p:txBody>
      </p:sp>
      <p:grpSp>
        <p:nvGrpSpPr>
          <p:cNvPr id="6" name="5 Grupo"/>
          <p:cNvGrpSpPr/>
          <p:nvPr/>
        </p:nvGrpSpPr>
        <p:grpSpPr>
          <a:xfrm>
            <a:off x="5999440" y="2017193"/>
            <a:ext cx="2417977" cy="4364135"/>
            <a:chOff x="3581463" y="426150"/>
            <a:chExt cx="2417977" cy="4364135"/>
          </a:xfrm>
        </p:grpSpPr>
        <p:grpSp>
          <p:nvGrpSpPr>
            <p:cNvPr id="8" name="7 Grupo"/>
            <p:cNvGrpSpPr/>
            <p:nvPr/>
          </p:nvGrpSpPr>
          <p:grpSpPr>
            <a:xfrm>
              <a:off x="3581463" y="695842"/>
              <a:ext cx="2417977" cy="4094443"/>
              <a:chOff x="4054057" y="1785175"/>
              <a:chExt cx="2417977" cy="4094443"/>
            </a:xfrm>
          </p:grpSpPr>
          <p:pic>
            <p:nvPicPr>
              <p:cNvPr id="10" name="Picture 2" descr="C:\Users\maxima\Pictures\jpg_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127" y="3972470"/>
                <a:ext cx="635907" cy="6359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maxima\Pictures\html_f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708" y="2835808"/>
                <a:ext cx="635907" cy="63590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11 Conector recto"/>
              <p:cNvCxnSpPr/>
              <p:nvPr/>
            </p:nvCxnSpPr>
            <p:spPr>
              <a:xfrm>
                <a:off x="4497741" y="1947133"/>
                <a:ext cx="0" cy="393248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5010159" y="2892478"/>
                <a:ext cx="0" cy="298714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4"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4057" y="1785175"/>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6475" y="2730520"/>
                <a:ext cx="1024835" cy="102483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15 Conector recto"/>
              <p:cNvCxnSpPr/>
              <p:nvPr/>
            </p:nvCxnSpPr>
            <p:spPr>
              <a:xfrm>
                <a:off x="5591310" y="3961108"/>
                <a:ext cx="0" cy="191851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7"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9246" y="3748509"/>
                <a:ext cx="1024835" cy="102483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8 CuadroTexto"/>
            <p:cNvSpPr txBox="1"/>
            <p:nvPr/>
          </p:nvSpPr>
          <p:spPr>
            <a:xfrm>
              <a:off x="3581463" y="426150"/>
              <a:ext cx="956102" cy="338554"/>
            </a:xfrm>
            <a:prstGeom prst="rect">
              <a:avLst/>
            </a:prstGeom>
            <a:noFill/>
          </p:spPr>
          <p:txBody>
            <a:bodyPr wrap="square" rtlCol="0">
              <a:spAutoFit/>
            </a:bodyPr>
            <a:lstStyle/>
            <a:p>
              <a:r>
                <a:rPr lang="es-PE" sz="1600" b="1" dirty="0" smtClean="0"/>
                <a:t>WWW</a:t>
              </a:r>
              <a:endParaRPr lang="es-PE" sz="1600" b="1" dirty="0"/>
            </a:p>
          </p:txBody>
        </p:sp>
      </p:grpSp>
      <p:sp>
        <p:nvSpPr>
          <p:cNvPr id="4" name="3 Rectángulo"/>
          <p:cNvSpPr/>
          <p:nvPr/>
        </p:nvSpPr>
        <p:spPr>
          <a:xfrm>
            <a:off x="755576" y="2021939"/>
            <a:ext cx="4572000" cy="830997"/>
          </a:xfrm>
          <a:prstGeom prst="rect">
            <a:avLst/>
          </a:prstGeom>
        </p:spPr>
        <p:txBody>
          <a:bodyPr>
            <a:spAutoFit/>
          </a:bodyPr>
          <a:lstStyle/>
          <a:p>
            <a:pPr algn="just"/>
            <a:r>
              <a:rPr lang="es-PE" sz="1600" dirty="0"/>
              <a:t>Si la </a:t>
            </a:r>
            <a:r>
              <a:rPr lang="es-PE" sz="1600" b="1" i="1" dirty="0"/>
              <a:t>imagen se encuentra en una subcarpeta llamada imagenes</a:t>
            </a:r>
            <a:r>
              <a:rPr lang="es-PE" sz="1600" dirty="0"/>
              <a:t>, luego la sintaxis para recuperarla será:</a:t>
            </a:r>
          </a:p>
        </p:txBody>
      </p:sp>
      <p:sp>
        <p:nvSpPr>
          <p:cNvPr id="5" name="4 Rectángulo"/>
          <p:cNvSpPr/>
          <p:nvPr/>
        </p:nvSpPr>
        <p:spPr>
          <a:xfrm>
            <a:off x="590554" y="4068361"/>
            <a:ext cx="5838821" cy="584775"/>
          </a:xfrm>
          <a:prstGeom prst="rect">
            <a:avLst/>
          </a:prstGeom>
        </p:spPr>
        <p:txBody>
          <a:bodyPr wrap="square">
            <a:spAutoFit/>
          </a:bodyPr>
          <a:lstStyle/>
          <a:p>
            <a:r>
              <a:rPr lang="es-PE" sz="1600" dirty="0"/>
              <a:t>Es decir, antecedemos al nombre de la imagen el nombre de la carpeta y la barra /</a:t>
            </a:r>
          </a:p>
        </p:txBody>
      </p:sp>
    </p:spTree>
    <p:extLst>
      <p:ext uri="{BB962C8B-B14F-4D97-AF65-F5344CB8AC3E}">
        <p14:creationId xmlns:p14="http://schemas.microsoft.com/office/powerpoint/2010/main" val="2237897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1 CuadroTexto"/>
          <p:cNvSpPr txBox="1">
            <a:spLocks noChangeArrowheads="1"/>
          </p:cNvSpPr>
          <p:nvPr/>
        </p:nvSpPr>
        <p:spPr bwMode="auto">
          <a:xfrm>
            <a:off x="467544" y="764704"/>
            <a:ext cx="82089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s-PE" sz="2400" b="1" dirty="0" smtClean="0">
                <a:solidFill>
                  <a:srgbClr val="0070C0"/>
                </a:solidFill>
                <a:latin typeface="+mj-lt"/>
                <a:ea typeface="+mj-ea"/>
                <a:cs typeface="+mj-cs"/>
              </a:rPr>
              <a:t>¿CÓMO INSERTAMOS IMÁGENES EN UN ARCHIVO HTML?</a:t>
            </a:r>
          </a:p>
          <a:p>
            <a:pPr algn="ctr" eaLnBrk="1" hangingPunct="1"/>
            <a:endParaRPr lang="es-PE" sz="2400" b="1" dirty="0">
              <a:solidFill>
                <a:srgbClr val="0070C0"/>
              </a:solidFill>
              <a:latin typeface="+mj-lt"/>
              <a:ea typeface="+mj-ea"/>
              <a:cs typeface="+mj-cs"/>
            </a:endParaRPr>
          </a:p>
        </p:txBody>
      </p:sp>
      <p:sp>
        <p:nvSpPr>
          <p:cNvPr id="3" name="2 Rectángulo"/>
          <p:cNvSpPr/>
          <p:nvPr/>
        </p:nvSpPr>
        <p:spPr>
          <a:xfrm>
            <a:off x="395536" y="3040357"/>
            <a:ext cx="5961831" cy="338554"/>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s-PE" sz="1600" dirty="0" smtClean="0"/>
              <a:t>&lt;</a:t>
            </a:r>
            <a:r>
              <a:rPr lang="es-PE" sz="1600" dirty="0"/>
              <a:t>img src="../foto1.jpg" alt="Pintura geométrica</a:t>
            </a:r>
            <a:r>
              <a:rPr lang="es-PE" sz="1600" dirty="0" smtClean="0"/>
              <a:t>"&gt;</a:t>
            </a:r>
            <a:endParaRPr lang="es-PE" sz="1600" dirty="0"/>
          </a:p>
        </p:txBody>
      </p:sp>
      <p:sp>
        <p:nvSpPr>
          <p:cNvPr id="4" name="3 Rectángulo"/>
          <p:cNvSpPr/>
          <p:nvPr/>
        </p:nvSpPr>
        <p:spPr>
          <a:xfrm>
            <a:off x="593814" y="5373216"/>
            <a:ext cx="7200800" cy="584775"/>
          </a:xfrm>
          <a:prstGeom prst="rect">
            <a:avLst/>
          </a:prstGeom>
          <a:solidFill>
            <a:schemeClr val="bg1">
              <a:lumMod val="95000"/>
            </a:schemeClr>
          </a:solidFill>
        </p:spPr>
        <p:txBody>
          <a:bodyPr wrap="square">
            <a:spAutoFit/>
          </a:bodyPr>
          <a:lstStyle/>
          <a:p>
            <a:r>
              <a:rPr lang="es-PE" sz="1600" dirty="0"/>
              <a:t>Si queremos subir dos carpetas luego escribimos</a:t>
            </a:r>
            <a:r>
              <a:rPr lang="es-PE" sz="1600" dirty="0" smtClean="0"/>
              <a:t>:</a:t>
            </a:r>
            <a:endParaRPr lang="es-PE" sz="1600" dirty="0"/>
          </a:p>
          <a:p>
            <a:r>
              <a:rPr lang="es-PE" sz="1600" dirty="0"/>
              <a:t>&lt;img src="../../foto1.jpg" alt="Pintura geométrica"&gt;</a:t>
            </a:r>
          </a:p>
        </p:txBody>
      </p:sp>
      <p:sp>
        <p:nvSpPr>
          <p:cNvPr id="10" name="9 CuadroTexto"/>
          <p:cNvSpPr txBox="1"/>
          <p:nvPr/>
        </p:nvSpPr>
        <p:spPr>
          <a:xfrm>
            <a:off x="6585461" y="1412776"/>
            <a:ext cx="956102" cy="338554"/>
          </a:xfrm>
          <a:prstGeom prst="rect">
            <a:avLst/>
          </a:prstGeom>
          <a:noFill/>
        </p:spPr>
        <p:txBody>
          <a:bodyPr wrap="square" rtlCol="0">
            <a:spAutoFit/>
          </a:bodyPr>
          <a:lstStyle/>
          <a:p>
            <a:r>
              <a:rPr lang="es-PE" sz="1600" b="1" dirty="0" smtClean="0"/>
              <a:t>WWW</a:t>
            </a:r>
            <a:endParaRPr lang="es-PE" sz="1600" b="1" dirty="0"/>
          </a:p>
        </p:txBody>
      </p:sp>
      <p:grpSp>
        <p:nvGrpSpPr>
          <p:cNvPr id="5" name="4 Grupo"/>
          <p:cNvGrpSpPr/>
          <p:nvPr/>
        </p:nvGrpSpPr>
        <p:grpSpPr>
          <a:xfrm>
            <a:off x="6732240" y="1692368"/>
            <a:ext cx="1752514" cy="4306081"/>
            <a:chOff x="6585461" y="1692368"/>
            <a:chExt cx="1752514" cy="4306081"/>
          </a:xfrm>
        </p:grpSpPr>
        <p:pic>
          <p:nvPicPr>
            <p:cNvPr id="11" name="Picture 3" descr="C:\Users\maxima\Pictures\12117796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5461" y="1692368"/>
              <a:ext cx="1024835" cy="102483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13 Conector recto"/>
            <p:cNvCxnSpPr/>
            <p:nvPr/>
          </p:nvCxnSpPr>
          <p:spPr>
            <a:xfrm>
              <a:off x="7070565" y="1829554"/>
              <a:ext cx="0" cy="416889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2" name="Picture 2" descr="C:\Users\maxima\Pictures\jpg_f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2611" y="1886831"/>
              <a:ext cx="635907" cy="63590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14 Conector recto"/>
            <p:cNvCxnSpPr/>
            <p:nvPr/>
          </p:nvCxnSpPr>
          <p:spPr>
            <a:xfrm>
              <a:off x="7582983" y="2994608"/>
              <a:ext cx="0" cy="299699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7" name="Picture 3" descr="C:\Users\maxima\Pictures\12117796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6881" y="3837458"/>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maxima\Pictures\12117796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299" y="4782803"/>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maxima\Pictures\12117796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9651" y="2600297"/>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maxima\Pictures\html_f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2068" y="2794440"/>
              <a:ext cx="635907" cy="63590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5 Rectángulo"/>
          <p:cNvSpPr/>
          <p:nvPr/>
        </p:nvSpPr>
        <p:spPr>
          <a:xfrm>
            <a:off x="599582" y="1873071"/>
            <a:ext cx="5757783" cy="830997"/>
          </a:xfrm>
          <a:prstGeom prst="rect">
            <a:avLst/>
          </a:prstGeom>
        </p:spPr>
        <p:txBody>
          <a:bodyPr wrap="square">
            <a:spAutoFit/>
          </a:bodyPr>
          <a:lstStyle/>
          <a:p>
            <a:pPr algn="just"/>
            <a:r>
              <a:rPr lang="es-PE" sz="1600" dirty="0"/>
              <a:t>Si la </a:t>
            </a:r>
            <a:r>
              <a:rPr lang="es-PE" sz="1600" b="1" i="1" dirty="0"/>
              <a:t>imagen se encuentra en una carpeta padre </a:t>
            </a:r>
            <a:r>
              <a:rPr lang="es-PE" sz="1600" dirty="0"/>
              <a:t>de donde se encuentra la página HTML luego la sintaxis será:</a:t>
            </a:r>
          </a:p>
        </p:txBody>
      </p:sp>
      <p:sp>
        <p:nvSpPr>
          <p:cNvPr id="19" name="18 Rectángulo"/>
          <p:cNvSpPr/>
          <p:nvPr/>
        </p:nvSpPr>
        <p:spPr>
          <a:xfrm>
            <a:off x="593813" y="3625132"/>
            <a:ext cx="5763553" cy="584775"/>
          </a:xfrm>
          <a:prstGeom prst="rect">
            <a:avLst/>
          </a:prstGeom>
        </p:spPr>
        <p:txBody>
          <a:bodyPr wrap="square">
            <a:spAutoFit/>
          </a:bodyPr>
          <a:lstStyle/>
          <a:p>
            <a:r>
              <a:rPr lang="es-PE" sz="1600" dirty="0"/>
              <a:t>Es decir, le antecedemos .. y la barra / al nombre de la imagen</a:t>
            </a:r>
          </a:p>
        </p:txBody>
      </p:sp>
    </p:spTree>
    <p:extLst>
      <p:ext uri="{BB962C8B-B14F-4D97-AF65-F5344CB8AC3E}">
        <p14:creationId xmlns:p14="http://schemas.microsoft.com/office/powerpoint/2010/main" val="3552905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1 CuadroTexto"/>
          <p:cNvSpPr txBox="1">
            <a:spLocks noChangeArrowheads="1"/>
          </p:cNvSpPr>
          <p:nvPr/>
        </p:nvSpPr>
        <p:spPr bwMode="auto">
          <a:xfrm>
            <a:off x="467544" y="764704"/>
            <a:ext cx="8208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s-PE" sz="2400" b="1" dirty="0" smtClean="0">
                <a:solidFill>
                  <a:srgbClr val="0070C0"/>
                </a:solidFill>
                <a:latin typeface="+mj-lt"/>
                <a:ea typeface="+mj-ea"/>
                <a:cs typeface="+mj-cs"/>
              </a:rPr>
              <a:t>¿CÓMO INSERTAMOS IMÁGENES EN UN ARCHIVO HTML?</a:t>
            </a:r>
          </a:p>
        </p:txBody>
      </p:sp>
      <p:sp>
        <p:nvSpPr>
          <p:cNvPr id="2" name="1 Rectángulo"/>
          <p:cNvSpPr/>
          <p:nvPr/>
        </p:nvSpPr>
        <p:spPr>
          <a:xfrm>
            <a:off x="755576" y="4395599"/>
            <a:ext cx="4032448" cy="1569660"/>
          </a:xfrm>
          <a:prstGeom prst="rect">
            <a:avLst/>
          </a:prstGeom>
        </p:spPr>
        <p:txBody>
          <a:bodyPr wrap="square">
            <a:spAutoFit/>
          </a:bodyPr>
          <a:lstStyle/>
          <a:p>
            <a:r>
              <a:rPr lang="es-PE" sz="1600" dirty="0" smtClean="0"/>
              <a:t>Primero </a:t>
            </a:r>
            <a:r>
              <a:rPr lang="es-PE" sz="1600" dirty="0"/>
              <a:t>le indicamos que subimos al directorio padre mediante los dos puntos .. y seguidamente indicamos el nombre de la carpeta y la imagen a mostrar.</a:t>
            </a:r>
          </a:p>
          <a:p>
            <a:endParaRPr lang="es-PE" sz="1600" dirty="0"/>
          </a:p>
        </p:txBody>
      </p:sp>
      <p:grpSp>
        <p:nvGrpSpPr>
          <p:cNvPr id="19" name="18 Grupo"/>
          <p:cNvGrpSpPr/>
          <p:nvPr/>
        </p:nvGrpSpPr>
        <p:grpSpPr>
          <a:xfrm>
            <a:off x="6369437" y="1616879"/>
            <a:ext cx="1946979" cy="4559189"/>
            <a:chOff x="6281847" y="1616879"/>
            <a:chExt cx="1946979" cy="4559189"/>
          </a:xfrm>
        </p:grpSpPr>
        <p:pic>
          <p:nvPicPr>
            <p:cNvPr id="11" name="Picture 2" descr="C:\Users\maxima\Pictures\jpg_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566" y="4043629"/>
              <a:ext cx="635907" cy="635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maxima\Pictures\html_fi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2919" y="3002119"/>
              <a:ext cx="635907" cy="63590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12 Conector recto"/>
            <p:cNvCxnSpPr/>
            <p:nvPr/>
          </p:nvCxnSpPr>
          <p:spPr>
            <a:xfrm>
              <a:off x="6766951" y="2285015"/>
              <a:ext cx="0" cy="389105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7279369" y="3172227"/>
              <a:ext cx="0" cy="299699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5"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6037" y="2798619"/>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1847" y="1890690"/>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267" y="4924445"/>
              <a:ext cx="1024835" cy="102483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maxima\Pictures\121177962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5" y="3844325"/>
              <a:ext cx="1024835" cy="1024835"/>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6302775" y="1616879"/>
              <a:ext cx="956102" cy="338554"/>
            </a:xfrm>
            <a:prstGeom prst="rect">
              <a:avLst/>
            </a:prstGeom>
            <a:noFill/>
          </p:spPr>
          <p:txBody>
            <a:bodyPr wrap="square" rtlCol="0">
              <a:spAutoFit/>
            </a:bodyPr>
            <a:lstStyle/>
            <a:p>
              <a:r>
                <a:rPr lang="es-PE" sz="1600" b="1" dirty="0" smtClean="0"/>
                <a:t>WWW</a:t>
              </a:r>
              <a:endParaRPr lang="es-PE" sz="1600" b="1" dirty="0"/>
            </a:p>
          </p:txBody>
        </p:sp>
      </p:grpSp>
      <p:sp>
        <p:nvSpPr>
          <p:cNvPr id="5" name="4 Rectángulo"/>
          <p:cNvSpPr/>
          <p:nvPr/>
        </p:nvSpPr>
        <p:spPr>
          <a:xfrm>
            <a:off x="755576" y="1806770"/>
            <a:ext cx="4572000" cy="830997"/>
          </a:xfrm>
          <a:prstGeom prst="rect">
            <a:avLst/>
          </a:prstGeom>
        </p:spPr>
        <p:txBody>
          <a:bodyPr>
            <a:spAutoFit/>
          </a:bodyPr>
          <a:lstStyle/>
          <a:p>
            <a:pPr algn="just"/>
            <a:r>
              <a:rPr lang="es-PE" sz="1600" dirty="0"/>
              <a:t>si queremos acceder a una </a:t>
            </a:r>
            <a:r>
              <a:rPr lang="es-PE" sz="1600" b="1" i="1" dirty="0"/>
              <a:t>imagen que se encuentra en una carpeta </a:t>
            </a:r>
            <a:r>
              <a:rPr lang="es-PE" sz="1600" dirty="0"/>
              <a:t>llamada imagenes pero que está al </a:t>
            </a:r>
            <a:r>
              <a:rPr lang="es-PE" sz="1600" b="1" i="1" dirty="0"/>
              <a:t>mismo nivel</a:t>
            </a:r>
            <a:r>
              <a:rPr lang="es-PE" sz="1600" dirty="0"/>
              <a:t>:</a:t>
            </a:r>
          </a:p>
        </p:txBody>
      </p:sp>
      <p:sp>
        <p:nvSpPr>
          <p:cNvPr id="6" name="5 Rectángulo"/>
          <p:cNvSpPr/>
          <p:nvPr/>
        </p:nvSpPr>
        <p:spPr>
          <a:xfrm>
            <a:off x="421535" y="3172227"/>
            <a:ext cx="6238698" cy="338554"/>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s-PE" sz="1600" dirty="0" smtClean="0"/>
              <a:t>&lt;</a:t>
            </a:r>
            <a:r>
              <a:rPr lang="es-PE" sz="1600" dirty="0"/>
              <a:t>img src="../imagenes/foto1.jpg" alt="Pintura geométrica"&gt;</a:t>
            </a:r>
          </a:p>
        </p:txBody>
      </p:sp>
    </p:spTree>
    <p:extLst>
      <p:ext uri="{BB962C8B-B14F-4D97-AF65-F5344CB8AC3E}">
        <p14:creationId xmlns:p14="http://schemas.microsoft.com/office/powerpoint/2010/main" val="2163595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algn="ctr" eaLnBrk="1" hangingPunct="1"/>
            <a:r>
              <a:rPr lang="es-ES" sz="3200" b="1" dirty="0" smtClean="0"/>
              <a:t/>
            </a:r>
            <a:br>
              <a:rPr lang="es-ES" sz="3200" b="1" dirty="0" smtClean="0"/>
            </a:br>
            <a:r>
              <a:rPr lang="es-ES" sz="3200" b="1" dirty="0" smtClean="0"/>
              <a:t/>
            </a:r>
            <a:br>
              <a:rPr lang="es-ES" sz="3200" b="1" dirty="0" smtClean="0"/>
            </a:br>
            <a:r>
              <a:rPr lang="es-ES" sz="3200" b="1" dirty="0" err="1" smtClean="0">
                <a:solidFill>
                  <a:srgbClr val="FF0000"/>
                </a:solidFill>
                <a:effectLst>
                  <a:outerShdw blurRad="38100" dist="38100" dir="2700000" algn="tl">
                    <a:srgbClr val="000000">
                      <a:alpha val="43137"/>
                    </a:srgbClr>
                  </a:outerShdw>
                </a:effectLst>
              </a:rPr>
              <a:t>Imagenes</a:t>
            </a:r>
            <a:r>
              <a:rPr lang="es-ES" sz="3200" b="1" dirty="0" smtClean="0">
                <a:solidFill>
                  <a:srgbClr val="FF0000"/>
                </a:solidFill>
                <a:effectLst>
                  <a:outerShdw blurRad="38100" dist="38100" dir="2700000" algn="tl">
                    <a:srgbClr val="000000">
                      <a:alpha val="43137"/>
                    </a:srgbClr>
                  </a:outerShdw>
                </a:effectLst>
              </a:rPr>
              <a:t/>
            </a:r>
            <a:br>
              <a:rPr lang="es-ES" sz="3200" b="1" dirty="0" smtClean="0">
                <a:solidFill>
                  <a:srgbClr val="FF0000"/>
                </a:solidFill>
                <a:effectLst>
                  <a:outerShdw blurRad="38100" dist="38100" dir="2700000" algn="tl">
                    <a:srgbClr val="000000">
                      <a:alpha val="43137"/>
                    </a:srgbClr>
                  </a:outerShdw>
                </a:effectLst>
              </a:rPr>
            </a:br>
            <a:endParaRPr lang="es-ES_tradnl" sz="3200" b="1" dirty="0" smtClean="0">
              <a:solidFill>
                <a:srgbClr val="FF0000"/>
              </a:solidFill>
              <a:effectLst>
                <a:outerShdw blurRad="38100" dist="38100" dir="2700000" algn="tl">
                  <a:srgbClr val="000000">
                    <a:alpha val="43137"/>
                  </a:srgbClr>
                </a:outerShdw>
              </a:effectLst>
            </a:endParaRPr>
          </a:p>
        </p:txBody>
      </p:sp>
      <p:sp>
        <p:nvSpPr>
          <p:cNvPr id="646147" name="Rectangle 3"/>
          <p:cNvSpPr>
            <a:spLocks noChangeArrowheads="1"/>
          </p:cNvSpPr>
          <p:nvPr/>
        </p:nvSpPr>
        <p:spPr bwMode="auto">
          <a:xfrm>
            <a:off x="683568" y="1772816"/>
            <a:ext cx="7795592" cy="3416320"/>
          </a:xfrm>
          <a:prstGeom prst="rect">
            <a:avLst/>
          </a:prstGeom>
          <a:noFill/>
          <a:ln w="9525">
            <a:noFill/>
            <a:miter lim="800000"/>
            <a:headEnd/>
            <a:tailEnd/>
          </a:ln>
          <a:effectLst/>
        </p:spPr>
        <p:txBody>
          <a:bodyPr wrap="square" anchor="ctr">
            <a:spAutoFit/>
          </a:bodyPr>
          <a:lstStyle/>
          <a:p>
            <a:pPr algn="just">
              <a:defRPr/>
            </a:pPr>
            <a:r>
              <a:rPr lang="es-ES" b="1" dirty="0">
                <a:effectLst>
                  <a:outerShdw blurRad="38100" dist="38100" dir="2700000" algn="tl">
                    <a:srgbClr val="C0C0C0"/>
                  </a:outerShdw>
                </a:effectLst>
              </a:rPr>
              <a:t>1. </a:t>
            </a:r>
            <a:r>
              <a:rPr lang="es-ES" b="1" dirty="0" err="1">
                <a:effectLst>
                  <a:outerShdw blurRad="38100" dist="38100" dir="2700000" algn="tl">
                    <a:srgbClr val="C0C0C0"/>
                  </a:outerShdw>
                </a:effectLst>
              </a:rPr>
              <a:t>Imagenes</a:t>
            </a:r>
            <a:r>
              <a:rPr lang="es-ES" b="1" dirty="0">
                <a:effectLst>
                  <a:outerShdw blurRad="38100" dist="38100" dir="2700000" algn="tl">
                    <a:srgbClr val="C0C0C0"/>
                  </a:outerShdw>
                </a:effectLst>
              </a:rPr>
              <a:t> formatos</a:t>
            </a:r>
          </a:p>
          <a:p>
            <a:pPr algn="just">
              <a:defRPr/>
            </a:pPr>
            <a:r>
              <a:rPr lang="es-ES" dirty="0">
                <a:effectLst>
                  <a:outerShdw blurRad="38100" dist="38100" dir="2700000" algn="tl">
                    <a:srgbClr val="C0C0C0"/>
                  </a:outerShdw>
                </a:effectLst>
              </a:rPr>
              <a:t>Además de texto, podemos incorporar al contenido de nuestros documentos XHTML archivos de </a:t>
            </a:r>
            <a:r>
              <a:rPr lang="es-ES" dirty="0" err="1">
                <a:effectLst>
                  <a:outerShdw blurRad="38100" dist="38100" dir="2700000" algn="tl">
                    <a:srgbClr val="C0C0C0"/>
                  </a:outerShdw>
                </a:effectLst>
              </a:rPr>
              <a:t>imagenes</a:t>
            </a:r>
            <a:r>
              <a:rPr lang="es-ES" dirty="0">
                <a:effectLst>
                  <a:outerShdw blurRad="38100" dist="38100" dir="2700000" algn="tl">
                    <a:srgbClr val="C0C0C0"/>
                  </a:outerShdw>
                </a:effectLst>
              </a:rPr>
              <a:t> que pueden contener fotografías, dibujos, diagramas, etc.</a:t>
            </a:r>
          </a:p>
          <a:p>
            <a:pPr algn="just">
              <a:defRPr/>
            </a:pPr>
            <a:r>
              <a:rPr lang="es-ES" dirty="0">
                <a:effectLst>
                  <a:outerShdw blurRad="38100" dist="38100" dir="2700000" algn="tl">
                    <a:srgbClr val="C0C0C0"/>
                  </a:outerShdw>
                </a:effectLst>
              </a:rPr>
              <a:t>Hay una seria discusión acerca de que formato de </a:t>
            </a:r>
            <a:r>
              <a:rPr lang="es-ES" dirty="0" err="1">
                <a:effectLst>
                  <a:outerShdw blurRad="38100" dist="38100" dir="2700000" algn="tl">
                    <a:srgbClr val="C0C0C0"/>
                  </a:outerShdw>
                </a:effectLst>
              </a:rPr>
              <a:t>imagenes</a:t>
            </a:r>
            <a:r>
              <a:rPr lang="es-ES" dirty="0">
                <a:effectLst>
                  <a:outerShdw blurRad="38100" dist="38100" dir="2700000" algn="tl">
                    <a:srgbClr val="C0C0C0"/>
                  </a:outerShdw>
                </a:effectLst>
              </a:rPr>
              <a:t> es conveniente utilizar para el empleo en la web, que incluye temas variados y complejos cómo: </a:t>
            </a:r>
            <a:r>
              <a:rPr lang="es-ES" i="1" dirty="0">
                <a:effectLst>
                  <a:outerShdw blurRad="38100" dist="38100" dir="2700000" algn="tl">
                    <a:srgbClr val="C0C0C0"/>
                  </a:outerShdw>
                </a:effectLst>
              </a:rPr>
              <a:t>algoritmos de compresión de </a:t>
            </a:r>
            <a:r>
              <a:rPr lang="es-ES" i="1" dirty="0" err="1">
                <a:effectLst>
                  <a:outerShdw blurRad="38100" dist="38100" dir="2700000" algn="tl">
                    <a:srgbClr val="C0C0C0"/>
                  </a:outerShdw>
                </a:effectLst>
              </a:rPr>
              <a:t>imagenes</a:t>
            </a:r>
            <a:r>
              <a:rPr lang="es-ES" dirty="0">
                <a:effectLst>
                  <a:outerShdw blurRad="38100" dist="38100" dir="2700000" algn="tl">
                    <a:srgbClr val="C0C0C0"/>
                  </a:outerShdw>
                </a:effectLst>
              </a:rPr>
              <a:t>, </a:t>
            </a:r>
            <a:r>
              <a:rPr lang="es-ES" i="1" dirty="0">
                <a:effectLst>
                  <a:outerShdw blurRad="38100" dist="38100" dir="2700000" algn="tl">
                    <a:srgbClr val="C0C0C0"/>
                  </a:outerShdw>
                </a:effectLst>
              </a:rPr>
              <a:t>patentes</a:t>
            </a:r>
            <a:r>
              <a:rPr lang="es-ES" dirty="0">
                <a:effectLst>
                  <a:outerShdw blurRad="38100" dist="38100" dir="2700000" algn="tl">
                    <a:srgbClr val="C0C0C0"/>
                  </a:outerShdw>
                </a:effectLst>
              </a:rPr>
              <a:t>, </a:t>
            </a:r>
            <a:r>
              <a:rPr lang="es-ES" i="1" dirty="0">
                <a:effectLst>
                  <a:outerShdw blurRad="38100" dist="38100" dir="2700000" algn="tl">
                    <a:srgbClr val="C0C0C0"/>
                  </a:outerShdw>
                </a:effectLst>
              </a:rPr>
              <a:t>calidad</a:t>
            </a:r>
            <a:r>
              <a:rPr lang="es-ES" dirty="0">
                <a:effectLst>
                  <a:outerShdw blurRad="38100" dist="38100" dir="2700000" algn="tl">
                    <a:srgbClr val="C0C0C0"/>
                  </a:outerShdw>
                </a:effectLst>
              </a:rPr>
              <a:t>, y </a:t>
            </a:r>
            <a:r>
              <a:rPr lang="es-ES" i="1" dirty="0">
                <a:effectLst>
                  <a:outerShdw blurRad="38100" dist="38100" dir="2700000" algn="tl">
                    <a:srgbClr val="C0C0C0"/>
                  </a:outerShdw>
                </a:effectLst>
              </a:rPr>
              <a:t>compatibilidad</a:t>
            </a:r>
            <a:r>
              <a:rPr lang="es-ES" dirty="0">
                <a:effectLst>
                  <a:outerShdw blurRad="38100" dist="38100" dir="2700000" algn="tl">
                    <a:srgbClr val="C0C0C0"/>
                  </a:outerShdw>
                </a:effectLst>
              </a:rPr>
              <a:t>.. </a:t>
            </a:r>
          </a:p>
          <a:p>
            <a:pPr algn="just">
              <a:defRPr/>
            </a:pPr>
            <a:r>
              <a:rPr lang="es-ES_tradnl" dirty="0">
                <a:effectLst>
                  <a:outerShdw blurRad="38100" dist="38100" dir="2700000" algn="tl">
                    <a:srgbClr val="C0C0C0"/>
                  </a:outerShdw>
                </a:effectLst>
              </a:rPr>
              <a:t>Tipos de Formatos</a:t>
            </a:r>
            <a:endParaRPr lang="es-ES" dirty="0">
              <a:effectLst>
                <a:outerShdw blurRad="38100" dist="38100" dir="2700000" algn="tl">
                  <a:srgbClr val="C0C0C0"/>
                </a:outerShdw>
              </a:effectLst>
            </a:endParaRPr>
          </a:p>
          <a:p>
            <a:pPr algn="just">
              <a:buFontTx/>
              <a:buChar char="•"/>
              <a:defRPr/>
            </a:pPr>
            <a:r>
              <a:rPr lang="es-ES" dirty="0">
                <a:effectLst>
                  <a:outerShdw blurRad="38100" dist="38100" dir="2700000" algn="tl">
                    <a:srgbClr val="C0C0C0"/>
                  </a:outerShdw>
                </a:effectLst>
              </a:rPr>
              <a:t>Formato PNG </a:t>
            </a:r>
          </a:p>
          <a:p>
            <a:pPr algn="just">
              <a:buFontTx/>
              <a:buChar char="•"/>
              <a:defRPr/>
            </a:pPr>
            <a:r>
              <a:rPr lang="es-ES" dirty="0">
                <a:effectLst>
                  <a:outerShdw blurRad="38100" dist="38100" dir="2700000" algn="tl">
                    <a:srgbClr val="C0C0C0"/>
                  </a:outerShdw>
                </a:effectLst>
              </a:rPr>
              <a:t>Formato JPEG </a:t>
            </a:r>
          </a:p>
          <a:p>
            <a:pPr algn="just">
              <a:buFontTx/>
              <a:buChar char="•"/>
              <a:defRPr/>
            </a:pPr>
            <a:r>
              <a:rPr lang="es-ES" dirty="0">
                <a:effectLst>
                  <a:outerShdw blurRad="38100" dist="38100" dir="2700000" algn="tl">
                    <a:srgbClr val="C0C0C0"/>
                  </a:outerShdw>
                </a:effectLst>
              </a:rPr>
              <a:t>Formato GIF</a:t>
            </a:r>
            <a:r>
              <a:rPr lang="es-ES" dirty="0"/>
              <a:t> </a:t>
            </a:r>
          </a:p>
        </p:txBody>
      </p:sp>
    </p:spTree>
    <p:extLst>
      <p:ext uri="{BB962C8B-B14F-4D97-AF65-F5344CB8AC3E}">
        <p14:creationId xmlns:p14="http://schemas.microsoft.com/office/powerpoint/2010/main" val="4238976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algn="ctr" eaLnBrk="1" hangingPunct="1"/>
            <a:r>
              <a:rPr lang="es-ES" sz="3200" b="1" dirty="0" smtClean="0"/>
              <a:t/>
            </a:r>
            <a:br>
              <a:rPr lang="es-ES" sz="3200" b="1" dirty="0" smtClean="0"/>
            </a:br>
            <a:r>
              <a:rPr lang="es-ES" sz="3200" b="1" dirty="0" smtClean="0"/>
              <a:t/>
            </a:r>
            <a:br>
              <a:rPr lang="es-ES" sz="3200" b="1" dirty="0" smtClean="0"/>
            </a:br>
            <a:r>
              <a:rPr lang="es-ES" sz="3200" b="1" dirty="0" err="1" smtClean="0">
                <a:solidFill>
                  <a:srgbClr val="FF0000"/>
                </a:solidFill>
              </a:rPr>
              <a:t>Imagenes</a:t>
            </a:r>
            <a:r>
              <a:rPr lang="es-ES" sz="3200" b="1" dirty="0" smtClean="0"/>
              <a:t/>
            </a:r>
            <a:br>
              <a:rPr lang="es-ES" sz="3200" b="1" dirty="0" smtClean="0"/>
            </a:br>
            <a:endParaRPr lang="es-ES_tradnl" sz="3200" b="1" dirty="0" smtClean="0"/>
          </a:p>
        </p:txBody>
      </p:sp>
      <p:sp>
        <p:nvSpPr>
          <p:cNvPr id="643075" name="Rectangle 3"/>
          <p:cNvSpPr>
            <a:spLocks noChangeArrowheads="1"/>
          </p:cNvSpPr>
          <p:nvPr/>
        </p:nvSpPr>
        <p:spPr bwMode="auto">
          <a:xfrm>
            <a:off x="395536" y="1556792"/>
            <a:ext cx="8299648" cy="4462760"/>
          </a:xfrm>
          <a:prstGeom prst="rect">
            <a:avLst/>
          </a:prstGeom>
          <a:noFill/>
          <a:ln w="9525">
            <a:noFill/>
            <a:miter lim="800000"/>
            <a:headEnd/>
            <a:tailEnd/>
          </a:ln>
          <a:effectLst/>
        </p:spPr>
        <p:txBody>
          <a:bodyPr wrap="square" anchor="ctr">
            <a:spAutoFit/>
          </a:bodyPr>
          <a:lstStyle/>
          <a:p>
            <a:pPr algn="just">
              <a:defRPr/>
            </a:pPr>
            <a:r>
              <a:rPr lang="es-ES" b="1" dirty="0">
                <a:effectLst>
                  <a:outerShdw blurRad="38100" dist="38100" dir="2700000" algn="tl">
                    <a:srgbClr val="C0C0C0"/>
                  </a:outerShdw>
                </a:effectLst>
              </a:rPr>
              <a:t>2. El elemento </a:t>
            </a:r>
            <a:r>
              <a:rPr lang="es-ES" b="1" dirty="0" err="1">
                <a:effectLst>
                  <a:outerShdw blurRad="38100" dist="38100" dir="2700000" algn="tl">
                    <a:srgbClr val="C0C0C0"/>
                  </a:outerShdw>
                </a:effectLst>
              </a:rPr>
              <a:t>img</a:t>
            </a:r>
            <a:endParaRPr lang="es-ES" b="1" dirty="0">
              <a:effectLst>
                <a:outerShdw blurRad="38100" dist="38100" dir="2700000" algn="tl">
                  <a:srgbClr val="C0C0C0"/>
                </a:outerShdw>
              </a:effectLst>
            </a:endParaRPr>
          </a:p>
          <a:p>
            <a:pPr algn="just">
              <a:defRPr/>
            </a:pPr>
            <a:r>
              <a:rPr lang="es-ES" dirty="0">
                <a:effectLst>
                  <a:outerShdw blurRad="38100" dist="38100" dir="2700000" algn="tl">
                    <a:srgbClr val="C0C0C0"/>
                  </a:outerShdw>
                </a:effectLst>
              </a:rPr>
              <a:t>El elemento para insertar </a:t>
            </a:r>
            <a:r>
              <a:rPr lang="es-ES" dirty="0" err="1">
                <a:effectLst>
                  <a:outerShdw blurRad="38100" dist="38100" dir="2700000" algn="tl">
                    <a:srgbClr val="C0C0C0"/>
                  </a:outerShdw>
                </a:effectLst>
              </a:rPr>
              <a:t>imagenes</a:t>
            </a:r>
            <a:r>
              <a:rPr lang="es-ES" dirty="0">
                <a:effectLst>
                  <a:outerShdw blurRad="38100" dist="38100" dir="2700000" algn="tl">
                    <a:srgbClr val="C0C0C0"/>
                  </a:outerShdw>
                </a:effectLst>
              </a:rPr>
              <a:t> es </a:t>
            </a:r>
            <a:r>
              <a:rPr lang="es-ES" dirty="0" err="1">
                <a:effectLst>
                  <a:outerShdw blurRad="38100" dist="38100" dir="2700000" algn="tl">
                    <a:srgbClr val="C0C0C0"/>
                  </a:outerShdw>
                </a:effectLst>
              </a:rPr>
              <a:t>img</a:t>
            </a:r>
            <a:r>
              <a:rPr lang="es-ES" dirty="0">
                <a:effectLst>
                  <a:outerShdw blurRad="38100" dist="38100" dir="2700000" algn="tl">
                    <a:srgbClr val="C0C0C0"/>
                  </a:outerShdw>
                </a:effectLst>
              </a:rPr>
              <a:t>. Su principal atributo es </a:t>
            </a:r>
            <a:r>
              <a:rPr lang="es-ES" i="1" dirty="0" err="1">
                <a:effectLst>
                  <a:outerShdw blurRad="38100" dist="38100" dir="2700000" algn="tl">
                    <a:srgbClr val="C0C0C0"/>
                  </a:outerShdw>
                </a:effectLst>
              </a:rPr>
              <a:t>src</a:t>
            </a:r>
            <a:r>
              <a:rPr lang="es-ES" dirty="0">
                <a:effectLst>
                  <a:outerShdw blurRad="38100" dist="38100" dir="2700000" algn="tl">
                    <a:srgbClr val="C0C0C0"/>
                  </a:outerShdw>
                </a:effectLst>
              </a:rPr>
              <a:t> (de </a:t>
            </a:r>
            <a:r>
              <a:rPr lang="es-ES" dirty="0" err="1">
                <a:effectLst>
                  <a:outerShdw blurRad="38100" dist="38100" dir="2700000" algn="tl">
                    <a:srgbClr val="C0C0C0"/>
                  </a:outerShdw>
                </a:effectLst>
              </a:rPr>
              <a:t>source</a:t>
            </a:r>
            <a:r>
              <a:rPr lang="es-ES" dirty="0">
                <a:effectLst>
                  <a:outerShdw blurRad="38100" dist="38100" dir="2700000" algn="tl">
                    <a:srgbClr val="C0C0C0"/>
                  </a:outerShdw>
                </a:effectLst>
              </a:rPr>
              <a:t>). Este atributo lleva como valor la dirección (relativa o absoluta) de la ubicación de la imagen.</a:t>
            </a:r>
          </a:p>
          <a:p>
            <a:pPr algn="just">
              <a:defRPr/>
            </a:pPr>
            <a:r>
              <a:rPr lang="es-ES" dirty="0">
                <a:effectLst>
                  <a:outerShdw blurRad="38100" dist="38100" dir="2700000" algn="tl">
                    <a:srgbClr val="C0C0C0"/>
                  </a:outerShdw>
                </a:effectLst>
              </a:rPr>
              <a:t>Ejemplo de uso de </a:t>
            </a:r>
            <a:r>
              <a:rPr lang="es-ES" dirty="0" err="1">
                <a:effectLst>
                  <a:outerShdw blurRad="38100" dist="38100" dir="2700000" algn="tl">
                    <a:srgbClr val="C0C0C0"/>
                  </a:outerShdw>
                </a:effectLst>
              </a:rPr>
              <a:t>img</a:t>
            </a:r>
            <a:r>
              <a:rPr lang="es-ES" dirty="0">
                <a:effectLst>
                  <a:outerShdw blurRad="38100" dist="38100" dir="2700000" algn="tl">
                    <a:srgbClr val="C0C0C0"/>
                  </a:outerShdw>
                </a:effectLst>
              </a:rPr>
              <a:t>:</a:t>
            </a:r>
          </a:p>
          <a:p>
            <a:pPr algn="just">
              <a:defRPr/>
            </a:pPr>
            <a:r>
              <a:rPr lang="es-ES" dirty="0">
                <a:effectLst>
                  <a:outerShdw blurRad="38100" dist="38100" dir="2700000" algn="tl">
                    <a:srgbClr val="C0C0C0"/>
                  </a:outerShdw>
                </a:effectLst>
              </a:rPr>
              <a:t>&lt;p&gt;</a:t>
            </a:r>
          </a:p>
          <a:p>
            <a:pPr algn="just">
              <a:defRPr/>
            </a:pPr>
            <a:r>
              <a:rPr lang="es-ES" dirty="0">
                <a:effectLst>
                  <a:outerShdw blurRad="38100" dist="38100" dir="2700000" algn="tl">
                    <a:srgbClr val="C0C0C0"/>
                  </a:outerShdw>
                </a:effectLst>
              </a:rPr>
              <a:t>&lt;</a:t>
            </a:r>
            <a:r>
              <a:rPr lang="es-ES" dirty="0" err="1">
                <a:effectLst>
                  <a:outerShdw blurRad="38100" dist="38100" dir="2700000" algn="tl">
                    <a:srgbClr val="C0C0C0"/>
                  </a:outerShdw>
                </a:effectLst>
              </a:rPr>
              <a:t>img</a:t>
            </a:r>
            <a:r>
              <a:rPr lang="es-ES" dirty="0">
                <a:effectLst>
                  <a:outerShdw blurRad="38100" dist="38100" dir="2700000" algn="tl">
                    <a:srgbClr val="C0C0C0"/>
                  </a:outerShdw>
                </a:effectLst>
              </a:rPr>
              <a:t> </a:t>
            </a:r>
            <a:r>
              <a:rPr lang="es-ES" dirty="0" err="1">
                <a:effectLst>
                  <a:outerShdw blurRad="38100" dist="38100" dir="2700000" algn="tl">
                    <a:srgbClr val="C0C0C0"/>
                  </a:outerShdw>
                </a:effectLst>
              </a:rPr>
              <a:t>src</a:t>
            </a:r>
            <a:r>
              <a:rPr lang="es-ES" dirty="0">
                <a:effectLst>
                  <a:outerShdw blurRad="38100" dist="38100" dir="2700000" algn="tl">
                    <a:srgbClr val="C0C0C0"/>
                  </a:outerShdw>
                </a:effectLst>
              </a:rPr>
              <a:t>="Imagen\computer.jpg" </a:t>
            </a:r>
            <a:r>
              <a:rPr lang="es-ES" dirty="0" err="1">
                <a:effectLst>
                  <a:outerShdw blurRad="38100" dist="38100" dir="2700000" algn="tl">
                    <a:srgbClr val="C0C0C0"/>
                  </a:outerShdw>
                </a:effectLst>
              </a:rPr>
              <a:t>alt</a:t>
            </a:r>
            <a:r>
              <a:rPr lang="es-ES" dirty="0">
                <a:effectLst>
                  <a:outerShdw blurRad="38100" dist="38100" dir="2700000" algn="tl">
                    <a:srgbClr val="C0C0C0"/>
                  </a:outerShdw>
                </a:effectLst>
              </a:rPr>
              <a:t>="</a:t>
            </a:r>
            <a:r>
              <a:rPr lang="es-ES" dirty="0" err="1">
                <a:effectLst>
                  <a:outerShdw blurRad="38100" dist="38100" dir="2700000" algn="tl">
                    <a:srgbClr val="C0C0C0"/>
                  </a:outerShdw>
                </a:effectLst>
              </a:rPr>
              <a:t>Tux</a:t>
            </a:r>
            <a:r>
              <a:rPr lang="es-ES" dirty="0" err="1"/>
              <a:t>,</a:t>
            </a:r>
            <a:r>
              <a:rPr lang="es-ES" dirty="0" err="1">
                <a:effectLst>
                  <a:outerShdw blurRad="38100" dist="38100" dir="2700000" algn="tl">
                    <a:srgbClr val="C0C0C0"/>
                  </a:outerShdw>
                </a:effectLst>
              </a:rPr>
              <a:t>computador</a:t>
            </a:r>
            <a:r>
              <a:rPr lang="es-ES" dirty="0">
                <a:effectLst>
                  <a:outerShdw blurRad="38100" dist="38100" dir="2700000" algn="tl">
                    <a:srgbClr val="C0C0C0"/>
                  </a:outerShdw>
                </a:effectLst>
              </a:rPr>
              <a:t>" /&gt;</a:t>
            </a:r>
          </a:p>
          <a:p>
            <a:pPr algn="just">
              <a:defRPr/>
            </a:pPr>
            <a:r>
              <a:rPr lang="es-ES" dirty="0">
                <a:effectLst>
                  <a:outerShdw blurRad="38100" dist="38100" dir="2700000" algn="tl">
                    <a:srgbClr val="C0C0C0"/>
                  </a:outerShdw>
                </a:effectLst>
              </a:rPr>
              <a:t>&lt;/p&gt;</a:t>
            </a:r>
          </a:p>
          <a:p>
            <a:pPr algn="just">
              <a:defRPr/>
            </a:pPr>
            <a:r>
              <a:rPr lang="es-ES" sz="2000" b="1" dirty="0"/>
              <a:t>Además hemos puesto el valor </a:t>
            </a:r>
            <a:r>
              <a:rPr lang="es-ES" sz="2000" b="1" i="1" dirty="0" err="1"/>
              <a:t>Tux</a:t>
            </a:r>
            <a:r>
              <a:rPr lang="es-ES" sz="2000" b="1" i="1" dirty="0"/>
              <a:t>, </a:t>
            </a:r>
            <a:r>
              <a:rPr lang="es-ES" sz="2000" b="1" dirty="0"/>
              <a:t>al atributo </a:t>
            </a:r>
            <a:r>
              <a:rPr lang="es-ES" sz="2000" b="1" dirty="0" err="1"/>
              <a:t>alt</a:t>
            </a:r>
            <a:r>
              <a:rPr lang="es-ES" sz="2000" b="1" dirty="0"/>
              <a:t>, este debe explicar en palabras el contenido de la fotografía. Los agentes de usuario basados en texto mostrarán el valor del atributo en vez de la imagen, </a:t>
            </a:r>
          </a:p>
          <a:p>
            <a:pPr algn="just">
              <a:defRPr/>
            </a:pPr>
            <a:r>
              <a:rPr lang="es-ES" sz="2000" b="1" dirty="0"/>
              <a:t>Es muy recomendable su uso, ya que además si la imagen por cualquier motivo no puede ser mostrada, se presentará el valor de </a:t>
            </a:r>
            <a:r>
              <a:rPr lang="es-ES" sz="2000" b="1" dirty="0" err="1"/>
              <a:t>alt</a:t>
            </a:r>
            <a:r>
              <a:rPr lang="es-ES" sz="2000" b="1" dirty="0"/>
              <a:t> en lugar de la imagen.</a:t>
            </a:r>
          </a:p>
        </p:txBody>
      </p:sp>
    </p:spTree>
    <p:extLst>
      <p:ext uri="{BB962C8B-B14F-4D97-AF65-F5344CB8AC3E}">
        <p14:creationId xmlns:p14="http://schemas.microsoft.com/office/powerpoint/2010/main" val="740778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algn="ctr" eaLnBrk="1" hangingPunct="1"/>
            <a:r>
              <a:rPr lang="es-ES" sz="3200" b="1" dirty="0" smtClean="0"/>
              <a:t/>
            </a:r>
            <a:br>
              <a:rPr lang="es-ES" sz="3200" b="1" dirty="0" smtClean="0"/>
            </a:br>
            <a:r>
              <a:rPr lang="es-ES" sz="3200" b="1" dirty="0" smtClean="0"/>
              <a:t/>
            </a:r>
            <a:br>
              <a:rPr lang="es-ES" sz="3200" b="1" dirty="0" smtClean="0"/>
            </a:br>
            <a:r>
              <a:rPr lang="es-ES" sz="3200" b="1" dirty="0" err="1" smtClean="0">
                <a:solidFill>
                  <a:srgbClr val="FF0000"/>
                </a:solidFill>
                <a:effectLst>
                  <a:outerShdw blurRad="38100" dist="38100" dir="2700000" algn="tl">
                    <a:srgbClr val="000000">
                      <a:alpha val="43137"/>
                    </a:srgbClr>
                  </a:outerShdw>
                </a:effectLst>
              </a:rPr>
              <a:t>Imagenes</a:t>
            </a:r>
            <a:r>
              <a:rPr lang="es-ES" sz="3200" b="1" dirty="0" smtClean="0"/>
              <a:t/>
            </a:r>
            <a:br>
              <a:rPr lang="es-ES" sz="3200" b="1" dirty="0" smtClean="0"/>
            </a:br>
            <a:endParaRPr lang="es-ES_tradnl" sz="3200" b="1" dirty="0" smtClean="0"/>
          </a:p>
        </p:txBody>
      </p:sp>
      <p:sp>
        <p:nvSpPr>
          <p:cNvPr id="644099" name="Rectangle 3"/>
          <p:cNvSpPr>
            <a:spLocks noChangeArrowheads="1"/>
          </p:cNvSpPr>
          <p:nvPr/>
        </p:nvSpPr>
        <p:spPr bwMode="auto">
          <a:xfrm>
            <a:off x="611560" y="1576159"/>
            <a:ext cx="7776864" cy="4330416"/>
          </a:xfrm>
          <a:prstGeom prst="rect">
            <a:avLst/>
          </a:prstGeom>
          <a:noFill/>
          <a:ln w="9525">
            <a:noFill/>
            <a:miter lim="800000"/>
            <a:headEnd/>
            <a:tailEnd/>
          </a:ln>
          <a:effectLst/>
        </p:spPr>
        <p:txBody>
          <a:bodyPr wrap="square" anchor="ctr">
            <a:spAutoFit/>
          </a:bodyPr>
          <a:lstStyle/>
          <a:p>
            <a:pPr algn="just">
              <a:lnSpc>
                <a:spcPct val="90000"/>
              </a:lnSpc>
              <a:defRPr/>
            </a:pPr>
            <a:r>
              <a:rPr lang="es-ES" b="1" dirty="0">
                <a:effectLst>
                  <a:outerShdw blurRad="38100" dist="38100" dir="2700000" algn="tl">
                    <a:srgbClr val="C0C0C0"/>
                  </a:outerShdw>
                </a:effectLst>
              </a:rPr>
              <a:t>3. Altura y ancho</a:t>
            </a:r>
          </a:p>
          <a:p>
            <a:pPr algn="just">
              <a:lnSpc>
                <a:spcPct val="90000"/>
              </a:lnSpc>
              <a:defRPr/>
            </a:pPr>
            <a:r>
              <a:rPr lang="es-ES" dirty="0">
                <a:effectLst>
                  <a:outerShdw blurRad="38100" dist="38100" dir="2700000" algn="tl">
                    <a:srgbClr val="C0C0C0"/>
                  </a:outerShdw>
                </a:effectLst>
              </a:rPr>
              <a:t>Podemos además </a:t>
            </a:r>
            <a:r>
              <a:rPr lang="es-ES" dirty="0" err="1">
                <a:effectLst>
                  <a:outerShdw blurRad="38100" dist="38100" dir="2700000" algn="tl">
                    <a:srgbClr val="C0C0C0"/>
                  </a:outerShdw>
                </a:effectLst>
              </a:rPr>
              <a:t>específicar</a:t>
            </a:r>
            <a:r>
              <a:rPr lang="es-ES" dirty="0">
                <a:effectLst>
                  <a:outerShdw blurRad="38100" dist="38100" dir="2700000" algn="tl">
                    <a:srgbClr val="C0C0C0"/>
                  </a:outerShdw>
                </a:effectLst>
              </a:rPr>
              <a:t> la altura y el ancho de la imagen, mediante el uso de los atributos </a:t>
            </a:r>
            <a:r>
              <a:rPr lang="es-ES" dirty="0" err="1">
                <a:effectLst>
                  <a:outerShdw blurRad="38100" dist="38100" dir="2700000" algn="tl">
                    <a:srgbClr val="C0C0C0"/>
                  </a:outerShdw>
                </a:effectLst>
              </a:rPr>
              <a:t>height</a:t>
            </a:r>
            <a:r>
              <a:rPr lang="es-ES" dirty="0">
                <a:effectLst>
                  <a:outerShdw blurRad="38100" dist="38100" dir="2700000" algn="tl">
                    <a:srgbClr val="C0C0C0"/>
                  </a:outerShdw>
                </a:effectLst>
              </a:rPr>
              <a:t> y </a:t>
            </a:r>
            <a:r>
              <a:rPr lang="es-ES" dirty="0" err="1">
                <a:effectLst>
                  <a:outerShdw blurRad="38100" dist="38100" dir="2700000" algn="tl">
                    <a:srgbClr val="C0C0C0"/>
                  </a:outerShdw>
                </a:effectLst>
              </a:rPr>
              <a:t>width</a:t>
            </a:r>
            <a:r>
              <a:rPr lang="es-ES" dirty="0">
                <a:effectLst>
                  <a:outerShdw blurRad="38100" dist="38100" dir="2700000" algn="tl">
                    <a:srgbClr val="C0C0C0"/>
                  </a:outerShdw>
                </a:effectLst>
              </a:rPr>
              <a:t> respectivamente. </a:t>
            </a:r>
          </a:p>
          <a:p>
            <a:pPr algn="just">
              <a:lnSpc>
                <a:spcPct val="90000"/>
              </a:lnSpc>
              <a:defRPr/>
            </a:pPr>
            <a:r>
              <a:rPr lang="es-ES" dirty="0">
                <a:effectLst>
                  <a:outerShdw blurRad="38100" dist="38100" dir="2700000" algn="tl">
                    <a:srgbClr val="C0C0C0"/>
                  </a:outerShdw>
                </a:effectLst>
              </a:rPr>
              <a:t>En el ejemplo anterior mostramos cómo incorporar una imagen a nuestro documento sin </a:t>
            </a:r>
            <a:r>
              <a:rPr lang="es-ES" dirty="0" err="1">
                <a:effectLst>
                  <a:outerShdw blurRad="38100" dist="38100" dir="2700000" algn="tl">
                    <a:srgbClr val="C0C0C0"/>
                  </a:outerShdw>
                </a:effectLst>
              </a:rPr>
              <a:t>específicar</a:t>
            </a:r>
            <a:r>
              <a:rPr lang="es-ES" dirty="0">
                <a:effectLst>
                  <a:outerShdw blurRad="38100" dist="38100" dir="2700000" algn="tl">
                    <a:srgbClr val="C0C0C0"/>
                  </a:outerShdw>
                </a:effectLst>
              </a:rPr>
              <a:t> estos atributos, el problema de hacerlo de ese modo, es que el agente de usuario no podrá calcular el espacio que ocupará la imagen hasta que no termine de obtenerla. Esto podría resultar en una carga más lenta del </a:t>
            </a:r>
            <a:r>
              <a:rPr lang="es-ES" dirty="0" err="1">
                <a:effectLst>
                  <a:outerShdw blurRad="38100" dist="38100" dir="2700000" algn="tl">
                    <a:srgbClr val="C0C0C0"/>
                  </a:outerShdw>
                </a:effectLst>
              </a:rPr>
              <a:t>renderizado</a:t>
            </a:r>
            <a:r>
              <a:rPr lang="es-ES" dirty="0">
                <a:effectLst>
                  <a:outerShdw blurRad="38100" dist="38100" dir="2700000" algn="tl">
                    <a:srgbClr val="C0C0C0"/>
                  </a:outerShdw>
                </a:effectLst>
              </a:rPr>
              <a:t> final de la página. Es muy conveniente averiguar el tamaño de nuestras </a:t>
            </a:r>
            <a:r>
              <a:rPr lang="es-ES" dirty="0" err="1">
                <a:effectLst>
                  <a:outerShdw blurRad="38100" dist="38100" dir="2700000" algn="tl">
                    <a:srgbClr val="C0C0C0"/>
                  </a:outerShdw>
                </a:effectLst>
              </a:rPr>
              <a:t>imagenes</a:t>
            </a:r>
            <a:r>
              <a:rPr lang="es-ES" dirty="0">
                <a:effectLst>
                  <a:outerShdw blurRad="38100" dist="38100" dir="2700000" algn="tl">
                    <a:srgbClr val="C0C0C0"/>
                  </a:outerShdw>
                </a:effectLst>
              </a:rPr>
              <a:t> en píxeles y especificarlo en los atributos </a:t>
            </a:r>
            <a:r>
              <a:rPr lang="es-ES" dirty="0" err="1">
                <a:effectLst>
                  <a:outerShdw blurRad="38100" dist="38100" dir="2700000" algn="tl">
                    <a:srgbClr val="C0C0C0"/>
                  </a:outerShdw>
                </a:effectLst>
              </a:rPr>
              <a:t>height</a:t>
            </a:r>
            <a:r>
              <a:rPr lang="es-ES" dirty="0">
                <a:effectLst>
                  <a:outerShdw blurRad="38100" dist="38100" dir="2700000" algn="tl">
                    <a:srgbClr val="C0C0C0"/>
                  </a:outerShdw>
                </a:effectLst>
              </a:rPr>
              <a:t> y </a:t>
            </a:r>
            <a:r>
              <a:rPr lang="es-ES" dirty="0" err="1">
                <a:effectLst>
                  <a:outerShdw blurRad="38100" dist="38100" dir="2700000" algn="tl">
                    <a:srgbClr val="C0C0C0"/>
                  </a:outerShdw>
                </a:effectLst>
              </a:rPr>
              <a:t>width</a:t>
            </a:r>
            <a:r>
              <a:rPr lang="es-ES" dirty="0">
                <a:effectLst>
                  <a:outerShdw blurRad="38100" dist="38100" dir="2700000" algn="tl">
                    <a:srgbClr val="C0C0C0"/>
                  </a:outerShdw>
                </a:effectLst>
              </a:rPr>
              <a:t>.</a:t>
            </a:r>
          </a:p>
          <a:p>
            <a:pPr algn="just">
              <a:lnSpc>
                <a:spcPct val="90000"/>
              </a:lnSpc>
              <a:defRPr/>
            </a:pPr>
            <a:r>
              <a:rPr lang="es-ES_tradnl" dirty="0">
                <a:effectLst>
                  <a:outerShdw blurRad="38100" dist="38100" dir="2700000" algn="tl">
                    <a:srgbClr val="C0C0C0"/>
                  </a:outerShdw>
                </a:effectLst>
              </a:rPr>
              <a:t>Ejemplo</a:t>
            </a:r>
          </a:p>
          <a:p>
            <a:pPr algn="just">
              <a:lnSpc>
                <a:spcPct val="90000"/>
              </a:lnSpc>
              <a:defRPr/>
            </a:pPr>
            <a:r>
              <a:rPr lang="es-ES" dirty="0"/>
              <a:t>&lt;p&gt;</a:t>
            </a:r>
          </a:p>
          <a:p>
            <a:pPr>
              <a:lnSpc>
                <a:spcPct val="90000"/>
              </a:lnSpc>
              <a:defRPr/>
            </a:pPr>
            <a:r>
              <a:rPr lang="es-ES" dirty="0"/>
              <a:t>&lt;</a:t>
            </a:r>
            <a:r>
              <a:rPr lang="es-ES" dirty="0" err="1"/>
              <a:t>img</a:t>
            </a:r>
            <a:r>
              <a:rPr lang="es-ES" dirty="0"/>
              <a:t> </a:t>
            </a:r>
            <a:r>
              <a:rPr lang="es-ES" dirty="0" err="1"/>
              <a:t>src</a:t>
            </a:r>
            <a:r>
              <a:rPr lang="es-ES" dirty="0"/>
              <a:t>="Imagen\computer.jpg" </a:t>
            </a:r>
            <a:r>
              <a:rPr lang="es-ES" dirty="0" err="1"/>
              <a:t>alt</a:t>
            </a:r>
            <a:r>
              <a:rPr lang="es-ES" dirty="0"/>
              <a:t>="</a:t>
            </a:r>
            <a:r>
              <a:rPr lang="es-ES" dirty="0" err="1"/>
              <a:t>Tux,computador</a:t>
            </a:r>
            <a:r>
              <a:rPr lang="es-ES" dirty="0"/>
              <a:t>" </a:t>
            </a:r>
            <a:r>
              <a:rPr lang="es-ES" dirty="0" err="1"/>
              <a:t>height</a:t>
            </a:r>
            <a:r>
              <a:rPr lang="es-ES" dirty="0"/>
              <a:t>="298" </a:t>
            </a:r>
            <a:r>
              <a:rPr lang="es-ES" dirty="0" err="1"/>
              <a:t>width</a:t>
            </a:r>
            <a:r>
              <a:rPr lang="es-ES" dirty="0"/>
              <a:t>="249" /&gt;</a:t>
            </a:r>
          </a:p>
          <a:p>
            <a:pPr algn="just">
              <a:lnSpc>
                <a:spcPct val="90000"/>
              </a:lnSpc>
              <a:defRPr/>
            </a:pPr>
            <a:r>
              <a:rPr lang="es-ES" dirty="0"/>
              <a:t>&lt;/p&gt;</a:t>
            </a:r>
          </a:p>
          <a:p>
            <a:pPr algn="just">
              <a:lnSpc>
                <a:spcPct val="90000"/>
              </a:lnSpc>
              <a:defRPr/>
            </a:pPr>
            <a:endParaRPr lang="es-ES" dirty="0"/>
          </a:p>
        </p:txBody>
      </p:sp>
    </p:spTree>
    <p:extLst>
      <p:ext uri="{BB962C8B-B14F-4D97-AF65-F5344CB8AC3E}">
        <p14:creationId xmlns:p14="http://schemas.microsoft.com/office/powerpoint/2010/main" val="1183801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algn="ctr" eaLnBrk="1" hangingPunct="1"/>
            <a:r>
              <a:rPr lang="es-ES" sz="3200" b="1" dirty="0" smtClean="0"/>
              <a:t/>
            </a:r>
            <a:br>
              <a:rPr lang="es-ES" sz="3200" b="1" dirty="0" smtClean="0"/>
            </a:br>
            <a:r>
              <a:rPr lang="es-ES" sz="3200" b="1" dirty="0" smtClean="0"/>
              <a:t/>
            </a:r>
            <a:br>
              <a:rPr lang="es-ES" sz="3200" b="1" dirty="0" smtClean="0"/>
            </a:br>
            <a:r>
              <a:rPr lang="es-ES" sz="3200" b="1" dirty="0" err="1" smtClean="0">
                <a:solidFill>
                  <a:srgbClr val="FF0000"/>
                </a:solidFill>
                <a:effectLst>
                  <a:outerShdw blurRad="38100" dist="38100" dir="2700000" algn="tl">
                    <a:srgbClr val="000000">
                      <a:alpha val="43137"/>
                    </a:srgbClr>
                  </a:outerShdw>
                </a:effectLst>
              </a:rPr>
              <a:t>Imagenes</a:t>
            </a:r>
            <a:r>
              <a:rPr lang="es-ES" sz="3200" b="1" dirty="0" smtClean="0"/>
              <a:t/>
            </a:r>
            <a:br>
              <a:rPr lang="es-ES" sz="3200" b="1" dirty="0" smtClean="0"/>
            </a:br>
            <a:endParaRPr lang="es-ES_tradnl" sz="3200" b="1" dirty="0" smtClean="0"/>
          </a:p>
        </p:txBody>
      </p:sp>
      <p:sp>
        <p:nvSpPr>
          <p:cNvPr id="645123" name="Rectangle 3"/>
          <p:cNvSpPr>
            <a:spLocks noChangeArrowheads="1"/>
          </p:cNvSpPr>
          <p:nvPr/>
        </p:nvSpPr>
        <p:spPr bwMode="auto">
          <a:xfrm>
            <a:off x="660039" y="1556792"/>
            <a:ext cx="7848872" cy="2474524"/>
          </a:xfrm>
          <a:prstGeom prst="rect">
            <a:avLst/>
          </a:prstGeom>
          <a:noFill/>
          <a:ln w="9525">
            <a:noFill/>
            <a:miter lim="800000"/>
            <a:headEnd/>
            <a:tailEnd/>
          </a:ln>
          <a:effectLst/>
        </p:spPr>
        <p:txBody>
          <a:bodyPr wrap="square" anchor="ctr">
            <a:spAutoFit/>
          </a:bodyPr>
          <a:lstStyle/>
          <a:p>
            <a:pPr algn="just">
              <a:defRPr/>
            </a:pPr>
            <a:r>
              <a:rPr lang="es-ES" dirty="0">
                <a:effectLst>
                  <a:outerShdw blurRad="38100" dist="38100" dir="2700000" algn="tl">
                    <a:srgbClr val="C0C0C0"/>
                  </a:outerShdw>
                </a:effectLst>
              </a:rPr>
              <a:t>4. Alineación de las </a:t>
            </a:r>
            <a:r>
              <a:rPr lang="es-ES" dirty="0" err="1">
                <a:effectLst>
                  <a:outerShdw blurRad="38100" dist="38100" dir="2700000" algn="tl">
                    <a:srgbClr val="C0C0C0"/>
                  </a:outerShdw>
                </a:effectLst>
              </a:rPr>
              <a:t>imagenes</a:t>
            </a:r>
            <a:r>
              <a:rPr lang="es-ES" dirty="0">
                <a:effectLst>
                  <a:outerShdw blurRad="38100" dist="38100" dir="2700000" algn="tl">
                    <a:srgbClr val="C0C0C0"/>
                  </a:outerShdw>
                </a:effectLst>
              </a:rPr>
              <a:t> (con propiedad </a:t>
            </a:r>
            <a:r>
              <a:rPr lang="es-ES" dirty="0" err="1">
                <a:effectLst>
                  <a:outerShdw blurRad="38100" dist="38100" dir="2700000" algn="tl">
                    <a:srgbClr val="C0C0C0"/>
                  </a:outerShdw>
                </a:effectLst>
              </a:rPr>
              <a:t>float</a:t>
            </a:r>
            <a:r>
              <a:rPr lang="es-ES" dirty="0">
                <a:effectLst>
                  <a:outerShdw blurRad="38100" dist="38100" dir="2700000" algn="tl">
                    <a:srgbClr val="C0C0C0"/>
                  </a:outerShdw>
                </a:effectLst>
              </a:rPr>
              <a:t>)</a:t>
            </a:r>
          </a:p>
          <a:p>
            <a:pPr algn="just">
              <a:defRPr/>
            </a:pPr>
            <a:r>
              <a:rPr lang="es-ES" dirty="0">
                <a:effectLst>
                  <a:outerShdw blurRad="38100" dist="38100" dir="2700000" algn="tl">
                    <a:srgbClr val="C0C0C0"/>
                  </a:outerShdw>
                </a:effectLst>
              </a:rPr>
              <a:t>Para acomodar las </a:t>
            </a:r>
            <a:r>
              <a:rPr lang="es-ES" dirty="0" err="1">
                <a:effectLst>
                  <a:outerShdw blurRad="38100" dist="38100" dir="2700000" algn="tl">
                    <a:srgbClr val="C0C0C0"/>
                  </a:outerShdw>
                </a:effectLst>
              </a:rPr>
              <a:t>imagenes</a:t>
            </a:r>
            <a:r>
              <a:rPr lang="es-ES" dirty="0">
                <a:effectLst>
                  <a:outerShdw blurRad="38100" dist="38100" dir="2700000" algn="tl">
                    <a:srgbClr val="C0C0C0"/>
                  </a:outerShdw>
                </a:effectLst>
              </a:rPr>
              <a:t> en alguno sitio preestablecido dentro del </a:t>
            </a:r>
            <a:r>
              <a:rPr lang="es-ES" dirty="0" err="1">
                <a:effectLst>
                  <a:outerShdw blurRad="38100" dist="38100" dir="2700000" algn="tl">
                    <a:srgbClr val="C0C0C0"/>
                  </a:outerShdw>
                </a:effectLst>
              </a:rPr>
              <a:t>parrafo</a:t>
            </a:r>
            <a:r>
              <a:rPr lang="es-ES" dirty="0">
                <a:effectLst>
                  <a:outerShdw blurRad="38100" dist="38100" dir="2700000" algn="tl">
                    <a:srgbClr val="C0C0C0"/>
                  </a:outerShdw>
                </a:effectLst>
              </a:rPr>
              <a:t>. </a:t>
            </a:r>
          </a:p>
          <a:p>
            <a:pPr algn="just">
              <a:defRPr/>
            </a:pPr>
            <a:r>
              <a:rPr lang="es-ES" dirty="0">
                <a:effectLst>
                  <a:outerShdw blurRad="38100" dist="38100" dir="2700000" algn="tl">
                    <a:srgbClr val="C0C0C0"/>
                  </a:outerShdw>
                </a:effectLst>
              </a:rPr>
              <a:t>4.1. </a:t>
            </a:r>
            <a:r>
              <a:rPr lang="es-ES" dirty="0" err="1">
                <a:effectLst>
                  <a:outerShdw blurRad="38100" dist="38100" dir="2700000" algn="tl">
                    <a:srgbClr val="C0C0C0"/>
                  </a:outerShdw>
                </a:effectLst>
              </a:rPr>
              <a:t>float</a:t>
            </a:r>
            <a:r>
              <a:rPr lang="es-ES" dirty="0">
                <a:effectLst>
                  <a:outerShdw blurRad="38100" dist="38100" dir="2700000" algn="tl">
                    <a:srgbClr val="C0C0C0"/>
                  </a:outerShdw>
                </a:effectLst>
              </a:rPr>
              <a:t>: </a:t>
            </a:r>
            <a:r>
              <a:rPr lang="es-ES" dirty="0" err="1">
                <a:effectLst>
                  <a:outerShdw blurRad="38100" dist="38100" dir="2700000" algn="tl">
                    <a:srgbClr val="C0C0C0"/>
                  </a:outerShdw>
                </a:effectLst>
              </a:rPr>
              <a:t>right</a:t>
            </a:r>
            <a:endParaRPr lang="es-ES" dirty="0">
              <a:effectLst>
                <a:outerShdw blurRad="38100" dist="38100" dir="2700000" algn="tl">
                  <a:srgbClr val="C0C0C0"/>
                </a:outerShdw>
              </a:effectLst>
            </a:endParaRPr>
          </a:p>
          <a:p>
            <a:pPr algn="just">
              <a:defRPr/>
            </a:pPr>
            <a:endParaRPr lang="es-ES" dirty="0">
              <a:effectLst>
                <a:outerShdw blurRad="38100" dist="38100" dir="2700000" algn="tl">
                  <a:srgbClr val="C0C0C0"/>
                </a:outerShdw>
              </a:effectLst>
            </a:endParaRPr>
          </a:p>
          <a:p>
            <a:pPr>
              <a:lnSpc>
                <a:spcPct val="90000"/>
              </a:lnSpc>
              <a:defRPr/>
            </a:pPr>
            <a:r>
              <a:rPr lang="es-ES" dirty="0"/>
              <a:t>&lt;</a:t>
            </a:r>
            <a:r>
              <a:rPr lang="es-ES" dirty="0" err="1"/>
              <a:t>img</a:t>
            </a:r>
            <a:r>
              <a:rPr lang="es-ES" dirty="0"/>
              <a:t> </a:t>
            </a:r>
            <a:r>
              <a:rPr lang="es-ES" dirty="0" err="1"/>
              <a:t>src</a:t>
            </a:r>
            <a:r>
              <a:rPr lang="es-ES" dirty="0"/>
              <a:t>="Imagen\pcmultimedia.jpg" </a:t>
            </a:r>
            <a:r>
              <a:rPr lang="es-ES" dirty="0" err="1"/>
              <a:t>alt</a:t>
            </a:r>
            <a:r>
              <a:rPr lang="es-ES" dirty="0"/>
              <a:t>="</a:t>
            </a:r>
            <a:r>
              <a:rPr lang="es-ES" dirty="0" err="1"/>
              <a:t>Tux,Computador</a:t>
            </a:r>
            <a:r>
              <a:rPr lang="es-ES" dirty="0"/>
              <a:t>" </a:t>
            </a:r>
            <a:r>
              <a:rPr lang="es-ES" dirty="0" err="1"/>
              <a:t>height</a:t>
            </a:r>
            <a:r>
              <a:rPr lang="es-ES" dirty="0"/>
              <a:t>="50" </a:t>
            </a:r>
            <a:r>
              <a:rPr lang="es-ES" dirty="0" err="1"/>
              <a:t>style</a:t>
            </a:r>
            <a:r>
              <a:rPr lang="es-ES" dirty="0"/>
              <a:t>=“</a:t>
            </a:r>
            <a:r>
              <a:rPr lang="es-ES" dirty="0" err="1"/>
              <a:t>float:right</a:t>
            </a:r>
            <a:r>
              <a:rPr lang="es-ES" dirty="0"/>
              <a:t>” /&gt;</a:t>
            </a:r>
          </a:p>
          <a:p>
            <a:pPr>
              <a:lnSpc>
                <a:spcPct val="90000"/>
              </a:lnSpc>
              <a:defRPr/>
            </a:pPr>
            <a:r>
              <a:rPr lang="es-ES_tradnl" dirty="0"/>
              <a:t>Se visualizara:</a:t>
            </a:r>
          </a:p>
          <a:p>
            <a:pPr>
              <a:lnSpc>
                <a:spcPct val="90000"/>
              </a:lnSpc>
              <a:defRPr/>
            </a:pPr>
            <a:endParaRPr lang="es-ES" dirty="0"/>
          </a:p>
        </p:txBody>
      </p:sp>
      <p:graphicFrame>
        <p:nvGraphicFramePr>
          <p:cNvPr id="20482" name="Object 7"/>
          <p:cNvGraphicFramePr>
            <a:graphicFrameLocks noGrp="1" noChangeAspect="1"/>
          </p:cNvGraphicFramePr>
          <p:nvPr>
            <p:ph idx="1"/>
            <p:extLst>
              <p:ext uri="{D42A27DB-BD31-4B8C-83A1-F6EECF244321}">
                <p14:modId xmlns:p14="http://schemas.microsoft.com/office/powerpoint/2010/main" val="1115061038"/>
              </p:ext>
            </p:extLst>
          </p:nvPr>
        </p:nvGraphicFramePr>
        <p:xfrm>
          <a:off x="1707925" y="3861048"/>
          <a:ext cx="5753100" cy="2362200"/>
        </p:xfrm>
        <a:graphic>
          <a:graphicData uri="http://schemas.openxmlformats.org/presentationml/2006/ole">
            <mc:AlternateContent xmlns:mc="http://schemas.openxmlformats.org/markup-compatibility/2006">
              <mc:Choice xmlns:v="urn:schemas-microsoft-com:vml" Requires="v">
                <p:oleObj spid="_x0000_s5130" name="CorelPhotoPaint.Image.10" r:id="rId3" imgW="5752381" imgH="2361905" progId="CorelPhotoPaint.Image.10">
                  <p:embed/>
                </p:oleObj>
              </mc:Choice>
              <mc:Fallback>
                <p:oleObj name="CorelPhotoPaint.Image.10" r:id="rId3" imgW="5752381" imgH="2361905" progId="CorelPhotoPaint.Image.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925" y="3861048"/>
                        <a:ext cx="57531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9753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algn="ctr" eaLnBrk="1" hangingPunct="1"/>
            <a:r>
              <a:rPr lang="es-ES" sz="3200" b="1" dirty="0" smtClean="0"/>
              <a:t/>
            </a:r>
            <a:br>
              <a:rPr lang="es-ES" sz="3200" b="1" dirty="0" smtClean="0"/>
            </a:br>
            <a:r>
              <a:rPr lang="es-ES" sz="3200" b="1" dirty="0" err="1" smtClean="0">
                <a:solidFill>
                  <a:srgbClr val="FF0000"/>
                </a:solidFill>
                <a:effectLst>
                  <a:outerShdw blurRad="38100" dist="38100" dir="2700000" algn="tl">
                    <a:srgbClr val="000000">
                      <a:alpha val="43137"/>
                    </a:srgbClr>
                  </a:outerShdw>
                </a:effectLst>
              </a:rPr>
              <a:t>Imagenes</a:t>
            </a:r>
            <a:r>
              <a:rPr lang="es-ES" sz="3200" b="1" dirty="0" smtClean="0"/>
              <a:t/>
            </a:r>
            <a:br>
              <a:rPr lang="es-ES" sz="3200" b="1" dirty="0" smtClean="0"/>
            </a:br>
            <a:endParaRPr lang="es-ES_tradnl" sz="3200" b="1" dirty="0" smtClean="0"/>
          </a:p>
        </p:txBody>
      </p:sp>
      <p:sp>
        <p:nvSpPr>
          <p:cNvPr id="667651" name="Rectangle 3"/>
          <p:cNvSpPr>
            <a:spLocks noChangeArrowheads="1"/>
          </p:cNvSpPr>
          <p:nvPr/>
        </p:nvSpPr>
        <p:spPr bwMode="auto">
          <a:xfrm>
            <a:off x="755576" y="1506773"/>
            <a:ext cx="8159824" cy="1421928"/>
          </a:xfrm>
          <a:prstGeom prst="rect">
            <a:avLst/>
          </a:prstGeom>
          <a:noFill/>
          <a:ln w="9525">
            <a:noFill/>
            <a:miter lim="800000"/>
            <a:headEnd/>
            <a:tailEnd/>
          </a:ln>
          <a:effectLst/>
        </p:spPr>
        <p:txBody>
          <a:bodyPr wrap="square" anchor="ctr">
            <a:spAutoFit/>
          </a:bodyPr>
          <a:lstStyle/>
          <a:p>
            <a:pPr algn="just">
              <a:defRPr/>
            </a:pPr>
            <a:r>
              <a:rPr lang="es-ES" dirty="0">
                <a:effectLst>
                  <a:outerShdw blurRad="38100" dist="38100" dir="2700000" algn="tl">
                    <a:srgbClr val="C0C0C0"/>
                  </a:outerShdw>
                </a:effectLst>
              </a:rPr>
              <a:t>4.2. </a:t>
            </a:r>
            <a:r>
              <a:rPr lang="es-ES" dirty="0" err="1">
                <a:effectLst>
                  <a:outerShdw blurRad="38100" dist="38100" dir="2700000" algn="tl">
                    <a:srgbClr val="C0C0C0"/>
                  </a:outerShdw>
                </a:effectLst>
              </a:rPr>
              <a:t>float</a:t>
            </a:r>
            <a:r>
              <a:rPr lang="es-ES" dirty="0">
                <a:effectLst>
                  <a:outerShdw blurRad="38100" dist="38100" dir="2700000" algn="tl">
                    <a:srgbClr val="C0C0C0"/>
                  </a:outerShdw>
                </a:effectLst>
              </a:rPr>
              <a:t>: </a:t>
            </a:r>
            <a:r>
              <a:rPr lang="es-ES" dirty="0" err="1">
                <a:effectLst>
                  <a:outerShdw blurRad="38100" dist="38100" dir="2700000" algn="tl">
                    <a:srgbClr val="C0C0C0"/>
                  </a:outerShdw>
                </a:effectLst>
              </a:rPr>
              <a:t>Left</a:t>
            </a:r>
            <a:endParaRPr lang="es-ES" dirty="0">
              <a:effectLst>
                <a:outerShdw blurRad="38100" dist="38100" dir="2700000" algn="tl">
                  <a:srgbClr val="C0C0C0"/>
                </a:outerShdw>
              </a:effectLst>
            </a:endParaRPr>
          </a:p>
          <a:p>
            <a:pPr algn="just">
              <a:defRPr/>
            </a:pPr>
            <a:r>
              <a:rPr lang="es-ES" dirty="0"/>
              <a:t>&lt;</a:t>
            </a:r>
            <a:r>
              <a:rPr lang="es-ES" dirty="0" err="1"/>
              <a:t>img</a:t>
            </a:r>
            <a:r>
              <a:rPr lang="es-ES" dirty="0"/>
              <a:t> </a:t>
            </a:r>
            <a:r>
              <a:rPr lang="es-ES" dirty="0" err="1"/>
              <a:t>src</a:t>
            </a:r>
            <a:r>
              <a:rPr lang="es-ES" dirty="0"/>
              <a:t>="Imagen\pcmultimedia.jpg" </a:t>
            </a:r>
            <a:r>
              <a:rPr lang="es-ES" dirty="0" err="1"/>
              <a:t>alt</a:t>
            </a:r>
            <a:r>
              <a:rPr lang="es-ES" dirty="0"/>
              <a:t>="</a:t>
            </a:r>
            <a:r>
              <a:rPr lang="es-ES" dirty="0" err="1"/>
              <a:t>Tux,Computador</a:t>
            </a:r>
            <a:r>
              <a:rPr lang="es-ES" dirty="0"/>
              <a:t>" </a:t>
            </a:r>
            <a:r>
              <a:rPr lang="es-ES" dirty="0" err="1"/>
              <a:t>height</a:t>
            </a:r>
            <a:r>
              <a:rPr lang="es-ES" dirty="0"/>
              <a:t>="50" </a:t>
            </a:r>
            <a:r>
              <a:rPr lang="es-ES" dirty="0" err="1"/>
              <a:t>style</a:t>
            </a:r>
            <a:r>
              <a:rPr lang="es-ES" dirty="0"/>
              <a:t>=“</a:t>
            </a:r>
            <a:r>
              <a:rPr lang="es-ES" dirty="0" err="1"/>
              <a:t>float:left</a:t>
            </a:r>
            <a:r>
              <a:rPr lang="es-ES" dirty="0"/>
              <a:t>” /&gt;</a:t>
            </a:r>
          </a:p>
          <a:p>
            <a:pPr>
              <a:lnSpc>
                <a:spcPct val="90000"/>
              </a:lnSpc>
              <a:defRPr/>
            </a:pPr>
            <a:r>
              <a:rPr lang="es-ES_tradnl" dirty="0"/>
              <a:t>Se visualizara:</a:t>
            </a:r>
          </a:p>
          <a:p>
            <a:pPr>
              <a:lnSpc>
                <a:spcPct val="90000"/>
              </a:lnSpc>
              <a:defRPr/>
            </a:pPr>
            <a:endParaRPr lang="es-ES" dirty="0"/>
          </a:p>
        </p:txBody>
      </p:sp>
      <p:graphicFrame>
        <p:nvGraphicFramePr>
          <p:cNvPr id="21506" name="Object 6"/>
          <p:cNvGraphicFramePr>
            <a:graphicFrameLocks noGrp="1" noChangeAspect="1"/>
          </p:cNvGraphicFramePr>
          <p:nvPr>
            <p:ph idx="1"/>
          </p:nvPr>
        </p:nvGraphicFramePr>
        <p:xfrm>
          <a:off x="1704975" y="2843213"/>
          <a:ext cx="5734050" cy="3328987"/>
        </p:xfrm>
        <a:graphic>
          <a:graphicData uri="http://schemas.openxmlformats.org/presentationml/2006/ole">
            <mc:AlternateContent xmlns:mc="http://schemas.openxmlformats.org/markup-compatibility/2006">
              <mc:Choice xmlns:v="urn:schemas-microsoft-com:vml" Requires="v">
                <p:oleObj spid="_x0000_s6154" name="CorelPhotoPaint.Image.10" r:id="rId3" imgW="5733333" imgH="2390476" progId="CorelPhotoPaint.Image.10">
                  <p:embed/>
                </p:oleObj>
              </mc:Choice>
              <mc:Fallback>
                <p:oleObj name="CorelPhotoPaint.Image.10" r:id="rId3" imgW="5733333" imgH="2390476" progId="CorelPhotoPaint.Image.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2843213"/>
                        <a:ext cx="5734050" cy="332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25407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algn="ctr" eaLnBrk="1" hangingPunct="1"/>
            <a:r>
              <a:rPr lang="es-ES" sz="3200" b="1" dirty="0" smtClean="0"/>
              <a:t/>
            </a:r>
            <a:br>
              <a:rPr lang="es-ES" sz="3200" b="1" dirty="0" smtClean="0"/>
            </a:br>
            <a:r>
              <a:rPr lang="es-ES" sz="3200" b="1" dirty="0" err="1" smtClean="0">
                <a:solidFill>
                  <a:srgbClr val="FF0000"/>
                </a:solidFill>
                <a:effectLst>
                  <a:outerShdw blurRad="38100" dist="38100" dir="2700000" algn="tl">
                    <a:srgbClr val="000000">
                      <a:alpha val="43137"/>
                    </a:srgbClr>
                  </a:outerShdw>
                </a:effectLst>
              </a:rPr>
              <a:t>Imagenes</a:t>
            </a:r>
            <a:r>
              <a:rPr lang="es-ES" sz="3200" b="1" dirty="0" smtClean="0"/>
              <a:t/>
            </a:r>
            <a:br>
              <a:rPr lang="es-ES" sz="3200" b="1" dirty="0" smtClean="0"/>
            </a:br>
            <a:endParaRPr lang="es-ES_tradnl" sz="3200" b="1" dirty="0" smtClean="0"/>
          </a:p>
        </p:txBody>
      </p:sp>
      <p:sp>
        <p:nvSpPr>
          <p:cNvPr id="668675" name="Rectangle 3"/>
          <p:cNvSpPr>
            <a:spLocks noChangeArrowheads="1"/>
          </p:cNvSpPr>
          <p:nvPr/>
        </p:nvSpPr>
        <p:spPr bwMode="auto">
          <a:xfrm>
            <a:off x="755576" y="1506773"/>
            <a:ext cx="7920880" cy="1421928"/>
          </a:xfrm>
          <a:prstGeom prst="rect">
            <a:avLst/>
          </a:prstGeom>
          <a:noFill/>
          <a:ln w="9525">
            <a:noFill/>
            <a:miter lim="800000"/>
            <a:headEnd/>
            <a:tailEnd/>
          </a:ln>
          <a:effectLst/>
        </p:spPr>
        <p:txBody>
          <a:bodyPr wrap="square" anchor="ctr">
            <a:spAutoFit/>
          </a:bodyPr>
          <a:lstStyle/>
          <a:p>
            <a:pPr algn="just">
              <a:defRPr/>
            </a:pPr>
            <a:r>
              <a:rPr lang="es-ES" dirty="0">
                <a:effectLst>
                  <a:outerShdw blurRad="38100" dist="38100" dir="2700000" algn="tl">
                    <a:srgbClr val="C0C0C0"/>
                  </a:outerShdw>
                </a:effectLst>
              </a:rPr>
              <a:t>4.3. </a:t>
            </a:r>
            <a:r>
              <a:rPr lang="es-ES" dirty="0" err="1">
                <a:effectLst>
                  <a:outerShdw blurRad="38100" dist="38100" dir="2700000" algn="tl">
                    <a:srgbClr val="C0C0C0"/>
                  </a:outerShdw>
                </a:effectLst>
              </a:rPr>
              <a:t>float</a:t>
            </a:r>
            <a:r>
              <a:rPr lang="es-ES" dirty="0">
                <a:effectLst>
                  <a:outerShdw blurRad="38100" dist="38100" dir="2700000" algn="tl">
                    <a:srgbClr val="C0C0C0"/>
                  </a:outerShdw>
                </a:effectLst>
              </a:rPr>
              <a:t>: </a:t>
            </a:r>
            <a:r>
              <a:rPr lang="es-ES" dirty="0" err="1">
                <a:effectLst>
                  <a:outerShdw blurRad="38100" dist="38100" dir="2700000" algn="tl">
                    <a:srgbClr val="C0C0C0"/>
                  </a:outerShdw>
                </a:effectLst>
              </a:rPr>
              <a:t>none</a:t>
            </a:r>
            <a:endParaRPr lang="es-ES" dirty="0">
              <a:effectLst>
                <a:outerShdw blurRad="38100" dist="38100" dir="2700000" algn="tl">
                  <a:srgbClr val="C0C0C0"/>
                </a:outerShdw>
              </a:effectLst>
            </a:endParaRPr>
          </a:p>
          <a:p>
            <a:pPr algn="just">
              <a:defRPr/>
            </a:pPr>
            <a:r>
              <a:rPr lang="es-ES" dirty="0"/>
              <a:t>&lt;</a:t>
            </a:r>
            <a:r>
              <a:rPr lang="es-ES" dirty="0" err="1"/>
              <a:t>img</a:t>
            </a:r>
            <a:r>
              <a:rPr lang="es-ES" dirty="0"/>
              <a:t> </a:t>
            </a:r>
            <a:r>
              <a:rPr lang="es-ES" dirty="0" err="1"/>
              <a:t>src</a:t>
            </a:r>
            <a:r>
              <a:rPr lang="es-ES" dirty="0"/>
              <a:t>="Imagen\pcmultimedia.jpg" </a:t>
            </a:r>
            <a:r>
              <a:rPr lang="es-ES" dirty="0" err="1"/>
              <a:t>alt</a:t>
            </a:r>
            <a:r>
              <a:rPr lang="es-ES" dirty="0"/>
              <a:t>="</a:t>
            </a:r>
            <a:r>
              <a:rPr lang="es-ES" dirty="0" err="1"/>
              <a:t>Tux,Computador</a:t>
            </a:r>
            <a:r>
              <a:rPr lang="es-ES" dirty="0"/>
              <a:t>" </a:t>
            </a:r>
            <a:r>
              <a:rPr lang="es-ES" dirty="0" err="1"/>
              <a:t>height</a:t>
            </a:r>
            <a:r>
              <a:rPr lang="es-ES" dirty="0"/>
              <a:t>="50" </a:t>
            </a:r>
            <a:r>
              <a:rPr lang="es-ES" dirty="0" err="1"/>
              <a:t>style</a:t>
            </a:r>
            <a:r>
              <a:rPr lang="es-ES" dirty="0"/>
              <a:t>=“</a:t>
            </a:r>
            <a:r>
              <a:rPr lang="es-ES" dirty="0" err="1"/>
              <a:t>float:none</a:t>
            </a:r>
            <a:r>
              <a:rPr lang="es-ES" dirty="0"/>
              <a:t>” /&gt;</a:t>
            </a:r>
          </a:p>
          <a:p>
            <a:pPr>
              <a:lnSpc>
                <a:spcPct val="90000"/>
              </a:lnSpc>
              <a:defRPr/>
            </a:pPr>
            <a:r>
              <a:rPr lang="es-ES_tradnl" dirty="0"/>
              <a:t>Se visualizara:</a:t>
            </a:r>
          </a:p>
          <a:p>
            <a:pPr>
              <a:lnSpc>
                <a:spcPct val="90000"/>
              </a:lnSpc>
              <a:defRPr/>
            </a:pPr>
            <a:endParaRPr lang="es-ES" dirty="0"/>
          </a:p>
        </p:txBody>
      </p:sp>
      <p:graphicFrame>
        <p:nvGraphicFramePr>
          <p:cNvPr id="22530" name="Object 6"/>
          <p:cNvGraphicFramePr>
            <a:graphicFrameLocks noGrp="1" noChangeAspect="1"/>
          </p:cNvGraphicFramePr>
          <p:nvPr>
            <p:ph idx="1"/>
          </p:nvPr>
        </p:nvGraphicFramePr>
        <p:xfrm>
          <a:off x="1676400" y="3124200"/>
          <a:ext cx="5943600" cy="3200400"/>
        </p:xfrm>
        <a:graphic>
          <a:graphicData uri="http://schemas.openxmlformats.org/presentationml/2006/ole">
            <mc:AlternateContent xmlns:mc="http://schemas.openxmlformats.org/markup-compatibility/2006">
              <mc:Choice xmlns:v="urn:schemas-microsoft-com:vml" Requires="v">
                <p:oleObj spid="_x0000_s7178" name="CorelPhotoPaint.Image.10" r:id="rId3" imgW="5723810" imgH="2742857" progId="CorelPhotoPaint.Image.10">
                  <p:embed/>
                </p:oleObj>
              </mc:Choice>
              <mc:Fallback>
                <p:oleObj name="CorelPhotoPaint.Image.10" r:id="rId3" imgW="5723810" imgH="2742857" progId="CorelPhotoPaint.Image.1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124200"/>
                        <a:ext cx="5943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40956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76200"/>
            <a:ext cx="7772400" cy="1143000"/>
          </a:xfrm>
          <a:gradFill rotWithShape="0">
            <a:gsLst>
              <a:gs pos="0">
                <a:schemeClr val="bg1"/>
              </a:gs>
              <a:gs pos="100000">
                <a:schemeClr val="folHlink"/>
              </a:gs>
            </a:gsLst>
            <a:lin ang="0" scaled="1"/>
          </a:gradFill>
          <a:ln>
            <a:solidFill>
              <a:schemeClr val="tx1"/>
            </a:solidFill>
            <a:miter lim="800000"/>
            <a:headEnd/>
            <a:tailEnd/>
          </a:ln>
        </p:spPr>
        <p:txBody>
          <a:bodyPr>
            <a:normAutofit fontScale="90000"/>
          </a:bodyPr>
          <a:lstStyle/>
          <a:p>
            <a:pPr eaLnBrk="1" hangingPunct="1"/>
            <a:r>
              <a:rPr lang="es-ES" sz="3200" b="1" smtClean="0"/>
              <a:t/>
            </a:r>
            <a:br>
              <a:rPr lang="es-ES" sz="3200" b="1" smtClean="0"/>
            </a:br>
            <a:r>
              <a:rPr lang="es-ES" sz="3200" b="1" smtClean="0"/>
              <a:t/>
            </a:r>
            <a:br>
              <a:rPr lang="es-ES" sz="3200" b="1" smtClean="0"/>
            </a:br>
            <a:r>
              <a:rPr lang="es-ES" sz="3200" b="1" smtClean="0"/>
              <a:t>Imagenes</a:t>
            </a:r>
            <a:br>
              <a:rPr lang="es-ES" sz="3200" b="1" smtClean="0"/>
            </a:br>
            <a:endParaRPr lang="es-ES_tradnl" sz="3200" b="1" smtClean="0"/>
          </a:p>
        </p:txBody>
      </p:sp>
      <p:sp>
        <p:nvSpPr>
          <p:cNvPr id="658435" name="Rectangle 3"/>
          <p:cNvSpPr>
            <a:spLocks noChangeArrowheads="1"/>
          </p:cNvSpPr>
          <p:nvPr/>
        </p:nvSpPr>
        <p:spPr bwMode="auto">
          <a:xfrm>
            <a:off x="467544" y="1628800"/>
            <a:ext cx="8083624" cy="4081117"/>
          </a:xfrm>
          <a:prstGeom prst="rect">
            <a:avLst/>
          </a:prstGeom>
          <a:noFill/>
          <a:ln w="9525">
            <a:noFill/>
            <a:miter lim="800000"/>
            <a:headEnd/>
            <a:tailEnd/>
          </a:ln>
          <a:effectLst/>
        </p:spPr>
        <p:txBody>
          <a:bodyPr wrap="square" anchor="ctr">
            <a:spAutoFit/>
          </a:bodyPr>
          <a:lstStyle/>
          <a:p>
            <a:pPr algn="just">
              <a:lnSpc>
                <a:spcPct val="80000"/>
              </a:lnSpc>
              <a:defRPr/>
            </a:pPr>
            <a:r>
              <a:rPr lang="es-ES" b="1" dirty="0" err="1">
                <a:effectLst>
                  <a:outerShdw blurRad="38100" dist="38100" dir="2700000" algn="tl">
                    <a:srgbClr val="C0C0C0"/>
                  </a:outerShdw>
                </a:effectLst>
              </a:rPr>
              <a:t>Imagenes</a:t>
            </a:r>
            <a:r>
              <a:rPr lang="es-ES" b="1" dirty="0">
                <a:effectLst>
                  <a:outerShdw blurRad="38100" dist="38100" dir="2700000" algn="tl">
                    <a:srgbClr val="C0C0C0"/>
                  </a:outerShdw>
                </a:effectLst>
              </a:rPr>
              <a:t> como links</a:t>
            </a:r>
          </a:p>
          <a:p>
            <a:pPr algn="just">
              <a:lnSpc>
                <a:spcPct val="80000"/>
              </a:lnSpc>
              <a:defRPr/>
            </a:pPr>
            <a:r>
              <a:rPr lang="es-ES" dirty="0" err="1"/>
              <a:t>Tambien</a:t>
            </a:r>
            <a:r>
              <a:rPr lang="es-ES" dirty="0"/>
              <a:t> podemos hacer que una imagen sea a su vez un enlace a una pagina. Los navegadores suelen mostrarla con un reborde para indicarnos que se trata de un link.</a:t>
            </a:r>
          </a:p>
          <a:p>
            <a:pPr algn="just">
              <a:lnSpc>
                <a:spcPct val="80000"/>
              </a:lnSpc>
              <a:defRPr/>
            </a:pPr>
            <a:r>
              <a:rPr lang="es-ES" dirty="0"/>
              <a:t>Para poner una imagen como un link, la introducimos dentro de la etiqueta</a:t>
            </a:r>
          </a:p>
          <a:p>
            <a:pPr algn="just">
              <a:lnSpc>
                <a:spcPct val="80000"/>
              </a:lnSpc>
              <a:defRPr/>
            </a:pPr>
            <a:r>
              <a:rPr lang="es-ES" dirty="0"/>
              <a:t>&lt;a&gt;</a:t>
            </a:r>
          </a:p>
          <a:p>
            <a:pPr algn="just">
              <a:lnSpc>
                <a:spcPct val="80000"/>
              </a:lnSpc>
              <a:defRPr/>
            </a:pPr>
            <a:r>
              <a:rPr lang="es-ES_tradnl" dirty="0"/>
              <a:t>Ejemplo:</a:t>
            </a:r>
            <a:endParaRPr lang="es-ES" dirty="0"/>
          </a:p>
          <a:p>
            <a:pPr algn="just">
              <a:lnSpc>
                <a:spcPct val="80000"/>
              </a:lnSpc>
              <a:defRPr/>
            </a:pPr>
            <a:r>
              <a:rPr lang="es-ES" dirty="0"/>
              <a:t>&lt;a </a:t>
            </a:r>
            <a:r>
              <a:rPr lang="es-ES" dirty="0" err="1"/>
              <a:t>href</a:t>
            </a:r>
            <a:r>
              <a:rPr lang="es-ES" dirty="0"/>
              <a:t>="http://www.hotmail.com" </a:t>
            </a:r>
            <a:r>
              <a:rPr lang="es-ES" dirty="0" err="1"/>
              <a:t>title</a:t>
            </a:r>
            <a:r>
              <a:rPr lang="es-ES" dirty="0"/>
              <a:t>=“Hotmail"&gt;</a:t>
            </a:r>
          </a:p>
          <a:p>
            <a:pPr algn="just">
              <a:lnSpc>
                <a:spcPct val="80000"/>
              </a:lnSpc>
              <a:defRPr/>
            </a:pPr>
            <a:r>
              <a:rPr lang="es-ES" dirty="0"/>
              <a:t>&lt;</a:t>
            </a:r>
            <a:r>
              <a:rPr lang="es-ES" dirty="0" err="1"/>
              <a:t>img</a:t>
            </a:r>
            <a:r>
              <a:rPr lang="es-ES" dirty="0"/>
              <a:t> </a:t>
            </a:r>
            <a:r>
              <a:rPr lang="es-ES" dirty="0" err="1"/>
              <a:t>src</a:t>
            </a:r>
            <a:r>
              <a:rPr lang="es-ES" dirty="0"/>
              <a:t>=“hotmail.gif" </a:t>
            </a:r>
            <a:r>
              <a:rPr lang="es-ES" dirty="0" err="1"/>
              <a:t>width</a:t>
            </a:r>
            <a:r>
              <a:rPr lang="es-ES" dirty="0"/>
              <a:t>="200" </a:t>
            </a:r>
            <a:r>
              <a:rPr lang="es-ES" dirty="0" err="1"/>
              <a:t>height</a:t>
            </a:r>
            <a:r>
              <a:rPr lang="es-ES" dirty="0"/>
              <a:t>="40"</a:t>
            </a:r>
          </a:p>
          <a:p>
            <a:pPr algn="just">
              <a:lnSpc>
                <a:spcPct val="80000"/>
              </a:lnSpc>
              <a:defRPr/>
            </a:pPr>
            <a:r>
              <a:rPr lang="es-ES" dirty="0" err="1"/>
              <a:t>alt</a:t>
            </a:r>
            <a:r>
              <a:rPr lang="es-ES" dirty="0"/>
              <a:t>=“Pagina Hotmail" /&gt;</a:t>
            </a:r>
          </a:p>
          <a:p>
            <a:pPr algn="just">
              <a:lnSpc>
                <a:spcPct val="80000"/>
              </a:lnSpc>
              <a:defRPr/>
            </a:pPr>
            <a:r>
              <a:rPr lang="es-ES" dirty="0"/>
              <a:t>&lt;/a&gt;</a:t>
            </a:r>
          </a:p>
          <a:p>
            <a:pPr algn="just">
              <a:lnSpc>
                <a:spcPct val="80000"/>
              </a:lnSpc>
              <a:defRPr/>
            </a:pPr>
            <a:endParaRPr lang="es-ES" dirty="0"/>
          </a:p>
          <a:p>
            <a:pPr algn="just">
              <a:lnSpc>
                <a:spcPct val="80000"/>
              </a:lnSpc>
              <a:defRPr/>
            </a:pPr>
            <a:r>
              <a:rPr lang="es-ES_tradnl" dirty="0"/>
              <a:t>Para mostrar una imagen y agrandarla al hacer clic sobre ella</a:t>
            </a:r>
          </a:p>
          <a:p>
            <a:pPr>
              <a:lnSpc>
                <a:spcPct val="80000"/>
              </a:lnSpc>
              <a:defRPr/>
            </a:pPr>
            <a:r>
              <a:rPr lang="es-ES" dirty="0"/>
              <a:t>&lt;a </a:t>
            </a:r>
            <a:r>
              <a:rPr lang="es-ES" dirty="0" err="1"/>
              <a:t>href</a:t>
            </a:r>
            <a:r>
              <a:rPr lang="es-ES" dirty="0"/>
              <a:t>="matrix.jpg" </a:t>
            </a:r>
            <a:r>
              <a:rPr lang="es-ES" dirty="0" err="1"/>
              <a:t>title</a:t>
            </a:r>
            <a:r>
              <a:rPr lang="es-ES" dirty="0"/>
              <a:t>="</a:t>
            </a:r>
            <a:r>
              <a:rPr lang="es-ES" dirty="0" err="1"/>
              <a:t>Wallpaper</a:t>
            </a:r>
            <a:r>
              <a:rPr lang="es-ES" dirty="0"/>
              <a:t> de Trinity"&gt;</a:t>
            </a:r>
          </a:p>
          <a:p>
            <a:pPr>
              <a:lnSpc>
                <a:spcPct val="80000"/>
              </a:lnSpc>
              <a:defRPr/>
            </a:pPr>
            <a:r>
              <a:rPr lang="es-ES" dirty="0"/>
              <a:t>&lt;</a:t>
            </a:r>
            <a:r>
              <a:rPr lang="es-ES" dirty="0" err="1"/>
              <a:t>img</a:t>
            </a:r>
            <a:r>
              <a:rPr lang="es-ES" dirty="0"/>
              <a:t> </a:t>
            </a:r>
            <a:r>
              <a:rPr lang="es-ES" dirty="0" err="1"/>
              <a:t>src</a:t>
            </a:r>
            <a:r>
              <a:rPr lang="es-ES" dirty="0"/>
              <a:t>="matrix.jpg" </a:t>
            </a:r>
            <a:r>
              <a:rPr lang="es-ES" dirty="0" err="1"/>
              <a:t>width</a:t>
            </a:r>
            <a:r>
              <a:rPr lang="es-ES" dirty="0"/>
              <a:t>="100" </a:t>
            </a:r>
            <a:r>
              <a:rPr lang="es-ES" dirty="0" err="1"/>
              <a:t>height</a:t>
            </a:r>
            <a:r>
              <a:rPr lang="es-ES" dirty="0"/>
              <a:t>="50" </a:t>
            </a:r>
            <a:r>
              <a:rPr lang="es-ES" dirty="0" err="1"/>
              <a:t>alt</a:t>
            </a:r>
            <a:r>
              <a:rPr lang="es-ES" dirty="0"/>
              <a:t>="Trinity" /&gt;</a:t>
            </a:r>
          </a:p>
          <a:p>
            <a:pPr>
              <a:lnSpc>
                <a:spcPct val="80000"/>
              </a:lnSpc>
              <a:defRPr/>
            </a:pPr>
            <a:r>
              <a:rPr lang="es-ES" dirty="0"/>
              <a:t>&lt;/a&gt;</a:t>
            </a:r>
          </a:p>
          <a:p>
            <a:pPr algn="just">
              <a:lnSpc>
                <a:spcPct val="80000"/>
              </a:lnSpc>
              <a:defRPr/>
            </a:pPr>
            <a:endParaRPr lang="es-ES" dirty="0"/>
          </a:p>
        </p:txBody>
      </p:sp>
    </p:spTree>
    <p:extLst>
      <p:ext uri="{BB962C8B-B14F-4D97-AF65-F5344CB8AC3E}">
        <p14:creationId xmlns:p14="http://schemas.microsoft.com/office/powerpoint/2010/main" val="2364002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1 CuadroTexto"/>
          <p:cNvSpPr txBox="1">
            <a:spLocks noChangeArrowheads="1"/>
          </p:cNvSpPr>
          <p:nvPr/>
        </p:nvSpPr>
        <p:spPr bwMode="auto">
          <a:xfrm>
            <a:off x="467544" y="764704"/>
            <a:ext cx="82089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hangingPunct="1"/>
            <a:r>
              <a:rPr lang="es-PE" sz="2400" b="1" dirty="0" smtClean="0">
                <a:solidFill>
                  <a:srgbClr val="0070C0"/>
                </a:solidFill>
                <a:latin typeface="+mj-lt"/>
                <a:ea typeface="+mj-ea"/>
                <a:cs typeface="+mj-cs"/>
              </a:rPr>
              <a:t>¿CÓMO INSERTAMOS IMÁGENES EN UN ARCHIVO HTML?</a:t>
            </a:r>
          </a:p>
          <a:p>
            <a:pPr algn="ctr" eaLnBrk="1" hangingPunct="1"/>
            <a:endParaRPr lang="es-PE" sz="2400" b="1" dirty="0">
              <a:solidFill>
                <a:srgbClr val="0070C0"/>
              </a:solidFill>
              <a:latin typeface="+mj-lt"/>
              <a:ea typeface="+mj-ea"/>
              <a:cs typeface="+mj-cs"/>
            </a:endParaRPr>
          </a:p>
        </p:txBody>
      </p:sp>
      <p:sp>
        <p:nvSpPr>
          <p:cNvPr id="4" name="3 Rectángulo"/>
          <p:cNvSpPr/>
          <p:nvPr/>
        </p:nvSpPr>
        <p:spPr>
          <a:xfrm>
            <a:off x="1007604" y="1772816"/>
            <a:ext cx="7128792" cy="2308324"/>
          </a:xfrm>
          <a:prstGeom prst="rect">
            <a:avLst/>
          </a:prstGeom>
        </p:spPr>
        <p:txBody>
          <a:bodyPr wrap="square">
            <a:spAutoFit/>
          </a:bodyPr>
          <a:lstStyle/>
          <a:p>
            <a:r>
              <a:rPr lang="es-PE" dirty="0" smtClean="0"/>
              <a:t>Para </a:t>
            </a:r>
            <a:r>
              <a:rPr lang="es-PE" dirty="0"/>
              <a:t>insertar </a:t>
            </a:r>
            <a:r>
              <a:rPr lang="es-PE" dirty="0" smtClean="0"/>
              <a:t>imágenes </a:t>
            </a:r>
            <a:r>
              <a:rPr lang="es-PE" dirty="0"/>
              <a:t>en un sitio usaremos la etiqueta </a:t>
            </a:r>
            <a:r>
              <a:rPr lang="es-PE" b="1" dirty="0"/>
              <a:t>&lt;img&gt;</a:t>
            </a:r>
            <a:r>
              <a:rPr lang="es-PE" dirty="0"/>
              <a:t>.</a:t>
            </a:r>
          </a:p>
          <a:p>
            <a:endParaRPr lang="es-PE" dirty="0"/>
          </a:p>
          <a:p>
            <a:r>
              <a:rPr lang="es-PE" dirty="0"/>
              <a:t>Esta etiqueta es vacía, es decir que debemos utilizarla con el atributo </a:t>
            </a:r>
            <a:r>
              <a:rPr lang="es-PE" b="1" dirty="0">
                <a:solidFill>
                  <a:srgbClr val="002060"/>
                </a:solidFill>
              </a:rPr>
              <a:t>src</a:t>
            </a:r>
            <a:r>
              <a:rPr lang="es-PE" dirty="0">
                <a:solidFill>
                  <a:srgbClr val="002060"/>
                </a:solidFill>
              </a:rPr>
              <a:t> </a:t>
            </a:r>
            <a:r>
              <a:rPr lang="es-PE" dirty="0"/>
              <a:t>para que muestre la imagen.</a:t>
            </a:r>
          </a:p>
          <a:p>
            <a:endParaRPr lang="es-PE" dirty="0"/>
          </a:p>
          <a:p>
            <a:r>
              <a:rPr lang="es-PE" dirty="0"/>
              <a:t>La etiqueta </a:t>
            </a:r>
            <a:r>
              <a:rPr lang="es-PE" b="1" dirty="0"/>
              <a:t>&lt;img&gt;</a:t>
            </a:r>
            <a:r>
              <a:rPr lang="es-PE" dirty="0"/>
              <a:t> no tiene cierre.</a:t>
            </a:r>
          </a:p>
          <a:p>
            <a:endParaRPr lang="es-PE" dirty="0"/>
          </a:p>
        </p:txBody>
      </p:sp>
      <p:pic>
        <p:nvPicPr>
          <p:cNvPr id="1638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1775" t="42211" r="11058" b="28895"/>
          <a:stretch/>
        </p:blipFill>
        <p:spPr bwMode="auto">
          <a:xfrm>
            <a:off x="587368" y="4365104"/>
            <a:ext cx="7969264" cy="182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40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10236</TotalTime>
  <Words>932</Words>
  <Application>Microsoft Office PowerPoint</Application>
  <PresentationFormat>Presentación en pantalla (4:3)</PresentationFormat>
  <Paragraphs>95</Paragraphs>
  <Slides>13</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15" baseType="lpstr">
      <vt:lpstr>Austin</vt:lpstr>
      <vt:lpstr>CorelPhotoPaint.Image.10</vt:lpstr>
      <vt:lpstr>INGENIERÍA WEB</vt:lpstr>
      <vt:lpstr>  Imagenes </vt:lpstr>
      <vt:lpstr>  Imagenes </vt:lpstr>
      <vt:lpstr>  Imagenes </vt:lpstr>
      <vt:lpstr>  Imagenes </vt:lpstr>
      <vt:lpstr> Imagenes </vt:lpstr>
      <vt:lpstr> Imagenes </vt:lpstr>
      <vt:lpstr>  Imagenes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Web</dc:title>
  <dc:creator>leonardo</dc:creator>
  <cp:lastModifiedBy>Luffi</cp:lastModifiedBy>
  <cp:revision>337</cp:revision>
  <dcterms:created xsi:type="dcterms:W3CDTF">2007-02-17T01:17:21Z</dcterms:created>
  <dcterms:modified xsi:type="dcterms:W3CDTF">2018-04-09T00:52:23Z</dcterms:modified>
</cp:coreProperties>
</file>