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10C"/>
    <a:srgbClr val="3B3838"/>
    <a:srgbClr val="FF00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91897" autoAdjust="0"/>
  </p:normalViewPr>
  <p:slideViewPr>
    <p:cSldViewPr snapToGrid="0">
      <p:cViewPr varScale="1">
        <p:scale>
          <a:sx n="67" d="100"/>
          <a:sy n="67" d="100"/>
        </p:scale>
        <p:origin x="85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0F7F2-F804-4843-975D-54017DC8B0B7}" type="datetimeFigureOut">
              <a:rPr lang="en-US" smtClean="0"/>
              <a:t>3/19/2021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FD925-64E9-4CE2-95C8-F956397CBAFA}" type="slidenum">
              <a:rPr lang="en-US" smtClean="0"/>
              <a:t>‹Nº›</a:t>
            </a:fld>
            <a:endParaRPr lang="en-US"/>
          </a:p>
        </p:txBody>
      </p:sp>
    </p:spTree>
    <p:extLst>
      <p:ext uri="{BB962C8B-B14F-4D97-AF65-F5344CB8AC3E}">
        <p14:creationId xmlns:p14="http://schemas.microsoft.com/office/powerpoint/2010/main" val="402003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9D4E9-C556-4CE5-A560-D69A98CE6E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AEF14F5-3663-4638-B601-27A94A587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75A0FC3-210F-4E50-81EA-3079EADFC969}"/>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5" name="Marcador de pie de página 4">
            <a:extLst>
              <a:ext uri="{FF2B5EF4-FFF2-40B4-BE49-F238E27FC236}">
                <a16:creationId xmlns:a16="http://schemas.microsoft.com/office/drawing/2014/main" id="{6FE601B4-0DA4-4326-B1D7-537F24FD275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E8A059D-028A-4A91-B7D3-C32E67A370DA}"/>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68079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AD570-FF21-4847-9493-2CF04EAD630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3B73474-4739-49BB-B8B5-A85B097C39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27E7B51-6DE7-48AA-9459-27CF556F5148}"/>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5" name="Marcador de pie de página 4">
            <a:extLst>
              <a:ext uri="{FF2B5EF4-FFF2-40B4-BE49-F238E27FC236}">
                <a16:creationId xmlns:a16="http://schemas.microsoft.com/office/drawing/2014/main" id="{A5DE1FF6-93AF-4432-8949-919AE3942C2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2A19AC1-2ED0-4144-9E0E-44E524D5E64E}"/>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422946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D97640-FEC0-4461-9CAF-38E7C405325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D159C69-B3E8-4CA6-8F31-7E41839780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8177BCB-9AB5-4B33-B8B4-D962697B7038}"/>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5" name="Marcador de pie de página 4">
            <a:extLst>
              <a:ext uri="{FF2B5EF4-FFF2-40B4-BE49-F238E27FC236}">
                <a16:creationId xmlns:a16="http://schemas.microsoft.com/office/drawing/2014/main" id="{2469B3CD-C92E-411C-80DD-4CF54735BE0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54BED17-7D30-4679-8443-EE1B3B1B164F}"/>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141932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B2B75-7B9E-49E8-A296-9648256E387A}"/>
              </a:ext>
            </a:extLst>
          </p:cNvPr>
          <p:cNvSpPr>
            <a:spLocks noGrp="1"/>
          </p:cNvSpPr>
          <p:nvPr>
            <p:ph type="title"/>
          </p:nvPr>
        </p:nvSpPr>
        <p:spPr/>
        <p:txBody>
          <a:bodyPr/>
          <a:lstStyle>
            <a:lvl1pPr>
              <a:defRPr>
                <a:solidFill>
                  <a:srgbClr val="FFC000"/>
                </a:solidFill>
              </a:defRPr>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8E5913E-A852-4D1C-A4DC-8750318D15B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051A809-ADC3-4F13-9C04-E6570D3903CB}"/>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5" name="Marcador de pie de página 4">
            <a:extLst>
              <a:ext uri="{FF2B5EF4-FFF2-40B4-BE49-F238E27FC236}">
                <a16:creationId xmlns:a16="http://schemas.microsoft.com/office/drawing/2014/main" id="{B7A0F65C-D068-4BBD-98C8-69C4CBA7096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286BC6-CBEE-4214-B433-836F99F1240C}"/>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203843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0FD0-829F-402E-97AD-9EA2A1B1D7E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35578EC-444F-4899-B0B2-17CD1BB03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A8DCF58-DF2F-43AB-95DF-639C7B0FC026}"/>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5" name="Marcador de pie de página 4">
            <a:extLst>
              <a:ext uri="{FF2B5EF4-FFF2-40B4-BE49-F238E27FC236}">
                <a16:creationId xmlns:a16="http://schemas.microsoft.com/office/drawing/2014/main" id="{4D1572FD-52FE-4560-8BFB-17960126966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DDBF8A6-A5E2-4640-866D-D94F1F388FF4}"/>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342475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A21D3-CD0C-4CB9-8D81-0A9EE946DA7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814B4F1-FC37-4811-886C-940DCF6F96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C797679E-DCC1-4B3A-B8B9-966618B58A8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8DB58AD-3456-4324-897F-6BE106AE6A24}"/>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6" name="Marcador de pie de página 5">
            <a:extLst>
              <a:ext uri="{FF2B5EF4-FFF2-40B4-BE49-F238E27FC236}">
                <a16:creationId xmlns:a16="http://schemas.microsoft.com/office/drawing/2014/main" id="{3112F900-1886-460F-B3EE-0617E897B69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27AEADE-8851-4882-8AAD-7B38F90E69EA}"/>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360201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721D-A6DA-4BF1-8365-3280E26424E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6E9D067-BAE5-4605-8538-2B90FCD62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B5A79C2-321B-4DD3-9EFA-D0B189C6347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B30613D-B596-4C6E-9106-0E3BFFFF4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043382-F22F-4FC6-BA02-BF13A61478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1355925F-C060-406A-ACD5-F7A437C1A7BA}"/>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8" name="Marcador de pie de página 7">
            <a:extLst>
              <a:ext uri="{FF2B5EF4-FFF2-40B4-BE49-F238E27FC236}">
                <a16:creationId xmlns:a16="http://schemas.microsoft.com/office/drawing/2014/main" id="{7ACCBC70-9888-4582-A12A-A2F90F5A5F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059A0DC-1430-4994-9EB5-D49F0C29BCDE}"/>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45179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3EF6F-23D3-43B7-8BD8-93F79E7D475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0A1374B9-1E81-49EC-ADBA-98D774265551}"/>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4" name="Marcador de pie de página 3">
            <a:extLst>
              <a:ext uri="{FF2B5EF4-FFF2-40B4-BE49-F238E27FC236}">
                <a16:creationId xmlns:a16="http://schemas.microsoft.com/office/drawing/2014/main" id="{DE130608-F11A-49F3-9AB5-AC6C6F40FB0B}"/>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4E113A88-4DA0-4890-85C2-A56277466534}"/>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15354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A602A3-D1A4-4E62-BD7C-A37AA68A1953}"/>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3" name="Marcador de pie de página 2">
            <a:extLst>
              <a:ext uri="{FF2B5EF4-FFF2-40B4-BE49-F238E27FC236}">
                <a16:creationId xmlns:a16="http://schemas.microsoft.com/office/drawing/2014/main" id="{DD4711C1-DAD5-4649-9DEF-DE4DB1A39037}"/>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70950FA-8434-4C4F-8F98-A16E769947A3}"/>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302073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B89CA-CC13-45E1-9CD2-A238272978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3458E91-8AEE-4C64-AA15-3167C0CCC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414FBA5-180A-49FD-8D1F-7118DDC25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D998A1-75BA-40DF-AC04-48FE6ED245E2}"/>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6" name="Marcador de pie de página 5">
            <a:extLst>
              <a:ext uri="{FF2B5EF4-FFF2-40B4-BE49-F238E27FC236}">
                <a16:creationId xmlns:a16="http://schemas.microsoft.com/office/drawing/2014/main" id="{CD4A9A9B-4279-4868-8177-C3FF7AAEC9C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1351A9F-A78E-4BB9-9272-3BD7EC8E6130}"/>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179004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3E7C4-BE54-44C7-ADB8-4ADDD07CD1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D2826132-5BD0-43AD-BF8F-A83E60033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CE6F175-ECD0-4202-9685-2F80C5E9A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5464F6-D1A4-4E9A-AF30-7382FFA89EE4}"/>
              </a:ext>
            </a:extLst>
          </p:cNvPr>
          <p:cNvSpPr>
            <a:spLocks noGrp="1"/>
          </p:cNvSpPr>
          <p:nvPr>
            <p:ph type="dt" sz="half" idx="10"/>
          </p:nvPr>
        </p:nvSpPr>
        <p:spPr/>
        <p:txBody>
          <a:bodyPr/>
          <a:lstStyle/>
          <a:p>
            <a:fld id="{9ECD43B5-5672-4FF1-8EB8-B6E4A37C1A98}" type="datetimeFigureOut">
              <a:rPr lang="es-PE" smtClean="0"/>
              <a:t>19/03/2021</a:t>
            </a:fld>
            <a:endParaRPr lang="es-PE"/>
          </a:p>
        </p:txBody>
      </p:sp>
      <p:sp>
        <p:nvSpPr>
          <p:cNvPr id="6" name="Marcador de pie de página 5">
            <a:extLst>
              <a:ext uri="{FF2B5EF4-FFF2-40B4-BE49-F238E27FC236}">
                <a16:creationId xmlns:a16="http://schemas.microsoft.com/office/drawing/2014/main" id="{9CD20BFD-1E14-4C2E-B0E7-DEEC31C6525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C7C1505-DD67-404A-AA6A-FA44A932EDB6}"/>
              </a:ext>
            </a:extLst>
          </p:cNvPr>
          <p:cNvSpPr>
            <a:spLocks noGrp="1"/>
          </p:cNvSpPr>
          <p:nvPr>
            <p:ph type="sldNum" sz="quarter" idx="12"/>
          </p:nvPr>
        </p:nvSpPr>
        <p:spPr/>
        <p:txBody>
          <a:bodyPr/>
          <a:lstStyle/>
          <a:p>
            <a:fld id="{33905EC2-B27C-4665-880E-A48DDC835E25}" type="slidenum">
              <a:rPr lang="es-PE" smtClean="0"/>
              <a:t>‹Nº›</a:t>
            </a:fld>
            <a:endParaRPr lang="es-PE"/>
          </a:p>
        </p:txBody>
      </p:sp>
    </p:spTree>
    <p:extLst>
      <p:ext uri="{BB962C8B-B14F-4D97-AF65-F5344CB8AC3E}">
        <p14:creationId xmlns:p14="http://schemas.microsoft.com/office/powerpoint/2010/main" val="337593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6794F6A-3E36-41D4-ABCA-6E4042826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7B95487-5E81-421D-B268-D30F51F21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A338D7D-8092-42B3-9C64-78D555E93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D43B5-5672-4FF1-8EB8-B6E4A37C1A98}" type="datetimeFigureOut">
              <a:rPr lang="es-PE" smtClean="0"/>
              <a:t>19/03/2021</a:t>
            </a:fld>
            <a:endParaRPr lang="es-PE"/>
          </a:p>
        </p:txBody>
      </p:sp>
      <p:sp>
        <p:nvSpPr>
          <p:cNvPr id="5" name="Marcador de pie de página 4">
            <a:extLst>
              <a:ext uri="{FF2B5EF4-FFF2-40B4-BE49-F238E27FC236}">
                <a16:creationId xmlns:a16="http://schemas.microsoft.com/office/drawing/2014/main" id="{A5638CAA-E3DA-43AC-8337-CB207960A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E6B7C40-0C01-424F-94EC-576FF0F6E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05EC2-B27C-4665-880E-A48DDC835E25}" type="slidenum">
              <a:rPr lang="es-PE" smtClean="0"/>
              <a:t>‹Nº›</a:t>
            </a:fld>
            <a:endParaRPr lang="es-PE"/>
          </a:p>
        </p:txBody>
      </p:sp>
      <p:sp>
        <p:nvSpPr>
          <p:cNvPr id="7" name="Rectángulo: una sola esquina redondeada 6">
            <a:extLst>
              <a:ext uri="{FF2B5EF4-FFF2-40B4-BE49-F238E27FC236}">
                <a16:creationId xmlns:a16="http://schemas.microsoft.com/office/drawing/2014/main" id="{574DF7B5-9AFA-45C5-A7F4-0E0E8D829E01}"/>
              </a:ext>
            </a:extLst>
          </p:cNvPr>
          <p:cNvSpPr/>
          <p:nvPr userDrawn="1"/>
        </p:nvSpPr>
        <p:spPr>
          <a:xfrm>
            <a:off x="0" y="0"/>
            <a:ext cx="12192000" cy="182880"/>
          </a:xfrm>
          <a:prstGeom prst="round1Rect">
            <a:avLst/>
          </a:prstGeom>
          <a:solidFill>
            <a:srgbClr val="EF91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 name="Grupo 7"/>
          <p:cNvGrpSpPr/>
          <p:nvPr userDrawn="1"/>
        </p:nvGrpSpPr>
        <p:grpSpPr>
          <a:xfrm>
            <a:off x="0" y="1685724"/>
            <a:ext cx="12192000" cy="139901"/>
            <a:chOff x="0" y="3379154"/>
            <a:chExt cx="12192000" cy="139901"/>
          </a:xfrm>
        </p:grpSpPr>
        <p:sp>
          <p:nvSpPr>
            <p:cNvPr id="9" name="Rectángulo 8"/>
            <p:cNvSpPr/>
            <p:nvPr/>
          </p:nvSpPr>
          <p:spPr>
            <a:xfrm>
              <a:off x="0" y="3379154"/>
              <a:ext cx="4619625" cy="122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11677650" y="3409062"/>
              <a:ext cx="514350" cy="109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641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w3c.es/Divulgacion/GuiasReferencia/CSS2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svg"/><Relationship Id="rId7"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cssdocs.org/width" TargetMode="External"/><Relationship Id="rId3" Type="http://schemas.openxmlformats.org/officeDocument/2006/relationships/hyperlink" Target="http://cssdocs.org/font-size" TargetMode="External"/><Relationship Id="rId7" Type="http://schemas.openxmlformats.org/officeDocument/2006/relationships/hyperlink" Target="http://cssdocs.org/float" TargetMode="External"/><Relationship Id="rId2" Type="http://schemas.openxmlformats.org/officeDocument/2006/relationships/hyperlink" Target="http://cssdocs.org/overflow" TargetMode="External"/><Relationship Id="rId1" Type="http://schemas.openxmlformats.org/officeDocument/2006/relationships/slideLayout" Target="../slideLayouts/slideLayout2.xml"/><Relationship Id="rId6" Type="http://schemas.openxmlformats.org/officeDocument/2006/relationships/hyperlink" Target="http://cssdocs.org/text-align" TargetMode="External"/><Relationship Id="rId5" Type="http://schemas.openxmlformats.org/officeDocument/2006/relationships/hyperlink" Target="http://cssdocs.org/padding" TargetMode="External"/><Relationship Id="rId10" Type="http://schemas.openxmlformats.org/officeDocument/2006/relationships/image" Target="../media/image9.png"/><Relationship Id="rId4" Type="http://schemas.openxmlformats.org/officeDocument/2006/relationships/hyperlink" Target="http://cssdocs.org/line-height" TargetMode="External"/><Relationship Id="rId9" Type="http://schemas.openxmlformats.org/officeDocument/2006/relationships/hyperlink" Target="http://cssdocs.org/border-righ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D5DF7-8343-4AC1-AD41-72E058B11B15}"/>
              </a:ext>
            </a:extLst>
          </p:cNvPr>
          <p:cNvSpPr>
            <a:spLocks noGrp="1"/>
          </p:cNvSpPr>
          <p:nvPr>
            <p:ph type="title"/>
          </p:nvPr>
        </p:nvSpPr>
        <p:spPr/>
        <p:txBody>
          <a:bodyPr/>
          <a:lstStyle/>
          <a:p>
            <a:r>
              <a:rPr lang="es-ES" dirty="0"/>
              <a:t>Que en CSS?</a:t>
            </a:r>
            <a:endParaRPr lang="es-PE" dirty="0"/>
          </a:p>
        </p:txBody>
      </p:sp>
      <p:sp>
        <p:nvSpPr>
          <p:cNvPr id="3" name="Marcador de contenido 2">
            <a:extLst>
              <a:ext uri="{FF2B5EF4-FFF2-40B4-BE49-F238E27FC236}">
                <a16:creationId xmlns:a16="http://schemas.microsoft.com/office/drawing/2014/main" id="{A8820D8A-9525-4BE7-8B23-A4A807FCC3DC}"/>
              </a:ext>
            </a:extLst>
          </p:cNvPr>
          <p:cNvSpPr>
            <a:spLocks noGrp="1"/>
          </p:cNvSpPr>
          <p:nvPr>
            <p:ph idx="1"/>
          </p:nvPr>
        </p:nvSpPr>
        <p:spPr>
          <a:xfrm>
            <a:off x="4147930" y="1825625"/>
            <a:ext cx="7205870" cy="4351338"/>
          </a:xfrm>
        </p:spPr>
        <p:txBody>
          <a:bodyPr/>
          <a:lstStyle/>
          <a:p>
            <a:r>
              <a:rPr lang="es-PE" dirty="0"/>
              <a:t>Hojas de Estilo en Cascada (</a:t>
            </a:r>
            <a:r>
              <a:rPr lang="es-PE" dirty="0" err="1"/>
              <a:t>Cascading</a:t>
            </a:r>
            <a:r>
              <a:rPr lang="es-PE" dirty="0"/>
              <a:t> Style </a:t>
            </a:r>
            <a:r>
              <a:rPr lang="es-PE" dirty="0" err="1"/>
              <a:t>Sheets</a:t>
            </a:r>
            <a:r>
              <a:rPr lang="es-PE" dirty="0"/>
              <a:t>), es un mecanismo simple que describe cómo se va a mostrar un documento en la pantalla, o cómo se va a imprimir, o incluso cómo va a ser pronunciada la información presente en ese documento a través de un dispositivo de lectura. </a:t>
            </a:r>
          </a:p>
          <a:p>
            <a:r>
              <a:rPr lang="es-PE" dirty="0"/>
              <a:t>Esta forma de descripción de estilos ofrece a los desarrolladores el control total sobre estilo y formato de sus documentos.</a:t>
            </a:r>
            <a:endParaRPr lang="es-ES" altLang="es-PE" dirty="0"/>
          </a:p>
          <a:p>
            <a:endParaRPr lang="es-PE" dirty="0"/>
          </a:p>
        </p:txBody>
      </p:sp>
      <p:pic>
        <p:nvPicPr>
          <p:cNvPr id="5" name="Gráfico 4" descr="Papel">
            <a:extLst>
              <a:ext uri="{FF2B5EF4-FFF2-40B4-BE49-F238E27FC236}">
                <a16:creationId xmlns:a16="http://schemas.microsoft.com/office/drawing/2014/main" id="{993F9A6F-73A8-423B-83D4-689A62CCC0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17" y="3252097"/>
            <a:ext cx="2329069" cy="2329069"/>
          </a:xfrm>
          <a:prstGeom prst="rect">
            <a:avLst/>
          </a:prstGeom>
        </p:spPr>
      </p:pic>
      <p:pic>
        <p:nvPicPr>
          <p:cNvPr id="6" name="Gráfico 5" descr="Papel">
            <a:extLst>
              <a:ext uri="{FF2B5EF4-FFF2-40B4-BE49-F238E27FC236}">
                <a16:creationId xmlns:a16="http://schemas.microsoft.com/office/drawing/2014/main" id="{06768E66-930B-4C0D-B5AC-CA2E080FDA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7947" y="3252097"/>
            <a:ext cx="2329069" cy="2329069"/>
          </a:xfrm>
          <a:prstGeom prst="rect">
            <a:avLst/>
          </a:prstGeom>
        </p:spPr>
      </p:pic>
      <p:sp>
        <p:nvSpPr>
          <p:cNvPr id="7" name="CuadroTexto 6">
            <a:extLst>
              <a:ext uri="{FF2B5EF4-FFF2-40B4-BE49-F238E27FC236}">
                <a16:creationId xmlns:a16="http://schemas.microsoft.com/office/drawing/2014/main" id="{00D755C7-8035-497B-B6A4-1DDCC62E1878}"/>
              </a:ext>
            </a:extLst>
          </p:cNvPr>
          <p:cNvSpPr txBox="1"/>
          <p:nvPr/>
        </p:nvSpPr>
        <p:spPr>
          <a:xfrm>
            <a:off x="705677" y="4240696"/>
            <a:ext cx="1129747" cy="584775"/>
          </a:xfrm>
          <a:prstGeom prst="rect">
            <a:avLst/>
          </a:prstGeom>
          <a:noFill/>
        </p:spPr>
        <p:txBody>
          <a:bodyPr wrap="square" rtlCol="0">
            <a:spAutoFit/>
          </a:bodyPr>
          <a:lstStyle/>
          <a:p>
            <a:r>
              <a:rPr lang="es-ES" sz="3200" dirty="0" err="1">
                <a:solidFill>
                  <a:srgbClr val="EF910C"/>
                </a:solidFill>
              </a:rPr>
              <a:t>html</a:t>
            </a:r>
            <a:endParaRPr lang="es-PE" sz="3200" dirty="0">
              <a:solidFill>
                <a:srgbClr val="EF910C"/>
              </a:solidFill>
            </a:endParaRPr>
          </a:p>
        </p:txBody>
      </p:sp>
      <p:sp>
        <p:nvSpPr>
          <p:cNvPr id="8" name="CuadroTexto 7">
            <a:extLst>
              <a:ext uri="{FF2B5EF4-FFF2-40B4-BE49-F238E27FC236}">
                <a16:creationId xmlns:a16="http://schemas.microsoft.com/office/drawing/2014/main" id="{4E229749-F21C-466B-89F7-189E928EE93D}"/>
              </a:ext>
            </a:extLst>
          </p:cNvPr>
          <p:cNvSpPr txBox="1"/>
          <p:nvPr/>
        </p:nvSpPr>
        <p:spPr>
          <a:xfrm>
            <a:off x="2822713" y="4240696"/>
            <a:ext cx="874643" cy="584775"/>
          </a:xfrm>
          <a:prstGeom prst="rect">
            <a:avLst/>
          </a:prstGeom>
          <a:noFill/>
        </p:spPr>
        <p:txBody>
          <a:bodyPr wrap="square" rtlCol="0">
            <a:spAutoFit/>
          </a:bodyPr>
          <a:lstStyle/>
          <a:p>
            <a:r>
              <a:rPr lang="es-ES" sz="3200" dirty="0" err="1">
                <a:solidFill>
                  <a:srgbClr val="EF910C"/>
                </a:solidFill>
              </a:rPr>
              <a:t>css</a:t>
            </a:r>
            <a:endParaRPr lang="es-PE" sz="3200" dirty="0">
              <a:solidFill>
                <a:srgbClr val="EF910C"/>
              </a:solidFill>
            </a:endParaRPr>
          </a:p>
        </p:txBody>
      </p:sp>
      <p:pic>
        <p:nvPicPr>
          <p:cNvPr id="2050" name="Picture 2" descr="Imágenes circulares con CSS">
            <a:extLst>
              <a:ext uri="{FF2B5EF4-FFF2-40B4-BE49-F238E27FC236}">
                <a16:creationId xmlns:a16="http://schemas.microsoft.com/office/drawing/2014/main" id="{7BE878EF-9C33-4933-BA4C-360CF53518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1821"/>
          <a:stretch/>
        </p:blipFill>
        <p:spPr bwMode="auto">
          <a:xfrm>
            <a:off x="708989" y="2146851"/>
            <a:ext cx="2713437" cy="99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87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BB0DD-B18E-42C8-8E33-894DF2FE53E3}"/>
              </a:ext>
            </a:extLst>
          </p:cNvPr>
          <p:cNvSpPr>
            <a:spLocks noGrp="1"/>
          </p:cNvSpPr>
          <p:nvPr>
            <p:ph type="title"/>
          </p:nvPr>
        </p:nvSpPr>
        <p:spPr/>
        <p:txBody>
          <a:bodyPr/>
          <a:lstStyle/>
          <a:p>
            <a:r>
              <a:rPr lang="es-ES" altLang="es-PE" dirty="0"/>
              <a:t>Selectores</a:t>
            </a:r>
            <a:endParaRPr lang="es-PE" dirty="0"/>
          </a:p>
        </p:txBody>
      </p:sp>
      <p:sp>
        <p:nvSpPr>
          <p:cNvPr id="3" name="Marcador de contenido 2">
            <a:extLst>
              <a:ext uri="{FF2B5EF4-FFF2-40B4-BE49-F238E27FC236}">
                <a16:creationId xmlns:a16="http://schemas.microsoft.com/office/drawing/2014/main" id="{92990691-7A60-4CF7-BE39-CA8638D6B1C1}"/>
              </a:ext>
            </a:extLst>
          </p:cNvPr>
          <p:cNvSpPr>
            <a:spLocks noGrp="1"/>
          </p:cNvSpPr>
          <p:nvPr>
            <p:ph idx="1"/>
          </p:nvPr>
        </p:nvSpPr>
        <p:spPr>
          <a:xfrm>
            <a:off x="838200" y="1797488"/>
            <a:ext cx="11353800" cy="5060511"/>
          </a:xfrm>
        </p:spPr>
        <p:txBody>
          <a:bodyPr>
            <a:normAutofit/>
          </a:bodyPr>
          <a:lstStyle/>
          <a:p>
            <a:r>
              <a:rPr lang="es-PE" b="1" dirty="0">
                <a:solidFill>
                  <a:srgbClr val="EF910C"/>
                </a:solidFill>
                <a:latin typeface="Consolas" panose="020B0609020204030204" pitchFamily="49" charset="0"/>
              </a:rPr>
              <a:t>Pseudo-Elementos</a:t>
            </a:r>
          </a:p>
          <a:p>
            <a:pPr marL="0" indent="0">
              <a:buNone/>
            </a:pPr>
            <a:r>
              <a:rPr lang="es-PE" dirty="0">
                <a:solidFill>
                  <a:srgbClr val="D7BA7D"/>
                </a:solidFill>
                <a:latin typeface="Consolas" panose="020B0609020204030204" pitchFamily="49" charset="0"/>
              </a:rPr>
              <a:t>:</a:t>
            </a:r>
            <a:r>
              <a:rPr lang="es-PE" dirty="0" err="1">
                <a:solidFill>
                  <a:srgbClr val="D7BA7D"/>
                </a:solidFill>
                <a:latin typeface="Consolas" panose="020B0609020204030204" pitchFamily="49" charset="0"/>
              </a:rPr>
              <a:t>first</a:t>
            </a:r>
            <a:r>
              <a:rPr lang="es-PE" dirty="0">
                <a:solidFill>
                  <a:srgbClr val="D7BA7D"/>
                </a:solidFill>
                <a:latin typeface="Consolas" panose="020B0609020204030204" pitchFamily="49" charset="0"/>
              </a:rPr>
              <a:t>-line</a:t>
            </a:r>
            <a:r>
              <a:rPr lang="es-PE" dirty="0">
                <a:solidFill>
                  <a:srgbClr val="D4D4D4"/>
                </a:solidFill>
                <a:latin typeface="Consolas" panose="020B0609020204030204" pitchFamily="49" charset="0"/>
              </a:rPr>
              <a:t> Se aplica </a:t>
            </a:r>
            <a:r>
              <a:rPr lang="es-PE" dirty="0">
                <a:solidFill>
                  <a:srgbClr val="D7BA7D"/>
                </a:solidFill>
                <a:latin typeface="Consolas" panose="020B0609020204030204" pitchFamily="49" charset="0"/>
              </a:rPr>
              <a:t>a</a:t>
            </a:r>
            <a:r>
              <a:rPr lang="es-PE" dirty="0">
                <a:solidFill>
                  <a:srgbClr val="D4D4D4"/>
                </a:solidFill>
                <a:latin typeface="Consolas" panose="020B0609020204030204" pitchFamily="49" charset="0"/>
              </a:rPr>
              <a:t> la primera línea </a:t>
            </a:r>
            <a:r>
              <a:rPr lang="es-PE" dirty="0">
                <a:solidFill>
                  <a:srgbClr val="D7BA7D"/>
                </a:solidFill>
                <a:latin typeface="Consolas" panose="020B0609020204030204" pitchFamily="49" charset="0"/>
              </a:rPr>
              <a:t>del</a:t>
            </a:r>
            <a:r>
              <a:rPr lang="es-PE" dirty="0">
                <a:solidFill>
                  <a:srgbClr val="D4D4D4"/>
                </a:solidFill>
                <a:latin typeface="Consolas" panose="020B0609020204030204" pitchFamily="49" charset="0"/>
              </a:rPr>
              <a:t> elemento</a:t>
            </a:r>
          </a:p>
          <a:p>
            <a:pPr marL="0" indent="0">
              <a:buNone/>
            </a:pPr>
            <a:r>
              <a:rPr lang="es-PE" dirty="0">
                <a:solidFill>
                  <a:srgbClr val="D7BA7D"/>
                </a:solidFill>
                <a:latin typeface="Consolas" panose="020B0609020204030204" pitchFamily="49" charset="0"/>
              </a:rPr>
              <a:t>:</a:t>
            </a:r>
            <a:r>
              <a:rPr lang="es-PE" dirty="0" err="1">
                <a:solidFill>
                  <a:srgbClr val="D7BA7D"/>
                </a:solidFill>
                <a:latin typeface="Consolas" panose="020B0609020204030204" pitchFamily="49" charset="0"/>
              </a:rPr>
              <a:t>first-letter</a:t>
            </a:r>
            <a:r>
              <a:rPr lang="es-PE" dirty="0">
                <a:solidFill>
                  <a:srgbClr val="D4D4D4"/>
                </a:solidFill>
                <a:latin typeface="Consolas" panose="020B0609020204030204" pitchFamily="49" charset="0"/>
              </a:rPr>
              <a:t> Se aplica </a:t>
            </a:r>
            <a:r>
              <a:rPr lang="es-PE" dirty="0">
                <a:solidFill>
                  <a:srgbClr val="D7BA7D"/>
                </a:solidFill>
                <a:latin typeface="Consolas" panose="020B0609020204030204" pitchFamily="49" charset="0"/>
              </a:rPr>
              <a:t>a</a:t>
            </a:r>
            <a:r>
              <a:rPr lang="es-PE" dirty="0">
                <a:solidFill>
                  <a:srgbClr val="D4D4D4"/>
                </a:solidFill>
                <a:latin typeface="Consolas" panose="020B0609020204030204" pitchFamily="49" charset="0"/>
              </a:rPr>
              <a:t> la primera letra </a:t>
            </a:r>
            <a:r>
              <a:rPr lang="es-PE" dirty="0">
                <a:solidFill>
                  <a:srgbClr val="D7BA7D"/>
                </a:solidFill>
                <a:latin typeface="Consolas" panose="020B0609020204030204" pitchFamily="49" charset="0"/>
              </a:rPr>
              <a:t>del</a:t>
            </a:r>
            <a:r>
              <a:rPr lang="es-PE" dirty="0">
                <a:solidFill>
                  <a:srgbClr val="D4D4D4"/>
                </a:solidFill>
                <a:latin typeface="Consolas" panose="020B0609020204030204" pitchFamily="49" charset="0"/>
              </a:rPr>
              <a:t> elemento</a:t>
            </a:r>
          </a:p>
          <a:p>
            <a:pPr marL="0" indent="0">
              <a:buNone/>
            </a:pPr>
            <a:endParaRPr lang="es-PE" dirty="0">
              <a:solidFill>
                <a:srgbClr val="D4D4D4"/>
              </a:solidFill>
              <a:latin typeface="Consolas" panose="020B0609020204030204" pitchFamily="49" charset="0"/>
            </a:endParaRPr>
          </a:p>
          <a:p>
            <a:r>
              <a:rPr lang="es-PE" b="1" dirty="0">
                <a:solidFill>
                  <a:srgbClr val="EF910C"/>
                </a:solidFill>
                <a:latin typeface="Consolas" panose="020B0609020204030204" pitchFamily="49" charset="0"/>
              </a:rPr>
              <a:t>Pseudo-Clases</a:t>
            </a:r>
          </a:p>
          <a:p>
            <a:pPr marL="0" indent="0">
              <a:buNone/>
            </a:pPr>
            <a:r>
              <a:rPr lang="es-PE" dirty="0">
                <a:solidFill>
                  <a:srgbClr val="D7BA7D"/>
                </a:solidFill>
                <a:latin typeface="Consolas" panose="020B0609020204030204" pitchFamily="49" charset="0"/>
              </a:rPr>
              <a:t>:</a:t>
            </a:r>
            <a:r>
              <a:rPr lang="es-PE" dirty="0" err="1">
                <a:solidFill>
                  <a:srgbClr val="D7BA7D"/>
                </a:solidFill>
                <a:latin typeface="Consolas" panose="020B0609020204030204" pitchFamily="49" charset="0"/>
              </a:rPr>
              <a:t>first-child</a:t>
            </a:r>
            <a:r>
              <a:rPr lang="es-PE" dirty="0">
                <a:solidFill>
                  <a:srgbClr val="D4D4D4"/>
                </a:solidFill>
                <a:latin typeface="Consolas" panose="020B0609020204030204" pitchFamily="49" charset="0"/>
              </a:rPr>
              <a:t> Se aplica al primer hijo </a:t>
            </a:r>
            <a:r>
              <a:rPr lang="es-PE" dirty="0">
                <a:solidFill>
                  <a:srgbClr val="D7BA7D"/>
                </a:solidFill>
                <a:latin typeface="Consolas" panose="020B0609020204030204" pitchFamily="49" charset="0"/>
              </a:rPr>
              <a:t>del</a:t>
            </a:r>
            <a:r>
              <a:rPr lang="es-PE" dirty="0">
                <a:solidFill>
                  <a:srgbClr val="D4D4D4"/>
                </a:solidFill>
                <a:latin typeface="Consolas" panose="020B0609020204030204" pitchFamily="49" charset="0"/>
              </a:rPr>
              <a:t> elemento</a:t>
            </a:r>
          </a:p>
          <a:p>
            <a:pPr marL="0" indent="0">
              <a:buNone/>
            </a:pPr>
            <a:r>
              <a:rPr lang="es-PE" dirty="0">
                <a:solidFill>
                  <a:srgbClr val="D7BA7D"/>
                </a:solidFill>
                <a:latin typeface="Consolas" panose="020B0609020204030204" pitchFamily="49" charset="0"/>
              </a:rPr>
              <a:t>:link</a:t>
            </a:r>
            <a:r>
              <a:rPr lang="es-PE" dirty="0">
                <a:solidFill>
                  <a:srgbClr val="D4D4D4"/>
                </a:solidFill>
                <a:latin typeface="Consolas" panose="020B0609020204030204" pitchFamily="49" charset="0"/>
              </a:rPr>
              <a:t> Enlace (ej. </a:t>
            </a:r>
            <a:r>
              <a:rPr lang="es-PE" dirty="0">
                <a:solidFill>
                  <a:srgbClr val="D7BA7D"/>
                </a:solidFill>
                <a:latin typeface="Consolas" panose="020B0609020204030204" pitchFamily="49" charset="0"/>
              </a:rPr>
              <a:t>A:link</a:t>
            </a:r>
            <a:r>
              <a:rPr lang="es-PE" dirty="0">
                <a:solidFill>
                  <a:srgbClr val="D4D4D4"/>
                </a:solidFill>
                <a:latin typeface="Consolas" panose="020B0609020204030204" pitchFamily="49" charset="0"/>
              </a:rPr>
              <a:t> {...})</a:t>
            </a:r>
          </a:p>
          <a:p>
            <a:pPr marL="0" indent="0">
              <a:buNone/>
            </a:pPr>
            <a:r>
              <a:rPr lang="es-PE" dirty="0">
                <a:solidFill>
                  <a:srgbClr val="D7BA7D"/>
                </a:solidFill>
                <a:latin typeface="Consolas" panose="020B0609020204030204" pitchFamily="49" charset="0"/>
              </a:rPr>
              <a:t>:</a:t>
            </a:r>
            <a:r>
              <a:rPr lang="es-PE" dirty="0" err="1">
                <a:solidFill>
                  <a:srgbClr val="D7BA7D"/>
                </a:solidFill>
                <a:latin typeface="Consolas" panose="020B0609020204030204" pitchFamily="49" charset="0"/>
              </a:rPr>
              <a:t>visited</a:t>
            </a:r>
            <a:r>
              <a:rPr lang="es-PE" dirty="0">
                <a:solidFill>
                  <a:srgbClr val="D4D4D4"/>
                </a:solidFill>
                <a:latin typeface="Consolas" panose="020B0609020204030204" pitchFamily="49" charset="0"/>
              </a:rPr>
              <a:t> Enlace visitado</a:t>
            </a:r>
          </a:p>
          <a:p>
            <a:pPr marL="0" indent="0">
              <a:buNone/>
            </a:pPr>
            <a:r>
              <a:rPr lang="es-PE" dirty="0">
                <a:solidFill>
                  <a:srgbClr val="D7BA7D"/>
                </a:solidFill>
                <a:latin typeface="Consolas" panose="020B0609020204030204" pitchFamily="49" charset="0"/>
              </a:rPr>
              <a:t>:</a:t>
            </a:r>
            <a:r>
              <a:rPr lang="es-PE" dirty="0" err="1">
                <a:solidFill>
                  <a:srgbClr val="D7BA7D"/>
                </a:solidFill>
                <a:latin typeface="Consolas" panose="020B0609020204030204" pitchFamily="49" charset="0"/>
              </a:rPr>
              <a:t>hover</a:t>
            </a:r>
            <a:r>
              <a:rPr lang="es-PE" dirty="0">
                <a:solidFill>
                  <a:srgbClr val="D4D4D4"/>
                </a:solidFill>
                <a:latin typeface="Consolas" panose="020B0609020204030204" pitchFamily="49" charset="0"/>
              </a:rPr>
              <a:t> Enlace sobrevolado</a:t>
            </a:r>
          </a:p>
          <a:p>
            <a:endParaRPr lang="es-PE" dirty="0"/>
          </a:p>
        </p:txBody>
      </p:sp>
    </p:spTree>
    <p:extLst>
      <p:ext uri="{BB962C8B-B14F-4D97-AF65-F5344CB8AC3E}">
        <p14:creationId xmlns:p14="http://schemas.microsoft.com/office/powerpoint/2010/main" val="40857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A264B8F-172B-46DD-B5C7-C28E7A191EC8}"/>
              </a:ext>
            </a:extLst>
          </p:cNvPr>
          <p:cNvSpPr txBox="1">
            <a:spLocks noChangeArrowheads="1"/>
          </p:cNvSpPr>
          <p:nvPr/>
        </p:nvSpPr>
        <p:spPr>
          <a:xfrm>
            <a:off x="913775" y="618517"/>
            <a:ext cx="10364451" cy="159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a:lstStyle>
          <a:p>
            <a:r>
              <a:rPr lang="es-ES" altLang="es-PE"/>
              <a:t>Cajas</a:t>
            </a:r>
          </a:p>
        </p:txBody>
      </p:sp>
      <p:sp>
        <p:nvSpPr>
          <p:cNvPr id="5" name="Text Box 4">
            <a:extLst>
              <a:ext uri="{FF2B5EF4-FFF2-40B4-BE49-F238E27FC236}">
                <a16:creationId xmlns:a16="http://schemas.microsoft.com/office/drawing/2014/main" id="{0E897670-E2C5-441D-BFB3-E720F172AAAE}"/>
              </a:ext>
            </a:extLst>
          </p:cNvPr>
          <p:cNvSpPr txBox="1">
            <a:spLocks noChangeArrowheads="1"/>
          </p:cNvSpPr>
          <p:nvPr/>
        </p:nvSpPr>
        <p:spPr bwMode="auto">
          <a:xfrm>
            <a:off x="4419600" y="2931945"/>
            <a:ext cx="42672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PE" sz="2200"/>
              <a:t>Vestibulum convallis dignissim diam. Sed et ligula. Proin ullamcorper odio eu mi. Aliquam erat volutpat. Nunc ac leo sed erat commodo ornare. Duis urna. Nunc ac justo a risus dictum scelerisque. Curabitur felis augue, rutrum eu, sollicitudin ac, auctor non, dolor. </a:t>
            </a:r>
          </a:p>
        </p:txBody>
      </p:sp>
      <p:sp>
        <p:nvSpPr>
          <p:cNvPr id="6" name="Rectangle 5">
            <a:extLst>
              <a:ext uri="{FF2B5EF4-FFF2-40B4-BE49-F238E27FC236}">
                <a16:creationId xmlns:a16="http://schemas.microsoft.com/office/drawing/2014/main" id="{3CEB822B-51BE-4567-B9A4-D76596BA53E2}"/>
              </a:ext>
            </a:extLst>
          </p:cNvPr>
          <p:cNvSpPr>
            <a:spLocks noChangeArrowheads="1"/>
          </p:cNvSpPr>
          <p:nvPr/>
        </p:nvSpPr>
        <p:spPr bwMode="auto">
          <a:xfrm>
            <a:off x="4038600" y="2322344"/>
            <a:ext cx="4953000" cy="3962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 name="Rectangle 6">
            <a:extLst>
              <a:ext uri="{FF2B5EF4-FFF2-40B4-BE49-F238E27FC236}">
                <a16:creationId xmlns:a16="http://schemas.microsoft.com/office/drawing/2014/main" id="{2F3C589C-34D3-4A73-8406-1C98CD5563D5}"/>
              </a:ext>
            </a:extLst>
          </p:cNvPr>
          <p:cNvSpPr>
            <a:spLocks noChangeArrowheads="1"/>
          </p:cNvSpPr>
          <p:nvPr/>
        </p:nvSpPr>
        <p:spPr bwMode="auto">
          <a:xfrm>
            <a:off x="3581400" y="1865144"/>
            <a:ext cx="5867400" cy="4876800"/>
          </a:xfrm>
          <a:prstGeom prst="rect">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8" name="Line 7">
            <a:extLst>
              <a:ext uri="{FF2B5EF4-FFF2-40B4-BE49-F238E27FC236}">
                <a16:creationId xmlns:a16="http://schemas.microsoft.com/office/drawing/2014/main" id="{3C6616EB-488A-4E8A-9995-17174F6D0DDC}"/>
              </a:ext>
            </a:extLst>
          </p:cNvPr>
          <p:cNvSpPr>
            <a:spLocks noChangeShapeType="1"/>
          </p:cNvSpPr>
          <p:nvPr/>
        </p:nvSpPr>
        <p:spPr bwMode="auto">
          <a:xfrm>
            <a:off x="4953000" y="1865144"/>
            <a:ext cx="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9" name="Line 8">
            <a:extLst>
              <a:ext uri="{FF2B5EF4-FFF2-40B4-BE49-F238E27FC236}">
                <a16:creationId xmlns:a16="http://schemas.microsoft.com/office/drawing/2014/main" id="{DC93F1A4-0CEC-4240-A7AC-5B59A49E9A8B}"/>
              </a:ext>
            </a:extLst>
          </p:cNvPr>
          <p:cNvSpPr>
            <a:spLocks noChangeShapeType="1"/>
          </p:cNvSpPr>
          <p:nvPr/>
        </p:nvSpPr>
        <p:spPr bwMode="auto">
          <a:xfrm>
            <a:off x="5410200" y="2322344"/>
            <a:ext cx="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10" name="Rectangle 9">
            <a:extLst>
              <a:ext uri="{FF2B5EF4-FFF2-40B4-BE49-F238E27FC236}">
                <a16:creationId xmlns:a16="http://schemas.microsoft.com/office/drawing/2014/main" id="{8DFC49D7-F54B-494F-97AC-B510216B154B}"/>
              </a:ext>
            </a:extLst>
          </p:cNvPr>
          <p:cNvSpPr>
            <a:spLocks noChangeArrowheads="1"/>
          </p:cNvSpPr>
          <p:nvPr/>
        </p:nvSpPr>
        <p:spPr bwMode="auto">
          <a:xfrm>
            <a:off x="4495800" y="2931944"/>
            <a:ext cx="4038600" cy="2819400"/>
          </a:xfrm>
          <a:prstGeom prst="rect">
            <a:avLst/>
          </a:prstGeom>
          <a:noFill/>
          <a:ln w="1270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PE" altLang="es-PE"/>
          </a:p>
        </p:txBody>
      </p:sp>
      <p:sp>
        <p:nvSpPr>
          <p:cNvPr id="11" name="Text Box 10">
            <a:extLst>
              <a:ext uri="{FF2B5EF4-FFF2-40B4-BE49-F238E27FC236}">
                <a16:creationId xmlns:a16="http://schemas.microsoft.com/office/drawing/2014/main" id="{23BD1C5E-9800-420C-B623-41BA108404F1}"/>
              </a:ext>
            </a:extLst>
          </p:cNvPr>
          <p:cNvSpPr txBox="1">
            <a:spLocks noChangeArrowheads="1"/>
          </p:cNvSpPr>
          <p:nvPr/>
        </p:nvSpPr>
        <p:spPr bwMode="auto">
          <a:xfrm>
            <a:off x="4953000" y="1865144"/>
            <a:ext cx="8531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PE">
                <a:solidFill>
                  <a:srgbClr val="EF910C"/>
                </a:solidFill>
              </a:rPr>
              <a:t>Margin</a:t>
            </a:r>
          </a:p>
        </p:txBody>
      </p:sp>
      <p:sp>
        <p:nvSpPr>
          <p:cNvPr id="12" name="Text Box 11">
            <a:extLst>
              <a:ext uri="{FF2B5EF4-FFF2-40B4-BE49-F238E27FC236}">
                <a16:creationId xmlns:a16="http://schemas.microsoft.com/office/drawing/2014/main" id="{F3D090D1-8D3C-4533-AF5F-EE2F25306616}"/>
              </a:ext>
            </a:extLst>
          </p:cNvPr>
          <p:cNvSpPr txBox="1">
            <a:spLocks noChangeArrowheads="1"/>
          </p:cNvSpPr>
          <p:nvPr/>
        </p:nvSpPr>
        <p:spPr bwMode="auto">
          <a:xfrm>
            <a:off x="5486400" y="2398544"/>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PE" dirty="0" err="1">
                <a:solidFill>
                  <a:srgbClr val="EF910C"/>
                </a:solidFill>
              </a:rPr>
              <a:t>Padding</a:t>
            </a:r>
            <a:endParaRPr lang="es-ES" altLang="es-PE" dirty="0">
              <a:solidFill>
                <a:srgbClr val="EF910C"/>
              </a:solidFill>
            </a:endParaRPr>
          </a:p>
        </p:txBody>
      </p:sp>
      <p:sp>
        <p:nvSpPr>
          <p:cNvPr id="13" name="Line 12">
            <a:extLst>
              <a:ext uri="{FF2B5EF4-FFF2-40B4-BE49-F238E27FC236}">
                <a16:creationId xmlns:a16="http://schemas.microsoft.com/office/drawing/2014/main" id="{149AE093-F171-420C-9B39-11FE8521111C}"/>
              </a:ext>
            </a:extLst>
          </p:cNvPr>
          <p:cNvSpPr>
            <a:spLocks noChangeShapeType="1"/>
          </p:cNvSpPr>
          <p:nvPr/>
        </p:nvSpPr>
        <p:spPr bwMode="auto">
          <a:xfrm flipH="1">
            <a:off x="4114800" y="6056144"/>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14" name="Text Box 13">
            <a:extLst>
              <a:ext uri="{FF2B5EF4-FFF2-40B4-BE49-F238E27FC236}">
                <a16:creationId xmlns:a16="http://schemas.microsoft.com/office/drawing/2014/main" id="{C2087926-144E-4A07-B84D-CAFCA3B16334}"/>
              </a:ext>
            </a:extLst>
          </p:cNvPr>
          <p:cNvSpPr txBox="1">
            <a:spLocks noChangeArrowheads="1"/>
          </p:cNvSpPr>
          <p:nvPr/>
        </p:nvSpPr>
        <p:spPr bwMode="auto">
          <a:xfrm>
            <a:off x="4724400" y="5827544"/>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PE">
                <a:solidFill>
                  <a:srgbClr val="EF910C"/>
                </a:solidFill>
              </a:rPr>
              <a:t>Border</a:t>
            </a:r>
          </a:p>
        </p:txBody>
      </p:sp>
    </p:spTree>
    <p:extLst>
      <p:ext uri="{BB962C8B-B14F-4D97-AF65-F5344CB8AC3E}">
        <p14:creationId xmlns:p14="http://schemas.microsoft.com/office/powerpoint/2010/main" val="395317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6860B-8A92-459B-A99E-D25F9FF39B18}"/>
              </a:ext>
            </a:extLst>
          </p:cNvPr>
          <p:cNvSpPr>
            <a:spLocks noGrp="1"/>
          </p:cNvSpPr>
          <p:nvPr>
            <p:ph type="title"/>
          </p:nvPr>
        </p:nvSpPr>
        <p:spPr/>
        <p:txBody>
          <a:bodyPr/>
          <a:lstStyle/>
          <a:p>
            <a:r>
              <a:rPr lang="es-ES" altLang="es-PE" dirty="0" err="1"/>
              <a:t>SPAN</a:t>
            </a:r>
            <a:r>
              <a:rPr lang="es-ES" altLang="es-PE" dirty="0"/>
              <a:t> y DIV</a:t>
            </a:r>
            <a:endParaRPr lang="es-PE" dirty="0"/>
          </a:p>
        </p:txBody>
      </p:sp>
      <p:sp>
        <p:nvSpPr>
          <p:cNvPr id="3" name="Marcador de contenido 2">
            <a:extLst>
              <a:ext uri="{FF2B5EF4-FFF2-40B4-BE49-F238E27FC236}">
                <a16:creationId xmlns:a16="http://schemas.microsoft.com/office/drawing/2014/main" id="{D76F3D29-5483-4C4A-ACDF-5F545281C214}"/>
              </a:ext>
            </a:extLst>
          </p:cNvPr>
          <p:cNvSpPr>
            <a:spLocks noGrp="1"/>
          </p:cNvSpPr>
          <p:nvPr>
            <p:ph idx="1"/>
          </p:nvPr>
        </p:nvSpPr>
        <p:spPr>
          <a:xfrm>
            <a:off x="838200" y="1825624"/>
            <a:ext cx="10515600" cy="5032375"/>
          </a:xfrm>
        </p:spPr>
        <p:txBody>
          <a:bodyPr>
            <a:normAutofit fontScale="85000" lnSpcReduction="20000"/>
          </a:bodyPr>
          <a:lstStyle/>
          <a:p>
            <a:r>
              <a:rPr lang="es-ES" altLang="es-PE" dirty="0">
                <a:solidFill>
                  <a:schemeClr val="bg1">
                    <a:lumMod val="95000"/>
                  </a:schemeClr>
                </a:solidFill>
              </a:rPr>
              <a:t>Los elementos </a:t>
            </a:r>
            <a:r>
              <a:rPr lang="es-ES" altLang="es-PE" dirty="0" err="1">
                <a:solidFill>
                  <a:schemeClr val="bg1">
                    <a:lumMod val="95000"/>
                  </a:schemeClr>
                </a:solidFill>
              </a:rPr>
              <a:t>SPAN</a:t>
            </a:r>
            <a:r>
              <a:rPr lang="es-ES" altLang="es-PE" dirty="0">
                <a:solidFill>
                  <a:schemeClr val="bg1">
                    <a:lumMod val="95000"/>
                  </a:schemeClr>
                </a:solidFill>
              </a:rPr>
              <a:t> y DIV son particularmente útiles porque no imponen una semántica de presentación y cuando se combinan con hojas de estilo se puede extender el HTML indefinidamente.  Ejemplo:</a:t>
            </a:r>
          </a:p>
          <a:p>
            <a:endParaRPr lang="es-ES" altLang="es-PE" dirty="0">
              <a:solidFill>
                <a:schemeClr val="bg1">
                  <a:lumMod val="95000"/>
                </a:schemeClr>
              </a:solidFill>
            </a:endParaRPr>
          </a:p>
          <a:p>
            <a:pPr marL="0" indent="0">
              <a:buNone/>
            </a:pPr>
            <a:r>
              <a:rPr lang="es-PE" dirty="0">
                <a:solidFill>
                  <a:srgbClr val="D4D4D4"/>
                </a:solidFill>
                <a:latin typeface="Consolas" panose="020B0609020204030204" pitchFamily="49" charset="0"/>
              </a:rPr>
              <a:t>&lt;</a:t>
            </a:r>
            <a:r>
              <a:rPr lang="es-PE" dirty="0">
                <a:solidFill>
                  <a:srgbClr val="569CD6"/>
                </a:solidFill>
                <a:latin typeface="Consolas" panose="020B0609020204030204" pitchFamily="49" charset="0"/>
              </a:rPr>
              <a:t>head</a:t>
            </a:r>
            <a:r>
              <a:rPr lang="es-PE" dirty="0">
                <a:solidFill>
                  <a:srgbClr val="D4D4D4"/>
                </a:solidFill>
                <a:latin typeface="Consolas" panose="020B0609020204030204" pitchFamily="49" charset="0"/>
              </a:rPr>
              <a:t>&gt;</a:t>
            </a:r>
          </a:p>
          <a:p>
            <a:pPr marL="0" indent="0">
              <a:buNone/>
            </a:pPr>
            <a:r>
              <a:rPr lang="es-PE" dirty="0">
                <a:solidFill>
                  <a:srgbClr val="D4D4D4"/>
                </a:solidFill>
                <a:latin typeface="Consolas" panose="020B0609020204030204" pitchFamily="49" charset="0"/>
              </a:rPr>
              <a:t> &lt;</a:t>
            </a:r>
            <a:r>
              <a:rPr lang="es-PE" dirty="0" err="1">
                <a:solidFill>
                  <a:srgbClr val="D7BA7D"/>
                </a:solidFill>
                <a:latin typeface="Consolas" panose="020B0609020204030204" pitchFamily="49" charset="0"/>
              </a:rPr>
              <a:t>style</a:t>
            </a:r>
            <a:r>
              <a:rPr lang="es-PE" dirty="0">
                <a:solidFill>
                  <a:srgbClr val="D4D4D4"/>
                </a:solidFill>
                <a:latin typeface="Consolas" panose="020B0609020204030204" pitchFamily="49" charset="0"/>
              </a:rPr>
              <a:t> </a:t>
            </a:r>
            <a:r>
              <a:rPr lang="es-PE" dirty="0" err="1">
                <a:solidFill>
                  <a:srgbClr val="D4D4D4"/>
                </a:solidFill>
                <a:latin typeface="Consolas" panose="020B0609020204030204" pitchFamily="49" charset="0"/>
              </a:rPr>
              <a:t>type</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text</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css</a:t>
            </a:r>
            <a:r>
              <a:rPr lang="es-PE" dirty="0">
                <a:solidFill>
                  <a:srgbClr val="D4D4D4"/>
                </a:solidFill>
                <a:latin typeface="Consolas" panose="020B0609020204030204" pitchFamily="49" charset="0"/>
              </a:rPr>
              <a:t>"&gt;</a:t>
            </a:r>
          </a:p>
          <a:p>
            <a:pPr marL="0" indent="0">
              <a:buNone/>
            </a:pPr>
            <a:r>
              <a:rPr lang="es-PE" dirty="0">
                <a:solidFill>
                  <a:srgbClr val="D4D4D4"/>
                </a:solidFill>
                <a:latin typeface="Consolas" panose="020B0609020204030204" pitchFamily="49" charset="0"/>
              </a:rPr>
              <a:t>  </a:t>
            </a:r>
            <a:r>
              <a:rPr lang="es-PE" dirty="0">
                <a:solidFill>
                  <a:srgbClr val="D7BA7D"/>
                </a:solidFill>
                <a:latin typeface="Consolas" panose="020B0609020204030204" pitchFamily="49" charset="0"/>
              </a:rPr>
              <a:t>span.sc-ex</a:t>
            </a:r>
            <a:r>
              <a:rPr lang="es-PE" dirty="0">
                <a:solidFill>
                  <a:srgbClr val="D4D4D4"/>
                </a:solidFill>
                <a:latin typeface="Consolas" panose="020B0609020204030204" pitchFamily="49" charset="0"/>
              </a:rPr>
              <a:t> { </a:t>
            </a:r>
            <a:r>
              <a:rPr lang="es-PE" dirty="0" err="1">
                <a:solidFill>
                  <a:srgbClr val="9CDCFE"/>
                </a:solidFill>
                <a:latin typeface="Consolas" panose="020B0609020204030204" pitchFamily="49" charset="0"/>
              </a:rPr>
              <a:t>font-variant</a:t>
            </a:r>
            <a:r>
              <a:rPr lang="es-PE" dirty="0">
                <a:solidFill>
                  <a:srgbClr val="D4D4D4"/>
                </a:solidFill>
                <a:latin typeface="Consolas" panose="020B0609020204030204" pitchFamily="49" charset="0"/>
              </a:rPr>
              <a:t>: </a:t>
            </a:r>
            <a:r>
              <a:rPr lang="es-PE" dirty="0" err="1">
                <a:solidFill>
                  <a:srgbClr val="CE9178"/>
                </a:solidFill>
                <a:latin typeface="Consolas" panose="020B0609020204030204" pitchFamily="49" charset="0"/>
              </a:rPr>
              <a:t>small-caps</a:t>
            </a:r>
            <a:r>
              <a:rPr lang="es-PE" dirty="0">
                <a:solidFill>
                  <a:srgbClr val="D4D4D4"/>
                </a:solidFill>
                <a:latin typeface="Consolas" panose="020B0609020204030204" pitchFamily="49" charset="0"/>
              </a:rPr>
              <a:t> }</a:t>
            </a:r>
          </a:p>
          <a:p>
            <a:pPr marL="0" indent="0">
              <a:buNone/>
            </a:pPr>
            <a:r>
              <a:rPr lang="es-PE" dirty="0">
                <a:solidFill>
                  <a:srgbClr val="D4D4D4"/>
                </a:solidFill>
                <a:latin typeface="Consolas" panose="020B0609020204030204" pitchFamily="49" charset="0"/>
              </a:rPr>
              <a:t> </a:t>
            </a:r>
            <a:r>
              <a:rPr lang="es-PE" dirty="0">
                <a:solidFill>
                  <a:srgbClr val="808080"/>
                </a:solidFill>
                <a:latin typeface="Consolas" panose="020B0609020204030204" pitchFamily="49" charset="0"/>
              </a:rPr>
              <a:t>&lt;/</a:t>
            </a:r>
            <a:r>
              <a:rPr lang="es-PE" dirty="0" err="1">
                <a:solidFill>
                  <a:srgbClr val="D7BA7D"/>
                </a:solidFill>
                <a:latin typeface="Consolas" panose="020B0609020204030204" pitchFamily="49" charset="0"/>
              </a:rPr>
              <a:t>style</a:t>
            </a:r>
            <a:r>
              <a:rPr lang="es-PE" dirty="0">
                <a:solidFill>
                  <a:srgbClr val="808080"/>
                </a:solidFill>
                <a:latin typeface="Consolas" panose="020B0609020204030204" pitchFamily="49" charset="0"/>
              </a:rPr>
              <a:t>&gt;</a:t>
            </a:r>
            <a:endParaRPr lang="es-PE" dirty="0">
              <a:solidFill>
                <a:srgbClr val="D4D4D4"/>
              </a:solidFill>
              <a:latin typeface="Consolas" panose="020B0609020204030204" pitchFamily="49" charset="0"/>
            </a:endParaRPr>
          </a:p>
          <a:p>
            <a:pPr marL="0" indent="0">
              <a:buNone/>
            </a:pPr>
            <a:r>
              <a:rPr lang="es-PE" dirty="0">
                <a:solidFill>
                  <a:srgbClr val="808080"/>
                </a:solidFill>
                <a:latin typeface="Consolas" panose="020B0609020204030204" pitchFamily="49" charset="0"/>
              </a:rPr>
              <a:t>&lt;/</a:t>
            </a:r>
            <a:r>
              <a:rPr lang="es-PE" dirty="0">
                <a:solidFill>
                  <a:srgbClr val="569CD6"/>
                </a:solidFill>
                <a:latin typeface="Consolas" panose="020B0609020204030204" pitchFamily="49" charset="0"/>
              </a:rPr>
              <a:t>head</a:t>
            </a:r>
            <a:r>
              <a:rPr lang="es-PE" dirty="0">
                <a:solidFill>
                  <a:srgbClr val="808080"/>
                </a:solidFill>
                <a:latin typeface="Consolas" panose="020B0609020204030204" pitchFamily="49" charset="0"/>
              </a:rPr>
              <a:t>&gt;</a:t>
            </a:r>
            <a:endParaRPr lang="es-PE" dirty="0">
              <a:solidFill>
                <a:srgbClr val="D4D4D4"/>
              </a:solidFill>
              <a:latin typeface="Consolas" panose="020B0609020204030204" pitchFamily="49" charset="0"/>
            </a:endParaRPr>
          </a:p>
          <a:p>
            <a:pPr marL="0" indent="0">
              <a:buNone/>
            </a:pPr>
            <a:r>
              <a:rPr lang="es-PE" dirty="0">
                <a:solidFill>
                  <a:srgbClr val="808080"/>
                </a:solidFill>
                <a:latin typeface="Consolas" panose="020B0609020204030204" pitchFamily="49" charset="0"/>
              </a:rPr>
              <a:t>&lt;</a:t>
            </a:r>
            <a:r>
              <a:rPr lang="es-PE" dirty="0" err="1">
                <a:solidFill>
                  <a:srgbClr val="569CD6"/>
                </a:solidFill>
                <a:latin typeface="Consolas" panose="020B0609020204030204" pitchFamily="49" charset="0"/>
              </a:rPr>
              <a:t>body</a:t>
            </a:r>
            <a:r>
              <a:rPr lang="es-PE" dirty="0">
                <a:solidFill>
                  <a:srgbClr val="808080"/>
                </a:solidFill>
                <a:latin typeface="Consolas" panose="020B0609020204030204" pitchFamily="49" charset="0"/>
              </a:rPr>
              <a:t>&gt;</a:t>
            </a:r>
            <a:endParaRPr lang="es-PE" dirty="0">
              <a:solidFill>
                <a:srgbClr val="D4D4D4"/>
              </a:solidFill>
              <a:latin typeface="Consolas" panose="020B0609020204030204" pitchFamily="49" charset="0"/>
            </a:endParaRPr>
          </a:p>
          <a:p>
            <a:pPr marL="457200" lvl="1" indent="0">
              <a:buNone/>
            </a:pPr>
            <a:r>
              <a:rPr lang="es-PE" dirty="0">
                <a:solidFill>
                  <a:srgbClr val="808080"/>
                </a:solidFill>
                <a:latin typeface="Consolas" panose="020B0609020204030204" pitchFamily="49" charset="0"/>
              </a:rPr>
              <a:t>&lt;</a:t>
            </a:r>
            <a:r>
              <a:rPr lang="es-PE" dirty="0">
                <a:solidFill>
                  <a:srgbClr val="569CD6"/>
                </a:solidFill>
                <a:latin typeface="Consolas" panose="020B0609020204030204" pitchFamily="49" charset="0"/>
              </a:rPr>
              <a:t>p</a:t>
            </a:r>
            <a:r>
              <a:rPr lang="es-PE" dirty="0">
                <a:solidFill>
                  <a:srgbClr val="808080"/>
                </a:solidFill>
                <a:latin typeface="Consolas" panose="020B0609020204030204" pitchFamily="49" charset="0"/>
              </a:rPr>
              <a:t>&gt;&lt;</a:t>
            </a:r>
            <a:r>
              <a:rPr lang="es-PE" dirty="0" err="1">
                <a:solidFill>
                  <a:srgbClr val="569CD6"/>
                </a:solidFill>
                <a:latin typeface="Consolas" panose="020B0609020204030204" pitchFamily="49" charset="0"/>
              </a:rPr>
              <a:t>span</a:t>
            </a:r>
            <a:r>
              <a:rPr lang="es-PE" dirty="0">
                <a:solidFill>
                  <a:srgbClr val="D4D4D4"/>
                </a:solidFill>
                <a:latin typeface="Consolas" panose="020B0609020204030204" pitchFamily="49" charset="0"/>
              </a:rPr>
              <a:t> </a:t>
            </a:r>
            <a:r>
              <a:rPr lang="es-PE" dirty="0" err="1">
                <a:solidFill>
                  <a:srgbClr val="9CDCFE"/>
                </a:solidFill>
                <a:latin typeface="Consolas" panose="020B0609020204030204" pitchFamily="49" charset="0"/>
              </a:rPr>
              <a:t>class</a:t>
            </a:r>
            <a:r>
              <a:rPr lang="es-PE" dirty="0">
                <a:solidFill>
                  <a:srgbClr val="D4D4D4"/>
                </a:solidFill>
                <a:latin typeface="Consolas" panose="020B0609020204030204" pitchFamily="49" charset="0"/>
              </a:rPr>
              <a:t>=</a:t>
            </a:r>
            <a:r>
              <a:rPr lang="es-PE" dirty="0">
                <a:solidFill>
                  <a:srgbClr val="CE9178"/>
                </a:solidFill>
                <a:latin typeface="Consolas" panose="020B0609020204030204" pitchFamily="49" charset="0"/>
              </a:rPr>
              <a:t>"</a:t>
            </a:r>
            <a:r>
              <a:rPr lang="es-PE" dirty="0" err="1">
                <a:solidFill>
                  <a:srgbClr val="CE9178"/>
                </a:solidFill>
                <a:latin typeface="Consolas" panose="020B0609020204030204" pitchFamily="49" charset="0"/>
              </a:rPr>
              <a:t>sc</a:t>
            </a:r>
            <a:r>
              <a:rPr lang="es-PE" dirty="0">
                <a:solidFill>
                  <a:srgbClr val="CE9178"/>
                </a:solidFill>
                <a:latin typeface="Consolas" panose="020B0609020204030204" pitchFamily="49" charset="0"/>
              </a:rPr>
              <a:t>-ex"</a:t>
            </a:r>
            <a:r>
              <a:rPr lang="es-PE" dirty="0">
                <a:solidFill>
                  <a:srgbClr val="808080"/>
                </a:solidFill>
                <a:latin typeface="Consolas" panose="020B0609020204030204" pitchFamily="49" charset="0"/>
              </a:rPr>
              <a:t>&gt; </a:t>
            </a:r>
            <a:r>
              <a:rPr lang="es-PE" dirty="0">
                <a:solidFill>
                  <a:srgbClr val="D4D4D4"/>
                </a:solidFill>
                <a:latin typeface="Consolas" panose="020B0609020204030204" pitchFamily="49" charset="0"/>
              </a:rPr>
              <a:t>las dos</a:t>
            </a:r>
            <a:r>
              <a:rPr lang="es-PE" dirty="0">
                <a:solidFill>
                  <a:srgbClr val="808080"/>
                </a:solidFill>
                <a:latin typeface="Consolas" panose="020B0609020204030204" pitchFamily="49" charset="0"/>
              </a:rPr>
              <a:t>&lt;/</a:t>
            </a:r>
            <a:r>
              <a:rPr lang="es-PE" dirty="0" err="1">
                <a:solidFill>
                  <a:srgbClr val="569CD6"/>
                </a:solidFill>
                <a:latin typeface="Consolas" panose="020B0609020204030204" pitchFamily="49" charset="0"/>
              </a:rPr>
              <a:t>span</a:t>
            </a:r>
            <a:r>
              <a:rPr lang="es-PE" dirty="0">
                <a:solidFill>
                  <a:srgbClr val="808080"/>
                </a:solidFill>
                <a:latin typeface="Consolas" panose="020B0609020204030204" pitchFamily="49" charset="0"/>
              </a:rPr>
              <a:t>&gt;</a:t>
            </a:r>
            <a:r>
              <a:rPr lang="es-PE" dirty="0">
                <a:solidFill>
                  <a:srgbClr val="D4D4D4"/>
                </a:solidFill>
                <a:latin typeface="Consolas" panose="020B0609020204030204" pitchFamily="49" charset="0"/>
              </a:rPr>
              <a:t> primeras palabras de este </a:t>
            </a:r>
          </a:p>
          <a:p>
            <a:pPr marL="457200" lvl="1" indent="0">
              <a:buNone/>
            </a:pPr>
            <a:r>
              <a:rPr lang="es-PE" dirty="0">
                <a:solidFill>
                  <a:srgbClr val="D4D4D4"/>
                </a:solidFill>
                <a:latin typeface="Consolas" panose="020B0609020204030204" pitchFamily="49" charset="0"/>
              </a:rPr>
              <a:t>párrafo están en mayúsculas pequeñas.</a:t>
            </a:r>
          </a:p>
          <a:p>
            <a:pPr marL="457200" lvl="1" indent="0">
              <a:buNone/>
            </a:pPr>
            <a:r>
              <a:rPr lang="es-PE" dirty="0">
                <a:solidFill>
                  <a:srgbClr val="808080"/>
                </a:solidFill>
                <a:latin typeface="Consolas" panose="020B0609020204030204" pitchFamily="49" charset="0"/>
              </a:rPr>
              <a:t>&lt;/</a:t>
            </a:r>
            <a:r>
              <a:rPr lang="es-PE" dirty="0">
                <a:solidFill>
                  <a:srgbClr val="569CD6"/>
                </a:solidFill>
                <a:latin typeface="Consolas" panose="020B0609020204030204" pitchFamily="49" charset="0"/>
              </a:rPr>
              <a:t>p</a:t>
            </a:r>
            <a:r>
              <a:rPr lang="es-PE" dirty="0">
                <a:solidFill>
                  <a:srgbClr val="808080"/>
                </a:solidFill>
                <a:latin typeface="Consolas" panose="020B0609020204030204" pitchFamily="49" charset="0"/>
              </a:rPr>
              <a:t>&gt;</a:t>
            </a:r>
            <a:endParaRPr lang="es-PE" dirty="0">
              <a:solidFill>
                <a:srgbClr val="D4D4D4"/>
              </a:solidFill>
              <a:latin typeface="Consolas" panose="020B0609020204030204" pitchFamily="49" charset="0"/>
            </a:endParaRPr>
          </a:p>
          <a:p>
            <a:pPr marL="0" indent="0">
              <a:buNone/>
            </a:pPr>
            <a:r>
              <a:rPr lang="es-PE" dirty="0">
                <a:solidFill>
                  <a:srgbClr val="808080"/>
                </a:solidFill>
                <a:latin typeface="Consolas" panose="020B0609020204030204" pitchFamily="49" charset="0"/>
              </a:rPr>
              <a:t>&lt;/</a:t>
            </a:r>
            <a:r>
              <a:rPr lang="es-PE" dirty="0" err="1">
                <a:solidFill>
                  <a:srgbClr val="569CD6"/>
                </a:solidFill>
                <a:latin typeface="Consolas" panose="020B0609020204030204" pitchFamily="49" charset="0"/>
              </a:rPr>
              <a:t>body</a:t>
            </a:r>
            <a:r>
              <a:rPr lang="es-PE" dirty="0">
                <a:solidFill>
                  <a:srgbClr val="808080"/>
                </a:solidFill>
                <a:latin typeface="Consolas" panose="020B0609020204030204" pitchFamily="49" charset="0"/>
              </a:rPr>
              <a:t>&gt;</a:t>
            </a:r>
            <a:endParaRPr lang="es-PE" dirty="0">
              <a:solidFill>
                <a:srgbClr val="D4D4D4"/>
              </a:solidFill>
              <a:latin typeface="Consolas" panose="020B0609020204030204" pitchFamily="49" charset="0"/>
            </a:endParaRPr>
          </a:p>
          <a:p>
            <a:endParaRPr lang="es-PE" dirty="0"/>
          </a:p>
        </p:txBody>
      </p:sp>
    </p:spTree>
    <p:extLst>
      <p:ext uri="{BB962C8B-B14F-4D97-AF65-F5344CB8AC3E}">
        <p14:creationId xmlns:p14="http://schemas.microsoft.com/office/powerpoint/2010/main" val="361889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61D13-AA5E-4A18-AF31-7C093BE69C63}"/>
              </a:ext>
            </a:extLst>
          </p:cNvPr>
          <p:cNvSpPr>
            <a:spLocks noGrp="1"/>
          </p:cNvSpPr>
          <p:nvPr>
            <p:ph type="title"/>
          </p:nvPr>
        </p:nvSpPr>
        <p:spPr/>
        <p:txBody>
          <a:bodyPr/>
          <a:lstStyle/>
          <a:p>
            <a:r>
              <a:rPr lang="es-PE" dirty="0"/>
              <a:t>SELECTORES</a:t>
            </a:r>
          </a:p>
        </p:txBody>
      </p:sp>
      <p:sp>
        <p:nvSpPr>
          <p:cNvPr id="3" name="Marcador de contenido 2">
            <a:extLst>
              <a:ext uri="{FF2B5EF4-FFF2-40B4-BE49-F238E27FC236}">
                <a16:creationId xmlns:a16="http://schemas.microsoft.com/office/drawing/2014/main" id="{121AA8A0-4200-4DA1-8F7A-D08B079986A5}"/>
              </a:ext>
            </a:extLst>
          </p:cNvPr>
          <p:cNvSpPr>
            <a:spLocks noGrp="1"/>
          </p:cNvSpPr>
          <p:nvPr>
            <p:ph idx="1"/>
          </p:nvPr>
        </p:nvSpPr>
        <p:spPr/>
        <p:txBody>
          <a:bodyPr/>
          <a:lstStyle/>
          <a:p>
            <a:endParaRPr lang="es-PE"/>
          </a:p>
        </p:txBody>
      </p:sp>
      <p:graphicFrame>
        <p:nvGraphicFramePr>
          <p:cNvPr id="4" name="Marcador de contenido 3">
            <a:extLst>
              <a:ext uri="{FF2B5EF4-FFF2-40B4-BE49-F238E27FC236}">
                <a16:creationId xmlns:a16="http://schemas.microsoft.com/office/drawing/2014/main" id="{756122D8-77EC-4481-8965-E042FB4E316E}"/>
              </a:ext>
            </a:extLst>
          </p:cNvPr>
          <p:cNvGraphicFramePr>
            <a:graphicFrameLocks/>
          </p:cNvGraphicFramePr>
          <p:nvPr>
            <p:extLst>
              <p:ext uri="{D42A27DB-BD31-4B8C-83A1-F6EECF244321}">
                <p14:modId xmlns:p14="http://schemas.microsoft.com/office/powerpoint/2010/main" val="564741905"/>
              </p:ext>
            </p:extLst>
          </p:nvPr>
        </p:nvGraphicFramePr>
        <p:xfrm>
          <a:off x="629653" y="1308834"/>
          <a:ext cx="11337759" cy="5926176"/>
        </p:xfrm>
        <a:graphic>
          <a:graphicData uri="http://schemas.openxmlformats.org/drawingml/2006/table">
            <a:tbl>
              <a:tblPr/>
              <a:tblGrid>
                <a:gridCol w="2966013">
                  <a:extLst>
                    <a:ext uri="{9D8B030D-6E8A-4147-A177-3AD203B41FA5}">
                      <a16:colId xmlns:a16="http://schemas.microsoft.com/office/drawing/2014/main" val="998025269"/>
                    </a:ext>
                  </a:extLst>
                </a:gridCol>
                <a:gridCol w="5227492">
                  <a:extLst>
                    <a:ext uri="{9D8B030D-6E8A-4147-A177-3AD203B41FA5}">
                      <a16:colId xmlns:a16="http://schemas.microsoft.com/office/drawing/2014/main" val="1617629487"/>
                    </a:ext>
                  </a:extLst>
                </a:gridCol>
                <a:gridCol w="3144254">
                  <a:extLst>
                    <a:ext uri="{9D8B030D-6E8A-4147-A177-3AD203B41FA5}">
                      <a16:colId xmlns:a16="http://schemas.microsoft.com/office/drawing/2014/main" val="818469972"/>
                    </a:ext>
                  </a:extLst>
                </a:gridCol>
              </a:tblGrid>
              <a:tr h="311272">
                <a:tc>
                  <a:txBody>
                    <a:bodyPr/>
                    <a:lstStyle/>
                    <a:p>
                      <a:pPr algn="ctr"/>
                      <a:r>
                        <a:rPr lang="es-PE" sz="2000" b="1" dirty="0">
                          <a:solidFill>
                            <a:srgbClr val="EF910C"/>
                          </a:solidFill>
                          <a:effectLst/>
                        </a:rPr>
                        <a:t>Patrón</a:t>
                      </a:r>
                    </a:p>
                  </a:txBody>
                  <a:tcPr marL="34534" marR="34534" marT="17267" marB="17267" anchor="ctr">
                    <a:lnL>
                      <a:noFill/>
                    </a:lnL>
                    <a:lnR>
                      <a:noFill/>
                    </a:lnR>
                    <a:lnT>
                      <a:noFill/>
                    </a:lnT>
                    <a:lnB>
                      <a:noFill/>
                    </a:lnB>
                    <a:solidFill>
                      <a:srgbClr val="B0C4DE"/>
                    </a:solidFill>
                  </a:tcPr>
                </a:tc>
                <a:tc>
                  <a:txBody>
                    <a:bodyPr/>
                    <a:lstStyle/>
                    <a:p>
                      <a:pPr algn="ctr"/>
                      <a:r>
                        <a:rPr lang="es-PE" sz="2000" b="1" dirty="0">
                          <a:solidFill>
                            <a:srgbClr val="EF910C"/>
                          </a:solidFill>
                          <a:effectLst/>
                        </a:rPr>
                        <a:t>Aplicado a:</a:t>
                      </a:r>
                    </a:p>
                  </a:txBody>
                  <a:tcPr marL="34534" marR="34534" marT="17267" marB="17267" anchor="ctr">
                    <a:lnL>
                      <a:noFill/>
                    </a:lnL>
                    <a:lnR>
                      <a:noFill/>
                    </a:lnR>
                    <a:lnT>
                      <a:noFill/>
                    </a:lnT>
                    <a:lnB>
                      <a:noFill/>
                    </a:lnB>
                    <a:solidFill>
                      <a:srgbClr val="B0C4DE"/>
                    </a:solidFill>
                  </a:tcPr>
                </a:tc>
                <a:tc>
                  <a:txBody>
                    <a:bodyPr/>
                    <a:lstStyle/>
                    <a:p>
                      <a:pPr algn="ctr"/>
                      <a:r>
                        <a:rPr lang="es-PE" sz="2000" b="1" dirty="0">
                          <a:solidFill>
                            <a:srgbClr val="EF910C"/>
                          </a:solidFill>
                          <a:effectLst/>
                        </a:rPr>
                        <a:t>Ejemplo</a:t>
                      </a:r>
                    </a:p>
                  </a:txBody>
                  <a:tcPr marL="34534" marR="34534" marT="17267" marB="17267" anchor="ctr">
                    <a:lnL>
                      <a:noFill/>
                    </a:lnL>
                    <a:lnR>
                      <a:noFill/>
                    </a:lnR>
                    <a:lnT>
                      <a:noFill/>
                    </a:lnT>
                    <a:lnB>
                      <a:noFill/>
                    </a:lnB>
                    <a:solidFill>
                      <a:srgbClr val="B0C4DE"/>
                    </a:solidFill>
                  </a:tcPr>
                </a:tc>
                <a:extLst>
                  <a:ext uri="{0D108BD9-81ED-4DB2-BD59-A6C34878D82A}">
                    <a16:rowId xmlns:a16="http://schemas.microsoft.com/office/drawing/2014/main" val="303394461"/>
                  </a:ext>
                </a:extLst>
              </a:tr>
              <a:tr h="311272">
                <a:tc>
                  <a:txBody>
                    <a:bodyPr/>
                    <a:lstStyle/>
                    <a:p>
                      <a:pPr algn="ctr"/>
                      <a:r>
                        <a:rPr lang="es-PE" sz="2400"/>
                        <a:t>*</a:t>
                      </a:r>
                    </a:p>
                  </a:txBody>
                  <a:tcPr marL="34534" marR="34534" marT="17267" marB="17267" anchor="ctr">
                    <a:lnL>
                      <a:noFill/>
                    </a:lnL>
                    <a:lnR>
                      <a:noFill/>
                    </a:lnR>
                    <a:lnT>
                      <a:noFill/>
                    </a:lnT>
                    <a:lnB>
                      <a:noFill/>
                    </a:lnB>
                    <a:solidFill>
                      <a:srgbClr val="FFFFFF"/>
                    </a:solidFill>
                  </a:tcPr>
                </a:tc>
                <a:tc>
                  <a:txBody>
                    <a:bodyPr/>
                    <a:lstStyle/>
                    <a:p>
                      <a:r>
                        <a:rPr lang="es-PE" sz="2000"/>
                        <a:t>Cualquier elemento</a:t>
                      </a:r>
                    </a:p>
                  </a:txBody>
                  <a:tcPr marL="34534" marR="34534" marT="17267" marB="17267" anchor="ctr">
                    <a:lnL>
                      <a:noFill/>
                    </a:lnL>
                    <a:lnR>
                      <a:noFill/>
                    </a:lnR>
                    <a:lnT>
                      <a:noFill/>
                    </a:lnT>
                    <a:lnB>
                      <a:noFill/>
                    </a:lnB>
                    <a:solidFill>
                      <a:srgbClr val="FFFFFF"/>
                    </a:solidFill>
                  </a:tcPr>
                </a:tc>
                <a:tc>
                  <a:txBody>
                    <a:bodyPr/>
                    <a:lstStyle/>
                    <a:p>
                      <a:r>
                        <a:rPr lang="es-PE" sz="200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2699204254"/>
                  </a:ext>
                </a:extLst>
              </a:tr>
              <a:tr h="311272">
                <a:tc>
                  <a:txBody>
                    <a:bodyPr/>
                    <a:lstStyle/>
                    <a:p>
                      <a:pPr algn="ctr"/>
                      <a:r>
                        <a:rPr lang="es-PE" sz="2400"/>
                        <a:t>e</a:t>
                      </a:r>
                    </a:p>
                  </a:txBody>
                  <a:tcPr marL="34534" marR="34534" marT="17267" marB="17267" anchor="ctr">
                    <a:lnL>
                      <a:noFill/>
                    </a:lnL>
                    <a:lnR>
                      <a:noFill/>
                    </a:lnR>
                    <a:lnT>
                      <a:noFill/>
                    </a:lnT>
                    <a:lnB>
                      <a:noFill/>
                    </a:lnB>
                    <a:solidFill>
                      <a:srgbClr val="E6ECF6"/>
                    </a:solidFill>
                  </a:tcPr>
                </a:tc>
                <a:tc>
                  <a:txBody>
                    <a:bodyPr/>
                    <a:lstStyle/>
                    <a:p>
                      <a:r>
                        <a:rPr lang="es-PE" sz="2000"/>
                        <a:t>Elemento &lt;e&gt;</a:t>
                      </a:r>
                    </a:p>
                  </a:txBody>
                  <a:tcPr marL="34534" marR="34534" marT="17267" marB="17267" anchor="ctr">
                    <a:lnL>
                      <a:noFill/>
                    </a:lnL>
                    <a:lnR>
                      <a:noFill/>
                    </a:lnR>
                    <a:lnT>
                      <a:noFill/>
                    </a:lnT>
                    <a:lnB>
                      <a:noFill/>
                    </a:lnB>
                    <a:solidFill>
                      <a:srgbClr val="E6ECF6"/>
                    </a:solidFill>
                  </a:tcPr>
                </a:tc>
                <a:tc>
                  <a:txBody>
                    <a:bodyPr/>
                    <a:lstStyle/>
                    <a:p>
                      <a:r>
                        <a:rPr lang="es-PE" sz="2000"/>
                        <a:t>&lt;e&gt;</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393335761"/>
                  </a:ext>
                </a:extLst>
              </a:tr>
              <a:tr h="311272">
                <a:tc>
                  <a:txBody>
                    <a:bodyPr/>
                    <a:lstStyle/>
                    <a:p>
                      <a:pPr algn="ctr"/>
                      <a:r>
                        <a:rPr lang="es-PE" sz="2400"/>
                        <a:t>e f</a:t>
                      </a:r>
                    </a:p>
                  </a:txBody>
                  <a:tcPr marL="34534" marR="34534" marT="17267" marB="17267" anchor="ctr">
                    <a:lnL>
                      <a:noFill/>
                    </a:lnL>
                    <a:lnR>
                      <a:noFill/>
                    </a:lnR>
                    <a:lnT>
                      <a:noFill/>
                    </a:lnT>
                    <a:lnB>
                      <a:noFill/>
                    </a:lnB>
                    <a:solidFill>
                      <a:srgbClr val="FFFFFF"/>
                    </a:solidFill>
                  </a:tcPr>
                </a:tc>
                <a:tc>
                  <a:txBody>
                    <a:bodyPr/>
                    <a:lstStyle/>
                    <a:p>
                      <a:r>
                        <a:rPr lang="es-PE" sz="2000"/>
                        <a:t>Cualquier &lt;f&gt; que esté incluido en &lt;e&gt;</a:t>
                      </a:r>
                    </a:p>
                  </a:txBody>
                  <a:tcPr marL="34534" marR="34534" marT="17267" marB="17267" anchor="ctr">
                    <a:lnL>
                      <a:noFill/>
                    </a:lnL>
                    <a:lnR>
                      <a:noFill/>
                    </a:lnR>
                    <a:lnT>
                      <a:noFill/>
                    </a:lnT>
                    <a:lnB>
                      <a:noFill/>
                    </a:lnB>
                    <a:solidFill>
                      <a:srgbClr val="FFFFFF"/>
                    </a:solidFill>
                  </a:tcPr>
                </a:tc>
                <a:tc>
                  <a:txBody>
                    <a:bodyPr/>
                    <a:lstStyle/>
                    <a:p>
                      <a:r>
                        <a:rPr lang="es-PE" sz="2000"/>
                        <a:t>&lt;e&gt;...&lt;d&gt;...&lt;f/&gt;...&lt;/d&gt;...&lt;/e&gt;</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251592423"/>
                  </a:ext>
                </a:extLst>
              </a:tr>
              <a:tr h="311272">
                <a:tc>
                  <a:txBody>
                    <a:bodyPr/>
                    <a:lstStyle/>
                    <a:p>
                      <a:pPr algn="ctr"/>
                      <a:r>
                        <a:rPr lang="es-PE" sz="2400"/>
                        <a:t>e &gt; f</a:t>
                      </a:r>
                    </a:p>
                  </a:txBody>
                  <a:tcPr marL="34534" marR="34534" marT="17267" marB="17267" anchor="ctr">
                    <a:lnL>
                      <a:noFill/>
                    </a:lnL>
                    <a:lnR>
                      <a:noFill/>
                    </a:lnR>
                    <a:lnT>
                      <a:noFill/>
                    </a:lnT>
                    <a:lnB>
                      <a:noFill/>
                    </a:lnB>
                    <a:solidFill>
                      <a:srgbClr val="E6ECF6"/>
                    </a:solidFill>
                  </a:tcPr>
                </a:tc>
                <a:tc>
                  <a:txBody>
                    <a:bodyPr/>
                    <a:lstStyle/>
                    <a:p>
                      <a:r>
                        <a:rPr lang="es-PE" sz="2000" dirty="0"/>
                        <a:t>Cualquier &lt;f&gt; que es hijo de &lt;e&gt;</a:t>
                      </a:r>
                    </a:p>
                  </a:txBody>
                  <a:tcPr marL="34534" marR="34534" marT="17267" marB="17267" anchor="ctr">
                    <a:lnL>
                      <a:noFill/>
                    </a:lnL>
                    <a:lnR>
                      <a:noFill/>
                    </a:lnR>
                    <a:lnT>
                      <a:noFill/>
                    </a:lnT>
                    <a:lnB>
                      <a:noFill/>
                    </a:lnB>
                    <a:solidFill>
                      <a:srgbClr val="E6ECF6"/>
                    </a:solidFill>
                  </a:tcPr>
                </a:tc>
                <a:tc>
                  <a:txBody>
                    <a:bodyPr/>
                    <a:lstStyle/>
                    <a:p>
                      <a:r>
                        <a:rPr lang="es-PE" sz="2000"/>
                        <a:t>&lt;e&gt;...&lt;f&gt;...&lt;/f&gt;...&lt;/e&gt;</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326222463"/>
                  </a:ext>
                </a:extLst>
              </a:tr>
              <a:tr h="583930">
                <a:tc>
                  <a:txBody>
                    <a:bodyPr/>
                    <a:lstStyle/>
                    <a:p>
                      <a:pPr algn="ctr"/>
                      <a:r>
                        <a:rPr lang="es-PE" sz="2400"/>
                        <a:t>e:first-child</a:t>
                      </a:r>
                    </a:p>
                  </a:txBody>
                  <a:tcPr marL="34534" marR="34534" marT="17267" marB="17267" anchor="ctr">
                    <a:lnL>
                      <a:noFill/>
                    </a:lnL>
                    <a:lnR>
                      <a:noFill/>
                    </a:lnR>
                    <a:lnT>
                      <a:noFill/>
                    </a:lnT>
                    <a:lnB>
                      <a:noFill/>
                    </a:lnB>
                    <a:solidFill>
                      <a:srgbClr val="FFFFFF"/>
                    </a:solidFill>
                  </a:tcPr>
                </a:tc>
                <a:tc>
                  <a:txBody>
                    <a:bodyPr/>
                    <a:lstStyle/>
                    <a:p>
                      <a:r>
                        <a:rPr lang="es-PE" sz="2000"/>
                        <a:t>&lt;e&gt; cuando es el primer hijo de su elemento padre</a:t>
                      </a:r>
                    </a:p>
                  </a:txBody>
                  <a:tcPr marL="34534" marR="34534" marT="17267" marB="17267" anchor="ctr">
                    <a:lnL>
                      <a:noFill/>
                    </a:lnL>
                    <a:lnR>
                      <a:noFill/>
                    </a:lnR>
                    <a:lnT>
                      <a:noFill/>
                    </a:lnT>
                    <a:lnB>
                      <a:noFill/>
                    </a:lnB>
                    <a:solidFill>
                      <a:srgbClr val="FFFFFF"/>
                    </a:solidFill>
                  </a:tcPr>
                </a:tc>
                <a:tc>
                  <a:txBody>
                    <a:bodyPr/>
                    <a:lstStyle/>
                    <a:p>
                      <a:r>
                        <a:rPr lang="es-PE" sz="2000"/>
                        <a:t>&lt;f&gt;&lt;e&gt;&lt;/e&gt;...&lt;/f&gt;</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1932113940"/>
                  </a:ext>
                </a:extLst>
              </a:tr>
              <a:tr h="583930">
                <a:tc>
                  <a:txBody>
                    <a:bodyPr/>
                    <a:lstStyle/>
                    <a:p>
                      <a:pPr algn="ctr"/>
                      <a:r>
                        <a:rPr lang="es-PE" sz="2400"/>
                        <a:t>e + f</a:t>
                      </a:r>
                    </a:p>
                  </a:txBody>
                  <a:tcPr marL="34534" marR="34534" marT="17267" marB="17267" anchor="ctr">
                    <a:lnL>
                      <a:noFill/>
                    </a:lnL>
                    <a:lnR>
                      <a:noFill/>
                    </a:lnR>
                    <a:lnT>
                      <a:noFill/>
                    </a:lnT>
                    <a:lnB>
                      <a:noFill/>
                    </a:lnB>
                    <a:solidFill>
                      <a:srgbClr val="E6ECF6"/>
                    </a:solidFill>
                  </a:tcPr>
                </a:tc>
                <a:tc>
                  <a:txBody>
                    <a:bodyPr/>
                    <a:lstStyle/>
                    <a:p>
                      <a:r>
                        <a:rPr lang="es-PE" sz="2000"/>
                        <a:t>&lt;f&gt; si está precedido inmediatamente por un &lt;e&gt;</a:t>
                      </a:r>
                    </a:p>
                  </a:txBody>
                  <a:tcPr marL="34534" marR="34534" marT="17267" marB="17267" anchor="ctr">
                    <a:lnL>
                      <a:noFill/>
                    </a:lnL>
                    <a:lnR>
                      <a:noFill/>
                    </a:lnR>
                    <a:lnT>
                      <a:noFill/>
                    </a:lnT>
                    <a:lnB>
                      <a:noFill/>
                    </a:lnB>
                    <a:solidFill>
                      <a:srgbClr val="E6ECF6"/>
                    </a:solidFill>
                  </a:tcPr>
                </a:tc>
                <a:tc>
                  <a:txBody>
                    <a:bodyPr/>
                    <a:lstStyle/>
                    <a:p>
                      <a:r>
                        <a:rPr lang="es-PE" sz="2000"/>
                        <a:t>...&lt;/e&gt; &lt;f&gt;...&lt;f&gt;</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1551070813"/>
                  </a:ext>
                </a:extLst>
              </a:tr>
              <a:tr h="311272">
                <a:tc>
                  <a:txBody>
                    <a:bodyPr/>
                    <a:lstStyle/>
                    <a:p>
                      <a:pPr algn="ctr"/>
                      <a:r>
                        <a:rPr lang="es-PE" sz="2400"/>
                        <a:t>e[miAtr]</a:t>
                      </a:r>
                    </a:p>
                  </a:txBody>
                  <a:tcPr marL="34534" marR="34534" marT="17267" marB="17267" anchor="ctr">
                    <a:lnL>
                      <a:noFill/>
                    </a:lnL>
                    <a:lnR>
                      <a:noFill/>
                    </a:lnR>
                    <a:lnT>
                      <a:noFill/>
                    </a:lnT>
                    <a:lnB>
                      <a:noFill/>
                    </a:lnB>
                    <a:solidFill>
                      <a:srgbClr val="FFFFFF"/>
                    </a:solidFill>
                  </a:tcPr>
                </a:tc>
                <a:tc>
                  <a:txBody>
                    <a:bodyPr/>
                    <a:lstStyle/>
                    <a:p>
                      <a:r>
                        <a:rPr lang="es-PE" sz="2000"/>
                        <a:t>&lt;e&gt; si posee el atributo "miAtr"</a:t>
                      </a:r>
                    </a:p>
                  </a:txBody>
                  <a:tcPr marL="34534" marR="34534" marT="17267" marB="17267" anchor="ctr">
                    <a:lnL>
                      <a:noFill/>
                    </a:lnL>
                    <a:lnR>
                      <a:noFill/>
                    </a:lnR>
                    <a:lnT>
                      <a:noFill/>
                    </a:lnT>
                    <a:lnB>
                      <a:noFill/>
                    </a:lnB>
                    <a:solidFill>
                      <a:srgbClr val="FFFFFF"/>
                    </a:solidFill>
                  </a:tcPr>
                </a:tc>
                <a:tc>
                  <a:txBody>
                    <a:bodyPr/>
                    <a:lstStyle/>
                    <a:p>
                      <a:r>
                        <a:rPr lang="es-PE" sz="2000"/>
                        <a:t>&lt;e miAtr="xxx".../&gt;</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113305631"/>
                  </a:ext>
                </a:extLst>
              </a:tr>
              <a:tr h="583930">
                <a:tc>
                  <a:txBody>
                    <a:bodyPr/>
                    <a:lstStyle/>
                    <a:p>
                      <a:pPr algn="ctr"/>
                      <a:r>
                        <a:rPr lang="es-PE" sz="2400"/>
                        <a:t>e[miAtr="v"]</a:t>
                      </a:r>
                    </a:p>
                  </a:txBody>
                  <a:tcPr marL="34534" marR="34534" marT="17267" marB="17267" anchor="ctr">
                    <a:lnL>
                      <a:noFill/>
                    </a:lnL>
                    <a:lnR>
                      <a:noFill/>
                    </a:lnR>
                    <a:lnT>
                      <a:noFill/>
                    </a:lnT>
                    <a:lnB>
                      <a:noFill/>
                    </a:lnB>
                    <a:solidFill>
                      <a:srgbClr val="E6ECF6"/>
                    </a:solidFill>
                  </a:tcPr>
                </a:tc>
                <a:tc>
                  <a:txBody>
                    <a:bodyPr/>
                    <a:lstStyle/>
                    <a:p>
                      <a:r>
                        <a:rPr lang="es-PE" sz="2000"/>
                        <a:t>&lt;e&gt; si posee el atributo "miAtr" y este tiene el valor "v"</a:t>
                      </a:r>
                    </a:p>
                  </a:txBody>
                  <a:tcPr marL="34534" marR="34534" marT="17267" marB="17267" anchor="ctr">
                    <a:lnL>
                      <a:noFill/>
                    </a:lnL>
                    <a:lnR>
                      <a:noFill/>
                    </a:lnR>
                    <a:lnT>
                      <a:noFill/>
                    </a:lnT>
                    <a:lnB>
                      <a:noFill/>
                    </a:lnB>
                    <a:solidFill>
                      <a:srgbClr val="E6ECF6"/>
                    </a:solidFill>
                  </a:tcPr>
                </a:tc>
                <a:tc>
                  <a:txBody>
                    <a:bodyPr/>
                    <a:lstStyle/>
                    <a:p>
                      <a:r>
                        <a:rPr lang="es-PE" sz="2000"/>
                        <a:t>&lt;e miAtr="v".../&gt;</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925022616"/>
                  </a:ext>
                </a:extLst>
              </a:tr>
              <a:tr h="856587">
                <a:tc>
                  <a:txBody>
                    <a:bodyPr/>
                    <a:lstStyle/>
                    <a:p>
                      <a:pPr algn="ctr"/>
                      <a:r>
                        <a:rPr lang="es-PE" sz="2400" dirty="0"/>
                        <a:t>e[</a:t>
                      </a:r>
                      <a:r>
                        <a:rPr lang="es-PE" sz="2400" dirty="0" err="1"/>
                        <a:t>miAtr</a:t>
                      </a:r>
                      <a:r>
                        <a:rPr lang="es-PE" sz="2400" dirty="0"/>
                        <a:t>~="v"]</a:t>
                      </a:r>
                    </a:p>
                  </a:txBody>
                  <a:tcPr marL="34534" marR="34534" marT="17267" marB="17267" anchor="ctr">
                    <a:lnL>
                      <a:noFill/>
                    </a:lnL>
                    <a:lnR>
                      <a:noFill/>
                    </a:lnR>
                    <a:lnT>
                      <a:noFill/>
                    </a:lnT>
                    <a:lnB>
                      <a:noFill/>
                    </a:lnB>
                    <a:solidFill>
                      <a:srgbClr val="FFFFFF"/>
                    </a:solidFill>
                  </a:tcPr>
                </a:tc>
                <a:tc>
                  <a:txBody>
                    <a:bodyPr/>
                    <a:lstStyle/>
                    <a:p>
                      <a:r>
                        <a:rPr lang="es-PE" sz="2000"/>
                        <a:t>&lt;e&gt; si su atributo "miAtr" es una lista de valores separados por espacios y uno es "v"</a:t>
                      </a:r>
                    </a:p>
                  </a:txBody>
                  <a:tcPr marL="34534" marR="34534" marT="17267" marB="17267" anchor="ctr">
                    <a:lnL>
                      <a:noFill/>
                    </a:lnL>
                    <a:lnR>
                      <a:noFill/>
                    </a:lnR>
                    <a:lnT>
                      <a:noFill/>
                    </a:lnT>
                    <a:lnB>
                      <a:noFill/>
                    </a:lnB>
                    <a:solidFill>
                      <a:srgbClr val="FFFFFF"/>
                    </a:solidFill>
                  </a:tcPr>
                </a:tc>
                <a:tc>
                  <a:txBody>
                    <a:bodyPr/>
                    <a:lstStyle/>
                    <a:p>
                      <a:r>
                        <a:rPr lang="pl-PL" sz="2000"/>
                        <a:t>&lt;e miAtr="x y z v".../&gt;</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3839020056"/>
                  </a:ext>
                </a:extLst>
              </a:tr>
              <a:tr h="856587">
                <a:tc>
                  <a:txBody>
                    <a:bodyPr/>
                    <a:lstStyle/>
                    <a:p>
                      <a:pPr algn="ctr"/>
                      <a:r>
                        <a:rPr lang="es-PE" sz="2400" dirty="0"/>
                        <a:t>e[</a:t>
                      </a:r>
                      <a:r>
                        <a:rPr lang="es-PE" sz="2400" dirty="0" err="1"/>
                        <a:t>lang</a:t>
                      </a:r>
                      <a:r>
                        <a:rPr lang="es-PE" sz="2400" dirty="0"/>
                        <a:t>|="es"]</a:t>
                      </a:r>
                    </a:p>
                  </a:txBody>
                  <a:tcPr marL="34534" marR="34534" marT="17267" marB="17267" anchor="ctr">
                    <a:lnL>
                      <a:noFill/>
                    </a:lnL>
                    <a:lnR>
                      <a:noFill/>
                    </a:lnR>
                    <a:lnT>
                      <a:noFill/>
                    </a:lnT>
                    <a:lnB>
                      <a:noFill/>
                    </a:lnB>
                    <a:solidFill>
                      <a:srgbClr val="E6ECF6"/>
                    </a:solidFill>
                  </a:tcPr>
                </a:tc>
                <a:tc>
                  <a:txBody>
                    <a:bodyPr/>
                    <a:lstStyle/>
                    <a:p>
                      <a:r>
                        <a:rPr lang="es-PE" sz="2000"/>
                        <a:t>&lt;e&gt; si su atributo "lang" es una lista de valores separados por guiones y comienza con "es"</a:t>
                      </a:r>
                    </a:p>
                  </a:txBody>
                  <a:tcPr marL="34534" marR="34534" marT="17267" marB="17267" anchor="ctr">
                    <a:lnL>
                      <a:noFill/>
                    </a:lnL>
                    <a:lnR>
                      <a:noFill/>
                    </a:lnR>
                    <a:lnT>
                      <a:noFill/>
                    </a:lnT>
                    <a:lnB>
                      <a:noFill/>
                    </a:lnB>
                    <a:solidFill>
                      <a:srgbClr val="E6ECF6"/>
                    </a:solidFill>
                  </a:tcPr>
                </a:tc>
                <a:tc>
                  <a:txBody>
                    <a:bodyPr/>
                    <a:lstStyle/>
                    <a:p>
                      <a:r>
                        <a:rPr lang="es-PE" sz="2000" dirty="0"/>
                        <a:t>&lt;e </a:t>
                      </a:r>
                      <a:r>
                        <a:rPr lang="es-PE" sz="2000" dirty="0" err="1"/>
                        <a:t>lang</a:t>
                      </a:r>
                      <a:r>
                        <a:rPr lang="es-PE" sz="2000" dirty="0"/>
                        <a:t>="es-ES" .../&gt;</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3743404424"/>
                  </a:ext>
                </a:extLst>
              </a:tr>
            </a:tbl>
          </a:graphicData>
        </a:graphic>
      </p:graphicFrame>
    </p:spTree>
    <p:extLst>
      <p:ext uri="{BB962C8B-B14F-4D97-AF65-F5344CB8AC3E}">
        <p14:creationId xmlns:p14="http://schemas.microsoft.com/office/powerpoint/2010/main" val="38989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9B70E-820D-46BE-A10D-73FD01465828}"/>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08D35199-9006-4B2E-84CD-CA468684F27F}"/>
              </a:ext>
            </a:extLst>
          </p:cNvPr>
          <p:cNvSpPr>
            <a:spLocks noGrp="1"/>
          </p:cNvSpPr>
          <p:nvPr>
            <p:ph idx="1"/>
          </p:nvPr>
        </p:nvSpPr>
        <p:spPr/>
        <p:txBody>
          <a:bodyPr/>
          <a:lstStyle/>
          <a:p>
            <a:endParaRPr lang="es-PE"/>
          </a:p>
        </p:txBody>
      </p:sp>
      <p:graphicFrame>
        <p:nvGraphicFramePr>
          <p:cNvPr id="5" name="Marcador de contenido 3">
            <a:extLst>
              <a:ext uri="{FF2B5EF4-FFF2-40B4-BE49-F238E27FC236}">
                <a16:creationId xmlns:a16="http://schemas.microsoft.com/office/drawing/2014/main" id="{05B318E5-88B2-4508-BA09-84A18C7C6672}"/>
              </a:ext>
            </a:extLst>
          </p:cNvPr>
          <p:cNvGraphicFramePr>
            <a:graphicFrameLocks/>
          </p:cNvGraphicFramePr>
          <p:nvPr>
            <p:extLst>
              <p:ext uri="{D42A27DB-BD31-4B8C-83A1-F6EECF244321}">
                <p14:modId xmlns:p14="http://schemas.microsoft.com/office/powerpoint/2010/main" val="1116184613"/>
              </p:ext>
            </p:extLst>
          </p:nvPr>
        </p:nvGraphicFramePr>
        <p:xfrm>
          <a:off x="517358" y="108453"/>
          <a:ext cx="11000874" cy="7141482"/>
        </p:xfrm>
        <a:graphic>
          <a:graphicData uri="http://schemas.openxmlformats.org/drawingml/2006/table">
            <a:tbl>
              <a:tblPr/>
              <a:tblGrid>
                <a:gridCol w="2755231">
                  <a:extLst>
                    <a:ext uri="{9D8B030D-6E8A-4147-A177-3AD203B41FA5}">
                      <a16:colId xmlns:a16="http://schemas.microsoft.com/office/drawing/2014/main" val="1019013195"/>
                    </a:ext>
                  </a:extLst>
                </a:gridCol>
                <a:gridCol w="5807243">
                  <a:extLst>
                    <a:ext uri="{9D8B030D-6E8A-4147-A177-3AD203B41FA5}">
                      <a16:colId xmlns:a16="http://schemas.microsoft.com/office/drawing/2014/main" val="1514430417"/>
                    </a:ext>
                  </a:extLst>
                </a:gridCol>
                <a:gridCol w="2438400">
                  <a:extLst>
                    <a:ext uri="{9D8B030D-6E8A-4147-A177-3AD203B41FA5}">
                      <a16:colId xmlns:a16="http://schemas.microsoft.com/office/drawing/2014/main" val="2692117623"/>
                    </a:ext>
                  </a:extLst>
                </a:gridCol>
              </a:tblGrid>
              <a:tr h="335013">
                <a:tc>
                  <a:txBody>
                    <a:bodyPr/>
                    <a:lstStyle/>
                    <a:p>
                      <a:pPr algn="ctr"/>
                      <a:r>
                        <a:rPr lang="es-PE" sz="2800" dirty="0" err="1"/>
                        <a:t>e.miClase</a:t>
                      </a:r>
                      <a:endParaRPr lang="es-PE" sz="2800" dirty="0"/>
                    </a:p>
                  </a:txBody>
                  <a:tcPr marL="34534" marR="34534" marT="17267" marB="17267" anchor="ctr">
                    <a:lnL>
                      <a:noFill/>
                    </a:lnL>
                    <a:lnR>
                      <a:noFill/>
                    </a:lnR>
                    <a:lnT>
                      <a:noFill/>
                    </a:lnT>
                    <a:lnB>
                      <a:noFill/>
                    </a:lnB>
                    <a:solidFill>
                      <a:srgbClr val="FFFFFF"/>
                    </a:solidFill>
                  </a:tcPr>
                </a:tc>
                <a:tc>
                  <a:txBody>
                    <a:bodyPr/>
                    <a:lstStyle/>
                    <a:p>
                      <a:r>
                        <a:rPr lang="es-PE" sz="2000"/>
                        <a:t>&lt;e&gt; cuya clase es "miClase"</a:t>
                      </a:r>
                    </a:p>
                  </a:txBody>
                  <a:tcPr marL="34534" marR="34534" marT="17267" marB="17267" anchor="ctr">
                    <a:lnL>
                      <a:noFill/>
                    </a:lnL>
                    <a:lnR>
                      <a:noFill/>
                    </a:lnR>
                    <a:lnT>
                      <a:noFill/>
                    </a:lnT>
                    <a:lnB>
                      <a:noFill/>
                    </a:lnB>
                    <a:solidFill>
                      <a:srgbClr val="FFFFFF"/>
                    </a:solidFill>
                  </a:tcPr>
                </a:tc>
                <a:tc>
                  <a:txBody>
                    <a:bodyPr/>
                    <a:lstStyle/>
                    <a:p>
                      <a:r>
                        <a:rPr lang="es-PE" sz="2000"/>
                        <a:t>&lt;e class="miClase".../&gt;</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4225553464"/>
                  </a:ext>
                </a:extLst>
              </a:tr>
              <a:tr h="335013">
                <a:tc>
                  <a:txBody>
                    <a:bodyPr/>
                    <a:lstStyle/>
                    <a:p>
                      <a:pPr algn="ctr"/>
                      <a:r>
                        <a:rPr lang="es-PE" sz="2800" dirty="0" err="1"/>
                        <a:t>e#miId</a:t>
                      </a:r>
                      <a:endParaRPr lang="es-PE" sz="2800" dirty="0"/>
                    </a:p>
                  </a:txBody>
                  <a:tcPr marL="34534" marR="34534" marT="17267" marB="17267" anchor="ctr">
                    <a:lnL>
                      <a:noFill/>
                    </a:lnL>
                    <a:lnR>
                      <a:noFill/>
                    </a:lnR>
                    <a:lnT>
                      <a:noFill/>
                    </a:lnT>
                    <a:lnB>
                      <a:noFill/>
                    </a:lnB>
                    <a:solidFill>
                      <a:srgbClr val="E6ECF6"/>
                    </a:solidFill>
                  </a:tcPr>
                </a:tc>
                <a:tc>
                  <a:txBody>
                    <a:bodyPr/>
                    <a:lstStyle/>
                    <a:p>
                      <a:r>
                        <a:rPr lang="es-PE" sz="2000"/>
                        <a:t>&lt;e&gt; cuyo identificador es miId</a:t>
                      </a:r>
                    </a:p>
                  </a:txBody>
                  <a:tcPr marL="34534" marR="34534" marT="17267" marB="17267" anchor="ctr">
                    <a:lnL>
                      <a:noFill/>
                    </a:lnL>
                    <a:lnR>
                      <a:noFill/>
                    </a:lnR>
                    <a:lnT>
                      <a:noFill/>
                    </a:lnT>
                    <a:lnB>
                      <a:noFill/>
                    </a:lnB>
                    <a:solidFill>
                      <a:srgbClr val="E6ECF6"/>
                    </a:solidFill>
                  </a:tcPr>
                </a:tc>
                <a:tc>
                  <a:txBody>
                    <a:bodyPr/>
                    <a:lstStyle/>
                    <a:p>
                      <a:r>
                        <a:rPr lang="es-PE" sz="2000"/>
                        <a:t>&lt;e id="miId".../&gt;</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2196353315"/>
                  </a:ext>
                </a:extLst>
              </a:tr>
              <a:tr h="335013">
                <a:tc>
                  <a:txBody>
                    <a:bodyPr/>
                    <a:lstStyle/>
                    <a:p>
                      <a:pPr algn="ctr"/>
                      <a:r>
                        <a:rPr lang="es-PE" sz="2800" dirty="0"/>
                        <a:t>a:link</a:t>
                      </a:r>
                    </a:p>
                  </a:txBody>
                  <a:tcPr marL="34534" marR="34534" marT="17267" marB="17267" anchor="ctr">
                    <a:lnL>
                      <a:noFill/>
                    </a:lnL>
                    <a:lnR>
                      <a:noFill/>
                    </a:lnR>
                    <a:lnT>
                      <a:noFill/>
                    </a:lnT>
                    <a:lnB>
                      <a:noFill/>
                    </a:lnB>
                    <a:solidFill>
                      <a:srgbClr val="FFFFFF"/>
                    </a:solidFill>
                  </a:tcPr>
                </a:tc>
                <a:tc>
                  <a:txBody>
                    <a:bodyPr/>
                    <a:lstStyle/>
                    <a:p>
                      <a:r>
                        <a:rPr lang="es-PE" sz="2000"/>
                        <a:t>Enlaces no visitados</a:t>
                      </a:r>
                    </a:p>
                  </a:txBody>
                  <a:tcPr marL="34534" marR="34534" marT="17267" marB="17267" anchor="ctr">
                    <a:lnL>
                      <a:noFill/>
                    </a:lnL>
                    <a:lnR>
                      <a:noFill/>
                    </a:lnR>
                    <a:lnT>
                      <a:noFill/>
                    </a:lnT>
                    <a:lnB>
                      <a:noFill/>
                    </a:lnB>
                    <a:solidFill>
                      <a:srgbClr val="FFFFFF"/>
                    </a:solidFill>
                  </a:tcPr>
                </a:tc>
                <a:tc>
                  <a:txBody>
                    <a:bodyPr/>
                    <a:lstStyle/>
                    <a:p>
                      <a:r>
                        <a:rPr lang="es-PE" sz="2000" dirty="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1811072428"/>
                  </a:ext>
                </a:extLst>
              </a:tr>
              <a:tr h="335013">
                <a:tc>
                  <a:txBody>
                    <a:bodyPr/>
                    <a:lstStyle/>
                    <a:p>
                      <a:pPr algn="ctr"/>
                      <a:r>
                        <a:rPr lang="es-PE" sz="2800" dirty="0"/>
                        <a:t>a:visited</a:t>
                      </a:r>
                    </a:p>
                  </a:txBody>
                  <a:tcPr marL="34534" marR="34534" marT="17267" marB="17267" anchor="ctr">
                    <a:lnL>
                      <a:noFill/>
                    </a:lnL>
                    <a:lnR>
                      <a:noFill/>
                    </a:lnR>
                    <a:lnT>
                      <a:noFill/>
                    </a:lnT>
                    <a:lnB>
                      <a:noFill/>
                    </a:lnB>
                    <a:solidFill>
                      <a:srgbClr val="E6ECF6"/>
                    </a:solidFill>
                  </a:tcPr>
                </a:tc>
                <a:tc>
                  <a:txBody>
                    <a:bodyPr/>
                    <a:lstStyle/>
                    <a:p>
                      <a:r>
                        <a:rPr lang="es-PE" sz="2000"/>
                        <a:t>Enlaces visitados</a:t>
                      </a:r>
                    </a:p>
                  </a:txBody>
                  <a:tcPr marL="34534" marR="34534" marT="17267" marB="17267" anchor="ctr">
                    <a:lnL>
                      <a:noFill/>
                    </a:lnL>
                    <a:lnR>
                      <a:noFill/>
                    </a:lnR>
                    <a:lnT>
                      <a:noFill/>
                    </a:lnT>
                    <a:lnB>
                      <a:noFill/>
                    </a:lnB>
                    <a:solidFill>
                      <a:srgbClr val="E6ECF6"/>
                    </a:solidFill>
                  </a:tcPr>
                </a:tc>
                <a:tc>
                  <a:txBody>
                    <a:bodyPr/>
                    <a:lstStyle/>
                    <a:p>
                      <a:r>
                        <a:rPr lang="es-PE" sz="2000"/>
                        <a:t>N/D</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3643852944"/>
                  </a:ext>
                </a:extLst>
              </a:tr>
              <a:tr h="921918">
                <a:tc>
                  <a:txBody>
                    <a:bodyPr/>
                    <a:lstStyle/>
                    <a:p>
                      <a:pPr algn="ctr"/>
                      <a:r>
                        <a:rPr lang="es-PE" sz="2800" dirty="0"/>
                        <a:t>e:active</a:t>
                      </a:r>
                    </a:p>
                  </a:txBody>
                  <a:tcPr marL="34534" marR="34534" marT="17267" marB="17267" anchor="ctr">
                    <a:lnL>
                      <a:noFill/>
                    </a:lnL>
                    <a:lnR>
                      <a:noFill/>
                    </a:lnR>
                    <a:lnT>
                      <a:noFill/>
                    </a:lnT>
                    <a:lnB>
                      <a:noFill/>
                    </a:lnB>
                    <a:solidFill>
                      <a:srgbClr val="FFFFFF"/>
                    </a:solidFill>
                  </a:tcPr>
                </a:tc>
                <a:tc>
                  <a:txBody>
                    <a:bodyPr/>
                    <a:lstStyle/>
                    <a:p>
                      <a:r>
                        <a:rPr lang="es-PE" sz="2000"/>
                        <a:t>&lt;e&gt; cuando es activado (tiempo entre que se pulsa un botón sobre él y se suelta)</a:t>
                      </a:r>
                    </a:p>
                  </a:txBody>
                  <a:tcPr marL="34534" marR="34534" marT="17267" marB="17267" anchor="ctr">
                    <a:lnL>
                      <a:noFill/>
                    </a:lnL>
                    <a:lnR>
                      <a:noFill/>
                    </a:lnR>
                    <a:lnT>
                      <a:noFill/>
                    </a:lnT>
                    <a:lnB>
                      <a:noFill/>
                    </a:lnB>
                    <a:solidFill>
                      <a:srgbClr val="FFFFFF"/>
                    </a:solidFill>
                  </a:tcPr>
                </a:tc>
                <a:tc>
                  <a:txBody>
                    <a:bodyPr/>
                    <a:lstStyle/>
                    <a:p>
                      <a:r>
                        <a:rPr lang="es-PE" sz="200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862501310"/>
                  </a:ext>
                </a:extLst>
              </a:tr>
              <a:tr h="628466">
                <a:tc>
                  <a:txBody>
                    <a:bodyPr/>
                    <a:lstStyle/>
                    <a:p>
                      <a:pPr algn="ctr"/>
                      <a:r>
                        <a:rPr lang="es-PE" sz="2800" dirty="0"/>
                        <a:t>e:hover</a:t>
                      </a:r>
                    </a:p>
                  </a:txBody>
                  <a:tcPr marL="34534" marR="34534" marT="17267" marB="17267" anchor="ctr">
                    <a:lnL>
                      <a:noFill/>
                    </a:lnL>
                    <a:lnR>
                      <a:noFill/>
                    </a:lnR>
                    <a:lnT>
                      <a:noFill/>
                    </a:lnT>
                    <a:lnB>
                      <a:noFill/>
                    </a:lnB>
                    <a:solidFill>
                      <a:srgbClr val="E6ECF6"/>
                    </a:solidFill>
                  </a:tcPr>
                </a:tc>
                <a:tc>
                  <a:txBody>
                    <a:bodyPr/>
                    <a:lstStyle/>
                    <a:p>
                      <a:r>
                        <a:rPr lang="es-PE" sz="2000"/>
                        <a:t>&lt;e&gt; cuando se posiciona el cursor sobre él pero no se activa</a:t>
                      </a:r>
                    </a:p>
                  </a:txBody>
                  <a:tcPr marL="34534" marR="34534" marT="17267" marB="17267" anchor="ctr">
                    <a:lnL>
                      <a:noFill/>
                    </a:lnL>
                    <a:lnR>
                      <a:noFill/>
                    </a:lnR>
                    <a:lnT>
                      <a:noFill/>
                    </a:lnT>
                    <a:lnB>
                      <a:noFill/>
                    </a:lnB>
                    <a:solidFill>
                      <a:srgbClr val="E6ECF6"/>
                    </a:solidFill>
                  </a:tcPr>
                </a:tc>
                <a:tc>
                  <a:txBody>
                    <a:bodyPr/>
                    <a:lstStyle/>
                    <a:p>
                      <a:r>
                        <a:rPr lang="es-PE" sz="2000"/>
                        <a:t>N/D</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3059002872"/>
                  </a:ext>
                </a:extLst>
              </a:tr>
              <a:tr h="628466">
                <a:tc>
                  <a:txBody>
                    <a:bodyPr/>
                    <a:lstStyle/>
                    <a:p>
                      <a:pPr algn="ctr"/>
                      <a:r>
                        <a:rPr lang="es-PE" sz="2800" dirty="0"/>
                        <a:t>e:focus</a:t>
                      </a:r>
                    </a:p>
                  </a:txBody>
                  <a:tcPr marL="34534" marR="34534" marT="17267" marB="17267" anchor="ctr">
                    <a:lnL>
                      <a:noFill/>
                    </a:lnL>
                    <a:lnR>
                      <a:noFill/>
                    </a:lnR>
                    <a:lnT>
                      <a:noFill/>
                    </a:lnT>
                    <a:lnB>
                      <a:noFill/>
                    </a:lnB>
                    <a:solidFill>
                      <a:srgbClr val="FFFFFF"/>
                    </a:solidFill>
                  </a:tcPr>
                </a:tc>
                <a:tc>
                  <a:txBody>
                    <a:bodyPr/>
                    <a:lstStyle/>
                    <a:p>
                      <a:r>
                        <a:rPr lang="es-PE" sz="2000"/>
                        <a:t>&lt;e&gt; cuando tiene el foco posicionado en él</a:t>
                      </a:r>
                    </a:p>
                  </a:txBody>
                  <a:tcPr marL="34534" marR="34534" marT="17267" marB="17267" anchor="ctr">
                    <a:lnL>
                      <a:noFill/>
                    </a:lnL>
                    <a:lnR>
                      <a:noFill/>
                    </a:lnR>
                    <a:lnT>
                      <a:noFill/>
                    </a:lnT>
                    <a:lnB>
                      <a:noFill/>
                    </a:lnB>
                    <a:solidFill>
                      <a:srgbClr val="FFFFFF"/>
                    </a:solidFill>
                  </a:tcPr>
                </a:tc>
                <a:tc>
                  <a:txBody>
                    <a:bodyPr/>
                    <a:lstStyle/>
                    <a:p>
                      <a:r>
                        <a:rPr lang="es-PE" sz="200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3146327948"/>
                  </a:ext>
                </a:extLst>
              </a:tr>
              <a:tr h="335013">
                <a:tc>
                  <a:txBody>
                    <a:bodyPr/>
                    <a:lstStyle/>
                    <a:p>
                      <a:pPr algn="ctr"/>
                      <a:r>
                        <a:rPr lang="es-PE" sz="2800" dirty="0"/>
                        <a:t>e:lang(c)</a:t>
                      </a:r>
                    </a:p>
                  </a:txBody>
                  <a:tcPr marL="34534" marR="34534" marT="17267" marB="17267" anchor="ctr">
                    <a:lnL>
                      <a:noFill/>
                    </a:lnL>
                    <a:lnR>
                      <a:noFill/>
                    </a:lnR>
                    <a:lnT>
                      <a:noFill/>
                    </a:lnT>
                    <a:lnB>
                      <a:noFill/>
                    </a:lnB>
                    <a:solidFill>
                      <a:srgbClr val="E6ECF6"/>
                    </a:solidFill>
                  </a:tcPr>
                </a:tc>
                <a:tc>
                  <a:txBody>
                    <a:bodyPr/>
                    <a:lstStyle/>
                    <a:p>
                      <a:r>
                        <a:rPr lang="es-PE" sz="2000"/>
                        <a:t>&lt;e&gt; si está marcado con el idioma c</a:t>
                      </a:r>
                    </a:p>
                  </a:txBody>
                  <a:tcPr marL="34534" marR="34534" marT="17267" marB="17267" anchor="ctr">
                    <a:lnL>
                      <a:noFill/>
                    </a:lnL>
                    <a:lnR>
                      <a:noFill/>
                    </a:lnR>
                    <a:lnT>
                      <a:noFill/>
                    </a:lnT>
                    <a:lnB>
                      <a:noFill/>
                    </a:lnB>
                    <a:solidFill>
                      <a:srgbClr val="E6ECF6"/>
                    </a:solidFill>
                  </a:tcPr>
                </a:tc>
                <a:tc>
                  <a:txBody>
                    <a:bodyPr/>
                    <a:lstStyle/>
                    <a:p>
                      <a:r>
                        <a:rPr lang="es-PE" sz="2000"/>
                        <a:t>N/D</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1867566057"/>
                  </a:ext>
                </a:extLst>
              </a:tr>
              <a:tr h="335013">
                <a:tc>
                  <a:txBody>
                    <a:bodyPr/>
                    <a:lstStyle/>
                    <a:p>
                      <a:pPr algn="ctr"/>
                      <a:r>
                        <a:rPr lang="es-PE" sz="2800" dirty="0"/>
                        <a:t>e:first-line</a:t>
                      </a:r>
                    </a:p>
                  </a:txBody>
                  <a:tcPr marL="34534" marR="34534" marT="17267" marB="17267" anchor="ctr">
                    <a:lnL>
                      <a:noFill/>
                    </a:lnL>
                    <a:lnR>
                      <a:noFill/>
                    </a:lnR>
                    <a:lnT>
                      <a:noFill/>
                    </a:lnT>
                    <a:lnB>
                      <a:noFill/>
                    </a:lnB>
                    <a:solidFill>
                      <a:srgbClr val="FFFFFF"/>
                    </a:solidFill>
                  </a:tcPr>
                </a:tc>
                <a:tc>
                  <a:txBody>
                    <a:bodyPr/>
                    <a:lstStyle/>
                    <a:p>
                      <a:r>
                        <a:rPr lang="es-PE" sz="2000"/>
                        <a:t>Primera línea de &lt;e&gt;</a:t>
                      </a:r>
                    </a:p>
                  </a:txBody>
                  <a:tcPr marL="34534" marR="34534" marT="17267" marB="17267" anchor="ctr">
                    <a:lnL>
                      <a:noFill/>
                    </a:lnL>
                    <a:lnR>
                      <a:noFill/>
                    </a:lnR>
                    <a:lnT>
                      <a:noFill/>
                    </a:lnT>
                    <a:lnB>
                      <a:noFill/>
                    </a:lnB>
                    <a:solidFill>
                      <a:srgbClr val="FFFFFF"/>
                    </a:solidFill>
                  </a:tcPr>
                </a:tc>
                <a:tc>
                  <a:txBody>
                    <a:bodyPr/>
                    <a:lstStyle/>
                    <a:p>
                      <a:r>
                        <a:rPr lang="es-PE" sz="200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1023203787"/>
                  </a:ext>
                </a:extLst>
              </a:tr>
              <a:tr h="335013">
                <a:tc>
                  <a:txBody>
                    <a:bodyPr/>
                    <a:lstStyle/>
                    <a:p>
                      <a:pPr algn="ctr"/>
                      <a:r>
                        <a:rPr lang="es-PE" sz="2800" dirty="0"/>
                        <a:t>e:first-letter</a:t>
                      </a:r>
                    </a:p>
                  </a:txBody>
                  <a:tcPr marL="34534" marR="34534" marT="17267" marB="17267" anchor="ctr">
                    <a:lnL>
                      <a:noFill/>
                    </a:lnL>
                    <a:lnR>
                      <a:noFill/>
                    </a:lnR>
                    <a:lnT>
                      <a:noFill/>
                    </a:lnT>
                    <a:lnB>
                      <a:noFill/>
                    </a:lnB>
                    <a:solidFill>
                      <a:srgbClr val="E6ECF6"/>
                    </a:solidFill>
                  </a:tcPr>
                </a:tc>
                <a:tc>
                  <a:txBody>
                    <a:bodyPr/>
                    <a:lstStyle/>
                    <a:p>
                      <a:r>
                        <a:rPr lang="es-PE" sz="2000"/>
                        <a:t>Primera letra de &lt;e&gt;</a:t>
                      </a:r>
                    </a:p>
                  </a:txBody>
                  <a:tcPr marL="34534" marR="34534" marT="17267" marB="17267" anchor="ctr">
                    <a:lnL>
                      <a:noFill/>
                    </a:lnL>
                    <a:lnR>
                      <a:noFill/>
                    </a:lnR>
                    <a:lnT>
                      <a:noFill/>
                    </a:lnT>
                    <a:lnB>
                      <a:noFill/>
                    </a:lnB>
                    <a:solidFill>
                      <a:srgbClr val="E6ECF6"/>
                    </a:solidFill>
                  </a:tcPr>
                </a:tc>
                <a:tc>
                  <a:txBody>
                    <a:bodyPr/>
                    <a:lstStyle/>
                    <a:p>
                      <a:r>
                        <a:rPr lang="es-PE" sz="2000"/>
                        <a:t>N/D</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1294948817"/>
                  </a:ext>
                </a:extLst>
              </a:tr>
              <a:tr h="335013">
                <a:tc>
                  <a:txBody>
                    <a:bodyPr/>
                    <a:lstStyle/>
                    <a:p>
                      <a:pPr algn="ctr"/>
                      <a:r>
                        <a:rPr lang="es-PE" sz="2800" dirty="0"/>
                        <a:t>e:before</a:t>
                      </a:r>
                    </a:p>
                  </a:txBody>
                  <a:tcPr marL="34534" marR="34534" marT="17267" marB="17267" anchor="ctr">
                    <a:lnL>
                      <a:noFill/>
                    </a:lnL>
                    <a:lnR>
                      <a:noFill/>
                    </a:lnR>
                    <a:lnT>
                      <a:noFill/>
                    </a:lnT>
                    <a:lnB>
                      <a:noFill/>
                    </a:lnB>
                    <a:solidFill>
                      <a:srgbClr val="FFFFFF"/>
                    </a:solidFill>
                  </a:tcPr>
                </a:tc>
                <a:tc>
                  <a:txBody>
                    <a:bodyPr/>
                    <a:lstStyle/>
                    <a:p>
                      <a:r>
                        <a:rPr lang="es-PE" sz="2000"/>
                        <a:t>Aplica contenido antes de &lt;e&gt;</a:t>
                      </a:r>
                    </a:p>
                  </a:txBody>
                  <a:tcPr marL="34534" marR="34534" marT="17267" marB="17267" anchor="ctr">
                    <a:lnL>
                      <a:noFill/>
                    </a:lnL>
                    <a:lnR>
                      <a:noFill/>
                    </a:lnR>
                    <a:lnT>
                      <a:noFill/>
                    </a:lnT>
                    <a:lnB>
                      <a:noFill/>
                    </a:lnB>
                    <a:solidFill>
                      <a:srgbClr val="FFFFFF"/>
                    </a:solidFill>
                  </a:tcPr>
                </a:tc>
                <a:tc>
                  <a:txBody>
                    <a:bodyPr/>
                    <a:lstStyle/>
                    <a:p>
                      <a:r>
                        <a:rPr lang="es-PE" sz="200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1916050452"/>
                  </a:ext>
                </a:extLst>
              </a:tr>
              <a:tr h="628466">
                <a:tc>
                  <a:txBody>
                    <a:bodyPr/>
                    <a:lstStyle/>
                    <a:p>
                      <a:pPr algn="ctr"/>
                      <a:r>
                        <a:rPr lang="es-PE" sz="2800" dirty="0"/>
                        <a:t>e:after</a:t>
                      </a:r>
                    </a:p>
                  </a:txBody>
                  <a:tcPr marL="34534" marR="34534" marT="17267" marB="17267" anchor="ctr">
                    <a:lnL>
                      <a:noFill/>
                    </a:lnL>
                    <a:lnR>
                      <a:noFill/>
                    </a:lnR>
                    <a:lnT>
                      <a:noFill/>
                    </a:lnT>
                    <a:lnB>
                      <a:noFill/>
                    </a:lnB>
                    <a:solidFill>
                      <a:srgbClr val="E6ECF6"/>
                    </a:solidFill>
                  </a:tcPr>
                </a:tc>
                <a:tc>
                  <a:txBody>
                    <a:bodyPr/>
                    <a:lstStyle/>
                    <a:p>
                      <a:r>
                        <a:rPr lang="es-PE" sz="2000"/>
                        <a:t>Aplica contenido después del elemento &lt;e&gt;</a:t>
                      </a:r>
                    </a:p>
                  </a:txBody>
                  <a:tcPr marL="34534" marR="34534" marT="17267" marB="17267" anchor="ctr">
                    <a:lnL>
                      <a:noFill/>
                    </a:lnL>
                    <a:lnR>
                      <a:noFill/>
                    </a:lnR>
                    <a:lnT>
                      <a:noFill/>
                    </a:lnT>
                    <a:lnB>
                      <a:noFill/>
                    </a:lnB>
                    <a:solidFill>
                      <a:srgbClr val="E6ECF6"/>
                    </a:solidFill>
                  </a:tcPr>
                </a:tc>
                <a:tc>
                  <a:txBody>
                    <a:bodyPr/>
                    <a:lstStyle/>
                    <a:p>
                      <a:r>
                        <a:rPr lang="es-PE" sz="2000"/>
                        <a:t>N/D</a:t>
                      </a:r>
                    </a:p>
                  </a:txBody>
                  <a:tcPr marL="34534" marR="34534" marT="17267" marB="17267" anchor="ctr">
                    <a:lnL>
                      <a:noFill/>
                    </a:lnL>
                    <a:lnR>
                      <a:noFill/>
                    </a:lnR>
                    <a:lnT>
                      <a:noFill/>
                    </a:lnT>
                    <a:lnB>
                      <a:noFill/>
                    </a:lnB>
                    <a:solidFill>
                      <a:srgbClr val="E6ECF6"/>
                    </a:solidFill>
                  </a:tcPr>
                </a:tc>
                <a:extLst>
                  <a:ext uri="{0D108BD9-81ED-4DB2-BD59-A6C34878D82A}">
                    <a16:rowId xmlns:a16="http://schemas.microsoft.com/office/drawing/2014/main" val="3079874208"/>
                  </a:ext>
                </a:extLst>
              </a:tr>
              <a:tr h="628466">
                <a:tc>
                  <a:txBody>
                    <a:bodyPr/>
                    <a:lstStyle/>
                    <a:p>
                      <a:pPr algn="ctr"/>
                      <a:r>
                        <a:rPr lang="es-PE" sz="2800" dirty="0"/>
                        <a:t>e , f</a:t>
                      </a:r>
                    </a:p>
                  </a:txBody>
                  <a:tcPr marL="34534" marR="34534" marT="17267" marB="17267" anchor="ctr">
                    <a:lnL>
                      <a:noFill/>
                    </a:lnL>
                    <a:lnR>
                      <a:noFill/>
                    </a:lnR>
                    <a:lnT>
                      <a:noFill/>
                    </a:lnT>
                    <a:lnB>
                      <a:noFill/>
                    </a:lnB>
                    <a:solidFill>
                      <a:srgbClr val="FFFFFF"/>
                    </a:solidFill>
                  </a:tcPr>
                </a:tc>
                <a:tc>
                  <a:txBody>
                    <a:bodyPr/>
                    <a:lstStyle/>
                    <a:p>
                      <a:r>
                        <a:rPr lang="es-PE" sz="2000" dirty="0"/>
                        <a:t>Aplica el mismo contenido a los elementos &lt;e&gt; y &lt;f&gt;</a:t>
                      </a:r>
                    </a:p>
                  </a:txBody>
                  <a:tcPr marL="34534" marR="34534" marT="17267" marB="17267" anchor="ctr">
                    <a:lnL>
                      <a:noFill/>
                    </a:lnL>
                    <a:lnR>
                      <a:noFill/>
                    </a:lnR>
                    <a:lnT>
                      <a:noFill/>
                    </a:lnT>
                    <a:lnB>
                      <a:noFill/>
                    </a:lnB>
                    <a:solidFill>
                      <a:srgbClr val="FFFFFF"/>
                    </a:solidFill>
                  </a:tcPr>
                </a:tc>
                <a:tc>
                  <a:txBody>
                    <a:bodyPr/>
                    <a:lstStyle/>
                    <a:p>
                      <a:r>
                        <a:rPr lang="es-PE" sz="2000" dirty="0"/>
                        <a:t>N/D</a:t>
                      </a:r>
                    </a:p>
                  </a:txBody>
                  <a:tcPr marL="34534" marR="34534" marT="17267" marB="17267" anchor="ctr">
                    <a:lnL>
                      <a:noFill/>
                    </a:lnL>
                    <a:lnR>
                      <a:noFill/>
                    </a:lnR>
                    <a:lnT>
                      <a:noFill/>
                    </a:lnT>
                    <a:lnB>
                      <a:noFill/>
                    </a:lnB>
                    <a:solidFill>
                      <a:srgbClr val="FFFFFF"/>
                    </a:solidFill>
                  </a:tcPr>
                </a:tc>
                <a:extLst>
                  <a:ext uri="{0D108BD9-81ED-4DB2-BD59-A6C34878D82A}">
                    <a16:rowId xmlns:a16="http://schemas.microsoft.com/office/drawing/2014/main" val="2111412261"/>
                  </a:ext>
                </a:extLst>
              </a:tr>
            </a:tbl>
          </a:graphicData>
        </a:graphic>
      </p:graphicFrame>
    </p:spTree>
    <p:extLst>
      <p:ext uri="{BB962C8B-B14F-4D97-AF65-F5344CB8AC3E}">
        <p14:creationId xmlns:p14="http://schemas.microsoft.com/office/powerpoint/2010/main" val="268470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E7901-2A73-453A-BDB6-B8AFC270FD85}"/>
              </a:ext>
            </a:extLst>
          </p:cNvPr>
          <p:cNvSpPr>
            <a:spLocks noGrp="1"/>
          </p:cNvSpPr>
          <p:nvPr>
            <p:ph type="title"/>
          </p:nvPr>
        </p:nvSpPr>
        <p:spPr/>
        <p:txBody>
          <a:bodyPr/>
          <a:lstStyle/>
          <a:p>
            <a:r>
              <a:rPr lang="es-PE" dirty="0"/>
              <a:t>NOTACIÓN</a:t>
            </a:r>
          </a:p>
        </p:txBody>
      </p:sp>
      <p:graphicFrame>
        <p:nvGraphicFramePr>
          <p:cNvPr id="4" name="Marcador de contenido 3">
            <a:extLst>
              <a:ext uri="{FF2B5EF4-FFF2-40B4-BE49-F238E27FC236}">
                <a16:creationId xmlns:a16="http://schemas.microsoft.com/office/drawing/2014/main" id="{5CD84F39-E3A9-49B7-88C5-6183FF91D9F8}"/>
              </a:ext>
            </a:extLst>
          </p:cNvPr>
          <p:cNvGraphicFramePr>
            <a:graphicFrameLocks/>
          </p:cNvGraphicFramePr>
          <p:nvPr>
            <p:extLst>
              <p:ext uri="{D42A27DB-BD31-4B8C-83A1-F6EECF244321}">
                <p14:modId xmlns:p14="http://schemas.microsoft.com/office/powerpoint/2010/main" val="3427031128"/>
              </p:ext>
            </p:extLst>
          </p:nvPr>
        </p:nvGraphicFramePr>
        <p:xfrm>
          <a:off x="1779542" y="1960119"/>
          <a:ext cx="9498683" cy="5074011"/>
        </p:xfrm>
        <a:graphic>
          <a:graphicData uri="http://schemas.openxmlformats.org/drawingml/2006/table">
            <a:tbl>
              <a:tblPr/>
              <a:tblGrid>
                <a:gridCol w="2171452">
                  <a:extLst>
                    <a:ext uri="{9D8B030D-6E8A-4147-A177-3AD203B41FA5}">
                      <a16:colId xmlns:a16="http://schemas.microsoft.com/office/drawing/2014/main" val="2331137182"/>
                    </a:ext>
                  </a:extLst>
                </a:gridCol>
                <a:gridCol w="7327231">
                  <a:extLst>
                    <a:ext uri="{9D8B030D-6E8A-4147-A177-3AD203B41FA5}">
                      <a16:colId xmlns:a16="http://schemas.microsoft.com/office/drawing/2014/main" val="1123586896"/>
                    </a:ext>
                  </a:extLst>
                </a:gridCol>
              </a:tblGrid>
              <a:tr h="496144">
                <a:tc>
                  <a:txBody>
                    <a:bodyPr/>
                    <a:lstStyle/>
                    <a:p>
                      <a:r>
                        <a:rPr lang="es-PE" sz="2800">
                          <a:solidFill>
                            <a:srgbClr val="000000"/>
                          </a:solidFill>
                          <a:effectLst/>
                        </a:rPr>
                        <a:t>Patrón</a:t>
                      </a:r>
                    </a:p>
                  </a:txBody>
                  <a:tcPr anchor="ctr">
                    <a:lnL>
                      <a:noFill/>
                    </a:lnL>
                    <a:lnR>
                      <a:noFill/>
                    </a:lnR>
                    <a:lnT>
                      <a:noFill/>
                    </a:lnT>
                    <a:lnB>
                      <a:noFill/>
                    </a:lnB>
                    <a:solidFill>
                      <a:srgbClr val="B0C4DE"/>
                    </a:solidFill>
                  </a:tcPr>
                </a:tc>
                <a:tc>
                  <a:txBody>
                    <a:bodyPr/>
                    <a:lstStyle/>
                    <a:p>
                      <a:r>
                        <a:rPr lang="es-PE" sz="2800">
                          <a:solidFill>
                            <a:srgbClr val="000000"/>
                          </a:solidFill>
                          <a:effectLst/>
                        </a:rPr>
                        <a:t>Descripción</a:t>
                      </a:r>
                    </a:p>
                  </a:txBody>
                  <a:tcPr anchor="ctr">
                    <a:lnL>
                      <a:noFill/>
                    </a:lnL>
                    <a:lnR>
                      <a:noFill/>
                    </a:lnR>
                    <a:lnT>
                      <a:noFill/>
                    </a:lnT>
                    <a:lnB>
                      <a:noFill/>
                    </a:lnB>
                    <a:solidFill>
                      <a:srgbClr val="B0C4DE"/>
                    </a:solidFill>
                  </a:tcPr>
                </a:tc>
                <a:extLst>
                  <a:ext uri="{0D108BD9-81ED-4DB2-BD59-A6C34878D82A}">
                    <a16:rowId xmlns:a16="http://schemas.microsoft.com/office/drawing/2014/main" val="4024254124"/>
                  </a:ext>
                </a:extLst>
              </a:tr>
              <a:tr h="496144">
                <a:tc>
                  <a:txBody>
                    <a:bodyPr/>
                    <a:lstStyle/>
                    <a:p>
                      <a:r>
                        <a:rPr lang="es-PE" sz="2800"/>
                        <a:t>a b</a:t>
                      </a:r>
                    </a:p>
                  </a:txBody>
                  <a:tcPr anchor="ctr">
                    <a:lnL>
                      <a:noFill/>
                    </a:lnL>
                    <a:lnR>
                      <a:noFill/>
                    </a:lnR>
                    <a:lnT>
                      <a:noFill/>
                    </a:lnT>
                    <a:lnB>
                      <a:noFill/>
                    </a:lnB>
                    <a:solidFill>
                      <a:srgbClr val="FFFFFF"/>
                    </a:solidFill>
                  </a:tcPr>
                </a:tc>
                <a:tc>
                  <a:txBody>
                    <a:bodyPr/>
                    <a:lstStyle/>
                    <a:p>
                      <a:r>
                        <a:rPr lang="es-PE" sz="2800"/>
                        <a:t>a seguido de b</a:t>
                      </a:r>
                    </a:p>
                  </a:txBody>
                  <a:tcPr anchor="ctr">
                    <a:lnL>
                      <a:noFill/>
                    </a:lnL>
                    <a:lnR>
                      <a:noFill/>
                    </a:lnR>
                    <a:lnT>
                      <a:noFill/>
                    </a:lnT>
                    <a:lnB>
                      <a:noFill/>
                    </a:lnB>
                    <a:solidFill>
                      <a:srgbClr val="FFFFFF"/>
                    </a:solidFill>
                  </a:tcPr>
                </a:tc>
                <a:extLst>
                  <a:ext uri="{0D108BD9-81ED-4DB2-BD59-A6C34878D82A}">
                    <a16:rowId xmlns:a16="http://schemas.microsoft.com/office/drawing/2014/main" val="2768423054"/>
                  </a:ext>
                </a:extLst>
              </a:tr>
              <a:tr h="496144">
                <a:tc>
                  <a:txBody>
                    <a:bodyPr/>
                    <a:lstStyle/>
                    <a:p>
                      <a:r>
                        <a:rPr lang="es-PE" sz="2800"/>
                        <a:t>( a b )</a:t>
                      </a:r>
                    </a:p>
                  </a:txBody>
                  <a:tcPr anchor="ctr">
                    <a:lnL>
                      <a:noFill/>
                    </a:lnL>
                    <a:lnR>
                      <a:noFill/>
                    </a:lnR>
                    <a:lnT>
                      <a:noFill/>
                    </a:lnT>
                    <a:lnB>
                      <a:noFill/>
                    </a:lnB>
                    <a:solidFill>
                      <a:srgbClr val="E6ECF6"/>
                    </a:solidFill>
                  </a:tcPr>
                </a:tc>
                <a:tc>
                  <a:txBody>
                    <a:bodyPr/>
                    <a:lstStyle/>
                    <a:p>
                      <a:r>
                        <a:rPr lang="es-PE" sz="2800"/>
                        <a:t>a y b agrupados</a:t>
                      </a:r>
                    </a:p>
                  </a:txBody>
                  <a:tcPr anchor="ctr">
                    <a:lnL>
                      <a:noFill/>
                    </a:lnL>
                    <a:lnR>
                      <a:noFill/>
                    </a:lnR>
                    <a:lnT>
                      <a:noFill/>
                    </a:lnT>
                    <a:lnB>
                      <a:noFill/>
                    </a:lnB>
                    <a:solidFill>
                      <a:srgbClr val="E6ECF6"/>
                    </a:solidFill>
                  </a:tcPr>
                </a:tc>
                <a:extLst>
                  <a:ext uri="{0D108BD9-81ED-4DB2-BD59-A6C34878D82A}">
                    <a16:rowId xmlns:a16="http://schemas.microsoft.com/office/drawing/2014/main" val="1581515901"/>
                  </a:ext>
                </a:extLst>
              </a:tr>
              <a:tr h="496144">
                <a:tc>
                  <a:txBody>
                    <a:bodyPr/>
                    <a:lstStyle/>
                    <a:p>
                      <a:r>
                        <a:rPr lang="es-PE" sz="2800" dirty="0"/>
                        <a:t>[ a | b ]</a:t>
                      </a:r>
                    </a:p>
                  </a:txBody>
                  <a:tcPr anchor="ctr">
                    <a:lnL>
                      <a:noFill/>
                    </a:lnL>
                    <a:lnR>
                      <a:noFill/>
                    </a:lnR>
                    <a:lnT>
                      <a:noFill/>
                    </a:lnT>
                    <a:lnB>
                      <a:noFill/>
                    </a:lnB>
                    <a:solidFill>
                      <a:srgbClr val="FFFFFF"/>
                    </a:solidFill>
                  </a:tcPr>
                </a:tc>
                <a:tc>
                  <a:txBody>
                    <a:bodyPr/>
                    <a:lstStyle/>
                    <a:p>
                      <a:r>
                        <a:rPr lang="es-PE" sz="2800"/>
                        <a:t>a o b</a:t>
                      </a:r>
                    </a:p>
                  </a:txBody>
                  <a:tcPr anchor="ctr">
                    <a:lnL>
                      <a:noFill/>
                    </a:lnL>
                    <a:lnR>
                      <a:noFill/>
                    </a:lnR>
                    <a:lnT>
                      <a:noFill/>
                    </a:lnT>
                    <a:lnB>
                      <a:noFill/>
                    </a:lnB>
                    <a:solidFill>
                      <a:srgbClr val="FFFFFF"/>
                    </a:solidFill>
                  </a:tcPr>
                </a:tc>
                <a:extLst>
                  <a:ext uri="{0D108BD9-81ED-4DB2-BD59-A6C34878D82A}">
                    <a16:rowId xmlns:a16="http://schemas.microsoft.com/office/drawing/2014/main" val="3082546858"/>
                  </a:ext>
                </a:extLst>
              </a:tr>
              <a:tr h="496144">
                <a:tc>
                  <a:txBody>
                    <a:bodyPr/>
                    <a:lstStyle/>
                    <a:p>
                      <a:r>
                        <a:rPr lang="es-PE" sz="2800"/>
                        <a:t>[ a || b ]</a:t>
                      </a:r>
                    </a:p>
                  </a:txBody>
                  <a:tcPr anchor="ctr">
                    <a:lnL>
                      <a:noFill/>
                    </a:lnL>
                    <a:lnR>
                      <a:noFill/>
                    </a:lnR>
                    <a:lnT>
                      <a:noFill/>
                    </a:lnT>
                    <a:lnB>
                      <a:noFill/>
                    </a:lnB>
                    <a:solidFill>
                      <a:srgbClr val="E6ECF6"/>
                    </a:solidFill>
                  </a:tcPr>
                </a:tc>
                <a:tc>
                  <a:txBody>
                    <a:bodyPr/>
                    <a:lstStyle/>
                    <a:p>
                      <a:r>
                        <a:rPr lang="pt-BR" sz="2800"/>
                        <a:t>a o b o ambos</a:t>
                      </a:r>
                    </a:p>
                  </a:txBody>
                  <a:tcPr anchor="ctr">
                    <a:lnL>
                      <a:noFill/>
                    </a:lnL>
                    <a:lnR>
                      <a:noFill/>
                    </a:lnR>
                    <a:lnT>
                      <a:noFill/>
                    </a:lnT>
                    <a:lnB>
                      <a:noFill/>
                    </a:lnB>
                    <a:solidFill>
                      <a:srgbClr val="E6ECF6"/>
                    </a:solidFill>
                  </a:tcPr>
                </a:tc>
                <a:extLst>
                  <a:ext uri="{0D108BD9-81ED-4DB2-BD59-A6C34878D82A}">
                    <a16:rowId xmlns:a16="http://schemas.microsoft.com/office/drawing/2014/main" val="149727991"/>
                  </a:ext>
                </a:extLst>
              </a:tr>
              <a:tr h="496144">
                <a:tc>
                  <a:txBody>
                    <a:bodyPr/>
                    <a:lstStyle/>
                    <a:p>
                      <a:r>
                        <a:rPr lang="es-PE" sz="2800"/>
                        <a:t>a?</a:t>
                      </a:r>
                    </a:p>
                  </a:txBody>
                  <a:tcPr anchor="ctr">
                    <a:lnL>
                      <a:noFill/>
                    </a:lnL>
                    <a:lnR>
                      <a:noFill/>
                    </a:lnR>
                    <a:lnT>
                      <a:noFill/>
                    </a:lnT>
                    <a:lnB>
                      <a:noFill/>
                    </a:lnB>
                    <a:solidFill>
                      <a:srgbClr val="FFFFFF"/>
                    </a:solidFill>
                  </a:tcPr>
                </a:tc>
                <a:tc>
                  <a:txBody>
                    <a:bodyPr/>
                    <a:lstStyle/>
                    <a:p>
                      <a:r>
                        <a:rPr lang="es-PE" sz="2800"/>
                        <a:t>a es opcional</a:t>
                      </a:r>
                    </a:p>
                  </a:txBody>
                  <a:tcPr anchor="ctr">
                    <a:lnL>
                      <a:noFill/>
                    </a:lnL>
                    <a:lnR>
                      <a:noFill/>
                    </a:lnR>
                    <a:lnT>
                      <a:noFill/>
                    </a:lnT>
                    <a:lnB>
                      <a:noFill/>
                    </a:lnB>
                    <a:solidFill>
                      <a:srgbClr val="FFFFFF"/>
                    </a:solidFill>
                  </a:tcPr>
                </a:tc>
                <a:extLst>
                  <a:ext uri="{0D108BD9-81ED-4DB2-BD59-A6C34878D82A}">
                    <a16:rowId xmlns:a16="http://schemas.microsoft.com/office/drawing/2014/main" val="3702859068"/>
                  </a:ext>
                </a:extLst>
              </a:tr>
              <a:tr h="496144">
                <a:tc>
                  <a:txBody>
                    <a:bodyPr/>
                    <a:lstStyle/>
                    <a:p>
                      <a:r>
                        <a:rPr lang="es-PE" sz="2800"/>
                        <a:t>a*</a:t>
                      </a:r>
                    </a:p>
                  </a:txBody>
                  <a:tcPr anchor="ctr">
                    <a:lnL>
                      <a:noFill/>
                    </a:lnL>
                    <a:lnR>
                      <a:noFill/>
                    </a:lnR>
                    <a:lnT>
                      <a:noFill/>
                    </a:lnT>
                    <a:lnB>
                      <a:noFill/>
                    </a:lnB>
                    <a:solidFill>
                      <a:srgbClr val="E6ECF6"/>
                    </a:solidFill>
                  </a:tcPr>
                </a:tc>
                <a:tc>
                  <a:txBody>
                    <a:bodyPr/>
                    <a:lstStyle/>
                    <a:p>
                      <a:r>
                        <a:rPr lang="es-PE" sz="2800"/>
                        <a:t>0 o varios a</a:t>
                      </a:r>
                    </a:p>
                  </a:txBody>
                  <a:tcPr anchor="ctr">
                    <a:lnL>
                      <a:noFill/>
                    </a:lnL>
                    <a:lnR>
                      <a:noFill/>
                    </a:lnR>
                    <a:lnT>
                      <a:noFill/>
                    </a:lnT>
                    <a:lnB>
                      <a:noFill/>
                    </a:lnB>
                    <a:solidFill>
                      <a:srgbClr val="E6ECF6"/>
                    </a:solidFill>
                  </a:tcPr>
                </a:tc>
                <a:extLst>
                  <a:ext uri="{0D108BD9-81ED-4DB2-BD59-A6C34878D82A}">
                    <a16:rowId xmlns:a16="http://schemas.microsoft.com/office/drawing/2014/main" val="3723210965"/>
                  </a:ext>
                </a:extLst>
              </a:tr>
              <a:tr h="496144">
                <a:tc>
                  <a:txBody>
                    <a:bodyPr/>
                    <a:lstStyle/>
                    <a:p>
                      <a:r>
                        <a:rPr lang="es-PE" sz="2800"/>
                        <a:t>a+</a:t>
                      </a:r>
                    </a:p>
                  </a:txBody>
                  <a:tcPr anchor="ctr">
                    <a:lnL>
                      <a:noFill/>
                    </a:lnL>
                    <a:lnR>
                      <a:noFill/>
                    </a:lnR>
                    <a:lnT>
                      <a:noFill/>
                    </a:lnT>
                    <a:lnB>
                      <a:noFill/>
                    </a:lnB>
                    <a:solidFill>
                      <a:srgbClr val="FFFFFF"/>
                    </a:solidFill>
                  </a:tcPr>
                </a:tc>
                <a:tc>
                  <a:txBody>
                    <a:bodyPr/>
                    <a:lstStyle/>
                    <a:p>
                      <a:r>
                        <a:rPr lang="es-PE" sz="2800"/>
                        <a:t>1 o varios a</a:t>
                      </a:r>
                    </a:p>
                  </a:txBody>
                  <a:tcPr anchor="ctr">
                    <a:lnL>
                      <a:noFill/>
                    </a:lnL>
                    <a:lnR>
                      <a:noFill/>
                    </a:lnR>
                    <a:lnT>
                      <a:noFill/>
                    </a:lnT>
                    <a:lnB>
                      <a:noFill/>
                    </a:lnB>
                    <a:solidFill>
                      <a:srgbClr val="FFFFFF"/>
                    </a:solidFill>
                  </a:tcPr>
                </a:tc>
                <a:extLst>
                  <a:ext uri="{0D108BD9-81ED-4DB2-BD59-A6C34878D82A}">
                    <a16:rowId xmlns:a16="http://schemas.microsoft.com/office/drawing/2014/main" val="1587512785"/>
                  </a:ext>
                </a:extLst>
              </a:tr>
              <a:tr h="928731">
                <a:tc>
                  <a:txBody>
                    <a:bodyPr/>
                    <a:lstStyle/>
                    <a:p>
                      <a:r>
                        <a:rPr lang="es-PE" sz="2800"/>
                        <a:t>a {n, m}</a:t>
                      </a:r>
                    </a:p>
                  </a:txBody>
                  <a:tcPr anchor="ctr">
                    <a:lnL>
                      <a:noFill/>
                    </a:lnL>
                    <a:lnR>
                      <a:noFill/>
                    </a:lnR>
                    <a:lnT>
                      <a:noFill/>
                    </a:lnT>
                    <a:lnB>
                      <a:noFill/>
                    </a:lnB>
                    <a:solidFill>
                      <a:srgbClr val="E6ECF6"/>
                    </a:solidFill>
                  </a:tcPr>
                </a:tc>
                <a:tc>
                  <a:txBody>
                    <a:bodyPr/>
                    <a:lstStyle/>
                    <a:p>
                      <a:r>
                        <a:rPr lang="es-PE" sz="2800" dirty="0"/>
                        <a:t>a como mínimo n veces y como máximo m</a:t>
                      </a:r>
                    </a:p>
                  </a:txBody>
                  <a:tcPr anchor="ctr">
                    <a:lnL>
                      <a:noFill/>
                    </a:lnL>
                    <a:lnR>
                      <a:noFill/>
                    </a:lnR>
                    <a:lnT>
                      <a:noFill/>
                    </a:lnT>
                    <a:lnB>
                      <a:noFill/>
                    </a:lnB>
                    <a:solidFill>
                      <a:srgbClr val="E6ECF6"/>
                    </a:solidFill>
                  </a:tcPr>
                </a:tc>
                <a:extLst>
                  <a:ext uri="{0D108BD9-81ED-4DB2-BD59-A6C34878D82A}">
                    <a16:rowId xmlns:a16="http://schemas.microsoft.com/office/drawing/2014/main" val="3696932811"/>
                  </a:ext>
                </a:extLst>
              </a:tr>
            </a:tbl>
          </a:graphicData>
        </a:graphic>
      </p:graphicFrame>
    </p:spTree>
    <p:extLst>
      <p:ext uri="{BB962C8B-B14F-4D97-AF65-F5344CB8AC3E}">
        <p14:creationId xmlns:p14="http://schemas.microsoft.com/office/powerpoint/2010/main" val="197210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69310-9A52-4D3D-9998-CDFA10D697C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C46EAC6A-7528-4D0A-893D-B51DC95B6ABC}"/>
              </a:ext>
            </a:extLst>
          </p:cNvPr>
          <p:cNvSpPr>
            <a:spLocks noGrp="1"/>
          </p:cNvSpPr>
          <p:nvPr>
            <p:ph idx="1"/>
          </p:nvPr>
        </p:nvSpPr>
        <p:spPr/>
        <p:txBody>
          <a:bodyPr/>
          <a:lstStyle/>
          <a:p>
            <a:endParaRPr lang="es-PE"/>
          </a:p>
        </p:txBody>
      </p:sp>
      <p:graphicFrame>
        <p:nvGraphicFramePr>
          <p:cNvPr id="4" name="Marcador de contenido 3">
            <a:extLst>
              <a:ext uri="{FF2B5EF4-FFF2-40B4-BE49-F238E27FC236}">
                <a16:creationId xmlns:a16="http://schemas.microsoft.com/office/drawing/2014/main" id="{C3CCFDBD-7BC5-4CE0-9441-94161B970CD2}"/>
              </a:ext>
            </a:extLst>
          </p:cNvPr>
          <p:cNvGraphicFramePr>
            <a:graphicFrameLocks/>
          </p:cNvGraphicFramePr>
          <p:nvPr>
            <p:extLst>
              <p:ext uri="{D42A27DB-BD31-4B8C-83A1-F6EECF244321}">
                <p14:modId xmlns:p14="http://schemas.microsoft.com/office/powerpoint/2010/main" val="137792383"/>
              </p:ext>
            </p:extLst>
          </p:nvPr>
        </p:nvGraphicFramePr>
        <p:xfrm>
          <a:off x="352926" y="1251284"/>
          <a:ext cx="11839074" cy="5523725"/>
        </p:xfrm>
        <a:graphic>
          <a:graphicData uri="http://schemas.openxmlformats.org/drawingml/2006/table">
            <a:tbl>
              <a:tblPr/>
              <a:tblGrid>
                <a:gridCol w="3096127">
                  <a:extLst>
                    <a:ext uri="{9D8B030D-6E8A-4147-A177-3AD203B41FA5}">
                      <a16:colId xmlns:a16="http://schemas.microsoft.com/office/drawing/2014/main" val="1839004840"/>
                    </a:ext>
                  </a:extLst>
                </a:gridCol>
                <a:gridCol w="8742947">
                  <a:extLst>
                    <a:ext uri="{9D8B030D-6E8A-4147-A177-3AD203B41FA5}">
                      <a16:colId xmlns:a16="http://schemas.microsoft.com/office/drawing/2014/main" val="4094586442"/>
                    </a:ext>
                  </a:extLst>
                </a:gridCol>
              </a:tblGrid>
              <a:tr h="325778">
                <a:tc>
                  <a:txBody>
                    <a:bodyPr/>
                    <a:lstStyle/>
                    <a:p>
                      <a:r>
                        <a:rPr lang="es-PE" sz="2000">
                          <a:solidFill>
                            <a:srgbClr val="000000"/>
                          </a:solidFill>
                          <a:effectLst/>
                        </a:rPr>
                        <a:t>Nombre</a:t>
                      </a:r>
                    </a:p>
                  </a:txBody>
                  <a:tcPr marL="66944" marR="66944" marT="33472" marB="33472" anchor="ctr">
                    <a:lnL>
                      <a:noFill/>
                    </a:lnL>
                    <a:lnR>
                      <a:noFill/>
                    </a:lnR>
                    <a:lnT>
                      <a:noFill/>
                    </a:lnT>
                    <a:lnB>
                      <a:noFill/>
                    </a:lnB>
                    <a:solidFill>
                      <a:srgbClr val="B0C4DE"/>
                    </a:solidFill>
                  </a:tcPr>
                </a:tc>
                <a:tc>
                  <a:txBody>
                    <a:bodyPr/>
                    <a:lstStyle/>
                    <a:p>
                      <a:r>
                        <a:rPr lang="es-PE" sz="2000">
                          <a:solidFill>
                            <a:srgbClr val="000000"/>
                          </a:solidFill>
                          <a:effectLst/>
                        </a:rPr>
                        <a:t>Medio</a:t>
                      </a:r>
                    </a:p>
                  </a:txBody>
                  <a:tcPr marL="66944" marR="66944" marT="33472" marB="33472" anchor="ctr">
                    <a:lnL>
                      <a:noFill/>
                    </a:lnL>
                    <a:lnR>
                      <a:noFill/>
                    </a:lnR>
                    <a:lnT>
                      <a:noFill/>
                    </a:lnT>
                    <a:lnB>
                      <a:noFill/>
                    </a:lnB>
                    <a:solidFill>
                      <a:srgbClr val="B0C4DE"/>
                    </a:solidFill>
                  </a:tcPr>
                </a:tc>
                <a:extLst>
                  <a:ext uri="{0D108BD9-81ED-4DB2-BD59-A6C34878D82A}">
                    <a16:rowId xmlns:a16="http://schemas.microsoft.com/office/drawing/2014/main" val="403138665"/>
                  </a:ext>
                </a:extLst>
              </a:tr>
              <a:tr h="325778">
                <a:tc>
                  <a:txBody>
                    <a:bodyPr/>
                    <a:lstStyle/>
                    <a:p>
                      <a:pPr algn="ctr"/>
                      <a:r>
                        <a:rPr lang="es-PE" sz="2000"/>
                        <a:t>all</a:t>
                      </a:r>
                    </a:p>
                  </a:txBody>
                  <a:tcPr marL="66944" marR="66944" marT="33472" marB="33472" anchor="ctr">
                    <a:lnL>
                      <a:noFill/>
                    </a:lnL>
                    <a:lnR>
                      <a:noFill/>
                    </a:lnR>
                    <a:lnT>
                      <a:noFill/>
                    </a:lnT>
                    <a:lnB>
                      <a:noFill/>
                    </a:lnB>
                    <a:solidFill>
                      <a:srgbClr val="FFFFFF"/>
                    </a:solidFill>
                  </a:tcPr>
                </a:tc>
                <a:tc>
                  <a:txBody>
                    <a:bodyPr/>
                    <a:lstStyle/>
                    <a:p>
                      <a:r>
                        <a:rPr lang="es-PE" sz="2000"/>
                        <a:t>Todos los dispositivos</a:t>
                      </a:r>
                    </a:p>
                  </a:txBody>
                  <a:tcPr marL="66944" marR="66944" marT="33472" marB="33472" anchor="ctr">
                    <a:lnL>
                      <a:noFill/>
                    </a:lnL>
                    <a:lnR>
                      <a:noFill/>
                    </a:lnR>
                    <a:lnT>
                      <a:noFill/>
                    </a:lnT>
                    <a:lnB>
                      <a:noFill/>
                    </a:lnB>
                    <a:solidFill>
                      <a:srgbClr val="FFFFFF"/>
                    </a:solidFill>
                  </a:tcPr>
                </a:tc>
                <a:extLst>
                  <a:ext uri="{0D108BD9-81ED-4DB2-BD59-A6C34878D82A}">
                    <a16:rowId xmlns:a16="http://schemas.microsoft.com/office/drawing/2014/main" val="4037094604"/>
                  </a:ext>
                </a:extLst>
              </a:tr>
              <a:tr h="325778">
                <a:tc>
                  <a:txBody>
                    <a:bodyPr/>
                    <a:lstStyle/>
                    <a:p>
                      <a:pPr algn="ctr"/>
                      <a:r>
                        <a:rPr lang="es-PE" sz="2000"/>
                        <a:t>braille</a:t>
                      </a:r>
                    </a:p>
                  </a:txBody>
                  <a:tcPr marL="66944" marR="66944" marT="33472" marB="33472" anchor="ctr">
                    <a:lnL>
                      <a:noFill/>
                    </a:lnL>
                    <a:lnR>
                      <a:noFill/>
                    </a:lnR>
                    <a:lnT>
                      <a:noFill/>
                    </a:lnT>
                    <a:lnB>
                      <a:noFill/>
                    </a:lnB>
                    <a:solidFill>
                      <a:srgbClr val="E6ECF6"/>
                    </a:solidFill>
                  </a:tcPr>
                </a:tc>
                <a:tc>
                  <a:txBody>
                    <a:bodyPr/>
                    <a:lstStyle/>
                    <a:p>
                      <a:r>
                        <a:rPr lang="es-PE" sz="2000"/>
                        <a:t>Dispositivos táctiles braille</a:t>
                      </a:r>
                    </a:p>
                  </a:txBody>
                  <a:tcPr marL="66944" marR="66944" marT="33472" marB="33472" anchor="ctr">
                    <a:lnL>
                      <a:noFill/>
                    </a:lnL>
                    <a:lnR>
                      <a:noFill/>
                    </a:lnR>
                    <a:lnT>
                      <a:noFill/>
                    </a:lnT>
                    <a:lnB>
                      <a:noFill/>
                    </a:lnB>
                    <a:solidFill>
                      <a:srgbClr val="E6ECF6"/>
                    </a:solidFill>
                  </a:tcPr>
                </a:tc>
                <a:extLst>
                  <a:ext uri="{0D108BD9-81ED-4DB2-BD59-A6C34878D82A}">
                    <a16:rowId xmlns:a16="http://schemas.microsoft.com/office/drawing/2014/main" val="3883889148"/>
                  </a:ext>
                </a:extLst>
              </a:tr>
              <a:tr h="325778">
                <a:tc>
                  <a:txBody>
                    <a:bodyPr/>
                    <a:lstStyle/>
                    <a:p>
                      <a:pPr algn="ctr"/>
                      <a:r>
                        <a:rPr lang="es-PE" sz="2000"/>
                        <a:t>embossed</a:t>
                      </a:r>
                    </a:p>
                  </a:txBody>
                  <a:tcPr marL="66944" marR="66944" marT="33472" marB="33472" anchor="ctr">
                    <a:lnL>
                      <a:noFill/>
                    </a:lnL>
                    <a:lnR>
                      <a:noFill/>
                    </a:lnR>
                    <a:lnT>
                      <a:noFill/>
                    </a:lnT>
                    <a:lnB>
                      <a:noFill/>
                    </a:lnB>
                    <a:solidFill>
                      <a:srgbClr val="FFFFFF"/>
                    </a:solidFill>
                  </a:tcPr>
                </a:tc>
                <a:tc>
                  <a:txBody>
                    <a:bodyPr/>
                    <a:lstStyle/>
                    <a:p>
                      <a:r>
                        <a:rPr lang="es-PE" sz="2000"/>
                        <a:t>Impresoras braille</a:t>
                      </a:r>
                    </a:p>
                  </a:txBody>
                  <a:tcPr marL="66944" marR="66944" marT="33472" marB="33472" anchor="ctr">
                    <a:lnL>
                      <a:noFill/>
                    </a:lnL>
                    <a:lnR>
                      <a:noFill/>
                    </a:lnR>
                    <a:lnT>
                      <a:noFill/>
                    </a:lnT>
                    <a:lnB>
                      <a:noFill/>
                    </a:lnB>
                    <a:solidFill>
                      <a:srgbClr val="FFFFFF"/>
                    </a:solidFill>
                  </a:tcPr>
                </a:tc>
                <a:extLst>
                  <a:ext uri="{0D108BD9-81ED-4DB2-BD59-A6C34878D82A}">
                    <a16:rowId xmlns:a16="http://schemas.microsoft.com/office/drawing/2014/main" val="3193544782"/>
                  </a:ext>
                </a:extLst>
              </a:tr>
              <a:tr h="814445">
                <a:tc>
                  <a:txBody>
                    <a:bodyPr/>
                    <a:lstStyle/>
                    <a:p>
                      <a:pPr algn="ctr"/>
                      <a:r>
                        <a:rPr lang="es-PE" sz="2000"/>
                        <a:t>handheld</a:t>
                      </a:r>
                    </a:p>
                  </a:txBody>
                  <a:tcPr marL="66944" marR="66944" marT="33472" marB="33472" anchor="ctr">
                    <a:lnL>
                      <a:noFill/>
                    </a:lnL>
                    <a:lnR>
                      <a:noFill/>
                    </a:lnR>
                    <a:lnT>
                      <a:noFill/>
                    </a:lnT>
                    <a:lnB>
                      <a:noFill/>
                    </a:lnB>
                    <a:solidFill>
                      <a:srgbClr val="E6ECF6"/>
                    </a:solidFill>
                  </a:tcPr>
                </a:tc>
                <a:tc>
                  <a:txBody>
                    <a:bodyPr/>
                    <a:lstStyle/>
                    <a:p>
                      <a:r>
                        <a:rPr lang="es-PE" sz="2000"/>
                        <a:t>Dispositivos de mano (pantallas pequeñas, ancho de banda reducido, etc.)</a:t>
                      </a:r>
                    </a:p>
                  </a:txBody>
                  <a:tcPr marL="66944" marR="66944" marT="33472" marB="33472" anchor="ctr">
                    <a:lnL>
                      <a:noFill/>
                    </a:lnL>
                    <a:lnR>
                      <a:noFill/>
                    </a:lnR>
                    <a:lnT>
                      <a:noFill/>
                    </a:lnT>
                    <a:lnB>
                      <a:noFill/>
                    </a:lnB>
                    <a:solidFill>
                      <a:srgbClr val="E6ECF6"/>
                    </a:solidFill>
                  </a:tcPr>
                </a:tc>
                <a:extLst>
                  <a:ext uri="{0D108BD9-81ED-4DB2-BD59-A6C34878D82A}">
                    <a16:rowId xmlns:a16="http://schemas.microsoft.com/office/drawing/2014/main" val="1637095562"/>
                  </a:ext>
                </a:extLst>
              </a:tr>
              <a:tr h="570112">
                <a:tc>
                  <a:txBody>
                    <a:bodyPr/>
                    <a:lstStyle/>
                    <a:p>
                      <a:pPr algn="ctr"/>
                      <a:r>
                        <a:rPr lang="es-PE" sz="2000"/>
                        <a:t>print</a:t>
                      </a:r>
                    </a:p>
                  </a:txBody>
                  <a:tcPr marL="66944" marR="66944" marT="33472" marB="33472" anchor="ctr">
                    <a:lnL>
                      <a:noFill/>
                    </a:lnL>
                    <a:lnR>
                      <a:noFill/>
                    </a:lnR>
                    <a:lnT>
                      <a:noFill/>
                    </a:lnT>
                    <a:lnB>
                      <a:noFill/>
                    </a:lnB>
                    <a:solidFill>
                      <a:srgbClr val="FFFFFF"/>
                    </a:solidFill>
                  </a:tcPr>
                </a:tc>
                <a:tc>
                  <a:txBody>
                    <a:bodyPr/>
                    <a:lstStyle/>
                    <a:p>
                      <a:r>
                        <a:rPr lang="es-PE" sz="2000"/>
                        <a:t>Para documentos paginados y mostrados en vista de impresión</a:t>
                      </a:r>
                    </a:p>
                  </a:txBody>
                  <a:tcPr marL="66944" marR="66944" marT="33472" marB="33472" anchor="ctr">
                    <a:lnL>
                      <a:noFill/>
                    </a:lnL>
                    <a:lnR>
                      <a:noFill/>
                    </a:lnR>
                    <a:lnT>
                      <a:noFill/>
                    </a:lnT>
                    <a:lnB>
                      <a:noFill/>
                    </a:lnB>
                    <a:solidFill>
                      <a:srgbClr val="FFFFFF"/>
                    </a:solidFill>
                  </a:tcPr>
                </a:tc>
                <a:extLst>
                  <a:ext uri="{0D108BD9-81ED-4DB2-BD59-A6C34878D82A}">
                    <a16:rowId xmlns:a16="http://schemas.microsoft.com/office/drawing/2014/main" val="1639019550"/>
                  </a:ext>
                </a:extLst>
              </a:tr>
              <a:tr h="570112">
                <a:tc>
                  <a:txBody>
                    <a:bodyPr/>
                    <a:lstStyle/>
                    <a:p>
                      <a:pPr algn="ctr"/>
                      <a:r>
                        <a:rPr lang="es-PE" sz="2000"/>
                        <a:t>projection</a:t>
                      </a:r>
                    </a:p>
                  </a:txBody>
                  <a:tcPr marL="66944" marR="66944" marT="33472" marB="33472" anchor="ctr">
                    <a:lnL>
                      <a:noFill/>
                    </a:lnL>
                    <a:lnR>
                      <a:noFill/>
                    </a:lnR>
                    <a:lnT>
                      <a:noFill/>
                    </a:lnT>
                    <a:lnB>
                      <a:noFill/>
                    </a:lnB>
                    <a:solidFill>
                      <a:srgbClr val="E6ECF6"/>
                    </a:solidFill>
                  </a:tcPr>
                </a:tc>
                <a:tc>
                  <a:txBody>
                    <a:bodyPr/>
                    <a:lstStyle/>
                    <a:p>
                      <a:r>
                        <a:rPr lang="es-PE" sz="2000"/>
                        <a:t>Dispositivos de proyección de presentaciones</a:t>
                      </a:r>
                    </a:p>
                  </a:txBody>
                  <a:tcPr marL="66944" marR="66944" marT="33472" marB="33472" anchor="ctr">
                    <a:lnL>
                      <a:noFill/>
                    </a:lnL>
                    <a:lnR>
                      <a:noFill/>
                    </a:lnR>
                    <a:lnT>
                      <a:noFill/>
                    </a:lnT>
                    <a:lnB>
                      <a:noFill/>
                    </a:lnB>
                    <a:solidFill>
                      <a:srgbClr val="E6ECF6"/>
                    </a:solidFill>
                  </a:tcPr>
                </a:tc>
                <a:extLst>
                  <a:ext uri="{0D108BD9-81ED-4DB2-BD59-A6C34878D82A}">
                    <a16:rowId xmlns:a16="http://schemas.microsoft.com/office/drawing/2014/main" val="3570007715"/>
                  </a:ext>
                </a:extLst>
              </a:tr>
              <a:tr h="570112">
                <a:tc>
                  <a:txBody>
                    <a:bodyPr/>
                    <a:lstStyle/>
                    <a:p>
                      <a:pPr algn="ctr"/>
                      <a:r>
                        <a:rPr lang="es-PE" sz="2000"/>
                        <a:t>screen</a:t>
                      </a:r>
                    </a:p>
                  </a:txBody>
                  <a:tcPr marL="66944" marR="66944" marT="33472" marB="33472" anchor="ctr">
                    <a:lnL>
                      <a:noFill/>
                    </a:lnL>
                    <a:lnR>
                      <a:noFill/>
                    </a:lnR>
                    <a:lnT>
                      <a:noFill/>
                    </a:lnT>
                    <a:lnB>
                      <a:noFill/>
                    </a:lnB>
                    <a:solidFill>
                      <a:srgbClr val="E6ECF6"/>
                    </a:solidFill>
                  </a:tcPr>
                </a:tc>
                <a:tc>
                  <a:txBody>
                    <a:bodyPr/>
                    <a:lstStyle/>
                    <a:p>
                      <a:r>
                        <a:rPr lang="es-PE" sz="2000"/>
                        <a:t>Pantallas a color de equipos informáticos</a:t>
                      </a:r>
                    </a:p>
                  </a:txBody>
                  <a:tcPr marL="66944" marR="66944" marT="33472" marB="33472" anchor="ctr">
                    <a:lnL>
                      <a:noFill/>
                    </a:lnL>
                    <a:lnR>
                      <a:noFill/>
                    </a:lnR>
                    <a:lnT>
                      <a:noFill/>
                    </a:lnT>
                    <a:lnB>
                      <a:noFill/>
                    </a:lnB>
                    <a:solidFill>
                      <a:srgbClr val="E6ECF6"/>
                    </a:solidFill>
                  </a:tcPr>
                </a:tc>
                <a:extLst>
                  <a:ext uri="{0D108BD9-81ED-4DB2-BD59-A6C34878D82A}">
                    <a16:rowId xmlns:a16="http://schemas.microsoft.com/office/drawing/2014/main" val="1128111810"/>
                  </a:ext>
                </a:extLst>
              </a:tr>
              <a:tr h="570112">
                <a:tc>
                  <a:txBody>
                    <a:bodyPr/>
                    <a:lstStyle/>
                    <a:p>
                      <a:pPr algn="ctr"/>
                      <a:r>
                        <a:rPr lang="es-PE" sz="2000"/>
                        <a:t>speech</a:t>
                      </a:r>
                    </a:p>
                  </a:txBody>
                  <a:tcPr marL="66944" marR="66944" marT="33472" marB="33472" anchor="ctr">
                    <a:lnL>
                      <a:noFill/>
                    </a:lnL>
                    <a:lnR>
                      <a:noFill/>
                    </a:lnR>
                    <a:lnT>
                      <a:noFill/>
                    </a:lnT>
                    <a:lnB>
                      <a:noFill/>
                    </a:lnB>
                    <a:solidFill>
                      <a:srgbClr val="FFFFFF"/>
                    </a:solidFill>
                  </a:tcPr>
                </a:tc>
                <a:tc>
                  <a:txBody>
                    <a:bodyPr/>
                    <a:lstStyle/>
                    <a:p>
                      <a:r>
                        <a:rPr lang="es-PE" sz="2000"/>
                        <a:t>Para sintetizadores de voz. Similar a "aural"</a:t>
                      </a:r>
                    </a:p>
                  </a:txBody>
                  <a:tcPr marL="66944" marR="66944" marT="33472" marB="33472" anchor="ctr">
                    <a:lnL>
                      <a:noFill/>
                    </a:lnL>
                    <a:lnR>
                      <a:noFill/>
                    </a:lnR>
                    <a:lnT>
                      <a:noFill/>
                    </a:lnT>
                    <a:lnB>
                      <a:noFill/>
                    </a:lnB>
                    <a:solidFill>
                      <a:srgbClr val="FFFFFF"/>
                    </a:solidFill>
                  </a:tcPr>
                </a:tc>
                <a:extLst>
                  <a:ext uri="{0D108BD9-81ED-4DB2-BD59-A6C34878D82A}">
                    <a16:rowId xmlns:a16="http://schemas.microsoft.com/office/drawing/2014/main" val="3163007655"/>
                  </a:ext>
                </a:extLst>
              </a:tr>
              <a:tr h="570112">
                <a:tc>
                  <a:txBody>
                    <a:bodyPr/>
                    <a:lstStyle/>
                    <a:p>
                      <a:pPr algn="ctr"/>
                      <a:r>
                        <a:rPr lang="es-PE" sz="2000" dirty="0" err="1"/>
                        <a:t>tty</a:t>
                      </a:r>
                      <a:endParaRPr lang="es-PE" sz="2000" dirty="0"/>
                    </a:p>
                  </a:txBody>
                  <a:tcPr marL="66944" marR="66944" marT="33472" marB="33472" anchor="ctr">
                    <a:lnL>
                      <a:noFill/>
                    </a:lnL>
                    <a:lnR>
                      <a:noFill/>
                    </a:lnR>
                    <a:lnT>
                      <a:noFill/>
                    </a:lnT>
                    <a:lnB>
                      <a:noFill/>
                    </a:lnB>
                    <a:solidFill>
                      <a:srgbClr val="E6ECF6"/>
                    </a:solidFill>
                  </a:tcPr>
                </a:tc>
                <a:tc>
                  <a:txBody>
                    <a:bodyPr/>
                    <a:lstStyle/>
                    <a:p>
                      <a:r>
                        <a:rPr lang="es-PE" sz="2000"/>
                        <a:t>Dispositivos de visualización con capacidades limitadas</a:t>
                      </a:r>
                    </a:p>
                  </a:txBody>
                  <a:tcPr marL="66944" marR="66944" marT="33472" marB="33472" anchor="ctr">
                    <a:lnL>
                      <a:noFill/>
                    </a:lnL>
                    <a:lnR>
                      <a:noFill/>
                    </a:lnR>
                    <a:lnT>
                      <a:noFill/>
                    </a:lnT>
                    <a:lnB>
                      <a:noFill/>
                    </a:lnB>
                    <a:solidFill>
                      <a:srgbClr val="E6ECF6"/>
                    </a:solidFill>
                  </a:tcPr>
                </a:tc>
                <a:extLst>
                  <a:ext uri="{0D108BD9-81ED-4DB2-BD59-A6C34878D82A}">
                    <a16:rowId xmlns:a16="http://schemas.microsoft.com/office/drawing/2014/main" val="1616296343"/>
                  </a:ext>
                </a:extLst>
              </a:tr>
              <a:tr h="325778">
                <a:tc>
                  <a:txBody>
                    <a:bodyPr/>
                    <a:lstStyle/>
                    <a:p>
                      <a:pPr algn="ctr"/>
                      <a:r>
                        <a:rPr lang="es-PE" sz="2000" dirty="0"/>
                        <a:t>tv</a:t>
                      </a:r>
                    </a:p>
                  </a:txBody>
                  <a:tcPr marL="66944" marR="66944" marT="33472" marB="33472" anchor="ctr">
                    <a:lnL>
                      <a:noFill/>
                    </a:lnL>
                    <a:lnR>
                      <a:noFill/>
                    </a:lnR>
                    <a:lnT>
                      <a:noFill/>
                    </a:lnT>
                    <a:lnB>
                      <a:noFill/>
                    </a:lnB>
                    <a:solidFill>
                      <a:srgbClr val="FFFFFF"/>
                    </a:solidFill>
                  </a:tcPr>
                </a:tc>
                <a:tc>
                  <a:txBody>
                    <a:bodyPr/>
                    <a:lstStyle/>
                    <a:p>
                      <a:r>
                        <a:rPr lang="es-PE" sz="2000" dirty="0"/>
                        <a:t>Televisores</a:t>
                      </a:r>
                    </a:p>
                  </a:txBody>
                  <a:tcPr marL="66944" marR="66944" marT="33472" marB="33472" anchor="ctr">
                    <a:lnL>
                      <a:noFill/>
                    </a:lnL>
                    <a:lnR>
                      <a:noFill/>
                    </a:lnR>
                    <a:lnT>
                      <a:noFill/>
                    </a:lnT>
                    <a:lnB>
                      <a:noFill/>
                    </a:lnB>
                    <a:solidFill>
                      <a:srgbClr val="FFFFFF"/>
                    </a:solidFill>
                  </a:tcPr>
                </a:tc>
                <a:extLst>
                  <a:ext uri="{0D108BD9-81ED-4DB2-BD59-A6C34878D82A}">
                    <a16:rowId xmlns:a16="http://schemas.microsoft.com/office/drawing/2014/main" val="3313376864"/>
                  </a:ext>
                </a:extLst>
              </a:tr>
            </a:tbl>
          </a:graphicData>
        </a:graphic>
      </p:graphicFrame>
    </p:spTree>
    <p:extLst>
      <p:ext uri="{BB962C8B-B14F-4D97-AF65-F5344CB8AC3E}">
        <p14:creationId xmlns:p14="http://schemas.microsoft.com/office/powerpoint/2010/main" val="355655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94720-DB0D-4B95-B8A5-BF74FC5288B2}"/>
              </a:ext>
            </a:extLst>
          </p:cNvPr>
          <p:cNvSpPr>
            <a:spLocks noGrp="1"/>
          </p:cNvSpPr>
          <p:nvPr>
            <p:ph type="title"/>
          </p:nvPr>
        </p:nvSpPr>
        <p:spPr/>
        <p:txBody>
          <a:bodyPr/>
          <a:lstStyle/>
          <a:p>
            <a:r>
              <a:rPr lang="es-ES" dirty="0"/>
              <a:t>Referencia</a:t>
            </a:r>
            <a:endParaRPr lang="es-PE" dirty="0"/>
          </a:p>
        </p:txBody>
      </p:sp>
      <p:sp>
        <p:nvSpPr>
          <p:cNvPr id="3" name="Marcador de contenido 2">
            <a:extLst>
              <a:ext uri="{FF2B5EF4-FFF2-40B4-BE49-F238E27FC236}">
                <a16:creationId xmlns:a16="http://schemas.microsoft.com/office/drawing/2014/main" id="{646924AA-386A-4DD1-A1C8-06FB6C901DEC}"/>
              </a:ext>
            </a:extLst>
          </p:cNvPr>
          <p:cNvSpPr>
            <a:spLocks noGrp="1"/>
          </p:cNvSpPr>
          <p:nvPr>
            <p:ph idx="1"/>
          </p:nvPr>
        </p:nvSpPr>
        <p:spPr/>
        <p:txBody>
          <a:bodyPr/>
          <a:lstStyle/>
          <a:p>
            <a:r>
              <a:rPr lang="es-PE" dirty="0">
                <a:hlinkClick r:id="rId2"/>
              </a:rPr>
              <a:t>http://www.w3c.es/Divulgacion/GuiasReferencia/CSS21/</a:t>
            </a:r>
            <a:endParaRPr lang="es-PE" dirty="0"/>
          </a:p>
          <a:p>
            <a:endParaRPr lang="es-PE" dirty="0"/>
          </a:p>
        </p:txBody>
      </p:sp>
    </p:spTree>
    <p:extLst>
      <p:ext uri="{BB962C8B-B14F-4D97-AF65-F5344CB8AC3E}">
        <p14:creationId xmlns:p14="http://schemas.microsoft.com/office/powerpoint/2010/main" val="285998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D5DF7-8343-4AC1-AD41-72E058B11B15}"/>
              </a:ext>
            </a:extLst>
          </p:cNvPr>
          <p:cNvSpPr>
            <a:spLocks noGrp="1"/>
          </p:cNvSpPr>
          <p:nvPr>
            <p:ph type="title"/>
          </p:nvPr>
        </p:nvSpPr>
        <p:spPr/>
        <p:txBody>
          <a:bodyPr/>
          <a:lstStyle/>
          <a:p>
            <a:r>
              <a:rPr lang="es-ES" dirty="0"/>
              <a:t>Que en CSS? (1)</a:t>
            </a:r>
            <a:endParaRPr lang="es-PE" dirty="0"/>
          </a:p>
        </p:txBody>
      </p:sp>
      <p:pic>
        <p:nvPicPr>
          <p:cNvPr id="5" name="Gráfico 4" descr="Papel">
            <a:extLst>
              <a:ext uri="{FF2B5EF4-FFF2-40B4-BE49-F238E27FC236}">
                <a16:creationId xmlns:a16="http://schemas.microsoft.com/office/drawing/2014/main" id="{993F9A6F-73A8-423B-83D4-689A62CCC0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7357" y="1911627"/>
            <a:ext cx="5161722" cy="4830418"/>
          </a:xfrm>
          <a:prstGeom prst="rect">
            <a:avLst/>
          </a:prstGeom>
        </p:spPr>
      </p:pic>
      <p:pic>
        <p:nvPicPr>
          <p:cNvPr id="6" name="Gráfico 5" descr="Papel">
            <a:extLst>
              <a:ext uri="{FF2B5EF4-FFF2-40B4-BE49-F238E27FC236}">
                <a16:creationId xmlns:a16="http://schemas.microsoft.com/office/drawing/2014/main" id="{06768E66-930B-4C0D-B5AC-CA2E080FDA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53" y="1911627"/>
            <a:ext cx="4830418" cy="4830418"/>
          </a:xfrm>
          <a:prstGeom prst="rect">
            <a:avLst/>
          </a:prstGeom>
        </p:spPr>
      </p:pic>
      <p:sp>
        <p:nvSpPr>
          <p:cNvPr id="7" name="CuadroTexto 6">
            <a:extLst>
              <a:ext uri="{FF2B5EF4-FFF2-40B4-BE49-F238E27FC236}">
                <a16:creationId xmlns:a16="http://schemas.microsoft.com/office/drawing/2014/main" id="{00D755C7-8035-497B-B6A4-1DDCC62E1878}"/>
              </a:ext>
            </a:extLst>
          </p:cNvPr>
          <p:cNvSpPr txBox="1"/>
          <p:nvPr/>
        </p:nvSpPr>
        <p:spPr>
          <a:xfrm>
            <a:off x="5708401" y="1717193"/>
            <a:ext cx="1129747" cy="584775"/>
          </a:xfrm>
          <a:prstGeom prst="rect">
            <a:avLst/>
          </a:prstGeom>
          <a:noFill/>
        </p:spPr>
        <p:txBody>
          <a:bodyPr wrap="square" rtlCol="0">
            <a:spAutoFit/>
          </a:bodyPr>
          <a:lstStyle/>
          <a:p>
            <a:r>
              <a:rPr lang="es-ES" sz="3200" dirty="0" err="1">
                <a:solidFill>
                  <a:srgbClr val="EF910C"/>
                </a:solidFill>
              </a:rPr>
              <a:t>html</a:t>
            </a:r>
            <a:endParaRPr lang="es-PE" sz="3200" dirty="0">
              <a:solidFill>
                <a:srgbClr val="EF910C"/>
              </a:solidFill>
            </a:endParaRPr>
          </a:p>
        </p:txBody>
      </p:sp>
      <p:sp>
        <p:nvSpPr>
          <p:cNvPr id="8" name="CuadroTexto 7">
            <a:extLst>
              <a:ext uri="{FF2B5EF4-FFF2-40B4-BE49-F238E27FC236}">
                <a16:creationId xmlns:a16="http://schemas.microsoft.com/office/drawing/2014/main" id="{4E229749-F21C-466B-89F7-189E928EE93D}"/>
              </a:ext>
            </a:extLst>
          </p:cNvPr>
          <p:cNvSpPr txBox="1"/>
          <p:nvPr/>
        </p:nvSpPr>
        <p:spPr>
          <a:xfrm>
            <a:off x="9077739" y="1690688"/>
            <a:ext cx="874643" cy="584775"/>
          </a:xfrm>
          <a:prstGeom prst="rect">
            <a:avLst/>
          </a:prstGeom>
          <a:noFill/>
        </p:spPr>
        <p:txBody>
          <a:bodyPr wrap="square" rtlCol="0">
            <a:spAutoFit/>
          </a:bodyPr>
          <a:lstStyle/>
          <a:p>
            <a:r>
              <a:rPr lang="es-ES" sz="3200" dirty="0" err="1">
                <a:solidFill>
                  <a:srgbClr val="EF910C"/>
                </a:solidFill>
              </a:rPr>
              <a:t>css</a:t>
            </a:r>
            <a:endParaRPr lang="es-PE" sz="3200" dirty="0">
              <a:solidFill>
                <a:srgbClr val="EF910C"/>
              </a:solidFill>
            </a:endParaRPr>
          </a:p>
        </p:txBody>
      </p:sp>
      <p:pic>
        <p:nvPicPr>
          <p:cNvPr id="2050" name="Picture 2" descr="Imágenes circulares con CSS">
            <a:extLst>
              <a:ext uri="{FF2B5EF4-FFF2-40B4-BE49-F238E27FC236}">
                <a16:creationId xmlns:a16="http://schemas.microsoft.com/office/drawing/2014/main" id="{7BE878EF-9C33-4933-BA4C-360CF53518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1821"/>
          <a:stretch/>
        </p:blipFill>
        <p:spPr bwMode="auto">
          <a:xfrm>
            <a:off x="708989" y="2146851"/>
            <a:ext cx="2713437" cy="99681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86ECADA6-CC38-4139-BF51-2E81B7FF19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5719" y="4012467"/>
            <a:ext cx="3115110" cy="628738"/>
          </a:xfrm>
          <a:prstGeom prst="rect">
            <a:avLst/>
          </a:prstGeom>
        </p:spPr>
      </p:pic>
      <p:pic>
        <p:nvPicPr>
          <p:cNvPr id="13" name="Imagen 12">
            <a:extLst>
              <a:ext uri="{FF2B5EF4-FFF2-40B4-BE49-F238E27FC236}">
                <a16:creationId xmlns:a16="http://schemas.microsoft.com/office/drawing/2014/main" id="{3691ED95-440A-4250-894A-CCF9DA5E5A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01581" y="4012467"/>
            <a:ext cx="2410161" cy="809738"/>
          </a:xfrm>
          <a:prstGeom prst="rect">
            <a:avLst/>
          </a:prstGeom>
        </p:spPr>
      </p:pic>
      <p:pic>
        <p:nvPicPr>
          <p:cNvPr id="15" name="Gráfico 14" descr="Papel">
            <a:extLst>
              <a:ext uri="{FF2B5EF4-FFF2-40B4-BE49-F238E27FC236}">
                <a16:creationId xmlns:a16="http://schemas.microsoft.com/office/drawing/2014/main" id="{D81381D4-E2D3-46B7-B79C-C1AB9E424F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017" y="3252097"/>
            <a:ext cx="2329069" cy="2329069"/>
          </a:xfrm>
          <a:prstGeom prst="rect">
            <a:avLst/>
          </a:prstGeom>
        </p:spPr>
      </p:pic>
      <p:pic>
        <p:nvPicPr>
          <p:cNvPr id="16" name="Gráfico 15" descr="Papel">
            <a:extLst>
              <a:ext uri="{FF2B5EF4-FFF2-40B4-BE49-F238E27FC236}">
                <a16:creationId xmlns:a16="http://schemas.microsoft.com/office/drawing/2014/main" id="{E67B8ED0-A7E8-490B-B0E1-5C6F05DD0B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7947" y="3252097"/>
            <a:ext cx="2329069" cy="2329069"/>
          </a:xfrm>
          <a:prstGeom prst="rect">
            <a:avLst/>
          </a:prstGeom>
        </p:spPr>
      </p:pic>
      <p:sp>
        <p:nvSpPr>
          <p:cNvPr id="17" name="CuadroTexto 16">
            <a:extLst>
              <a:ext uri="{FF2B5EF4-FFF2-40B4-BE49-F238E27FC236}">
                <a16:creationId xmlns:a16="http://schemas.microsoft.com/office/drawing/2014/main" id="{D226CBB7-6420-45B4-9F25-6C75AABAD3A4}"/>
              </a:ext>
            </a:extLst>
          </p:cNvPr>
          <p:cNvSpPr txBox="1"/>
          <p:nvPr/>
        </p:nvSpPr>
        <p:spPr>
          <a:xfrm>
            <a:off x="705677" y="4240696"/>
            <a:ext cx="1129747" cy="584775"/>
          </a:xfrm>
          <a:prstGeom prst="rect">
            <a:avLst/>
          </a:prstGeom>
          <a:noFill/>
        </p:spPr>
        <p:txBody>
          <a:bodyPr wrap="square" rtlCol="0">
            <a:spAutoFit/>
          </a:bodyPr>
          <a:lstStyle/>
          <a:p>
            <a:r>
              <a:rPr lang="es-ES" sz="3200" dirty="0" err="1">
                <a:solidFill>
                  <a:srgbClr val="EF910C"/>
                </a:solidFill>
              </a:rPr>
              <a:t>html</a:t>
            </a:r>
            <a:endParaRPr lang="es-PE" sz="3200" dirty="0">
              <a:solidFill>
                <a:srgbClr val="EF910C"/>
              </a:solidFill>
            </a:endParaRPr>
          </a:p>
        </p:txBody>
      </p:sp>
      <p:sp>
        <p:nvSpPr>
          <p:cNvPr id="18" name="CuadroTexto 17">
            <a:extLst>
              <a:ext uri="{FF2B5EF4-FFF2-40B4-BE49-F238E27FC236}">
                <a16:creationId xmlns:a16="http://schemas.microsoft.com/office/drawing/2014/main" id="{6D5926B8-2CCD-4FBA-92E9-088D33A80897}"/>
              </a:ext>
            </a:extLst>
          </p:cNvPr>
          <p:cNvSpPr txBox="1"/>
          <p:nvPr/>
        </p:nvSpPr>
        <p:spPr>
          <a:xfrm>
            <a:off x="2822713" y="4240696"/>
            <a:ext cx="874643" cy="584775"/>
          </a:xfrm>
          <a:prstGeom prst="rect">
            <a:avLst/>
          </a:prstGeom>
          <a:noFill/>
        </p:spPr>
        <p:txBody>
          <a:bodyPr wrap="square" rtlCol="0">
            <a:spAutoFit/>
          </a:bodyPr>
          <a:lstStyle/>
          <a:p>
            <a:r>
              <a:rPr lang="es-ES" sz="3200" dirty="0" err="1">
                <a:solidFill>
                  <a:srgbClr val="EF910C"/>
                </a:solidFill>
              </a:rPr>
              <a:t>css</a:t>
            </a:r>
            <a:endParaRPr lang="es-PE" sz="3200" dirty="0">
              <a:solidFill>
                <a:srgbClr val="EF910C"/>
              </a:solidFill>
            </a:endParaRPr>
          </a:p>
        </p:txBody>
      </p:sp>
    </p:spTree>
    <p:extLst>
      <p:ext uri="{BB962C8B-B14F-4D97-AF65-F5344CB8AC3E}">
        <p14:creationId xmlns:p14="http://schemas.microsoft.com/office/powerpoint/2010/main" val="403983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7900D-5738-4ADB-A4CE-C0977166A140}"/>
              </a:ext>
            </a:extLst>
          </p:cNvPr>
          <p:cNvSpPr>
            <a:spLocks noGrp="1"/>
          </p:cNvSpPr>
          <p:nvPr>
            <p:ph type="title"/>
          </p:nvPr>
        </p:nvSpPr>
        <p:spPr/>
        <p:txBody>
          <a:bodyPr/>
          <a:lstStyle/>
          <a:p>
            <a:r>
              <a:rPr lang="es-PE" dirty="0"/>
              <a:t>¿Para qué sirve?</a:t>
            </a:r>
          </a:p>
        </p:txBody>
      </p:sp>
      <p:sp>
        <p:nvSpPr>
          <p:cNvPr id="3" name="Marcador de contenido 2">
            <a:extLst>
              <a:ext uri="{FF2B5EF4-FFF2-40B4-BE49-F238E27FC236}">
                <a16:creationId xmlns:a16="http://schemas.microsoft.com/office/drawing/2014/main" id="{6317F7D7-5480-44E7-B052-F305B60242BD}"/>
              </a:ext>
            </a:extLst>
          </p:cNvPr>
          <p:cNvSpPr>
            <a:spLocks noGrp="1"/>
          </p:cNvSpPr>
          <p:nvPr>
            <p:ph idx="1"/>
          </p:nvPr>
        </p:nvSpPr>
        <p:spPr/>
        <p:txBody>
          <a:bodyPr/>
          <a:lstStyle/>
          <a:p>
            <a:r>
              <a:rPr lang="es-PE" dirty="0"/>
              <a:t>CSS se utiliza para </a:t>
            </a:r>
            <a:r>
              <a:rPr lang="es-PE" dirty="0">
                <a:solidFill>
                  <a:srgbClr val="FF0066"/>
                </a:solidFill>
              </a:rPr>
              <a:t>dar estilo a documentos HTML y XML</a:t>
            </a:r>
            <a:r>
              <a:rPr lang="es-PE" dirty="0"/>
              <a:t>, separando el contenido de la presentación. </a:t>
            </a:r>
          </a:p>
          <a:p>
            <a:r>
              <a:rPr lang="es-PE" dirty="0"/>
              <a:t>Los Estilos </a:t>
            </a:r>
            <a:r>
              <a:rPr lang="es-PE" dirty="0">
                <a:solidFill>
                  <a:srgbClr val="FF0066"/>
                </a:solidFill>
              </a:rPr>
              <a:t>definen la forma de mostrar</a:t>
            </a:r>
            <a:r>
              <a:rPr lang="es-PE" dirty="0"/>
              <a:t> los elementos HTML y XML. </a:t>
            </a:r>
          </a:p>
          <a:p>
            <a:r>
              <a:rPr lang="es-PE" dirty="0"/>
              <a:t>CSS permite a los desarrolladores Web </a:t>
            </a:r>
            <a:r>
              <a:rPr lang="es-PE" dirty="0">
                <a:solidFill>
                  <a:srgbClr val="FF0066"/>
                </a:solidFill>
              </a:rPr>
              <a:t>controlar el estilo y el formato de múltiples páginas </a:t>
            </a:r>
            <a:r>
              <a:rPr lang="es-PE" dirty="0"/>
              <a:t>Web al mismo tiempo.</a:t>
            </a:r>
          </a:p>
          <a:p>
            <a:r>
              <a:rPr lang="es-PE" dirty="0"/>
              <a:t>Cualquier cambio en el estilo marcado para un elemento en la CSS afectará a todas las páginas vinculadas a esa CSS en las que aparezca ese elemento.</a:t>
            </a:r>
          </a:p>
          <a:p>
            <a:endParaRPr lang="es-PE" dirty="0"/>
          </a:p>
        </p:txBody>
      </p:sp>
    </p:spTree>
    <p:extLst>
      <p:ext uri="{BB962C8B-B14F-4D97-AF65-F5344CB8AC3E}">
        <p14:creationId xmlns:p14="http://schemas.microsoft.com/office/powerpoint/2010/main" val="385987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ED248-EFCC-4A84-93DC-EF93D1E3DACF}"/>
              </a:ext>
            </a:extLst>
          </p:cNvPr>
          <p:cNvSpPr>
            <a:spLocks noGrp="1"/>
          </p:cNvSpPr>
          <p:nvPr>
            <p:ph type="title"/>
          </p:nvPr>
        </p:nvSpPr>
        <p:spPr/>
        <p:txBody>
          <a:bodyPr/>
          <a:lstStyle/>
          <a:p>
            <a:r>
              <a:rPr lang="es-CR" altLang="es-PE" dirty="0"/>
              <a:t>¿Por qué hojas de estilo en lugar de tablas?</a:t>
            </a:r>
            <a:endParaRPr lang="es-PE" dirty="0"/>
          </a:p>
        </p:txBody>
      </p:sp>
      <p:sp>
        <p:nvSpPr>
          <p:cNvPr id="3" name="Marcador de contenido 2">
            <a:extLst>
              <a:ext uri="{FF2B5EF4-FFF2-40B4-BE49-F238E27FC236}">
                <a16:creationId xmlns:a16="http://schemas.microsoft.com/office/drawing/2014/main" id="{5F02DD90-9207-4ADB-B64E-0AC257B9747D}"/>
              </a:ext>
            </a:extLst>
          </p:cNvPr>
          <p:cNvSpPr>
            <a:spLocks noGrp="1"/>
          </p:cNvSpPr>
          <p:nvPr>
            <p:ph idx="1"/>
          </p:nvPr>
        </p:nvSpPr>
        <p:spPr>
          <a:xfrm>
            <a:off x="838200" y="1825625"/>
            <a:ext cx="10515600" cy="1603375"/>
          </a:xfrm>
        </p:spPr>
        <p:txBody>
          <a:bodyPr>
            <a:normAutofit/>
          </a:bodyPr>
          <a:lstStyle/>
          <a:p>
            <a:r>
              <a:rPr lang="es-CR" altLang="es-PE" dirty="0"/>
              <a:t>Los tiempos de carga son mayores.</a:t>
            </a:r>
          </a:p>
          <a:p>
            <a:pPr lvl="1"/>
            <a:r>
              <a:rPr lang="es-CR" altLang="es-PE" dirty="0"/>
              <a:t>La mayoría de los navegadores están diseñados para descargar las tablas como una única entidad.  Por lo tanto, el material dentro de un tabla no se verá hasta que se descargue enteramente su contenido.</a:t>
            </a:r>
          </a:p>
          <a:p>
            <a:endParaRPr lang="es-PE" dirty="0"/>
          </a:p>
        </p:txBody>
      </p:sp>
      <p:pic>
        <p:nvPicPr>
          <p:cNvPr id="3074" name="Picture 2" descr="Misma apariencia, pero sin tablas. Esto ya es más decente!">
            <a:extLst>
              <a:ext uri="{FF2B5EF4-FFF2-40B4-BE49-F238E27FC236}">
                <a16:creationId xmlns:a16="http://schemas.microsoft.com/office/drawing/2014/main" id="{DBA72A66-9EDC-440E-AA7D-246696C6C4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96"/>
          <a:stretch/>
        </p:blipFill>
        <p:spPr bwMode="auto">
          <a:xfrm>
            <a:off x="731354" y="3790121"/>
            <a:ext cx="2857500" cy="236240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0306CEA-3C6A-4A58-AC4B-F92FAAE416D2}"/>
              </a:ext>
            </a:extLst>
          </p:cNvPr>
          <p:cNvSpPr txBox="1"/>
          <p:nvPr/>
        </p:nvSpPr>
        <p:spPr>
          <a:xfrm>
            <a:off x="4099891" y="3909391"/>
            <a:ext cx="2857500" cy="1754326"/>
          </a:xfrm>
          <a:prstGeom prst="rect">
            <a:avLst/>
          </a:prstGeom>
          <a:noFill/>
        </p:spPr>
        <p:txBody>
          <a:bodyPr wrap="square" rtlCol="0">
            <a:spAutoFit/>
          </a:bodyPr>
          <a:lstStyle/>
          <a:p>
            <a:pPr algn="just" fontAlgn="base"/>
            <a:r>
              <a:rPr lang="es-PE" dirty="0">
                <a:solidFill>
                  <a:srgbClr val="0000CC"/>
                </a:solidFill>
                <a:latin typeface="Menlo"/>
              </a:rPr>
              <a:t>&lt;</a:t>
            </a:r>
            <a:r>
              <a:rPr lang="es-PE" b="1" dirty="0">
                <a:solidFill>
                  <a:srgbClr val="0000FF"/>
                </a:solidFill>
                <a:latin typeface="Menlo"/>
              </a:rPr>
              <a:t>table</a:t>
            </a:r>
            <a:r>
              <a:rPr lang="es-PE" dirty="0">
                <a:solidFill>
                  <a:srgbClr val="0000CC"/>
                </a:solidFill>
                <a:latin typeface="Menlo"/>
              </a:rPr>
              <a:t>&gt;</a:t>
            </a:r>
            <a:r>
              <a:rPr lang="es-PE" dirty="0">
                <a:solidFill>
                  <a:srgbClr val="333333"/>
                </a:solidFill>
                <a:latin typeface="Menlo"/>
              </a:rPr>
              <a:t> </a:t>
            </a:r>
          </a:p>
          <a:p>
            <a:pPr algn="just" fontAlgn="base"/>
            <a:r>
              <a:rPr lang="es-PE" dirty="0">
                <a:solidFill>
                  <a:srgbClr val="0000CC"/>
                </a:solidFill>
                <a:latin typeface="Menlo"/>
              </a:rPr>
              <a:t>&lt;</a:t>
            </a:r>
            <a:r>
              <a:rPr lang="es-PE" b="1" dirty="0" err="1">
                <a:solidFill>
                  <a:srgbClr val="0000FF"/>
                </a:solidFill>
                <a:latin typeface="Menlo"/>
              </a:rPr>
              <a:t>tr</a:t>
            </a:r>
            <a:r>
              <a:rPr lang="es-PE" dirty="0">
                <a:solidFill>
                  <a:srgbClr val="0000CC"/>
                </a:solidFill>
                <a:latin typeface="Menlo"/>
              </a:rPr>
              <a:t>&gt;</a:t>
            </a:r>
            <a:r>
              <a:rPr lang="es-PE" dirty="0">
                <a:solidFill>
                  <a:srgbClr val="333333"/>
                </a:solidFill>
                <a:latin typeface="Menlo"/>
              </a:rPr>
              <a:t> </a:t>
            </a:r>
          </a:p>
          <a:p>
            <a:pPr algn="just" fontAlgn="base"/>
            <a:r>
              <a:rPr lang="es-PE" dirty="0">
                <a:solidFill>
                  <a:srgbClr val="0000CC"/>
                </a:solidFill>
                <a:latin typeface="Menlo"/>
              </a:rPr>
              <a:t>&lt;</a:t>
            </a:r>
            <a:r>
              <a:rPr lang="es-PE" b="1" dirty="0" err="1">
                <a:solidFill>
                  <a:srgbClr val="0000FF"/>
                </a:solidFill>
                <a:latin typeface="Menlo"/>
              </a:rPr>
              <a:t>td</a:t>
            </a:r>
            <a:r>
              <a:rPr lang="es-PE" dirty="0">
                <a:solidFill>
                  <a:srgbClr val="0000CC"/>
                </a:solidFill>
                <a:latin typeface="Menlo"/>
              </a:rPr>
              <a:t>&gt;</a:t>
            </a:r>
            <a:r>
              <a:rPr lang="es-PE" dirty="0">
                <a:solidFill>
                  <a:srgbClr val="333333"/>
                </a:solidFill>
                <a:latin typeface="Menlo"/>
              </a:rPr>
              <a:t>Una columna</a:t>
            </a:r>
            <a:r>
              <a:rPr lang="es-PE" dirty="0">
                <a:solidFill>
                  <a:srgbClr val="0000CC"/>
                </a:solidFill>
                <a:latin typeface="Menlo"/>
              </a:rPr>
              <a:t>&lt;/</a:t>
            </a:r>
            <a:r>
              <a:rPr lang="es-PE" b="1" dirty="0" err="1">
                <a:solidFill>
                  <a:srgbClr val="0000FF"/>
                </a:solidFill>
                <a:latin typeface="Menlo"/>
              </a:rPr>
              <a:t>td</a:t>
            </a:r>
            <a:r>
              <a:rPr lang="es-PE" dirty="0">
                <a:solidFill>
                  <a:srgbClr val="0000CC"/>
                </a:solidFill>
                <a:latin typeface="Menlo"/>
              </a:rPr>
              <a:t>&gt;</a:t>
            </a:r>
            <a:r>
              <a:rPr lang="es-PE" dirty="0">
                <a:solidFill>
                  <a:srgbClr val="333333"/>
                </a:solidFill>
                <a:latin typeface="Menlo"/>
              </a:rPr>
              <a:t> </a:t>
            </a:r>
          </a:p>
          <a:p>
            <a:pPr algn="just" fontAlgn="base"/>
            <a:r>
              <a:rPr lang="es-PE" dirty="0">
                <a:solidFill>
                  <a:srgbClr val="0000CC"/>
                </a:solidFill>
                <a:latin typeface="Menlo"/>
              </a:rPr>
              <a:t>&lt;</a:t>
            </a:r>
            <a:r>
              <a:rPr lang="es-PE" b="1" dirty="0" err="1">
                <a:solidFill>
                  <a:srgbClr val="0000FF"/>
                </a:solidFill>
                <a:latin typeface="Menlo"/>
              </a:rPr>
              <a:t>td</a:t>
            </a:r>
            <a:r>
              <a:rPr lang="es-PE" dirty="0">
                <a:solidFill>
                  <a:srgbClr val="0000CC"/>
                </a:solidFill>
                <a:latin typeface="Menlo"/>
              </a:rPr>
              <a:t>&gt;</a:t>
            </a:r>
            <a:r>
              <a:rPr lang="es-PE" dirty="0">
                <a:solidFill>
                  <a:srgbClr val="333333"/>
                </a:solidFill>
                <a:latin typeface="Menlo"/>
              </a:rPr>
              <a:t>Otra columna</a:t>
            </a:r>
            <a:r>
              <a:rPr lang="es-PE" dirty="0">
                <a:solidFill>
                  <a:srgbClr val="0000CC"/>
                </a:solidFill>
                <a:latin typeface="Menlo"/>
              </a:rPr>
              <a:t>&lt;/</a:t>
            </a:r>
            <a:r>
              <a:rPr lang="es-PE" b="1" dirty="0" err="1">
                <a:solidFill>
                  <a:srgbClr val="0000FF"/>
                </a:solidFill>
                <a:latin typeface="Menlo"/>
              </a:rPr>
              <a:t>td</a:t>
            </a:r>
            <a:r>
              <a:rPr lang="es-PE" dirty="0">
                <a:solidFill>
                  <a:srgbClr val="0000CC"/>
                </a:solidFill>
                <a:latin typeface="Menlo"/>
              </a:rPr>
              <a:t>&gt;</a:t>
            </a:r>
            <a:r>
              <a:rPr lang="es-PE" dirty="0">
                <a:solidFill>
                  <a:srgbClr val="333333"/>
                </a:solidFill>
                <a:latin typeface="Menlo"/>
              </a:rPr>
              <a:t> </a:t>
            </a:r>
          </a:p>
          <a:p>
            <a:pPr algn="just" fontAlgn="base"/>
            <a:r>
              <a:rPr lang="es-PE" dirty="0">
                <a:solidFill>
                  <a:srgbClr val="0000CC"/>
                </a:solidFill>
                <a:latin typeface="Menlo"/>
              </a:rPr>
              <a:t>&lt;/</a:t>
            </a:r>
            <a:r>
              <a:rPr lang="es-PE" b="1" dirty="0" err="1">
                <a:solidFill>
                  <a:srgbClr val="0000FF"/>
                </a:solidFill>
                <a:latin typeface="Menlo"/>
              </a:rPr>
              <a:t>tr</a:t>
            </a:r>
            <a:r>
              <a:rPr lang="es-PE" dirty="0">
                <a:solidFill>
                  <a:srgbClr val="0000CC"/>
                </a:solidFill>
                <a:latin typeface="Menlo"/>
              </a:rPr>
              <a:t>&gt;</a:t>
            </a:r>
            <a:r>
              <a:rPr lang="es-PE" dirty="0">
                <a:solidFill>
                  <a:srgbClr val="333333"/>
                </a:solidFill>
                <a:latin typeface="Menlo"/>
              </a:rPr>
              <a:t> </a:t>
            </a:r>
          </a:p>
          <a:p>
            <a:pPr algn="just" fontAlgn="base"/>
            <a:r>
              <a:rPr lang="es-PE" dirty="0">
                <a:solidFill>
                  <a:srgbClr val="0000CC"/>
                </a:solidFill>
                <a:latin typeface="Menlo"/>
              </a:rPr>
              <a:t>&lt;/</a:t>
            </a:r>
            <a:r>
              <a:rPr lang="es-PE" b="1" dirty="0">
                <a:solidFill>
                  <a:srgbClr val="0000FF"/>
                </a:solidFill>
                <a:latin typeface="Menlo"/>
              </a:rPr>
              <a:t>table</a:t>
            </a:r>
            <a:r>
              <a:rPr lang="es-PE" dirty="0">
                <a:solidFill>
                  <a:srgbClr val="0000CC"/>
                </a:solidFill>
                <a:latin typeface="Menlo"/>
              </a:rPr>
              <a:t>&gt;</a:t>
            </a:r>
            <a:endParaRPr lang="es-PE" dirty="0">
              <a:solidFill>
                <a:srgbClr val="333333"/>
              </a:solidFill>
              <a:latin typeface="Menlo"/>
            </a:endParaRPr>
          </a:p>
        </p:txBody>
      </p:sp>
      <p:sp>
        <p:nvSpPr>
          <p:cNvPr id="5" name="CuadroTexto 4">
            <a:extLst>
              <a:ext uri="{FF2B5EF4-FFF2-40B4-BE49-F238E27FC236}">
                <a16:creationId xmlns:a16="http://schemas.microsoft.com/office/drawing/2014/main" id="{D936CB06-01B9-4CA2-A7C3-029D60E46A24}"/>
              </a:ext>
            </a:extLst>
          </p:cNvPr>
          <p:cNvSpPr txBox="1"/>
          <p:nvPr/>
        </p:nvSpPr>
        <p:spPr>
          <a:xfrm>
            <a:off x="7100681" y="3468184"/>
            <a:ext cx="4359965" cy="3416320"/>
          </a:xfrm>
          <a:prstGeom prst="rect">
            <a:avLst/>
          </a:prstGeom>
          <a:noFill/>
        </p:spPr>
        <p:txBody>
          <a:bodyPr wrap="square" rtlCol="0">
            <a:spAutoFit/>
          </a:bodyPr>
          <a:lstStyle/>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"box"</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left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content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333333"/>
                </a:solidFill>
                <a:latin typeface="Menlo"/>
              </a:rPr>
              <a:t>En un lugar de la Mancha (...) verdad.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right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content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333333"/>
                </a:solidFill>
                <a:latin typeface="Menlo"/>
              </a:rPr>
              <a:t>Es, pues, de saber que este (...) grandeza.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endParaRPr lang="es-ES" dirty="0">
              <a:solidFill>
                <a:srgbClr val="333333"/>
              </a:solidFill>
              <a:latin typeface="Menlo"/>
            </a:endParaRPr>
          </a:p>
        </p:txBody>
      </p:sp>
    </p:spTree>
    <p:extLst>
      <p:ext uri="{BB962C8B-B14F-4D97-AF65-F5344CB8AC3E}">
        <p14:creationId xmlns:p14="http://schemas.microsoft.com/office/powerpoint/2010/main" val="342142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2289C-1095-4229-AF23-1EB67FEA5B4A}"/>
              </a:ext>
            </a:extLst>
          </p:cNvPr>
          <p:cNvSpPr>
            <a:spLocks noGrp="1"/>
          </p:cNvSpPr>
          <p:nvPr>
            <p:ph type="title"/>
          </p:nvPr>
        </p:nvSpPr>
        <p:spPr>
          <a:xfrm>
            <a:off x="3940036" y="365125"/>
            <a:ext cx="7413763" cy="1325563"/>
          </a:xfrm>
        </p:spPr>
        <p:txBody>
          <a:bodyPr/>
          <a:lstStyle/>
          <a:p>
            <a:r>
              <a:rPr lang="es-ES" dirty="0"/>
              <a:t>Ejemplo con CSS</a:t>
            </a:r>
            <a:endParaRPr lang="es-PE" dirty="0"/>
          </a:p>
        </p:txBody>
      </p:sp>
      <p:sp>
        <p:nvSpPr>
          <p:cNvPr id="3" name="Marcador de contenido 2">
            <a:extLst>
              <a:ext uri="{FF2B5EF4-FFF2-40B4-BE49-F238E27FC236}">
                <a16:creationId xmlns:a16="http://schemas.microsoft.com/office/drawing/2014/main" id="{5A374C00-6440-49D2-B9C4-792244432BBD}"/>
              </a:ext>
            </a:extLst>
          </p:cNvPr>
          <p:cNvSpPr>
            <a:spLocks noGrp="1"/>
          </p:cNvSpPr>
          <p:nvPr>
            <p:ph idx="1"/>
          </p:nvPr>
        </p:nvSpPr>
        <p:spPr>
          <a:xfrm>
            <a:off x="4757530" y="2261455"/>
            <a:ext cx="3723862" cy="4351338"/>
          </a:xfrm>
        </p:spPr>
        <p:txBody>
          <a:bodyPr>
            <a:normAutofit/>
          </a:bodyPr>
          <a:lstStyle/>
          <a:p>
            <a:pPr marL="0" indent="0" algn="just" fontAlgn="base">
              <a:buNone/>
            </a:pPr>
            <a:r>
              <a:rPr lang="es-PE" sz="2400" b="1" dirty="0">
                <a:solidFill>
                  <a:srgbClr val="445588"/>
                </a:solidFill>
                <a:latin typeface="Menlo"/>
              </a:rPr>
              <a:t>.box</a:t>
            </a:r>
            <a:r>
              <a:rPr lang="es-PE" sz="2400" dirty="0">
                <a:solidFill>
                  <a:srgbClr val="333333"/>
                </a:solidFill>
                <a:latin typeface="Menlo"/>
              </a:rPr>
              <a:t> { </a:t>
            </a:r>
          </a:p>
          <a:p>
            <a:pPr marL="0" indent="0" algn="just" fontAlgn="base">
              <a:buNone/>
            </a:pPr>
            <a:r>
              <a:rPr lang="es-PE" sz="2400" dirty="0" err="1">
                <a:solidFill>
                  <a:srgbClr val="008080"/>
                </a:solidFill>
                <a:latin typeface="Menlo"/>
                <a:hlinkClick r:id="rId2">
                  <a:extLst>
                    <a:ext uri="{A12FA001-AC4F-418D-AE19-62706E023703}">
                      <ahyp:hlinkClr xmlns:ahyp="http://schemas.microsoft.com/office/drawing/2018/hyperlinkcolor" val="tx"/>
                    </a:ext>
                  </a:extLst>
                </a:hlinkClick>
              </a:rPr>
              <a:t>overflow</a:t>
            </a:r>
            <a:r>
              <a:rPr lang="es-PE" sz="2400" dirty="0">
                <a:solidFill>
                  <a:srgbClr val="333333"/>
                </a:solidFill>
                <a:latin typeface="Menlo"/>
              </a:rPr>
              <a:t>: </a:t>
            </a:r>
            <a:r>
              <a:rPr lang="es-PE" sz="2400" dirty="0" err="1">
                <a:solidFill>
                  <a:srgbClr val="333333"/>
                </a:solidFill>
                <a:latin typeface="Menlo"/>
              </a:rPr>
              <a:t>hidden</a:t>
            </a:r>
            <a:r>
              <a:rPr lang="es-PE" sz="2400" dirty="0">
                <a:solidFill>
                  <a:srgbClr val="333333"/>
                </a:solidFill>
                <a:latin typeface="Menlo"/>
              </a:rPr>
              <a:t>; </a:t>
            </a:r>
          </a:p>
          <a:p>
            <a:pPr marL="0" indent="0" algn="just" fontAlgn="base">
              <a:buNone/>
            </a:pPr>
            <a:r>
              <a:rPr lang="es-PE" sz="2400" dirty="0">
                <a:solidFill>
                  <a:srgbClr val="333333"/>
                </a:solidFill>
                <a:latin typeface="Menlo"/>
              </a:rPr>
              <a:t>} </a:t>
            </a:r>
          </a:p>
          <a:p>
            <a:pPr marL="0" indent="0" algn="just" fontAlgn="base">
              <a:buNone/>
            </a:pPr>
            <a:r>
              <a:rPr lang="es-PE" sz="2400" b="1" dirty="0">
                <a:solidFill>
                  <a:srgbClr val="445588"/>
                </a:solidFill>
                <a:latin typeface="Menlo"/>
              </a:rPr>
              <a:t>.</a:t>
            </a:r>
            <a:r>
              <a:rPr lang="es-PE" sz="2400" b="1" dirty="0" err="1">
                <a:solidFill>
                  <a:srgbClr val="445588"/>
                </a:solidFill>
                <a:latin typeface="Menlo"/>
              </a:rPr>
              <a:t>content</a:t>
            </a:r>
            <a:r>
              <a:rPr lang="es-PE" sz="2400" dirty="0">
                <a:solidFill>
                  <a:srgbClr val="333333"/>
                </a:solidFill>
                <a:latin typeface="Menlo"/>
              </a:rPr>
              <a:t> { </a:t>
            </a:r>
          </a:p>
          <a:p>
            <a:pPr marL="0" indent="0" algn="just" fontAlgn="base">
              <a:buNone/>
            </a:pPr>
            <a:r>
              <a:rPr lang="es-PE" sz="2400" dirty="0" err="1">
                <a:solidFill>
                  <a:srgbClr val="008080"/>
                </a:solidFill>
                <a:latin typeface="Menlo"/>
                <a:hlinkClick r:id="rId3">
                  <a:extLst>
                    <a:ext uri="{A12FA001-AC4F-418D-AE19-62706E023703}">
                      <ahyp:hlinkClr xmlns:ahyp="http://schemas.microsoft.com/office/drawing/2018/hyperlinkcolor" val="tx"/>
                    </a:ext>
                  </a:extLst>
                </a:hlinkClick>
              </a:rPr>
              <a:t>font-size</a:t>
            </a:r>
            <a:r>
              <a:rPr lang="es-PE" sz="2400" dirty="0">
                <a:solidFill>
                  <a:srgbClr val="333333"/>
                </a:solidFill>
                <a:latin typeface="Menlo"/>
              </a:rPr>
              <a:t>: 15px; </a:t>
            </a:r>
          </a:p>
          <a:p>
            <a:pPr marL="0" indent="0" algn="just" fontAlgn="base">
              <a:buNone/>
            </a:pPr>
            <a:r>
              <a:rPr lang="es-PE" sz="2400" dirty="0">
                <a:solidFill>
                  <a:srgbClr val="008080"/>
                </a:solidFill>
                <a:latin typeface="Menlo"/>
                <a:hlinkClick r:id="rId4">
                  <a:extLst>
                    <a:ext uri="{A12FA001-AC4F-418D-AE19-62706E023703}">
                      <ahyp:hlinkClr xmlns:ahyp="http://schemas.microsoft.com/office/drawing/2018/hyperlinkcolor" val="tx"/>
                    </a:ext>
                  </a:extLst>
                </a:hlinkClick>
              </a:rPr>
              <a:t>line-</a:t>
            </a:r>
            <a:r>
              <a:rPr lang="es-PE" sz="2400" dirty="0" err="1">
                <a:solidFill>
                  <a:srgbClr val="008080"/>
                </a:solidFill>
                <a:latin typeface="Menlo"/>
                <a:hlinkClick r:id="rId4">
                  <a:extLst>
                    <a:ext uri="{A12FA001-AC4F-418D-AE19-62706E023703}">
                      <ahyp:hlinkClr xmlns:ahyp="http://schemas.microsoft.com/office/drawing/2018/hyperlinkcolor" val="tx"/>
                    </a:ext>
                  </a:extLst>
                </a:hlinkClick>
              </a:rPr>
              <a:t>height</a:t>
            </a:r>
            <a:r>
              <a:rPr lang="es-PE" sz="2400" dirty="0">
                <a:solidFill>
                  <a:srgbClr val="333333"/>
                </a:solidFill>
                <a:latin typeface="Menlo"/>
              </a:rPr>
              <a:t>: 20px; </a:t>
            </a:r>
          </a:p>
          <a:p>
            <a:pPr marL="0" indent="0" algn="just" fontAlgn="base">
              <a:buNone/>
            </a:pPr>
            <a:r>
              <a:rPr lang="es-PE" sz="2400" dirty="0" err="1">
                <a:solidFill>
                  <a:srgbClr val="008080"/>
                </a:solidFill>
                <a:latin typeface="Menlo"/>
                <a:hlinkClick r:id="rId5">
                  <a:extLst>
                    <a:ext uri="{A12FA001-AC4F-418D-AE19-62706E023703}">
                      <ahyp:hlinkClr xmlns:ahyp="http://schemas.microsoft.com/office/drawing/2018/hyperlinkcolor" val="tx"/>
                    </a:ext>
                  </a:extLst>
                </a:hlinkClick>
              </a:rPr>
              <a:t>padding</a:t>
            </a:r>
            <a:r>
              <a:rPr lang="es-PE" sz="2400" dirty="0">
                <a:solidFill>
                  <a:srgbClr val="333333"/>
                </a:solidFill>
                <a:latin typeface="Menlo"/>
              </a:rPr>
              <a:t>: 0 20px; </a:t>
            </a:r>
          </a:p>
          <a:p>
            <a:pPr marL="0" indent="0" algn="just" fontAlgn="base">
              <a:buNone/>
            </a:pPr>
            <a:r>
              <a:rPr lang="es-PE" sz="2400" dirty="0" err="1">
                <a:solidFill>
                  <a:srgbClr val="008080"/>
                </a:solidFill>
                <a:latin typeface="Menlo"/>
                <a:hlinkClick r:id="rId6">
                  <a:extLst>
                    <a:ext uri="{A12FA001-AC4F-418D-AE19-62706E023703}">
                      <ahyp:hlinkClr xmlns:ahyp="http://schemas.microsoft.com/office/drawing/2018/hyperlinkcolor" val="tx"/>
                    </a:ext>
                  </a:extLst>
                </a:hlinkClick>
              </a:rPr>
              <a:t>text-align</a:t>
            </a:r>
            <a:r>
              <a:rPr lang="es-PE" sz="2400" dirty="0">
                <a:solidFill>
                  <a:srgbClr val="333333"/>
                </a:solidFill>
                <a:latin typeface="Menlo"/>
              </a:rPr>
              <a:t>: </a:t>
            </a:r>
            <a:r>
              <a:rPr lang="es-PE" sz="2400" dirty="0" err="1">
                <a:solidFill>
                  <a:srgbClr val="333333"/>
                </a:solidFill>
                <a:latin typeface="Menlo"/>
              </a:rPr>
              <a:t>justify</a:t>
            </a:r>
            <a:r>
              <a:rPr lang="es-PE" sz="2400" dirty="0">
                <a:solidFill>
                  <a:srgbClr val="333333"/>
                </a:solidFill>
                <a:latin typeface="Menlo"/>
              </a:rPr>
              <a:t>; </a:t>
            </a:r>
          </a:p>
          <a:p>
            <a:pPr marL="0" indent="0" algn="just" fontAlgn="base">
              <a:buNone/>
            </a:pPr>
            <a:r>
              <a:rPr lang="es-PE" sz="2400" dirty="0">
                <a:solidFill>
                  <a:srgbClr val="333333"/>
                </a:solidFill>
                <a:latin typeface="Menlo"/>
              </a:rPr>
              <a:t>} </a:t>
            </a:r>
          </a:p>
          <a:p>
            <a:endParaRPr lang="es-PE" sz="2400" dirty="0"/>
          </a:p>
        </p:txBody>
      </p:sp>
      <p:sp>
        <p:nvSpPr>
          <p:cNvPr id="4" name="CuadroTexto 3">
            <a:extLst>
              <a:ext uri="{FF2B5EF4-FFF2-40B4-BE49-F238E27FC236}">
                <a16:creationId xmlns:a16="http://schemas.microsoft.com/office/drawing/2014/main" id="{379FB79E-867D-4711-948E-01EE58BA9A20}"/>
              </a:ext>
            </a:extLst>
          </p:cNvPr>
          <p:cNvSpPr txBox="1"/>
          <p:nvPr/>
        </p:nvSpPr>
        <p:spPr>
          <a:xfrm>
            <a:off x="7885043" y="1826879"/>
            <a:ext cx="5234609" cy="5031121"/>
          </a:xfrm>
          <a:prstGeom prst="rect">
            <a:avLst/>
          </a:prstGeom>
          <a:noFill/>
        </p:spPr>
        <p:txBody>
          <a:bodyPr wrap="square" rtlCol="0">
            <a:spAutoFit/>
          </a:bodyPr>
          <a:lstStyle/>
          <a:p>
            <a:pPr lvl="0" algn="just" fontAlgn="base">
              <a:lnSpc>
                <a:spcPct val="90000"/>
              </a:lnSpc>
              <a:spcBef>
                <a:spcPts val="1000"/>
              </a:spcBef>
            </a:pPr>
            <a:r>
              <a:rPr lang="es-PE" sz="2400" b="1" dirty="0">
                <a:solidFill>
                  <a:srgbClr val="445588"/>
                </a:solidFill>
                <a:latin typeface="Menlo"/>
              </a:rPr>
              <a:t>.</a:t>
            </a:r>
            <a:r>
              <a:rPr lang="es-PE" sz="2400" b="1" dirty="0" err="1">
                <a:solidFill>
                  <a:srgbClr val="445588"/>
                </a:solidFill>
                <a:latin typeface="Menlo"/>
              </a:rPr>
              <a:t>left</a:t>
            </a:r>
            <a:r>
              <a:rPr lang="es-PE" sz="2400" dirty="0">
                <a:solidFill>
                  <a:srgbClr val="333333"/>
                </a:solidFill>
                <a:latin typeface="Menlo"/>
              </a:rPr>
              <a:t> { </a:t>
            </a:r>
          </a:p>
          <a:p>
            <a:pPr lvl="0" algn="just" fontAlgn="base">
              <a:lnSpc>
                <a:spcPct val="90000"/>
              </a:lnSpc>
              <a:spcBef>
                <a:spcPts val="1000"/>
              </a:spcBef>
            </a:pPr>
            <a:r>
              <a:rPr lang="es-PE" sz="2400" dirty="0" err="1">
                <a:solidFill>
                  <a:srgbClr val="008080"/>
                </a:solidFill>
                <a:latin typeface="Menlo"/>
                <a:hlinkClick r:id="rId7">
                  <a:extLst>
                    <a:ext uri="{A12FA001-AC4F-418D-AE19-62706E023703}">
                      <ahyp:hlinkClr xmlns:ahyp="http://schemas.microsoft.com/office/drawing/2018/hyperlinkcolor" val="tx"/>
                    </a:ext>
                  </a:extLst>
                </a:hlinkClick>
              </a:rPr>
              <a:t>float</a:t>
            </a:r>
            <a:r>
              <a:rPr lang="es-PE" sz="2400" dirty="0">
                <a:solidFill>
                  <a:srgbClr val="333333"/>
                </a:solidFill>
                <a:latin typeface="Menlo"/>
              </a:rPr>
              <a:t>: </a:t>
            </a:r>
            <a:r>
              <a:rPr lang="es-PE" sz="2400" dirty="0" err="1">
                <a:solidFill>
                  <a:srgbClr val="333333"/>
                </a:solidFill>
                <a:latin typeface="Menlo"/>
              </a:rPr>
              <a:t>left</a:t>
            </a:r>
            <a:r>
              <a:rPr lang="es-PE" sz="2400" dirty="0">
                <a:solidFill>
                  <a:srgbClr val="333333"/>
                </a:solidFill>
                <a:latin typeface="Menlo"/>
              </a:rPr>
              <a:t>; </a:t>
            </a:r>
          </a:p>
          <a:p>
            <a:pPr lvl="0" algn="just" fontAlgn="base">
              <a:lnSpc>
                <a:spcPct val="90000"/>
              </a:lnSpc>
              <a:spcBef>
                <a:spcPts val="1000"/>
              </a:spcBef>
            </a:pPr>
            <a:r>
              <a:rPr lang="es-PE" sz="2400" dirty="0" err="1">
                <a:solidFill>
                  <a:srgbClr val="008080"/>
                </a:solidFill>
                <a:latin typeface="Menlo"/>
                <a:hlinkClick r:id="rId8">
                  <a:extLst>
                    <a:ext uri="{A12FA001-AC4F-418D-AE19-62706E023703}">
                      <ahyp:hlinkClr xmlns:ahyp="http://schemas.microsoft.com/office/drawing/2018/hyperlinkcolor" val="tx"/>
                    </a:ext>
                  </a:extLst>
                </a:hlinkClick>
              </a:rPr>
              <a:t>width</a:t>
            </a:r>
            <a:r>
              <a:rPr lang="es-PE" sz="2400" dirty="0">
                <a:solidFill>
                  <a:srgbClr val="333333"/>
                </a:solidFill>
                <a:latin typeface="Menlo"/>
              </a:rPr>
              <a:t>: 50%; </a:t>
            </a:r>
          </a:p>
          <a:p>
            <a:pPr lvl="0" algn="just" fontAlgn="base">
              <a:lnSpc>
                <a:spcPct val="90000"/>
              </a:lnSpc>
              <a:spcBef>
                <a:spcPts val="1000"/>
              </a:spcBef>
            </a:pPr>
            <a:r>
              <a:rPr lang="es-PE" sz="2400" dirty="0">
                <a:solidFill>
                  <a:srgbClr val="333333"/>
                </a:solidFill>
                <a:latin typeface="Menlo"/>
              </a:rPr>
              <a:t>} </a:t>
            </a:r>
          </a:p>
          <a:p>
            <a:pPr lvl="0" algn="just" fontAlgn="base">
              <a:lnSpc>
                <a:spcPct val="90000"/>
              </a:lnSpc>
              <a:spcBef>
                <a:spcPts val="1000"/>
              </a:spcBef>
            </a:pPr>
            <a:r>
              <a:rPr lang="es-PE" sz="2400" b="1" dirty="0">
                <a:solidFill>
                  <a:srgbClr val="445588"/>
                </a:solidFill>
                <a:latin typeface="Menlo"/>
              </a:rPr>
              <a:t>.</a:t>
            </a:r>
            <a:r>
              <a:rPr lang="es-PE" sz="2400" b="1" dirty="0" err="1">
                <a:solidFill>
                  <a:srgbClr val="445588"/>
                </a:solidFill>
                <a:latin typeface="Menlo"/>
              </a:rPr>
              <a:t>left</a:t>
            </a:r>
            <a:r>
              <a:rPr lang="es-PE" sz="2400" b="1" dirty="0">
                <a:solidFill>
                  <a:srgbClr val="445588"/>
                </a:solidFill>
                <a:latin typeface="Menlo"/>
              </a:rPr>
              <a:t> .</a:t>
            </a:r>
            <a:r>
              <a:rPr lang="es-PE" sz="2400" b="1" dirty="0" err="1">
                <a:solidFill>
                  <a:srgbClr val="445588"/>
                </a:solidFill>
                <a:latin typeface="Menlo"/>
              </a:rPr>
              <a:t>content</a:t>
            </a:r>
            <a:r>
              <a:rPr lang="es-PE" sz="2400" dirty="0">
                <a:solidFill>
                  <a:srgbClr val="333333"/>
                </a:solidFill>
                <a:latin typeface="Menlo"/>
              </a:rPr>
              <a:t> { </a:t>
            </a:r>
          </a:p>
          <a:p>
            <a:pPr lvl="0" algn="just" fontAlgn="base">
              <a:lnSpc>
                <a:spcPct val="90000"/>
              </a:lnSpc>
              <a:spcBef>
                <a:spcPts val="1000"/>
              </a:spcBef>
            </a:pPr>
            <a:r>
              <a:rPr lang="es-PE" sz="2400" dirty="0" err="1">
                <a:solidFill>
                  <a:srgbClr val="008080"/>
                </a:solidFill>
                <a:latin typeface="Menlo"/>
                <a:hlinkClick r:id="rId9">
                  <a:extLst>
                    <a:ext uri="{A12FA001-AC4F-418D-AE19-62706E023703}">
                      <ahyp:hlinkClr xmlns:ahyp="http://schemas.microsoft.com/office/drawing/2018/hyperlinkcolor" val="tx"/>
                    </a:ext>
                  </a:extLst>
                </a:hlinkClick>
              </a:rPr>
              <a:t>border-right</a:t>
            </a:r>
            <a:r>
              <a:rPr lang="es-PE" sz="2400" dirty="0">
                <a:solidFill>
                  <a:srgbClr val="333333"/>
                </a:solidFill>
                <a:latin typeface="Menlo"/>
              </a:rPr>
              <a:t>: 5px </a:t>
            </a:r>
            <a:r>
              <a:rPr lang="es-PE" sz="2400" dirty="0" err="1">
                <a:solidFill>
                  <a:srgbClr val="333333"/>
                </a:solidFill>
                <a:latin typeface="Menlo"/>
              </a:rPr>
              <a:t>solid</a:t>
            </a:r>
            <a:r>
              <a:rPr lang="es-PE" sz="2400" dirty="0">
                <a:solidFill>
                  <a:srgbClr val="333333"/>
                </a:solidFill>
                <a:latin typeface="Menlo"/>
              </a:rPr>
              <a:t> #4BB495  ; </a:t>
            </a:r>
          </a:p>
          <a:p>
            <a:pPr lvl="0" algn="just" fontAlgn="base">
              <a:lnSpc>
                <a:spcPct val="90000"/>
              </a:lnSpc>
              <a:spcBef>
                <a:spcPts val="1000"/>
              </a:spcBef>
            </a:pPr>
            <a:r>
              <a:rPr lang="es-PE" sz="2400" dirty="0">
                <a:solidFill>
                  <a:srgbClr val="333333"/>
                </a:solidFill>
                <a:latin typeface="Menlo"/>
              </a:rPr>
              <a:t>} </a:t>
            </a:r>
          </a:p>
          <a:p>
            <a:pPr lvl="0" algn="just" fontAlgn="base">
              <a:lnSpc>
                <a:spcPct val="90000"/>
              </a:lnSpc>
              <a:spcBef>
                <a:spcPts val="1000"/>
              </a:spcBef>
            </a:pPr>
            <a:r>
              <a:rPr lang="es-PE" sz="2400" b="1" dirty="0">
                <a:solidFill>
                  <a:srgbClr val="445588"/>
                </a:solidFill>
                <a:latin typeface="Menlo"/>
              </a:rPr>
              <a:t>.</a:t>
            </a:r>
            <a:r>
              <a:rPr lang="es-PE" sz="2400" b="1" dirty="0" err="1">
                <a:solidFill>
                  <a:srgbClr val="445588"/>
                </a:solidFill>
                <a:latin typeface="Menlo"/>
              </a:rPr>
              <a:t>right</a:t>
            </a:r>
            <a:r>
              <a:rPr lang="es-PE" sz="2400" dirty="0">
                <a:solidFill>
                  <a:srgbClr val="333333"/>
                </a:solidFill>
                <a:latin typeface="Menlo"/>
              </a:rPr>
              <a:t> { </a:t>
            </a:r>
          </a:p>
          <a:p>
            <a:pPr lvl="0" algn="just" fontAlgn="base">
              <a:lnSpc>
                <a:spcPct val="90000"/>
              </a:lnSpc>
              <a:spcBef>
                <a:spcPts val="1000"/>
              </a:spcBef>
            </a:pPr>
            <a:r>
              <a:rPr lang="es-PE" sz="2400" dirty="0" err="1">
                <a:solidFill>
                  <a:srgbClr val="008080"/>
                </a:solidFill>
                <a:latin typeface="Menlo"/>
                <a:hlinkClick r:id="rId7">
                  <a:extLst>
                    <a:ext uri="{A12FA001-AC4F-418D-AE19-62706E023703}">
                      <ahyp:hlinkClr xmlns:ahyp="http://schemas.microsoft.com/office/drawing/2018/hyperlinkcolor" val="tx"/>
                    </a:ext>
                  </a:extLst>
                </a:hlinkClick>
              </a:rPr>
              <a:t>float</a:t>
            </a:r>
            <a:r>
              <a:rPr lang="es-PE" sz="2400" dirty="0">
                <a:solidFill>
                  <a:srgbClr val="333333"/>
                </a:solidFill>
                <a:latin typeface="Menlo"/>
              </a:rPr>
              <a:t>: </a:t>
            </a:r>
            <a:r>
              <a:rPr lang="es-PE" sz="2400" dirty="0" err="1">
                <a:solidFill>
                  <a:srgbClr val="333333"/>
                </a:solidFill>
                <a:latin typeface="Menlo"/>
              </a:rPr>
              <a:t>right</a:t>
            </a:r>
            <a:r>
              <a:rPr lang="es-PE" sz="2400" dirty="0">
                <a:solidFill>
                  <a:srgbClr val="333333"/>
                </a:solidFill>
                <a:latin typeface="Menlo"/>
              </a:rPr>
              <a:t>; </a:t>
            </a:r>
          </a:p>
          <a:p>
            <a:pPr lvl="0" algn="just" fontAlgn="base">
              <a:lnSpc>
                <a:spcPct val="90000"/>
              </a:lnSpc>
              <a:spcBef>
                <a:spcPts val="1000"/>
              </a:spcBef>
            </a:pPr>
            <a:r>
              <a:rPr lang="es-PE" sz="2400" dirty="0" err="1">
                <a:solidFill>
                  <a:srgbClr val="008080"/>
                </a:solidFill>
                <a:latin typeface="Menlo"/>
                <a:hlinkClick r:id="rId8">
                  <a:extLst>
                    <a:ext uri="{A12FA001-AC4F-418D-AE19-62706E023703}">
                      <ahyp:hlinkClr xmlns:ahyp="http://schemas.microsoft.com/office/drawing/2018/hyperlinkcolor" val="tx"/>
                    </a:ext>
                  </a:extLst>
                </a:hlinkClick>
              </a:rPr>
              <a:t>width</a:t>
            </a:r>
            <a:r>
              <a:rPr lang="es-PE" sz="2400" dirty="0">
                <a:solidFill>
                  <a:srgbClr val="333333"/>
                </a:solidFill>
                <a:latin typeface="Menlo"/>
              </a:rPr>
              <a:t>: 50%; </a:t>
            </a:r>
          </a:p>
          <a:p>
            <a:pPr lvl="0" algn="just" fontAlgn="base">
              <a:lnSpc>
                <a:spcPct val="90000"/>
              </a:lnSpc>
              <a:spcBef>
                <a:spcPts val="1000"/>
              </a:spcBef>
            </a:pPr>
            <a:r>
              <a:rPr lang="es-PE" sz="2400" dirty="0">
                <a:solidFill>
                  <a:srgbClr val="333333"/>
                </a:solidFill>
                <a:latin typeface="Menlo"/>
              </a:rPr>
              <a:t>}</a:t>
            </a:r>
          </a:p>
        </p:txBody>
      </p:sp>
      <p:sp>
        <p:nvSpPr>
          <p:cNvPr id="5" name="CuadroTexto 4">
            <a:extLst>
              <a:ext uri="{FF2B5EF4-FFF2-40B4-BE49-F238E27FC236}">
                <a16:creationId xmlns:a16="http://schemas.microsoft.com/office/drawing/2014/main" id="{74E5A234-B16D-4374-B18A-7042ECCDDC4C}"/>
              </a:ext>
            </a:extLst>
          </p:cNvPr>
          <p:cNvSpPr txBox="1"/>
          <p:nvPr/>
        </p:nvSpPr>
        <p:spPr>
          <a:xfrm>
            <a:off x="593863" y="2609046"/>
            <a:ext cx="4359965" cy="3416320"/>
          </a:xfrm>
          <a:prstGeom prst="rect">
            <a:avLst/>
          </a:prstGeom>
          <a:noFill/>
        </p:spPr>
        <p:txBody>
          <a:bodyPr wrap="square" rtlCol="0">
            <a:spAutoFit/>
          </a:bodyPr>
          <a:lstStyle/>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"box"</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left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content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333333"/>
                </a:solidFill>
                <a:latin typeface="Menlo"/>
              </a:rPr>
              <a:t>En un lugar de la Mancha (...) verdad.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right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 </a:t>
            </a:r>
            <a:r>
              <a:rPr lang="es-ES" dirty="0" err="1">
                <a:solidFill>
                  <a:srgbClr val="0000CC"/>
                </a:solidFill>
                <a:latin typeface="Menlo"/>
              </a:rPr>
              <a:t>class</a:t>
            </a:r>
            <a:r>
              <a:rPr lang="es-ES" dirty="0">
                <a:solidFill>
                  <a:srgbClr val="0000CC"/>
                </a:solidFill>
                <a:latin typeface="Menlo"/>
              </a:rPr>
              <a:t>=</a:t>
            </a:r>
            <a:r>
              <a:rPr lang="es-ES" dirty="0">
                <a:solidFill>
                  <a:srgbClr val="C41A15"/>
                </a:solidFill>
                <a:latin typeface="Menlo"/>
              </a:rPr>
              <a:t>"</a:t>
            </a:r>
            <a:r>
              <a:rPr lang="es-ES" dirty="0" err="1">
                <a:solidFill>
                  <a:srgbClr val="C41A15"/>
                </a:solidFill>
                <a:latin typeface="Menlo"/>
              </a:rPr>
              <a:t>content</a:t>
            </a:r>
            <a:r>
              <a:rPr lang="es-ES" dirty="0">
                <a:solidFill>
                  <a:srgbClr val="C41A15"/>
                </a:solidFill>
                <a:latin typeface="Menlo"/>
              </a:rPr>
              <a:t>"</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333333"/>
                </a:solidFill>
                <a:latin typeface="Menlo"/>
              </a:rPr>
              <a:t>Es, pues, de saber que este (...) grandeza.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r>
              <a:rPr lang="es-ES" dirty="0">
                <a:solidFill>
                  <a:srgbClr val="333333"/>
                </a:solidFill>
                <a:latin typeface="Menlo"/>
              </a:rPr>
              <a:t> </a:t>
            </a:r>
          </a:p>
          <a:p>
            <a:pPr algn="just" fontAlgn="base"/>
            <a:r>
              <a:rPr lang="es-ES" dirty="0">
                <a:solidFill>
                  <a:srgbClr val="0000CC"/>
                </a:solidFill>
                <a:latin typeface="Menlo"/>
              </a:rPr>
              <a:t>&lt;/</a:t>
            </a:r>
            <a:r>
              <a:rPr lang="es-ES" b="1" dirty="0" err="1">
                <a:solidFill>
                  <a:srgbClr val="0000FF"/>
                </a:solidFill>
                <a:latin typeface="Menlo"/>
              </a:rPr>
              <a:t>div</a:t>
            </a:r>
            <a:r>
              <a:rPr lang="es-ES" dirty="0">
                <a:solidFill>
                  <a:srgbClr val="0000CC"/>
                </a:solidFill>
                <a:latin typeface="Menlo"/>
              </a:rPr>
              <a:t>&gt;</a:t>
            </a:r>
            <a:endParaRPr lang="es-ES" dirty="0">
              <a:solidFill>
                <a:srgbClr val="333333"/>
              </a:solidFill>
              <a:latin typeface="Menlo"/>
            </a:endParaRPr>
          </a:p>
        </p:txBody>
      </p:sp>
      <p:pic>
        <p:nvPicPr>
          <p:cNvPr id="6" name="Picture 2" descr="Misma apariencia, pero sin tablas. Esto ya es más decente!">
            <a:extLst>
              <a:ext uri="{FF2B5EF4-FFF2-40B4-BE49-F238E27FC236}">
                <a16:creationId xmlns:a16="http://schemas.microsoft.com/office/drawing/2014/main" id="{EDC5F8C4-DAFC-4232-9399-F102BD3BAEE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5696"/>
          <a:stretch/>
        </p:blipFill>
        <p:spPr bwMode="auto">
          <a:xfrm>
            <a:off x="838200" y="246638"/>
            <a:ext cx="2857500" cy="236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53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697AE-D316-4D45-AF7F-298A62D116D4}"/>
              </a:ext>
            </a:extLst>
          </p:cNvPr>
          <p:cNvSpPr>
            <a:spLocks noGrp="1"/>
          </p:cNvSpPr>
          <p:nvPr>
            <p:ph type="title"/>
          </p:nvPr>
        </p:nvSpPr>
        <p:spPr/>
        <p:txBody>
          <a:bodyPr/>
          <a:lstStyle/>
          <a:p>
            <a:r>
              <a:rPr lang="es-ES" dirty="0"/>
              <a:t>Características de las hojas de estilo en HTML </a:t>
            </a:r>
            <a:endParaRPr lang="es-PE" dirty="0"/>
          </a:p>
        </p:txBody>
      </p:sp>
      <p:sp>
        <p:nvSpPr>
          <p:cNvPr id="3" name="Marcador de contenido 2">
            <a:extLst>
              <a:ext uri="{FF2B5EF4-FFF2-40B4-BE49-F238E27FC236}">
                <a16:creationId xmlns:a16="http://schemas.microsoft.com/office/drawing/2014/main" id="{3D172086-C34A-40DE-9391-96A4AE60589F}"/>
              </a:ext>
            </a:extLst>
          </p:cNvPr>
          <p:cNvSpPr>
            <a:spLocks noGrp="1"/>
          </p:cNvSpPr>
          <p:nvPr>
            <p:ph idx="1"/>
          </p:nvPr>
        </p:nvSpPr>
        <p:spPr/>
        <p:txBody>
          <a:bodyPr/>
          <a:lstStyle/>
          <a:p>
            <a:r>
              <a:rPr lang="es-ES" dirty="0"/>
              <a:t>Colocación flexible de la información de estilo</a:t>
            </a:r>
          </a:p>
          <a:p>
            <a:r>
              <a:rPr lang="es-ES" dirty="0"/>
              <a:t>Independencia de lenguaje de las hojas de estilo Cascada</a:t>
            </a:r>
          </a:p>
          <a:p>
            <a:r>
              <a:rPr lang="es-ES" dirty="0"/>
              <a:t>Especificación del medio</a:t>
            </a:r>
          </a:p>
          <a:p>
            <a:r>
              <a:rPr lang="es-ES" dirty="0"/>
              <a:t>Estilos alternos</a:t>
            </a:r>
          </a:p>
          <a:p>
            <a:r>
              <a:rPr lang="es-ES" dirty="0"/>
              <a:t>Sin preocupación por el rendimiento</a:t>
            </a:r>
          </a:p>
          <a:p>
            <a:endParaRPr lang="es-PE" dirty="0"/>
          </a:p>
        </p:txBody>
      </p:sp>
    </p:spTree>
    <p:extLst>
      <p:ext uri="{BB962C8B-B14F-4D97-AF65-F5344CB8AC3E}">
        <p14:creationId xmlns:p14="http://schemas.microsoft.com/office/powerpoint/2010/main" val="13946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50000"/>
              </a:schemeClr>
            </a:gs>
            <a:gs pos="100000">
              <a:schemeClr val="bg2">
                <a:lumMod val="25000"/>
              </a:schemeClr>
            </a:gs>
          </a:gsLst>
          <a:lin ang="540000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A2CC4-BE31-4BE9-8548-8AD1561C6E6C}"/>
              </a:ext>
            </a:extLst>
          </p:cNvPr>
          <p:cNvSpPr>
            <a:spLocks noGrp="1"/>
          </p:cNvSpPr>
          <p:nvPr>
            <p:ph type="title"/>
          </p:nvPr>
        </p:nvSpPr>
        <p:spPr/>
        <p:txBody>
          <a:bodyPr/>
          <a:lstStyle/>
          <a:p>
            <a:r>
              <a:rPr lang="es-ES" altLang="es-PE" dirty="0"/>
              <a:t>Sintaxis Básica</a:t>
            </a:r>
            <a:endParaRPr lang="es-PE" dirty="0"/>
          </a:p>
        </p:txBody>
      </p:sp>
      <p:sp>
        <p:nvSpPr>
          <p:cNvPr id="4" name="Rectangle 3">
            <a:extLst>
              <a:ext uri="{FF2B5EF4-FFF2-40B4-BE49-F238E27FC236}">
                <a16:creationId xmlns:a16="http://schemas.microsoft.com/office/drawing/2014/main" id="{24C09109-D263-4771-9FD4-61D65A4112F8}"/>
              </a:ext>
            </a:extLst>
          </p:cNvPr>
          <p:cNvSpPr txBox="1">
            <a:spLocks noChangeArrowheads="1"/>
          </p:cNvSpPr>
          <p:nvPr/>
        </p:nvSpPr>
        <p:spPr>
          <a:xfrm>
            <a:off x="913774" y="2367092"/>
            <a:ext cx="10363826" cy="34241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s-ES" altLang="es-PE"/>
          </a:p>
          <a:p>
            <a:pPr>
              <a:buFont typeface="Wingdings" panose="05000000000000000000" pitchFamily="2" charset="2"/>
              <a:buNone/>
            </a:pPr>
            <a:endParaRPr lang="es-ES" altLang="es-PE"/>
          </a:p>
          <a:p>
            <a:pPr>
              <a:buFont typeface="Wingdings" panose="05000000000000000000" pitchFamily="2" charset="2"/>
              <a:buNone/>
            </a:pPr>
            <a:endParaRPr lang="es-ES" altLang="es-PE" dirty="0"/>
          </a:p>
        </p:txBody>
      </p:sp>
      <p:sp>
        <p:nvSpPr>
          <p:cNvPr id="5" name="Text Box 5">
            <a:extLst>
              <a:ext uri="{FF2B5EF4-FFF2-40B4-BE49-F238E27FC236}">
                <a16:creationId xmlns:a16="http://schemas.microsoft.com/office/drawing/2014/main" id="{44558B6B-EB4C-4976-BF2B-E4C1C55F6932}"/>
              </a:ext>
            </a:extLst>
          </p:cNvPr>
          <p:cNvSpPr txBox="1">
            <a:spLocks noChangeArrowheads="1"/>
          </p:cNvSpPr>
          <p:nvPr/>
        </p:nvSpPr>
        <p:spPr bwMode="auto">
          <a:xfrm>
            <a:off x="2895600" y="259080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PE" sz="3600" dirty="0">
                <a:solidFill>
                  <a:schemeClr val="accent2"/>
                </a:solidFill>
                <a:latin typeface="Arial" panose="020B0604020202020204" pitchFamily="34" charset="0"/>
              </a:rPr>
              <a:t>Selector</a:t>
            </a:r>
            <a:r>
              <a:rPr lang="es-ES" altLang="es-PE" sz="3600" dirty="0">
                <a:latin typeface="Arial" panose="020B0604020202020204" pitchFamily="34" charset="0"/>
              </a:rPr>
              <a:t> { </a:t>
            </a:r>
            <a:r>
              <a:rPr lang="es-ES" altLang="es-PE" sz="3600" dirty="0">
                <a:solidFill>
                  <a:schemeClr val="accent2"/>
                </a:solidFill>
                <a:latin typeface="Arial" panose="020B0604020202020204" pitchFamily="34" charset="0"/>
              </a:rPr>
              <a:t>propiedad</a:t>
            </a:r>
            <a:r>
              <a:rPr lang="es-ES" altLang="es-PE" sz="3600" dirty="0">
                <a:latin typeface="Arial" panose="020B0604020202020204" pitchFamily="34" charset="0"/>
              </a:rPr>
              <a:t>: </a:t>
            </a:r>
            <a:r>
              <a:rPr lang="es-ES" altLang="es-PE" sz="3600" dirty="0">
                <a:solidFill>
                  <a:schemeClr val="accent2"/>
                </a:solidFill>
                <a:latin typeface="Arial" panose="020B0604020202020204" pitchFamily="34" charset="0"/>
              </a:rPr>
              <a:t>valor</a:t>
            </a:r>
            <a:r>
              <a:rPr lang="es-ES" altLang="es-PE" sz="3600" dirty="0">
                <a:latin typeface="Arial" panose="020B0604020202020204" pitchFamily="34" charset="0"/>
              </a:rPr>
              <a:t>; ...}</a:t>
            </a:r>
          </a:p>
        </p:txBody>
      </p:sp>
      <p:sp>
        <p:nvSpPr>
          <p:cNvPr id="6" name="Text Box 6">
            <a:extLst>
              <a:ext uri="{FF2B5EF4-FFF2-40B4-BE49-F238E27FC236}">
                <a16:creationId xmlns:a16="http://schemas.microsoft.com/office/drawing/2014/main" id="{44509484-E704-45FF-8FC3-06C0FA089E95}"/>
              </a:ext>
            </a:extLst>
          </p:cNvPr>
          <p:cNvSpPr txBox="1">
            <a:spLocks noChangeArrowheads="1"/>
          </p:cNvSpPr>
          <p:nvPr/>
        </p:nvSpPr>
        <p:spPr bwMode="auto">
          <a:xfrm>
            <a:off x="5715001" y="1828800"/>
            <a:ext cx="2327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PE" sz="3200" dirty="0">
                <a:solidFill>
                  <a:srgbClr val="FF0066"/>
                </a:solidFill>
                <a:latin typeface="Arial" panose="020B0604020202020204" pitchFamily="34" charset="0"/>
              </a:rPr>
              <a:t>Declaración</a:t>
            </a:r>
          </a:p>
        </p:txBody>
      </p:sp>
      <p:sp>
        <p:nvSpPr>
          <p:cNvPr id="7" name="Line 8">
            <a:extLst>
              <a:ext uri="{FF2B5EF4-FFF2-40B4-BE49-F238E27FC236}">
                <a16:creationId xmlns:a16="http://schemas.microsoft.com/office/drawing/2014/main" id="{DFD8C814-0807-4898-933F-6447FFE9E2CA}"/>
              </a:ext>
            </a:extLst>
          </p:cNvPr>
          <p:cNvSpPr>
            <a:spLocks noChangeShapeType="1"/>
          </p:cNvSpPr>
          <p:nvPr/>
        </p:nvSpPr>
        <p:spPr bwMode="auto">
          <a:xfrm>
            <a:off x="4876800" y="243840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8" name="Line 9">
            <a:extLst>
              <a:ext uri="{FF2B5EF4-FFF2-40B4-BE49-F238E27FC236}">
                <a16:creationId xmlns:a16="http://schemas.microsoft.com/office/drawing/2014/main" id="{F124AE7C-C718-4445-A6B6-0BD81533D742}"/>
              </a:ext>
            </a:extLst>
          </p:cNvPr>
          <p:cNvSpPr>
            <a:spLocks noChangeShapeType="1"/>
          </p:cNvSpPr>
          <p:nvPr/>
        </p:nvSpPr>
        <p:spPr bwMode="auto">
          <a:xfrm>
            <a:off x="8991600" y="2438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9" name="Line 10">
            <a:extLst>
              <a:ext uri="{FF2B5EF4-FFF2-40B4-BE49-F238E27FC236}">
                <a16:creationId xmlns:a16="http://schemas.microsoft.com/office/drawing/2014/main" id="{C93C124A-C7E9-48C0-B6F5-6C5F26C2AD73}"/>
              </a:ext>
            </a:extLst>
          </p:cNvPr>
          <p:cNvSpPr>
            <a:spLocks noChangeShapeType="1"/>
          </p:cNvSpPr>
          <p:nvPr/>
        </p:nvSpPr>
        <p:spPr bwMode="auto">
          <a:xfrm flipH="1">
            <a:off x="4876800" y="2438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10" name="Line 11">
            <a:extLst>
              <a:ext uri="{FF2B5EF4-FFF2-40B4-BE49-F238E27FC236}">
                <a16:creationId xmlns:a16="http://schemas.microsoft.com/office/drawing/2014/main" id="{6FE8B60B-2155-4877-91A1-5CEB206AAE05}"/>
              </a:ext>
            </a:extLst>
          </p:cNvPr>
          <p:cNvSpPr>
            <a:spLocks noChangeShapeType="1"/>
          </p:cNvSpPr>
          <p:nvPr/>
        </p:nvSpPr>
        <p:spPr bwMode="auto">
          <a:xfrm>
            <a:off x="6858000" y="2362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11" name="Text Box 12">
            <a:extLst>
              <a:ext uri="{FF2B5EF4-FFF2-40B4-BE49-F238E27FC236}">
                <a16:creationId xmlns:a16="http://schemas.microsoft.com/office/drawing/2014/main" id="{85A538AD-0925-4637-B0E4-0E0A4F4789E0}"/>
              </a:ext>
            </a:extLst>
          </p:cNvPr>
          <p:cNvSpPr txBox="1">
            <a:spLocks noChangeArrowheads="1"/>
          </p:cNvSpPr>
          <p:nvPr/>
        </p:nvSpPr>
        <p:spPr bwMode="auto">
          <a:xfrm>
            <a:off x="3276600" y="4419601"/>
            <a:ext cx="6019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PE" sz="4000" dirty="0">
                <a:solidFill>
                  <a:srgbClr val="D7BA7D"/>
                </a:solidFill>
                <a:latin typeface="Consolas" panose="020B0609020204030204" pitchFamily="49" charset="0"/>
              </a:rPr>
              <a:t>H1</a:t>
            </a:r>
            <a:r>
              <a:rPr lang="es-PE" sz="4000" dirty="0">
                <a:solidFill>
                  <a:srgbClr val="D4D4D4"/>
                </a:solidFill>
                <a:latin typeface="Consolas" panose="020B0609020204030204" pitchFamily="49" charset="0"/>
              </a:rPr>
              <a:t> {</a:t>
            </a:r>
            <a:r>
              <a:rPr lang="es-PE" sz="4000" dirty="0">
                <a:solidFill>
                  <a:srgbClr val="9CDCFE"/>
                </a:solidFill>
                <a:latin typeface="Consolas" panose="020B0609020204030204" pitchFamily="49" charset="0"/>
              </a:rPr>
              <a:t>color</a:t>
            </a:r>
            <a:r>
              <a:rPr lang="es-PE" sz="4000" dirty="0">
                <a:solidFill>
                  <a:srgbClr val="D4D4D4"/>
                </a:solidFill>
                <a:latin typeface="Consolas" panose="020B0609020204030204" pitchFamily="49" charset="0"/>
              </a:rPr>
              <a:t>:</a:t>
            </a:r>
            <a:r>
              <a:rPr lang="es-PE" sz="4000" dirty="0">
                <a:solidFill>
                  <a:srgbClr val="CE9178"/>
                </a:solidFill>
                <a:latin typeface="Consolas" panose="020B0609020204030204" pitchFamily="49" charset="0"/>
              </a:rPr>
              <a:t>#CC9900</a:t>
            </a:r>
            <a:r>
              <a:rPr lang="es-PE" sz="4000" dirty="0">
                <a:solidFill>
                  <a:srgbClr val="D4D4D4"/>
                </a:solidFill>
                <a:latin typeface="Consolas" panose="020B0609020204030204" pitchFamily="49" charset="0"/>
              </a:rPr>
              <a:t>;}</a:t>
            </a:r>
          </a:p>
        </p:txBody>
      </p:sp>
      <p:sp>
        <p:nvSpPr>
          <p:cNvPr id="12" name="Text Box 13">
            <a:extLst>
              <a:ext uri="{FF2B5EF4-FFF2-40B4-BE49-F238E27FC236}">
                <a16:creationId xmlns:a16="http://schemas.microsoft.com/office/drawing/2014/main" id="{959FD5EF-EFA1-49ED-82B7-43F30D94892B}"/>
              </a:ext>
            </a:extLst>
          </p:cNvPr>
          <p:cNvSpPr txBox="1">
            <a:spLocks noChangeArrowheads="1"/>
          </p:cNvSpPr>
          <p:nvPr/>
        </p:nvSpPr>
        <p:spPr bwMode="auto">
          <a:xfrm>
            <a:off x="3124200" y="4038601"/>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PE" sz="2800" b="1">
                <a:solidFill>
                  <a:schemeClr val="accent1"/>
                </a:solidFill>
                <a:latin typeface="Arial" panose="020B0604020202020204" pitchFamily="34" charset="0"/>
              </a:rPr>
              <a:t>Ejemplo:</a:t>
            </a:r>
          </a:p>
        </p:txBody>
      </p:sp>
    </p:spTree>
    <p:extLst>
      <p:ext uri="{BB962C8B-B14F-4D97-AF65-F5344CB8AC3E}">
        <p14:creationId xmlns:p14="http://schemas.microsoft.com/office/powerpoint/2010/main" val="198848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16099-29E0-4DDA-946B-C9E5B7FA8333}"/>
              </a:ext>
            </a:extLst>
          </p:cNvPr>
          <p:cNvSpPr>
            <a:spLocks noGrp="1"/>
          </p:cNvSpPr>
          <p:nvPr>
            <p:ph type="title"/>
          </p:nvPr>
        </p:nvSpPr>
        <p:spPr/>
        <p:txBody>
          <a:bodyPr/>
          <a:lstStyle/>
          <a:p>
            <a:r>
              <a:rPr lang="es-ES" altLang="es-PE" dirty="0"/>
              <a:t>Aplicar CSS</a:t>
            </a:r>
            <a:endParaRPr lang="es-PE" dirty="0"/>
          </a:p>
        </p:txBody>
      </p:sp>
      <p:sp>
        <p:nvSpPr>
          <p:cNvPr id="3" name="Marcador de contenido 2">
            <a:extLst>
              <a:ext uri="{FF2B5EF4-FFF2-40B4-BE49-F238E27FC236}">
                <a16:creationId xmlns:a16="http://schemas.microsoft.com/office/drawing/2014/main" id="{8F12D7A0-D2E1-4EB3-8945-4BC86F56B202}"/>
              </a:ext>
            </a:extLst>
          </p:cNvPr>
          <p:cNvSpPr>
            <a:spLocks noGrp="1"/>
          </p:cNvSpPr>
          <p:nvPr>
            <p:ph idx="1"/>
          </p:nvPr>
        </p:nvSpPr>
        <p:spPr>
          <a:xfrm>
            <a:off x="838200" y="1338470"/>
            <a:ext cx="10515600" cy="5519529"/>
          </a:xfrm>
          <a:solidFill>
            <a:schemeClr val="bg2">
              <a:lumMod val="25000"/>
            </a:schemeClr>
          </a:solidFill>
        </p:spPr>
        <p:txBody>
          <a:bodyPr>
            <a:normAutofit fontScale="92500" lnSpcReduction="20000"/>
          </a:bodyPr>
          <a:lstStyle/>
          <a:p>
            <a:pPr marL="0" indent="0">
              <a:buNone/>
            </a:pPr>
            <a:r>
              <a:rPr lang="es-PE" b="1" dirty="0">
                <a:solidFill>
                  <a:srgbClr val="EF910C"/>
                </a:solidFill>
                <a:latin typeface="Consolas" panose="020B0609020204030204" pitchFamily="49" charset="0"/>
              </a:rPr>
              <a:t>1. En la Cabecera (&lt;HEAD&gt;)</a:t>
            </a:r>
          </a:p>
          <a:p>
            <a:pPr marL="0" indent="0">
              <a:buNone/>
            </a:pPr>
            <a:r>
              <a:rPr lang="es-PE" dirty="0">
                <a:solidFill>
                  <a:srgbClr val="D4D4D4"/>
                </a:solidFill>
                <a:latin typeface="Consolas" panose="020B0609020204030204" pitchFamily="49" charset="0"/>
              </a:rPr>
              <a:t>&lt;</a:t>
            </a:r>
            <a:r>
              <a:rPr lang="es-PE" dirty="0">
                <a:solidFill>
                  <a:srgbClr val="D7BA7D"/>
                </a:solidFill>
                <a:latin typeface="Consolas" panose="020B0609020204030204" pitchFamily="49" charset="0"/>
              </a:rPr>
              <a:t>STYLE</a:t>
            </a:r>
            <a:r>
              <a:rPr lang="es-PE" dirty="0">
                <a:solidFill>
                  <a:srgbClr val="D4D4D4"/>
                </a:solidFill>
                <a:latin typeface="Consolas" panose="020B0609020204030204" pitchFamily="49" charset="0"/>
              </a:rPr>
              <a:t> </a:t>
            </a:r>
            <a:r>
              <a:rPr lang="es-PE" dirty="0" err="1">
                <a:solidFill>
                  <a:srgbClr val="D4D4D4"/>
                </a:solidFill>
                <a:latin typeface="Consolas" panose="020B0609020204030204" pitchFamily="49" charset="0"/>
              </a:rPr>
              <a:t>TYPE</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text</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css</a:t>
            </a:r>
            <a:r>
              <a:rPr lang="es-PE" dirty="0">
                <a:solidFill>
                  <a:srgbClr val="D4D4D4"/>
                </a:solidFill>
                <a:latin typeface="Consolas" panose="020B0609020204030204" pitchFamily="49" charset="0"/>
              </a:rPr>
              <a:t>"&gt; </a:t>
            </a:r>
          </a:p>
          <a:p>
            <a:pPr marL="0" indent="0">
              <a:buNone/>
            </a:pPr>
            <a:r>
              <a:rPr lang="es-PE" dirty="0">
                <a:solidFill>
                  <a:srgbClr val="D4D4D4"/>
                </a:solidFill>
                <a:latin typeface="Consolas" panose="020B0609020204030204" pitchFamily="49" charset="0"/>
              </a:rPr>
              <a:t>   &lt;!-- </a:t>
            </a:r>
          </a:p>
          <a:p>
            <a:pPr marL="0" indent="0">
              <a:buNone/>
            </a:pPr>
            <a:r>
              <a:rPr lang="es-PE" dirty="0">
                <a:solidFill>
                  <a:srgbClr val="D7BA7D"/>
                </a:solidFill>
                <a:latin typeface="Consolas" panose="020B0609020204030204" pitchFamily="49" charset="0"/>
              </a:rPr>
              <a:t>   P</a:t>
            </a:r>
            <a:r>
              <a:rPr lang="es-PE" dirty="0">
                <a:solidFill>
                  <a:srgbClr val="D4D4D4"/>
                </a:solidFill>
                <a:latin typeface="Consolas" panose="020B0609020204030204" pitchFamily="49" charset="0"/>
              </a:rPr>
              <a:t> {</a:t>
            </a:r>
            <a:r>
              <a:rPr lang="es-PE" dirty="0" err="1">
                <a:solidFill>
                  <a:srgbClr val="9CDCFE"/>
                </a:solidFill>
                <a:latin typeface="Consolas" panose="020B0609020204030204" pitchFamily="49" charset="0"/>
              </a:rPr>
              <a:t>text-align</a:t>
            </a:r>
            <a:r>
              <a:rPr lang="es-PE" dirty="0" err="1">
                <a:solidFill>
                  <a:srgbClr val="D4D4D4"/>
                </a:solidFill>
                <a:latin typeface="Consolas" panose="020B0609020204030204" pitchFamily="49" charset="0"/>
              </a:rPr>
              <a:t>:</a:t>
            </a:r>
            <a:r>
              <a:rPr lang="es-PE" dirty="0" err="1">
                <a:solidFill>
                  <a:srgbClr val="CE9178"/>
                </a:solidFill>
                <a:latin typeface="Consolas" panose="020B0609020204030204" pitchFamily="49" charset="0"/>
              </a:rPr>
              <a:t>right</a:t>
            </a:r>
            <a:r>
              <a:rPr lang="es-PE" dirty="0">
                <a:solidFill>
                  <a:srgbClr val="D4D4D4"/>
                </a:solidFill>
                <a:latin typeface="Consolas" panose="020B0609020204030204" pitchFamily="49" charset="0"/>
              </a:rPr>
              <a:t>}</a:t>
            </a:r>
          </a:p>
          <a:p>
            <a:pPr marL="0" indent="0">
              <a:buNone/>
            </a:pPr>
            <a:r>
              <a:rPr lang="es-PE" dirty="0">
                <a:solidFill>
                  <a:srgbClr val="D4D4D4"/>
                </a:solidFill>
                <a:latin typeface="Consolas" panose="020B0609020204030204" pitchFamily="49" charset="0"/>
              </a:rPr>
              <a:t>   --&gt; </a:t>
            </a:r>
          </a:p>
          <a:p>
            <a:pPr marL="0" indent="0">
              <a:buNone/>
            </a:pPr>
            <a:r>
              <a:rPr lang="es-PE" dirty="0">
                <a:solidFill>
                  <a:srgbClr val="D4D4D4"/>
                </a:solidFill>
                <a:latin typeface="Consolas" panose="020B0609020204030204" pitchFamily="49" charset="0"/>
              </a:rPr>
              <a:t>&lt;/</a:t>
            </a:r>
            <a:r>
              <a:rPr lang="es-PE" dirty="0">
                <a:solidFill>
                  <a:srgbClr val="D7BA7D"/>
                </a:solidFill>
                <a:latin typeface="Consolas" panose="020B0609020204030204" pitchFamily="49" charset="0"/>
              </a:rPr>
              <a:t>STYLE</a:t>
            </a:r>
            <a:r>
              <a:rPr lang="es-PE" dirty="0">
                <a:solidFill>
                  <a:srgbClr val="D4D4D4"/>
                </a:solidFill>
                <a:latin typeface="Consolas" panose="020B0609020204030204" pitchFamily="49" charset="0"/>
              </a:rPr>
              <a:t>&gt;</a:t>
            </a:r>
          </a:p>
          <a:p>
            <a:pPr marL="0" indent="0">
              <a:buNone/>
            </a:pPr>
            <a:endParaRPr lang="es-PE" dirty="0">
              <a:solidFill>
                <a:srgbClr val="D4D4D4"/>
              </a:solidFill>
              <a:latin typeface="Consolas" panose="020B0609020204030204" pitchFamily="49" charset="0"/>
            </a:endParaRPr>
          </a:p>
          <a:p>
            <a:pPr marL="0" indent="0">
              <a:buNone/>
            </a:pPr>
            <a:r>
              <a:rPr lang="es-PE" b="1" dirty="0">
                <a:solidFill>
                  <a:srgbClr val="EF910C"/>
                </a:solidFill>
                <a:latin typeface="Consolas" panose="020B0609020204030204" pitchFamily="49" charset="0"/>
              </a:rPr>
              <a:t>2. Estilo como atributo</a:t>
            </a:r>
          </a:p>
          <a:p>
            <a:pPr marL="0" indent="0">
              <a:buNone/>
            </a:pPr>
            <a:r>
              <a:rPr lang="es-PE" dirty="0">
                <a:solidFill>
                  <a:srgbClr val="D4D4D4"/>
                </a:solidFill>
                <a:latin typeface="Consolas" panose="020B0609020204030204" pitchFamily="49" charset="0"/>
              </a:rPr>
              <a:t>&lt;</a:t>
            </a:r>
            <a:r>
              <a:rPr lang="es-PE" dirty="0">
                <a:solidFill>
                  <a:srgbClr val="D7BA7D"/>
                </a:solidFill>
                <a:latin typeface="Consolas" panose="020B0609020204030204" pitchFamily="49" charset="0"/>
              </a:rPr>
              <a:t>P</a:t>
            </a:r>
            <a:r>
              <a:rPr lang="es-PE" dirty="0">
                <a:solidFill>
                  <a:srgbClr val="D4D4D4"/>
                </a:solidFill>
                <a:latin typeface="Consolas" panose="020B0609020204030204" pitchFamily="49" charset="0"/>
              </a:rPr>
              <a:t> STYLE="</a:t>
            </a:r>
            <a:r>
              <a:rPr lang="es-PE" dirty="0" err="1">
                <a:solidFill>
                  <a:srgbClr val="569CD6"/>
                </a:solidFill>
                <a:latin typeface="Consolas" panose="020B0609020204030204" pitchFamily="49" charset="0"/>
              </a:rPr>
              <a:t>text-align</a:t>
            </a:r>
            <a:r>
              <a:rPr lang="es-PE" dirty="0">
                <a:solidFill>
                  <a:srgbClr val="D4D4D4"/>
                </a:solidFill>
                <a:latin typeface="Consolas" panose="020B0609020204030204" pitchFamily="49" charset="0"/>
              </a:rPr>
              <a:t>: </a:t>
            </a:r>
            <a:r>
              <a:rPr lang="es-PE" dirty="0" err="1">
                <a:solidFill>
                  <a:srgbClr val="D4D4D4"/>
                </a:solidFill>
                <a:latin typeface="Consolas" panose="020B0609020204030204" pitchFamily="49" charset="0"/>
              </a:rPr>
              <a:t>right</a:t>
            </a:r>
            <a:r>
              <a:rPr lang="es-PE" dirty="0">
                <a:solidFill>
                  <a:srgbClr val="D4D4D4"/>
                </a:solidFill>
                <a:latin typeface="Consolas" panose="020B0609020204030204" pitchFamily="49" charset="0"/>
              </a:rPr>
              <a:t>"&gt;Estilo propio&lt;/</a:t>
            </a:r>
            <a:r>
              <a:rPr lang="es-PE" dirty="0">
                <a:solidFill>
                  <a:srgbClr val="D7BA7D"/>
                </a:solidFill>
                <a:latin typeface="Consolas" panose="020B0609020204030204" pitchFamily="49" charset="0"/>
              </a:rPr>
              <a:t>P</a:t>
            </a:r>
            <a:r>
              <a:rPr lang="es-PE" dirty="0">
                <a:solidFill>
                  <a:srgbClr val="D4D4D4"/>
                </a:solidFill>
                <a:latin typeface="Consolas" panose="020B0609020204030204" pitchFamily="49" charset="0"/>
              </a:rPr>
              <a:t>&gt;</a:t>
            </a:r>
          </a:p>
          <a:p>
            <a:pPr marL="0" indent="0">
              <a:buNone/>
            </a:pPr>
            <a:endParaRPr lang="es-PE" dirty="0">
              <a:solidFill>
                <a:srgbClr val="D4D4D4"/>
              </a:solidFill>
              <a:latin typeface="Consolas" panose="020B0609020204030204" pitchFamily="49" charset="0"/>
            </a:endParaRPr>
          </a:p>
          <a:p>
            <a:pPr marL="0" indent="0">
              <a:buNone/>
            </a:pPr>
            <a:r>
              <a:rPr lang="es-PE" b="1" dirty="0">
                <a:solidFill>
                  <a:srgbClr val="EF910C"/>
                </a:solidFill>
                <a:latin typeface="Consolas" panose="020B0609020204030204" pitchFamily="49" charset="0"/>
              </a:rPr>
              <a:t>3. Hoja de estilo externa</a:t>
            </a:r>
          </a:p>
          <a:p>
            <a:pPr marL="0" indent="0">
              <a:buNone/>
            </a:pPr>
            <a:r>
              <a:rPr lang="es-PE" dirty="0">
                <a:solidFill>
                  <a:srgbClr val="D4D4D4"/>
                </a:solidFill>
                <a:latin typeface="Consolas" panose="020B0609020204030204" pitchFamily="49" charset="0"/>
              </a:rPr>
              <a:t>&lt;</a:t>
            </a:r>
            <a:r>
              <a:rPr lang="es-PE" dirty="0">
                <a:solidFill>
                  <a:srgbClr val="D7BA7D"/>
                </a:solidFill>
                <a:latin typeface="Consolas" panose="020B0609020204030204" pitchFamily="49" charset="0"/>
              </a:rPr>
              <a:t>LINK</a:t>
            </a:r>
            <a:r>
              <a:rPr lang="es-PE" dirty="0">
                <a:solidFill>
                  <a:srgbClr val="D4D4D4"/>
                </a:solidFill>
                <a:latin typeface="Consolas" panose="020B0609020204030204" pitchFamily="49" charset="0"/>
              </a:rPr>
              <a:t> </a:t>
            </a:r>
            <a:r>
              <a:rPr lang="es-PE" dirty="0" err="1">
                <a:solidFill>
                  <a:srgbClr val="D4D4D4"/>
                </a:solidFill>
                <a:latin typeface="Consolas" panose="020B0609020204030204" pitchFamily="49" charset="0"/>
              </a:rPr>
              <a:t>REL</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stylesheet</a:t>
            </a:r>
            <a:r>
              <a:rPr lang="es-PE" dirty="0">
                <a:solidFill>
                  <a:srgbClr val="D4D4D4"/>
                </a:solidFill>
                <a:latin typeface="Consolas" panose="020B0609020204030204" pitchFamily="49" charset="0"/>
              </a:rPr>
              <a:t>" </a:t>
            </a:r>
            <a:r>
              <a:rPr lang="es-PE" dirty="0" err="1">
                <a:solidFill>
                  <a:srgbClr val="D4D4D4"/>
                </a:solidFill>
                <a:latin typeface="Consolas" panose="020B0609020204030204" pitchFamily="49" charset="0"/>
              </a:rPr>
              <a:t>TYPE</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text</a:t>
            </a:r>
            <a:r>
              <a:rPr lang="es-PE" dirty="0">
                <a:solidFill>
                  <a:srgbClr val="D4D4D4"/>
                </a:solidFill>
                <a:latin typeface="Consolas" panose="020B0609020204030204" pitchFamily="49" charset="0"/>
              </a:rPr>
              <a:t>/</a:t>
            </a:r>
            <a:r>
              <a:rPr lang="es-PE" dirty="0" err="1">
                <a:solidFill>
                  <a:srgbClr val="D4D4D4"/>
                </a:solidFill>
                <a:latin typeface="Consolas" panose="020B0609020204030204" pitchFamily="49" charset="0"/>
              </a:rPr>
              <a:t>css</a:t>
            </a:r>
            <a:r>
              <a:rPr lang="es-PE" dirty="0">
                <a:solidFill>
                  <a:srgbClr val="D4D4D4"/>
                </a:solidFill>
                <a:latin typeface="Consolas" panose="020B0609020204030204" pitchFamily="49" charset="0"/>
              </a:rPr>
              <a:t>" </a:t>
            </a:r>
            <a:r>
              <a:rPr lang="es-PE" dirty="0" err="1">
                <a:solidFill>
                  <a:srgbClr val="D4D4D4"/>
                </a:solidFill>
                <a:latin typeface="Consolas" panose="020B0609020204030204" pitchFamily="49" charset="0"/>
              </a:rPr>
              <a:t>HREF</a:t>
            </a:r>
            <a:r>
              <a:rPr lang="es-PE" dirty="0">
                <a:solidFill>
                  <a:srgbClr val="D4D4D4"/>
                </a:solidFill>
                <a:latin typeface="Consolas" panose="020B0609020204030204" pitchFamily="49" charset="0"/>
              </a:rPr>
              <a:t>="estilo.css"&gt; </a:t>
            </a:r>
          </a:p>
          <a:p>
            <a:endParaRPr lang="es-PE" sz="4400" dirty="0"/>
          </a:p>
        </p:txBody>
      </p:sp>
    </p:spTree>
    <p:extLst>
      <p:ext uri="{BB962C8B-B14F-4D97-AF65-F5344CB8AC3E}">
        <p14:creationId xmlns:p14="http://schemas.microsoft.com/office/powerpoint/2010/main" val="291510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2ED68-5929-4216-9681-B4EBF6456732}"/>
              </a:ext>
            </a:extLst>
          </p:cNvPr>
          <p:cNvSpPr>
            <a:spLocks noGrp="1"/>
          </p:cNvSpPr>
          <p:nvPr>
            <p:ph type="title"/>
          </p:nvPr>
        </p:nvSpPr>
        <p:spPr/>
        <p:txBody>
          <a:bodyPr/>
          <a:lstStyle/>
          <a:p>
            <a:r>
              <a:rPr lang="es-ES" altLang="es-PE" dirty="0"/>
              <a:t>Selectores</a:t>
            </a:r>
            <a:endParaRPr lang="es-PE" dirty="0"/>
          </a:p>
        </p:txBody>
      </p:sp>
      <p:sp>
        <p:nvSpPr>
          <p:cNvPr id="3" name="Marcador de contenido 2">
            <a:extLst>
              <a:ext uri="{FF2B5EF4-FFF2-40B4-BE49-F238E27FC236}">
                <a16:creationId xmlns:a16="http://schemas.microsoft.com/office/drawing/2014/main" id="{79DA3014-9E4F-43C3-8554-5937FD7953AF}"/>
              </a:ext>
            </a:extLst>
          </p:cNvPr>
          <p:cNvSpPr>
            <a:spLocks noGrp="1"/>
          </p:cNvSpPr>
          <p:nvPr>
            <p:ph idx="1"/>
          </p:nvPr>
        </p:nvSpPr>
        <p:spPr>
          <a:xfrm>
            <a:off x="838199" y="1825624"/>
            <a:ext cx="10850217" cy="5032375"/>
          </a:xfrm>
          <a:solidFill>
            <a:schemeClr val="bg2">
              <a:lumMod val="25000"/>
            </a:schemeClr>
          </a:solidFill>
        </p:spPr>
        <p:txBody>
          <a:bodyPr>
            <a:normAutofit fontScale="92500" lnSpcReduction="20000"/>
          </a:bodyPr>
          <a:lstStyle/>
          <a:p>
            <a:pPr lvl="0">
              <a:lnSpc>
                <a:spcPct val="120000"/>
              </a:lnSpc>
              <a:buClr>
                <a:prstClr val="black"/>
              </a:buClr>
            </a:pPr>
            <a:r>
              <a:rPr lang="es-ES" altLang="es-PE" sz="2000" b="1" cap="all" dirty="0">
                <a:solidFill>
                  <a:srgbClr val="EF910C"/>
                </a:solidFill>
                <a:latin typeface="Courier New" panose="02070309020205020404" pitchFamily="49" charset="0"/>
              </a:rPr>
              <a:t>Elementos</a:t>
            </a:r>
          </a:p>
          <a:p>
            <a:pPr marL="0" indent="0">
              <a:buNone/>
            </a:pPr>
            <a:r>
              <a:rPr lang="es-PE" sz="2400" dirty="0">
                <a:solidFill>
                  <a:srgbClr val="D7BA7D"/>
                </a:solidFill>
                <a:latin typeface="Consolas" panose="020B0609020204030204" pitchFamily="49" charset="0"/>
              </a:rPr>
              <a:t>H1</a:t>
            </a:r>
            <a:r>
              <a:rPr lang="es-PE" sz="2400" dirty="0">
                <a:solidFill>
                  <a:srgbClr val="D4D4D4"/>
                </a:solidFill>
                <a:latin typeface="Consolas" panose="020B0609020204030204" pitchFamily="49" charset="0"/>
              </a:rPr>
              <a:t> {</a:t>
            </a:r>
            <a:r>
              <a:rPr lang="es-PE" sz="2400" dirty="0" err="1">
                <a:solidFill>
                  <a:srgbClr val="9CDCFE"/>
                </a:solidFill>
                <a:latin typeface="Consolas" panose="020B0609020204030204" pitchFamily="49" charset="0"/>
              </a:rPr>
              <a:t>font-family</a:t>
            </a:r>
            <a:r>
              <a:rPr lang="es-PE" sz="2400" dirty="0">
                <a:solidFill>
                  <a:srgbClr val="D4D4D4"/>
                </a:solidFill>
                <a:latin typeface="Consolas" panose="020B0609020204030204" pitchFamily="49" charset="0"/>
              </a:rPr>
              <a:t>: </a:t>
            </a:r>
            <a:r>
              <a:rPr lang="es-PE" sz="2400" dirty="0">
                <a:solidFill>
                  <a:srgbClr val="CE9178"/>
                </a:solidFill>
                <a:latin typeface="Consolas" panose="020B0609020204030204" pitchFamily="49" charset="0"/>
              </a:rPr>
              <a:t>Arial</a:t>
            </a:r>
            <a:r>
              <a:rPr lang="es-PE" sz="2400" dirty="0">
                <a:solidFill>
                  <a:srgbClr val="D4D4D4"/>
                </a:solidFill>
                <a:latin typeface="Consolas" panose="020B0609020204030204" pitchFamily="49" charset="0"/>
              </a:rPr>
              <a:t>, </a:t>
            </a:r>
            <a:r>
              <a:rPr lang="es-PE" sz="2400" dirty="0" err="1">
                <a:solidFill>
                  <a:srgbClr val="CE9178"/>
                </a:solidFill>
                <a:latin typeface="Consolas" panose="020B0609020204030204" pitchFamily="49" charset="0"/>
              </a:rPr>
              <a:t>Helvetica</a:t>
            </a:r>
            <a:r>
              <a:rPr lang="es-PE" sz="2400" dirty="0">
                <a:solidFill>
                  <a:srgbClr val="D4D4D4"/>
                </a:solidFill>
                <a:latin typeface="Consolas" panose="020B0609020204030204" pitchFamily="49" charset="0"/>
              </a:rPr>
              <a:t>, </a:t>
            </a:r>
            <a:r>
              <a:rPr lang="es-PE" sz="2400" dirty="0" err="1">
                <a:solidFill>
                  <a:srgbClr val="CE9178"/>
                </a:solidFill>
                <a:latin typeface="Consolas" panose="020B0609020204030204" pitchFamily="49" charset="0"/>
              </a:rPr>
              <a:t>sans-serif</a:t>
            </a:r>
            <a:r>
              <a:rPr lang="es-PE" sz="2400" dirty="0">
                <a:solidFill>
                  <a:srgbClr val="D4D4D4"/>
                </a:solidFill>
                <a:latin typeface="Consolas" panose="020B0609020204030204" pitchFamily="49" charset="0"/>
              </a:rPr>
              <a:t>; </a:t>
            </a:r>
            <a:r>
              <a:rPr lang="es-PE" sz="2400" dirty="0" err="1">
                <a:solidFill>
                  <a:srgbClr val="9CDCFE"/>
                </a:solidFill>
                <a:latin typeface="Consolas" panose="020B0609020204030204" pitchFamily="49" charset="0"/>
              </a:rPr>
              <a:t>font</a:t>
            </a:r>
            <a:r>
              <a:rPr lang="es-PE" sz="2400" dirty="0">
                <a:solidFill>
                  <a:srgbClr val="D4D4D4"/>
                </a:solidFill>
                <a:latin typeface="Consolas" panose="020B0609020204030204" pitchFamily="49" charset="0"/>
              </a:rPr>
              <a:t> </a:t>
            </a:r>
            <a:r>
              <a:rPr lang="es-PE" sz="2400" dirty="0" err="1">
                <a:solidFill>
                  <a:srgbClr val="9CDCFE"/>
                </a:solidFill>
                <a:latin typeface="Consolas" panose="020B0609020204030204" pitchFamily="49" charset="0"/>
              </a:rPr>
              <a:t>size</a:t>
            </a:r>
            <a:r>
              <a:rPr lang="es-PE" sz="2400" dirty="0">
                <a:solidFill>
                  <a:srgbClr val="D4D4D4"/>
                </a:solidFill>
                <a:latin typeface="Consolas" panose="020B0609020204030204" pitchFamily="49" charset="0"/>
              </a:rPr>
              <a:t>: </a:t>
            </a:r>
            <a:r>
              <a:rPr lang="es-PE" sz="2400" dirty="0">
                <a:solidFill>
                  <a:srgbClr val="B5CEA8"/>
                </a:solidFill>
                <a:latin typeface="Consolas" panose="020B0609020204030204" pitchFamily="49" charset="0"/>
              </a:rPr>
              <a:t>10pt</a:t>
            </a:r>
            <a:r>
              <a:rPr lang="es-PE" sz="2400" dirty="0">
                <a:solidFill>
                  <a:srgbClr val="D4D4D4"/>
                </a:solidFill>
                <a:latin typeface="Consolas" panose="020B0609020204030204" pitchFamily="49" charset="0"/>
              </a:rPr>
              <a:t>; </a:t>
            </a:r>
            <a:r>
              <a:rPr lang="es-PE" sz="2400" dirty="0" err="1">
                <a:solidFill>
                  <a:srgbClr val="9CDCFE"/>
                </a:solidFill>
                <a:latin typeface="Consolas" panose="020B0609020204030204" pitchFamily="49" charset="0"/>
              </a:rPr>
              <a:t>font-style</a:t>
            </a:r>
            <a:r>
              <a:rPr lang="es-PE" sz="2400" dirty="0">
                <a:solidFill>
                  <a:srgbClr val="D4D4D4"/>
                </a:solidFill>
                <a:latin typeface="Consolas" panose="020B0609020204030204" pitchFamily="49" charset="0"/>
              </a:rPr>
              <a:t>: </a:t>
            </a:r>
            <a:r>
              <a:rPr lang="es-PE" sz="2400" dirty="0" err="1">
                <a:solidFill>
                  <a:srgbClr val="CE9178"/>
                </a:solidFill>
                <a:latin typeface="Consolas" panose="020B0609020204030204" pitchFamily="49" charset="0"/>
              </a:rPr>
              <a:t>italic</a:t>
            </a:r>
            <a:r>
              <a:rPr lang="es-PE" sz="2400" dirty="0">
                <a:solidFill>
                  <a:srgbClr val="D4D4D4"/>
                </a:solidFill>
                <a:latin typeface="Consolas" panose="020B0609020204030204" pitchFamily="49" charset="0"/>
              </a:rPr>
              <a:t>;}</a:t>
            </a:r>
          </a:p>
          <a:p>
            <a:pPr lvl="0">
              <a:lnSpc>
                <a:spcPct val="120000"/>
              </a:lnSpc>
              <a:buClr>
                <a:prstClr val="black"/>
              </a:buClr>
            </a:pPr>
            <a:r>
              <a:rPr lang="es-ES" altLang="es-PE" sz="2000" b="1" cap="all" dirty="0">
                <a:solidFill>
                  <a:srgbClr val="EF910C"/>
                </a:solidFill>
                <a:latin typeface="Courier New" panose="02070309020205020404" pitchFamily="49" charset="0"/>
              </a:rPr>
              <a:t>Elementos agrupados</a:t>
            </a:r>
          </a:p>
          <a:p>
            <a:pPr marL="0" indent="0">
              <a:buNone/>
            </a:pPr>
            <a:r>
              <a:rPr lang="en-US" dirty="0">
                <a:solidFill>
                  <a:srgbClr val="D7BA7D"/>
                </a:solidFill>
                <a:latin typeface="Consolas" panose="020B0609020204030204" pitchFamily="49" charset="0"/>
              </a:rPr>
              <a:t>H1</a:t>
            </a:r>
            <a:r>
              <a:rPr lang="en-US" dirty="0">
                <a:solidFill>
                  <a:srgbClr val="D4D4D4"/>
                </a:solidFill>
                <a:latin typeface="Consolas" panose="020B0609020204030204" pitchFamily="49" charset="0"/>
              </a:rPr>
              <a:t>, </a:t>
            </a:r>
            <a:r>
              <a:rPr lang="en-US" dirty="0">
                <a:solidFill>
                  <a:srgbClr val="D7BA7D"/>
                </a:solidFill>
                <a:latin typeface="Consolas" panose="020B0609020204030204" pitchFamily="49" charset="0"/>
              </a:rPr>
              <a:t>P</a:t>
            </a:r>
            <a:r>
              <a:rPr lang="en-US" dirty="0">
                <a:solidFill>
                  <a:srgbClr val="D4D4D4"/>
                </a:solidFill>
                <a:latin typeface="Consolas" panose="020B0609020204030204" pitchFamily="49" charset="0"/>
              </a:rPr>
              <a:t>, </a:t>
            </a:r>
            <a:r>
              <a:rPr lang="en-US" dirty="0">
                <a:solidFill>
                  <a:srgbClr val="D7BA7D"/>
                </a:solidFill>
                <a:latin typeface="Consolas" panose="020B0609020204030204" pitchFamily="49" charset="0"/>
              </a:rPr>
              <a:t>B</a:t>
            </a:r>
            <a:r>
              <a:rPr lang="en-US" dirty="0">
                <a:solidFill>
                  <a:srgbClr val="D4D4D4"/>
                </a:solidFill>
                <a:latin typeface="Consolas" panose="020B0609020204030204" pitchFamily="49" charset="0"/>
              </a:rPr>
              <a:t> {font-color: </a:t>
            </a:r>
            <a:r>
              <a:rPr lang="en-US" dirty="0">
                <a:solidFill>
                  <a:srgbClr val="CE9178"/>
                </a:solidFill>
                <a:latin typeface="Consolas" panose="020B0609020204030204" pitchFamily="49" charset="0"/>
              </a:rPr>
              <a:t>blue</a:t>
            </a:r>
            <a:r>
              <a:rPr lang="en-US" dirty="0">
                <a:solidFill>
                  <a:srgbClr val="D4D4D4"/>
                </a:solidFill>
                <a:latin typeface="Consolas" panose="020B0609020204030204" pitchFamily="49" charset="0"/>
              </a:rPr>
              <a:t>;}</a:t>
            </a:r>
          </a:p>
          <a:p>
            <a:pPr lvl="0">
              <a:lnSpc>
                <a:spcPct val="120000"/>
              </a:lnSpc>
              <a:buClr>
                <a:prstClr val="black"/>
              </a:buClr>
            </a:pPr>
            <a:r>
              <a:rPr lang="es-ES" altLang="es-PE" sz="2000" b="1" cap="all" dirty="0">
                <a:solidFill>
                  <a:srgbClr val="EF910C"/>
                </a:solidFill>
                <a:latin typeface="Courier New" panose="02070309020205020404" pitchFamily="49" charset="0"/>
              </a:rPr>
              <a:t>Clases para elementos</a:t>
            </a:r>
          </a:p>
          <a:p>
            <a:pPr marL="0" indent="0">
              <a:buNone/>
            </a:pPr>
            <a:r>
              <a:rPr lang="es-PE" sz="2400" dirty="0" err="1">
                <a:solidFill>
                  <a:srgbClr val="D7BA7D"/>
                </a:solidFill>
                <a:latin typeface="Consolas" panose="020B0609020204030204" pitchFamily="49" charset="0"/>
              </a:rPr>
              <a:t>P.enfatizada</a:t>
            </a:r>
            <a:r>
              <a:rPr lang="es-PE" sz="2400" dirty="0">
                <a:solidFill>
                  <a:srgbClr val="D4D4D4"/>
                </a:solidFill>
                <a:latin typeface="Consolas" panose="020B0609020204030204" pitchFamily="49" charset="0"/>
              </a:rPr>
              <a:t> {</a:t>
            </a:r>
            <a:r>
              <a:rPr lang="es-PE" sz="2400" dirty="0" err="1">
                <a:solidFill>
                  <a:srgbClr val="9CDCFE"/>
                </a:solidFill>
                <a:latin typeface="Consolas" panose="020B0609020204030204" pitchFamily="49" charset="0"/>
              </a:rPr>
              <a:t>font-weight</a:t>
            </a:r>
            <a:r>
              <a:rPr lang="es-PE" sz="2400" dirty="0">
                <a:solidFill>
                  <a:srgbClr val="D4D4D4"/>
                </a:solidFill>
                <a:latin typeface="Consolas" panose="020B0609020204030204" pitchFamily="49" charset="0"/>
              </a:rPr>
              <a:t>: </a:t>
            </a:r>
            <a:r>
              <a:rPr lang="es-PE" sz="2400" dirty="0" err="1">
                <a:solidFill>
                  <a:srgbClr val="CE9178"/>
                </a:solidFill>
                <a:latin typeface="Consolas" panose="020B0609020204030204" pitchFamily="49" charset="0"/>
              </a:rPr>
              <a:t>bold</a:t>
            </a:r>
            <a:r>
              <a:rPr lang="es-PE" sz="2400" dirty="0">
                <a:solidFill>
                  <a:srgbClr val="D4D4D4"/>
                </a:solidFill>
                <a:latin typeface="Consolas" panose="020B0609020204030204" pitchFamily="49" charset="0"/>
              </a:rPr>
              <a:t>;}</a:t>
            </a:r>
          </a:p>
          <a:p>
            <a:pPr lvl="0">
              <a:lnSpc>
                <a:spcPct val="120000"/>
              </a:lnSpc>
              <a:buClr>
                <a:prstClr val="black"/>
              </a:buClr>
              <a:buNone/>
            </a:pPr>
            <a:endParaRPr lang="es-ES" altLang="es-PE" sz="2000" b="1" cap="all" dirty="0">
              <a:solidFill>
                <a:prstClr val="black"/>
              </a:solidFill>
              <a:latin typeface="Courier New" panose="02070309020205020404" pitchFamily="49" charset="0"/>
            </a:endParaRPr>
          </a:p>
          <a:p>
            <a:pPr lvl="0">
              <a:lnSpc>
                <a:spcPct val="120000"/>
              </a:lnSpc>
              <a:buClr>
                <a:prstClr val="black"/>
              </a:buClr>
            </a:pPr>
            <a:r>
              <a:rPr lang="es-ES" altLang="es-PE" sz="2000" b="1" cap="all" dirty="0">
                <a:solidFill>
                  <a:srgbClr val="EF910C"/>
                </a:solidFill>
                <a:latin typeface="Courier New" panose="02070309020205020404" pitchFamily="49" charset="0"/>
              </a:rPr>
              <a:t>Clases generales</a:t>
            </a:r>
          </a:p>
          <a:p>
            <a:pPr marL="0" indent="0">
              <a:buNone/>
            </a:pPr>
            <a:r>
              <a:rPr lang="es-PE" sz="2400" dirty="0">
                <a:solidFill>
                  <a:srgbClr val="D4D4D4"/>
                </a:solidFill>
                <a:latin typeface="Consolas" panose="020B0609020204030204" pitchFamily="49" charset="0"/>
              </a:rPr>
              <a:t>enfatizada {</a:t>
            </a:r>
            <a:r>
              <a:rPr lang="es-PE" sz="2400" dirty="0" err="1">
                <a:solidFill>
                  <a:srgbClr val="9CDCFE"/>
                </a:solidFill>
                <a:latin typeface="Consolas" panose="020B0609020204030204" pitchFamily="49" charset="0"/>
              </a:rPr>
              <a:t>font-weight</a:t>
            </a:r>
            <a:r>
              <a:rPr lang="es-PE" sz="2400" dirty="0">
                <a:solidFill>
                  <a:srgbClr val="D4D4D4"/>
                </a:solidFill>
                <a:latin typeface="Consolas" panose="020B0609020204030204" pitchFamily="49" charset="0"/>
              </a:rPr>
              <a:t>: </a:t>
            </a:r>
            <a:r>
              <a:rPr lang="es-PE" sz="2400" dirty="0" err="1">
                <a:solidFill>
                  <a:srgbClr val="CE9178"/>
                </a:solidFill>
                <a:latin typeface="Consolas" panose="020B0609020204030204" pitchFamily="49" charset="0"/>
              </a:rPr>
              <a:t>bold</a:t>
            </a:r>
            <a:r>
              <a:rPr lang="es-PE" sz="2400" dirty="0">
                <a:solidFill>
                  <a:srgbClr val="D4D4D4"/>
                </a:solidFill>
                <a:latin typeface="Consolas" panose="020B0609020204030204" pitchFamily="49" charset="0"/>
              </a:rPr>
              <a:t>;}</a:t>
            </a:r>
          </a:p>
          <a:p>
            <a:pPr marL="0" indent="0">
              <a:buNone/>
            </a:pPr>
            <a:endParaRPr lang="es-PE" sz="2000" dirty="0">
              <a:solidFill>
                <a:srgbClr val="D4D4D4"/>
              </a:solidFill>
              <a:latin typeface="Consolas" panose="020B0609020204030204" pitchFamily="49" charset="0"/>
            </a:endParaRPr>
          </a:p>
          <a:p>
            <a:pPr lvl="0">
              <a:lnSpc>
                <a:spcPct val="120000"/>
              </a:lnSpc>
              <a:buClr>
                <a:prstClr val="black"/>
              </a:buClr>
            </a:pPr>
            <a:r>
              <a:rPr lang="es-ES" altLang="es-PE" sz="2000" b="1" cap="all" dirty="0">
                <a:solidFill>
                  <a:srgbClr val="EF910C"/>
                </a:solidFill>
                <a:latin typeface="Courier New" panose="02070309020205020404" pitchFamily="49" charset="0"/>
              </a:rPr>
              <a:t>Selectores ID</a:t>
            </a:r>
          </a:p>
          <a:p>
            <a:pPr marL="0" indent="0">
              <a:buNone/>
            </a:pPr>
            <a:r>
              <a:rPr lang="es-PE" sz="2000" dirty="0">
                <a:solidFill>
                  <a:srgbClr val="D7BA7D"/>
                </a:solidFill>
                <a:latin typeface="Consolas" panose="020B0609020204030204" pitchFamily="49" charset="0"/>
              </a:rPr>
              <a:t>#enfatizada</a:t>
            </a:r>
            <a:r>
              <a:rPr lang="es-PE" sz="2000" dirty="0">
                <a:solidFill>
                  <a:srgbClr val="D4D4D4"/>
                </a:solidFill>
                <a:latin typeface="Consolas" panose="020B0609020204030204" pitchFamily="49" charset="0"/>
              </a:rPr>
              <a:t> {</a:t>
            </a:r>
            <a:r>
              <a:rPr lang="es-PE" sz="2000" dirty="0" err="1">
                <a:solidFill>
                  <a:srgbClr val="9CDCFE"/>
                </a:solidFill>
                <a:latin typeface="Consolas" panose="020B0609020204030204" pitchFamily="49" charset="0"/>
              </a:rPr>
              <a:t>font-weight</a:t>
            </a:r>
            <a:r>
              <a:rPr lang="es-PE" sz="2000" dirty="0">
                <a:solidFill>
                  <a:srgbClr val="D4D4D4"/>
                </a:solidFill>
                <a:latin typeface="Consolas" panose="020B0609020204030204" pitchFamily="49" charset="0"/>
              </a:rPr>
              <a:t>: </a:t>
            </a:r>
            <a:r>
              <a:rPr lang="es-PE" sz="2000" dirty="0" err="1">
                <a:solidFill>
                  <a:srgbClr val="CE9178"/>
                </a:solidFill>
                <a:latin typeface="Consolas" panose="020B0609020204030204" pitchFamily="49" charset="0"/>
              </a:rPr>
              <a:t>bold</a:t>
            </a:r>
            <a:r>
              <a:rPr lang="es-PE" sz="2000" dirty="0">
                <a:solidFill>
                  <a:srgbClr val="D4D4D4"/>
                </a:solidFill>
                <a:latin typeface="Consolas" panose="020B0609020204030204" pitchFamily="49" charset="0"/>
              </a:rPr>
              <a:t>;}</a:t>
            </a:r>
          </a:p>
          <a:p>
            <a:endParaRPr lang="es-PE" dirty="0"/>
          </a:p>
        </p:txBody>
      </p:sp>
    </p:spTree>
    <p:extLst>
      <p:ext uri="{BB962C8B-B14F-4D97-AF65-F5344CB8AC3E}">
        <p14:creationId xmlns:p14="http://schemas.microsoft.com/office/powerpoint/2010/main" val="29488588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1444</Words>
  <Application>Microsoft Office PowerPoint</Application>
  <PresentationFormat>Panorámica</PresentationFormat>
  <Paragraphs>251</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Calibri Light</vt:lpstr>
      <vt:lpstr>Consolas</vt:lpstr>
      <vt:lpstr>Courier New</vt:lpstr>
      <vt:lpstr>Menlo</vt:lpstr>
      <vt:lpstr>Wingdings</vt:lpstr>
      <vt:lpstr>Tema de Office</vt:lpstr>
      <vt:lpstr>Que en CSS?</vt:lpstr>
      <vt:lpstr>Que en CSS? (1)</vt:lpstr>
      <vt:lpstr>¿Para qué sirve?</vt:lpstr>
      <vt:lpstr>¿Por qué hojas de estilo en lugar de tablas?</vt:lpstr>
      <vt:lpstr>Ejemplo con CSS</vt:lpstr>
      <vt:lpstr>Características de las hojas de estilo en HTML </vt:lpstr>
      <vt:lpstr>Sintaxis Básica</vt:lpstr>
      <vt:lpstr>Aplicar CSS</vt:lpstr>
      <vt:lpstr>Selectores</vt:lpstr>
      <vt:lpstr>Selectores</vt:lpstr>
      <vt:lpstr>Presentación de PowerPoint</vt:lpstr>
      <vt:lpstr>SPAN y DIV</vt:lpstr>
      <vt:lpstr>SELECTORES</vt:lpstr>
      <vt:lpstr>Presentación de PowerPoint</vt:lpstr>
      <vt:lpstr>NOTACIÓN</vt:lpstr>
      <vt:lpstr>Presentación de PowerPoint</vt:lpstr>
      <vt:lpstr>Referencia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Diseño web</dc:title>
  <dc:creator>Yovani</dc:creator>
  <cp:lastModifiedBy>beltran cachi</cp:lastModifiedBy>
  <cp:revision>128</cp:revision>
  <dcterms:modified xsi:type="dcterms:W3CDTF">2021-03-19T18:45:30Z</dcterms:modified>
</cp:coreProperties>
</file>