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Lato"/>
      <p:regular r:id="rId30"/>
      <p:bold r:id="rId31"/>
      <p:italic r:id="rId32"/>
      <p:boldItalic r:id="rId33"/>
    </p:embeddedFont>
    <p:embeddedFont>
      <p:font typeface="Helvetica Neue"/>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96">
          <p15:clr>
            <a:srgbClr val="A4A3A4"/>
          </p15:clr>
        </p15:guide>
        <p15:guide id="2" pos="2856">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38" roundtripDataSignature="AMtx7mh4HoJUf2EhWzDU6XQ1fE9xuY6f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96" orient="horz"/>
        <p:guide pos="2856"/>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HelveticaNeue-bold.fntdata"/><Relationship Id="rId12" Type="http://schemas.openxmlformats.org/officeDocument/2006/relationships/slide" Target="slides/slide7.xml"/><Relationship Id="rId34" Type="http://schemas.openxmlformats.org/officeDocument/2006/relationships/font" Target="fonts/HelveticaNeue-regular.fntdata"/><Relationship Id="rId15" Type="http://schemas.openxmlformats.org/officeDocument/2006/relationships/slide" Target="slides/slide10.xml"/><Relationship Id="rId37" Type="http://schemas.openxmlformats.org/officeDocument/2006/relationships/font" Target="fonts/HelveticaNeue-boldItalic.fntdata"/><Relationship Id="rId14" Type="http://schemas.openxmlformats.org/officeDocument/2006/relationships/slide" Target="slides/slide9.xml"/><Relationship Id="rId36" Type="http://schemas.openxmlformats.org/officeDocument/2006/relationships/font" Target="fonts/HelveticaNeue-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4" name="Google Shape;4;n"/>
          <p:cNvSpPr/>
          <p:nvPr>
            <p:ph idx="2" type="sldImg"/>
          </p:nvPr>
        </p:nvSpPr>
        <p:spPr>
          <a:xfrm>
            <a:off x="395288" y="692150"/>
            <a:ext cx="607060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5801e1159_0_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75" name="Google Shape;75;g355801e1159_0_0:notes"/>
          <p:cNvSpPr/>
          <p:nvPr>
            <p:ph idx="2" type="sldImg"/>
          </p:nvPr>
        </p:nvSpPr>
        <p:spPr>
          <a:xfrm>
            <a:off x="395288" y="692150"/>
            <a:ext cx="6070500" cy="34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361301760c_0_3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317500" lvl="0" marL="457200" rtl="0" algn="l">
              <a:spcBef>
                <a:spcPts val="0"/>
              </a:spcBef>
              <a:spcAft>
                <a:spcPts val="0"/>
              </a:spcAft>
              <a:buClr>
                <a:schemeClr val="dk1"/>
              </a:buClr>
              <a:buSzPts val="1400"/>
              <a:buChar char="-"/>
            </a:pPr>
            <a:r>
              <a:rPr lang="en-US" sz="1400">
                <a:latin typeface="Arial"/>
                <a:ea typeface="Arial"/>
                <a:cs typeface="Arial"/>
                <a:sym typeface="Arial"/>
              </a:rPr>
              <a:t>Predict the original parameters from observed data, then for each test sample, it generates many inverse candidates, selects the one that best reproduces the observed output, and then computes the relative L2 error between the predicted and true parameters.</a:t>
            </a:r>
            <a:endParaRPr/>
          </a:p>
        </p:txBody>
      </p:sp>
      <p:sp>
        <p:nvSpPr>
          <p:cNvPr id="137" name="Google Shape;137;g3361301760c_0_30:notes"/>
          <p:cNvSpPr/>
          <p:nvPr>
            <p:ph idx="2" type="sldImg"/>
          </p:nvPr>
        </p:nvSpPr>
        <p:spPr>
          <a:xfrm>
            <a:off x="395288" y="692150"/>
            <a:ext cx="6070500" cy="34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55801e1159_0_3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146" name="Google Shape;146;g355801e1159_0_30:notes"/>
          <p:cNvSpPr/>
          <p:nvPr>
            <p:ph idx="2" type="sldImg"/>
          </p:nvPr>
        </p:nvSpPr>
        <p:spPr>
          <a:xfrm>
            <a:off x="395288" y="692150"/>
            <a:ext cx="6070500" cy="34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361301760c_0_2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155" name="Google Shape;155;g3361301760c_0_20:notes"/>
          <p:cNvSpPr/>
          <p:nvPr>
            <p:ph idx="2" type="sldImg"/>
          </p:nvPr>
        </p:nvSpPr>
        <p:spPr>
          <a:xfrm>
            <a:off x="395288" y="692150"/>
            <a:ext cx="6070500" cy="34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361301760c_0_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162" name="Google Shape;162;g3361301760c_0_0:notes"/>
          <p:cNvSpPr/>
          <p:nvPr>
            <p:ph idx="2" type="sldImg"/>
          </p:nvPr>
        </p:nvSpPr>
        <p:spPr>
          <a:xfrm>
            <a:off x="395288" y="692150"/>
            <a:ext cx="6070500" cy="34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361301760c_0_49: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171" name="Google Shape;171;g3361301760c_0_49:notes"/>
          <p:cNvSpPr/>
          <p:nvPr>
            <p:ph idx="2" type="sldImg"/>
          </p:nvPr>
        </p:nvSpPr>
        <p:spPr>
          <a:xfrm>
            <a:off x="395288" y="692150"/>
            <a:ext cx="6070500" cy="34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361301760c_0_5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178" name="Google Shape;178;g3361301760c_0_55:notes"/>
          <p:cNvSpPr/>
          <p:nvPr>
            <p:ph idx="2" type="sldImg"/>
          </p:nvPr>
        </p:nvSpPr>
        <p:spPr>
          <a:xfrm>
            <a:off x="395288" y="692150"/>
            <a:ext cx="6070500" cy="34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361301760c_0_63: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187" name="Google Shape;187;g3361301760c_0_63:notes"/>
          <p:cNvSpPr/>
          <p:nvPr>
            <p:ph idx="2" type="sldImg"/>
          </p:nvPr>
        </p:nvSpPr>
        <p:spPr>
          <a:xfrm>
            <a:off x="395288" y="692150"/>
            <a:ext cx="6070500" cy="34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361301760c_0_69: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194" name="Google Shape;194;g3361301760c_0_69:notes"/>
          <p:cNvSpPr/>
          <p:nvPr>
            <p:ph idx="2" type="sldImg"/>
          </p:nvPr>
        </p:nvSpPr>
        <p:spPr>
          <a:xfrm>
            <a:off x="395288" y="692150"/>
            <a:ext cx="6070500" cy="34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5037ecea2_1_1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Clr>
                <a:schemeClr val="dk1"/>
              </a:buClr>
              <a:buSzPts val="1100"/>
              <a:buFont typeface="Arial"/>
              <a:buNone/>
            </a:pPr>
            <a:r>
              <a:rPr b="1" lang="en-US" sz="1000">
                <a:latin typeface="Arial"/>
                <a:ea typeface="Arial"/>
                <a:cs typeface="Arial"/>
                <a:sym typeface="Arial"/>
              </a:rPr>
              <a:t>A few challenges we noticed:</a:t>
            </a:r>
            <a:endParaRPr b="1" sz="10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b="1" lang="en-US" sz="1000">
                <a:latin typeface="Arial"/>
                <a:ea typeface="Arial"/>
                <a:cs typeface="Arial"/>
                <a:sym typeface="Arial"/>
              </a:rPr>
              <a:t>We’re not sure how well this method scales with more complex inputs or noisy data.</a:t>
            </a:r>
            <a:endParaRPr b="1" sz="10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b="1" lang="en-US" sz="1000">
                <a:latin typeface="Arial"/>
                <a:ea typeface="Arial"/>
                <a:cs typeface="Arial"/>
                <a:sym typeface="Arial"/>
              </a:rPr>
              <a:t>Also, how do we choose the best weights for the different parts of the loss?</a:t>
            </a:r>
            <a:endParaRPr b="1" sz="1000">
              <a:latin typeface="Arial"/>
              <a:ea typeface="Arial"/>
              <a:cs typeface="Arial"/>
              <a:sym typeface="Arial"/>
            </a:endParaRPr>
          </a:p>
          <a:p>
            <a:pPr indent="0" lvl="0" marL="0" rtl="0" algn="l">
              <a:lnSpc>
                <a:spcPct val="100000"/>
              </a:lnSpc>
              <a:spcBef>
                <a:spcPts val="360"/>
              </a:spcBef>
              <a:spcAft>
                <a:spcPts val="0"/>
              </a:spcAft>
              <a:buNone/>
            </a:pPr>
            <a:r>
              <a:rPr b="1" lang="en-US" sz="1000">
                <a:latin typeface="Arial"/>
                <a:ea typeface="Arial"/>
                <a:cs typeface="Arial"/>
                <a:sym typeface="Arial"/>
              </a:rPr>
              <a:t>And could we try other optimizers or invertible models?</a:t>
            </a:r>
            <a:endParaRPr b="1" sz="1000">
              <a:latin typeface="Arial"/>
              <a:ea typeface="Arial"/>
              <a:cs typeface="Arial"/>
              <a:sym typeface="Arial"/>
            </a:endParaRPr>
          </a:p>
          <a:p>
            <a:pPr indent="0" lvl="0" marL="0" rtl="0" algn="l">
              <a:lnSpc>
                <a:spcPct val="100000"/>
              </a:lnSpc>
              <a:spcBef>
                <a:spcPts val="360"/>
              </a:spcBef>
              <a:spcAft>
                <a:spcPts val="0"/>
              </a:spcAft>
              <a:buNone/>
            </a:pPr>
            <a:r>
              <a:t/>
            </a:r>
            <a:endParaRPr b="1" sz="1000">
              <a:latin typeface="Arial"/>
              <a:ea typeface="Arial"/>
              <a:cs typeface="Arial"/>
              <a:sym typeface="Arial"/>
            </a:endParaRPr>
          </a:p>
          <a:p>
            <a:pPr indent="0" lvl="0" marL="0" rtl="0" algn="l">
              <a:lnSpc>
                <a:spcPct val="100000"/>
              </a:lnSpc>
              <a:spcBef>
                <a:spcPts val="360"/>
              </a:spcBef>
              <a:spcAft>
                <a:spcPts val="0"/>
              </a:spcAft>
              <a:buNone/>
            </a:pPr>
            <a:r>
              <a:t/>
            </a:r>
            <a:endParaRPr b="1" sz="1000">
              <a:latin typeface="Arial"/>
              <a:ea typeface="Arial"/>
              <a:cs typeface="Arial"/>
              <a:sym typeface="Arial"/>
            </a:endParaRPr>
          </a:p>
          <a:p>
            <a:pPr indent="0" lvl="0" marL="0" rtl="0" algn="l">
              <a:lnSpc>
                <a:spcPct val="100000"/>
              </a:lnSpc>
              <a:spcBef>
                <a:spcPts val="360"/>
              </a:spcBef>
              <a:spcAft>
                <a:spcPts val="0"/>
              </a:spcAft>
              <a:buNone/>
            </a:pPr>
            <a:r>
              <a:rPr b="1" lang="en-US" sz="1000">
                <a:latin typeface="Arial"/>
                <a:ea typeface="Arial"/>
                <a:cs typeface="Arial"/>
                <a:sym typeface="Arial"/>
              </a:rPr>
              <a:t>Other optimizers: </a:t>
            </a:r>
            <a:endParaRPr b="1" sz="1000">
              <a:latin typeface="Arial"/>
              <a:ea typeface="Arial"/>
              <a:cs typeface="Arial"/>
              <a:sym typeface="Arial"/>
            </a:endParaRPr>
          </a:p>
          <a:p>
            <a:pPr indent="-292100" lvl="0" marL="457200" rtl="0" algn="l">
              <a:lnSpc>
                <a:spcPct val="100000"/>
              </a:lnSpc>
              <a:spcBef>
                <a:spcPts val="360"/>
              </a:spcBef>
              <a:spcAft>
                <a:spcPts val="0"/>
              </a:spcAft>
              <a:buSzPts val="1000"/>
              <a:buFont typeface="Arial"/>
              <a:buChar char="●"/>
            </a:pPr>
            <a:r>
              <a:rPr b="1" lang="en-US" sz="1000">
                <a:latin typeface="Arial"/>
                <a:ea typeface="Arial"/>
                <a:cs typeface="Arial"/>
                <a:sym typeface="Arial"/>
              </a:rPr>
              <a:t>SGD with Momentum</a:t>
            </a:r>
            <a:br>
              <a:rPr b="1" lang="en-US" sz="1000">
                <a:latin typeface="Arial"/>
                <a:ea typeface="Arial"/>
                <a:cs typeface="Arial"/>
                <a:sym typeface="Arial"/>
              </a:rPr>
            </a:br>
            <a:r>
              <a:rPr lang="en-US" sz="1000">
                <a:latin typeface="Arial"/>
                <a:ea typeface="Arial"/>
                <a:cs typeface="Arial"/>
                <a:sym typeface="Arial"/>
              </a:rPr>
              <a:t> Simpler but effective for stable convergence</a:t>
            </a:r>
            <a:endParaRPr sz="1000">
              <a:latin typeface="Arial"/>
              <a:ea typeface="Arial"/>
              <a:cs typeface="Arial"/>
              <a:sym typeface="Arial"/>
            </a:endParaRPr>
          </a:p>
          <a:p>
            <a:pPr indent="-292100" lvl="0" marL="457200" rtl="0" algn="l">
              <a:lnSpc>
                <a:spcPct val="100000"/>
              </a:lnSpc>
              <a:spcBef>
                <a:spcPts val="0"/>
              </a:spcBef>
              <a:spcAft>
                <a:spcPts val="0"/>
              </a:spcAft>
              <a:buSzPts val="1000"/>
              <a:buFont typeface="Arial"/>
              <a:buChar char="●"/>
            </a:pPr>
            <a:r>
              <a:rPr b="1" lang="en-US" sz="1000">
                <a:latin typeface="Arial"/>
                <a:ea typeface="Arial"/>
                <a:cs typeface="Arial"/>
                <a:sym typeface="Arial"/>
              </a:rPr>
              <a:t>AdamW</a:t>
            </a:r>
            <a:br>
              <a:rPr b="1" lang="en-US" sz="1000">
                <a:latin typeface="Arial"/>
                <a:ea typeface="Arial"/>
                <a:cs typeface="Arial"/>
                <a:sym typeface="Arial"/>
              </a:rPr>
            </a:br>
            <a:r>
              <a:rPr lang="en-US" sz="1000">
                <a:latin typeface="Arial"/>
                <a:ea typeface="Arial"/>
                <a:cs typeface="Arial"/>
                <a:sym typeface="Arial"/>
              </a:rPr>
              <a:t> Improved regularization vs Adam</a:t>
            </a:r>
            <a:endParaRPr sz="1000">
              <a:latin typeface="Arial"/>
              <a:ea typeface="Arial"/>
              <a:cs typeface="Arial"/>
              <a:sym typeface="Arial"/>
            </a:endParaRPr>
          </a:p>
          <a:p>
            <a:pPr indent="-292100" lvl="0" marL="457200" rtl="0" algn="l">
              <a:lnSpc>
                <a:spcPct val="100000"/>
              </a:lnSpc>
              <a:spcBef>
                <a:spcPts val="0"/>
              </a:spcBef>
              <a:spcAft>
                <a:spcPts val="0"/>
              </a:spcAft>
              <a:buSzPts val="1000"/>
              <a:buFont typeface="Arial"/>
              <a:buChar char="●"/>
            </a:pPr>
            <a:r>
              <a:rPr b="1" lang="en-US" sz="1000">
                <a:latin typeface="Arial"/>
                <a:ea typeface="Arial"/>
                <a:cs typeface="Arial"/>
                <a:sym typeface="Arial"/>
              </a:rPr>
              <a:t>RMSprop</a:t>
            </a:r>
            <a:br>
              <a:rPr b="1" lang="en-US" sz="1000">
                <a:latin typeface="Arial"/>
                <a:ea typeface="Arial"/>
                <a:cs typeface="Arial"/>
                <a:sym typeface="Arial"/>
              </a:rPr>
            </a:br>
            <a:r>
              <a:rPr lang="en-US" sz="1000">
                <a:latin typeface="Arial"/>
                <a:ea typeface="Arial"/>
                <a:cs typeface="Arial"/>
                <a:sym typeface="Arial"/>
              </a:rPr>
              <a:t> Often used in RNNs, good for noisy gradients</a:t>
            </a:r>
            <a:endParaRPr sz="1000">
              <a:latin typeface="Arial"/>
              <a:ea typeface="Arial"/>
              <a:cs typeface="Arial"/>
              <a:sym typeface="Arial"/>
            </a:endParaRPr>
          </a:p>
          <a:p>
            <a:pPr indent="-292100" lvl="0" marL="457200" rtl="0" algn="l">
              <a:lnSpc>
                <a:spcPct val="100000"/>
              </a:lnSpc>
              <a:spcBef>
                <a:spcPts val="0"/>
              </a:spcBef>
              <a:spcAft>
                <a:spcPts val="0"/>
              </a:spcAft>
              <a:buSzPts val="1000"/>
              <a:buFont typeface="Arial"/>
              <a:buChar char="●"/>
            </a:pPr>
            <a:r>
              <a:rPr b="1" lang="en-US" sz="1000">
                <a:latin typeface="Arial"/>
                <a:ea typeface="Arial"/>
                <a:cs typeface="Arial"/>
                <a:sym typeface="Arial"/>
              </a:rPr>
              <a:t>Adagrad / Adadelta</a:t>
            </a:r>
            <a:br>
              <a:rPr b="1" lang="en-US" sz="1000">
                <a:latin typeface="Arial"/>
                <a:ea typeface="Arial"/>
                <a:cs typeface="Arial"/>
                <a:sym typeface="Arial"/>
              </a:rPr>
            </a:br>
            <a:r>
              <a:rPr lang="en-US" sz="1000">
                <a:latin typeface="Arial"/>
                <a:ea typeface="Arial"/>
                <a:cs typeface="Arial"/>
                <a:sym typeface="Arial"/>
              </a:rPr>
              <a:t> Adaptive learning rates for sparse data</a:t>
            </a:r>
            <a:endParaRPr sz="1000">
              <a:latin typeface="Arial"/>
              <a:ea typeface="Arial"/>
              <a:cs typeface="Arial"/>
              <a:sym typeface="Arial"/>
            </a:endParaRPr>
          </a:p>
          <a:p>
            <a:pPr indent="0" lvl="0" marL="0" rtl="0" algn="l">
              <a:lnSpc>
                <a:spcPct val="100000"/>
              </a:lnSpc>
              <a:spcBef>
                <a:spcPts val="1200"/>
              </a:spcBef>
              <a:spcAft>
                <a:spcPts val="0"/>
              </a:spcAft>
              <a:buNone/>
            </a:pPr>
            <a:r>
              <a:t/>
            </a:r>
            <a:endParaRPr sz="1000">
              <a:latin typeface="Arial"/>
              <a:ea typeface="Arial"/>
              <a:cs typeface="Arial"/>
              <a:sym typeface="Arial"/>
            </a:endParaRPr>
          </a:p>
          <a:p>
            <a:pPr indent="0" lvl="0" marL="0" rtl="0" algn="l">
              <a:lnSpc>
                <a:spcPct val="100000"/>
              </a:lnSpc>
              <a:spcBef>
                <a:spcPts val="1200"/>
              </a:spcBef>
              <a:spcAft>
                <a:spcPts val="0"/>
              </a:spcAft>
              <a:buNone/>
            </a:pPr>
            <a:r>
              <a:rPr lang="en-US" sz="1000">
                <a:latin typeface="Arial"/>
                <a:ea typeface="Arial"/>
                <a:cs typeface="Arial"/>
                <a:sym typeface="Arial"/>
              </a:rPr>
              <a:t>Other invertible models: </a:t>
            </a:r>
            <a:endParaRPr sz="1000">
              <a:latin typeface="Arial"/>
              <a:ea typeface="Arial"/>
              <a:cs typeface="Arial"/>
              <a:sym typeface="Arial"/>
            </a:endParaRPr>
          </a:p>
          <a:p>
            <a:pPr indent="-292100" lvl="0" marL="457200" rtl="0" algn="l">
              <a:spcBef>
                <a:spcPts val="1200"/>
              </a:spcBef>
              <a:spcAft>
                <a:spcPts val="0"/>
              </a:spcAft>
              <a:buSzPts val="1000"/>
              <a:buFont typeface="Arial"/>
              <a:buChar char="●"/>
            </a:pPr>
            <a:r>
              <a:rPr b="1" lang="en-US" sz="1000">
                <a:latin typeface="Arial"/>
                <a:ea typeface="Arial"/>
                <a:cs typeface="Arial"/>
                <a:sym typeface="Arial"/>
              </a:rPr>
              <a:t>RealNVP</a:t>
            </a:r>
            <a:br>
              <a:rPr b="1" lang="en-US" sz="1000">
                <a:latin typeface="Arial"/>
                <a:ea typeface="Arial"/>
                <a:cs typeface="Arial"/>
                <a:sym typeface="Arial"/>
              </a:rPr>
            </a:br>
            <a:r>
              <a:rPr lang="en-US" sz="1000">
                <a:latin typeface="Arial"/>
                <a:ea typeface="Arial"/>
                <a:cs typeface="Arial"/>
                <a:sym typeface="Arial"/>
              </a:rPr>
              <a:t> Similar to current model, but often used with image data</a:t>
            </a:r>
            <a:br>
              <a:rPr lang="en-US" sz="1000">
                <a:latin typeface="Arial"/>
                <a:ea typeface="Arial"/>
                <a:cs typeface="Arial"/>
                <a:sym typeface="Arial"/>
              </a:rPr>
            </a:b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b="1" lang="en-US" sz="1000">
                <a:latin typeface="Arial"/>
                <a:ea typeface="Arial"/>
                <a:cs typeface="Arial"/>
                <a:sym typeface="Arial"/>
              </a:rPr>
              <a:t>Glow</a:t>
            </a:r>
            <a:br>
              <a:rPr b="1" lang="en-US" sz="1000">
                <a:latin typeface="Arial"/>
                <a:ea typeface="Arial"/>
                <a:cs typeface="Arial"/>
                <a:sym typeface="Arial"/>
              </a:rPr>
            </a:br>
            <a:r>
              <a:rPr lang="en-US" sz="1000">
                <a:latin typeface="Arial"/>
                <a:ea typeface="Arial"/>
                <a:cs typeface="Arial"/>
                <a:sym typeface="Arial"/>
              </a:rPr>
              <a:t> Invertible model with better latent space structure</a:t>
            </a:r>
            <a:br>
              <a:rPr lang="en-US" sz="1000">
                <a:latin typeface="Arial"/>
                <a:ea typeface="Arial"/>
                <a:cs typeface="Arial"/>
                <a:sym typeface="Arial"/>
              </a:rPr>
            </a:b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b="1" lang="en-US" sz="1000">
                <a:latin typeface="Arial"/>
                <a:ea typeface="Arial"/>
                <a:cs typeface="Arial"/>
                <a:sym typeface="Arial"/>
              </a:rPr>
              <a:t>NICE (Non-linear Independent Components Estimation)</a:t>
            </a:r>
            <a:br>
              <a:rPr b="1" lang="en-US" sz="1000">
                <a:latin typeface="Arial"/>
                <a:ea typeface="Arial"/>
                <a:cs typeface="Arial"/>
                <a:sym typeface="Arial"/>
              </a:rPr>
            </a:br>
            <a:r>
              <a:rPr lang="en-US" sz="1000">
                <a:latin typeface="Arial"/>
                <a:ea typeface="Arial"/>
                <a:cs typeface="Arial"/>
                <a:sym typeface="Arial"/>
              </a:rPr>
              <a:t> Simpler coupling layers, no scaling</a:t>
            </a:r>
            <a:br>
              <a:rPr lang="en-US" sz="1000">
                <a:latin typeface="Arial"/>
                <a:ea typeface="Arial"/>
                <a:cs typeface="Arial"/>
                <a:sym typeface="Arial"/>
              </a:rPr>
            </a:br>
            <a:endParaRPr sz="1000">
              <a:latin typeface="Arial"/>
              <a:ea typeface="Arial"/>
              <a:cs typeface="Arial"/>
              <a:sym typeface="Arial"/>
            </a:endParaRPr>
          </a:p>
          <a:p>
            <a:pPr indent="-292100" lvl="0" marL="457200" rtl="0" algn="l">
              <a:spcBef>
                <a:spcPts val="0"/>
              </a:spcBef>
              <a:spcAft>
                <a:spcPts val="0"/>
              </a:spcAft>
              <a:buSzPts val="1000"/>
              <a:buFont typeface="Arial"/>
              <a:buChar char="●"/>
            </a:pPr>
            <a:r>
              <a:rPr b="1" lang="en-US" sz="1000">
                <a:latin typeface="Arial"/>
                <a:ea typeface="Arial"/>
                <a:cs typeface="Arial"/>
                <a:sym typeface="Arial"/>
              </a:rPr>
              <a:t>i-ResNet (Invertible ResNet)</a:t>
            </a:r>
            <a:br>
              <a:rPr b="1" lang="en-US" sz="1000">
                <a:latin typeface="Arial"/>
                <a:ea typeface="Arial"/>
                <a:cs typeface="Arial"/>
                <a:sym typeface="Arial"/>
              </a:rPr>
            </a:br>
            <a:r>
              <a:rPr lang="en-US" sz="1000">
                <a:latin typeface="Arial"/>
                <a:ea typeface="Arial"/>
                <a:cs typeface="Arial"/>
                <a:sym typeface="Arial"/>
              </a:rPr>
              <a:t> Uses residual blocks in a reversible way</a:t>
            </a:r>
            <a:endParaRPr sz="1000">
              <a:latin typeface="Arial"/>
              <a:ea typeface="Arial"/>
              <a:cs typeface="Arial"/>
              <a:sym typeface="Arial"/>
            </a:endParaRPr>
          </a:p>
          <a:p>
            <a:pPr indent="0" lvl="0" marL="457200" rtl="0" algn="l">
              <a:lnSpc>
                <a:spcPct val="100000"/>
              </a:lnSpc>
              <a:spcBef>
                <a:spcPts val="1200"/>
              </a:spcBef>
              <a:spcAft>
                <a:spcPts val="1200"/>
              </a:spcAft>
              <a:buNone/>
            </a:pPr>
            <a:r>
              <a:t/>
            </a:r>
            <a:endParaRPr/>
          </a:p>
        </p:txBody>
      </p:sp>
      <p:sp>
        <p:nvSpPr>
          <p:cNvPr id="203" name="Google Shape;203;g305037ecea2_1_10:notes"/>
          <p:cNvSpPr/>
          <p:nvPr>
            <p:ph idx="2" type="sldImg"/>
          </p:nvPr>
        </p:nvSpPr>
        <p:spPr>
          <a:xfrm>
            <a:off x="395288" y="692150"/>
            <a:ext cx="6070500" cy="34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55801e1159_0_3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Clr>
                <a:schemeClr val="dk1"/>
              </a:buClr>
              <a:buSzPts val="1100"/>
              <a:buFont typeface="Arial"/>
              <a:buNone/>
            </a:pPr>
            <a:r>
              <a:rPr lang="en-US"/>
              <a:t>To wrap up:</a:t>
            </a:r>
            <a:endParaRPr/>
          </a:p>
          <a:p>
            <a:pPr indent="0" lvl="0" marL="0" rtl="0" algn="l">
              <a:spcBef>
                <a:spcPts val="360"/>
              </a:spcBef>
              <a:spcAft>
                <a:spcPts val="0"/>
              </a:spcAft>
              <a:buNone/>
            </a:pPr>
            <a:r>
              <a:rPr lang="en-US"/>
              <a:t>We implemented an Invertible Neural Network, or INN, to learn the mapping between joint parameters and end-effector positions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What’s really useful about the INN is that it doesn’t just go in one direction.</a:t>
            </a:r>
            <a:endParaRPr/>
          </a:p>
          <a:p>
            <a:pPr indent="0" lvl="0" marL="0" rtl="0" algn="l">
              <a:spcBef>
                <a:spcPts val="360"/>
              </a:spcBef>
              <a:spcAft>
                <a:spcPts val="0"/>
              </a:spcAft>
              <a:buNone/>
            </a:pPr>
            <a:r>
              <a:rPr lang="en-US"/>
              <a:t>The model learns how to go both forward and backward—so we can predict the outcome from the input, and we can also go the other way and figure out what input would give us a certain result.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We also found that the INN is fast and flexible.</a:t>
            </a:r>
            <a:endParaRPr/>
          </a:p>
          <a:p>
            <a:pPr indent="0" lvl="0" marL="0" rtl="0" algn="l">
              <a:spcBef>
                <a:spcPts val="360"/>
              </a:spcBef>
              <a:spcAft>
                <a:spcPts val="0"/>
              </a:spcAft>
              <a:buNone/>
            </a:pPr>
            <a:r>
              <a:rPr lang="en-US"/>
              <a:t>It trains well, and it generalizes to new situations without needing a ton of tuning.</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So overall, this method shows a lot of potential.</a:t>
            </a:r>
            <a:endParaRPr/>
          </a:p>
          <a:p>
            <a:pPr indent="0" lvl="0" marL="0" rtl="0" algn="l">
              <a:spcBef>
                <a:spcPts val="360"/>
              </a:spcBef>
              <a:spcAft>
                <a:spcPts val="0"/>
              </a:spcAft>
              <a:buNone/>
            </a:pPr>
            <a:r>
              <a:rPr lang="en-US"/>
              <a:t>It could definitely be applied to even more complex problems in the future.</a:t>
            </a:r>
            <a:endParaRPr/>
          </a:p>
        </p:txBody>
      </p:sp>
      <p:sp>
        <p:nvSpPr>
          <p:cNvPr id="209" name="Google Shape;209;g355801e1159_0_35:notes"/>
          <p:cNvSpPr/>
          <p:nvPr>
            <p:ph idx="2" type="sldImg"/>
          </p:nvPr>
        </p:nvSpPr>
        <p:spPr>
          <a:xfrm>
            <a:off x="395288" y="692150"/>
            <a:ext cx="6070500" cy="34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55801e1159_0_1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lnSpc>
                <a:spcPct val="115000"/>
              </a:lnSpc>
              <a:spcBef>
                <a:spcPts val="0"/>
              </a:spcBef>
              <a:spcAft>
                <a:spcPts val="0"/>
              </a:spcAft>
              <a:buNone/>
            </a:pPr>
            <a:r>
              <a:rPr lang="en-US" sz="1000">
                <a:solidFill>
                  <a:srgbClr val="2D3B45"/>
                </a:solidFill>
                <a:latin typeface="Helvetica Neue"/>
                <a:ea typeface="Helvetica Neue"/>
                <a:cs typeface="Helvetica Neue"/>
                <a:sym typeface="Helvetica Neue"/>
              </a:rPr>
              <a:t>PINNs are a promising approach because they integrate physical laws (represented by PDEs) directly into the neural network through the loss function, ensuring that the solutions incorporate physics. PINNs lack in: noise handling and uncertainty quantification. </a:t>
            </a:r>
            <a:endParaRPr sz="1000">
              <a:solidFill>
                <a:srgbClr val="2D3B45"/>
              </a:solidFill>
              <a:latin typeface="Helvetica Neue"/>
              <a:ea typeface="Helvetica Neue"/>
              <a:cs typeface="Helvetica Neue"/>
              <a:sym typeface="Helvetica Neue"/>
            </a:endParaRPr>
          </a:p>
          <a:p>
            <a:pPr indent="0" lvl="0" marL="0" rtl="0" algn="l">
              <a:lnSpc>
                <a:spcPct val="115000"/>
              </a:lnSpc>
              <a:spcBef>
                <a:spcPts val="500"/>
              </a:spcBef>
              <a:spcAft>
                <a:spcPts val="0"/>
              </a:spcAft>
              <a:buClr>
                <a:schemeClr val="dk1"/>
              </a:buClr>
              <a:buSzPts val="1100"/>
              <a:buFont typeface="Arial"/>
              <a:buNone/>
            </a:pPr>
            <a:r>
              <a:rPr lang="en-US" sz="1000">
                <a:solidFill>
                  <a:srgbClr val="2D3B45"/>
                </a:solidFill>
                <a:latin typeface="Helvetica Neue"/>
                <a:ea typeface="Helvetica Neue"/>
                <a:cs typeface="Helvetica Neue"/>
                <a:sym typeface="Helvetica Neue"/>
              </a:rPr>
              <a:t>Key components:</a:t>
            </a:r>
            <a:endParaRPr sz="1000">
              <a:solidFill>
                <a:srgbClr val="2D3B45"/>
              </a:solidFill>
              <a:latin typeface="Helvetica Neue"/>
              <a:ea typeface="Helvetica Neue"/>
              <a:cs typeface="Helvetica Neue"/>
              <a:sym typeface="Helvetica Neue"/>
            </a:endParaRPr>
          </a:p>
          <a:p>
            <a:pPr indent="-292100" lvl="0" marL="457200" rtl="0" algn="l">
              <a:lnSpc>
                <a:spcPct val="115000"/>
              </a:lnSpc>
              <a:spcBef>
                <a:spcPts val="1200"/>
              </a:spcBef>
              <a:spcAft>
                <a:spcPts val="0"/>
              </a:spcAft>
              <a:buClr>
                <a:srgbClr val="2D3B45"/>
              </a:buClr>
              <a:buSzPts val="1000"/>
              <a:buFont typeface="Helvetica Neue"/>
              <a:buAutoNum type="arabicPeriod"/>
            </a:pPr>
            <a:r>
              <a:rPr b="1" lang="en-US" sz="1000">
                <a:solidFill>
                  <a:srgbClr val="2D3B45"/>
                </a:solidFill>
                <a:latin typeface="Helvetica Neue"/>
                <a:ea typeface="Helvetica Neue"/>
                <a:cs typeface="Helvetica Neue"/>
                <a:sym typeface="Helvetica Neue"/>
              </a:rPr>
              <a:t>Physics-Informed Learning:</a:t>
            </a:r>
            <a:r>
              <a:rPr lang="en-US" sz="1000">
                <a:solidFill>
                  <a:srgbClr val="2D3B45"/>
                </a:solidFill>
                <a:latin typeface="Helvetica Neue"/>
                <a:ea typeface="Helvetica Neue"/>
                <a:cs typeface="Helvetica Neue"/>
                <a:sym typeface="Helvetica Neue"/>
              </a:rPr>
              <a:t> incorporate physical constraints into the neural network’s loss function, ensure that the predicted solutions obey the governing PDEs, which is crucial for maintaining physical accuracy.</a:t>
            </a:r>
            <a:endParaRPr sz="1000">
              <a:solidFill>
                <a:srgbClr val="2D3B45"/>
              </a:solidFill>
              <a:latin typeface="Helvetica Neue"/>
              <a:ea typeface="Helvetica Neue"/>
              <a:cs typeface="Helvetica Neue"/>
              <a:sym typeface="Helvetica Neue"/>
            </a:endParaRPr>
          </a:p>
          <a:p>
            <a:pPr indent="-292100" lvl="0" marL="457200" rtl="0" algn="l">
              <a:lnSpc>
                <a:spcPct val="115000"/>
              </a:lnSpc>
              <a:spcBef>
                <a:spcPts val="0"/>
              </a:spcBef>
              <a:spcAft>
                <a:spcPts val="0"/>
              </a:spcAft>
              <a:buClr>
                <a:srgbClr val="2D3B45"/>
              </a:buClr>
              <a:buSzPts val="1000"/>
              <a:buFont typeface="Helvetica Neue"/>
              <a:buAutoNum type="arabicPeriod"/>
            </a:pPr>
            <a:r>
              <a:rPr b="1" lang="en-US" sz="1000">
                <a:solidFill>
                  <a:srgbClr val="2D3B45"/>
                </a:solidFill>
                <a:latin typeface="Helvetica Neue"/>
                <a:ea typeface="Helvetica Neue"/>
                <a:cs typeface="Helvetica Neue"/>
                <a:sym typeface="Helvetica Neue"/>
              </a:rPr>
              <a:t>Invertible Neural Networks: </a:t>
            </a:r>
            <a:r>
              <a:rPr lang="en-US" sz="1000">
                <a:solidFill>
                  <a:srgbClr val="2D3B45"/>
                </a:solidFill>
                <a:latin typeface="Helvetica Neue"/>
                <a:ea typeface="Helvetica Neue"/>
                <a:cs typeface="Helvetica Neue"/>
                <a:sym typeface="Helvetica Neue"/>
              </a:rPr>
              <a:t>allows for a well-defined forward and inverse mapping, which is important in mapping data back to unknown parameters.</a:t>
            </a:r>
            <a:endParaRPr sz="1000">
              <a:solidFill>
                <a:srgbClr val="2D3B45"/>
              </a:solidFill>
              <a:latin typeface="Helvetica Neue"/>
              <a:ea typeface="Helvetica Neue"/>
              <a:cs typeface="Helvetica Neue"/>
              <a:sym typeface="Helvetica Neue"/>
            </a:endParaRPr>
          </a:p>
          <a:p>
            <a:pPr indent="-292100" lvl="0" marL="457200" rtl="0" algn="l">
              <a:lnSpc>
                <a:spcPct val="115000"/>
              </a:lnSpc>
              <a:spcBef>
                <a:spcPts val="0"/>
              </a:spcBef>
              <a:spcAft>
                <a:spcPts val="0"/>
              </a:spcAft>
              <a:buClr>
                <a:srgbClr val="2D3B45"/>
              </a:buClr>
              <a:buSzPts val="1000"/>
              <a:buFont typeface="Helvetica Neue"/>
              <a:buAutoNum type="arabicPeriod"/>
            </a:pPr>
            <a:r>
              <a:rPr b="1" lang="en-US" sz="1000">
                <a:solidFill>
                  <a:srgbClr val="2D3B45"/>
                </a:solidFill>
                <a:latin typeface="Helvetica Neue"/>
                <a:ea typeface="Helvetica Neue"/>
                <a:cs typeface="Helvetica Neue"/>
                <a:sym typeface="Helvetica Neue"/>
              </a:rPr>
              <a:t>Uncertainty Quantification: </a:t>
            </a:r>
            <a:r>
              <a:rPr lang="en-US" sz="1000">
                <a:solidFill>
                  <a:srgbClr val="2D3B45"/>
                </a:solidFill>
                <a:latin typeface="Helvetica Neue"/>
                <a:ea typeface="Helvetica Neue"/>
                <a:cs typeface="Helvetica Neue"/>
                <a:sym typeface="Helvetica Neue"/>
              </a:rPr>
              <a:t>Bayesian framework provides a natural way to estimate uncertainty in the model’s predictions, which helps address the inherent noise in real-world data.</a:t>
            </a:r>
            <a:endParaRPr sz="1000">
              <a:solidFill>
                <a:srgbClr val="2D3B45"/>
              </a:solidFill>
              <a:latin typeface="Helvetica Neue"/>
              <a:ea typeface="Helvetica Neue"/>
              <a:cs typeface="Helvetica Neue"/>
              <a:sym typeface="Helvetica Neue"/>
            </a:endParaRPr>
          </a:p>
          <a:p>
            <a:pPr indent="-292100" lvl="0" marL="457200" rtl="0" algn="l">
              <a:lnSpc>
                <a:spcPct val="115000"/>
              </a:lnSpc>
              <a:spcBef>
                <a:spcPts val="0"/>
              </a:spcBef>
              <a:spcAft>
                <a:spcPts val="0"/>
              </a:spcAft>
              <a:buClr>
                <a:srgbClr val="2D3B45"/>
              </a:buClr>
              <a:buSzPts val="1000"/>
              <a:buFont typeface="Helvetica Neue"/>
              <a:buAutoNum type="arabicPeriod"/>
            </a:pPr>
            <a:r>
              <a:rPr b="1" lang="en-US" sz="1000">
                <a:solidFill>
                  <a:srgbClr val="2D3B45"/>
                </a:solidFill>
                <a:latin typeface="Helvetica Neue"/>
                <a:ea typeface="Helvetica Neue"/>
                <a:cs typeface="Helvetica Neue"/>
                <a:sym typeface="Helvetica Neue"/>
              </a:rPr>
              <a:t>Efficiency:</a:t>
            </a:r>
            <a:r>
              <a:rPr lang="en-US" sz="1000">
                <a:solidFill>
                  <a:srgbClr val="2D3B45"/>
                </a:solidFill>
                <a:latin typeface="Helvetica Neue"/>
                <a:ea typeface="Helvetica Neue"/>
                <a:cs typeface="Helvetica Neue"/>
                <a:sym typeface="Helvetica Neue"/>
              </a:rPr>
              <a:t> Designed to handle large datasets and high-dimensional problems efficiently, making it suitable for complex inverse problems.</a:t>
            </a:r>
            <a:endParaRPr/>
          </a:p>
        </p:txBody>
      </p:sp>
      <p:sp>
        <p:nvSpPr>
          <p:cNvPr id="81" name="Google Shape;81;g355801e1159_0_10:notes"/>
          <p:cNvSpPr/>
          <p:nvPr>
            <p:ph idx="2" type="sldImg"/>
          </p:nvPr>
        </p:nvSpPr>
        <p:spPr>
          <a:xfrm>
            <a:off x="395288" y="692150"/>
            <a:ext cx="6070500" cy="34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3615735eaf_1_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216" name="Google Shape;216;g33615735eaf_1_0:notes"/>
          <p:cNvSpPr/>
          <p:nvPr>
            <p:ph idx="2" type="sldImg"/>
          </p:nvPr>
        </p:nvSpPr>
        <p:spPr>
          <a:xfrm>
            <a:off x="395288" y="692150"/>
            <a:ext cx="6070500" cy="34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5037ecea2_1_1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Clr>
                <a:schemeClr val="dk1"/>
              </a:buClr>
              <a:buSzPts val="1100"/>
              <a:buFont typeface="Arial"/>
              <a:buNone/>
            </a:pPr>
            <a:r>
              <a:rPr lang="en-US"/>
              <a:t>To understand our approach, here’s some quick background:</a:t>
            </a:r>
            <a:endParaRPr/>
          </a:p>
          <a:p>
            <a:pPr indent="0" lvl="0" marL="0" rtl="0" algn="l">
              <a:spcBef>
                <a:spcPts val="360"/>
              </a:spcBef>
              <a:spcAft>
                <a:spcPts val="0"/>
              </a:spcAft>
              <a:buNone/>
            </a:pPr>
            <a:r>
              <a:rPr lang="en-US"/>
              <a:t>First, we have Regularization.</a:t>
            </a:r>
            <a:endParaRPr/>
          </a:p>
          <a:p>
            <a:pPr indent="0" lvl="0" marL="0" rtl="0" algn="l">
              <a:spcBef>
                <a:spcPts val="360"/>
              </a:spcBef>
              <a:spcAft>
                <a:spcPts val="0"/>
              </a:spcAft>
              <a:buNone/>
            </a:pPr>
            <a:r>
              <a:rPr lang="en-US"/>
              <a:t>This technique helps prevent overfitting by penalizing parameters that the model might be relying on too much.</a:t>
            </a:r>
            <a:endParaRPr/>
          </a:p>
          <a:p>
            <a:pPr indent="0" lvl="0" marL="0" rtl="0" algn="l">
              <a:spcBef>
                <a:spcPts val="360"/>
              </a:spcBef>
              <a:spcAft>
                <a:spcPts val="0"/>
              </a:spcAft>
              <a:buNone/>
            </a:pPr>
            <a:r>
              <a:rPr lang="en-US"/>
              <a:t>It basically discourages the model from becoming too complex.</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Next is Bayesian Inference.</a:t>
            </a:r>
            <a:endParaRPr/>
          </a:p>
          <a:p>
            <a:pPr indent="0" lvl="0" marL="0" rtl="0" algn="l">
              <a:spcBef>
                <a:spcPts val="360"/>
              </a:spcBef>
              <a:spcAft>
                <a:spcPts val="0"/>
              </a:spcAft>
              <a:buNone/>
            </a:pPr>
            <a:r>
              <a:rPr lang="en-US"/>
              <a:t>This approach allows us to include uncertainty and prior knowledge into our models.</a:t>
            </a:r>
            <a:endParaRPr/>
          </a:p>
          <a:p>
            <a:pPr indent="0" lvl="0" marL="0" rtl="0" algn="l">
              <a:spcBef>
                <a:spcPts val="360"/>
              </a:spcBef>
              <a:spcAft>
                <a:spcPts val="0"/>
              </a:spcAft>
              <a:buNone/>
            </a:pPr>
            <a:r>
              <a:rPr lang="en-US"/>
              <a:t>But the downside is—it’s often very slow and computationally expensive, especially in high dimensions.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Finally, there are Variational Methods.</a:t>
            </a:r>
            <a:endParaRPr/>
          </a:p>
          <a:p>
            <a:pPr indent="0" lvl="0" marL="0" rtl="0" algn="l">
              <a:spcBef>
                <a:spcPts val="360"/>
              </a:spcBef>
              <a:spcAft>
                <a:spcPts val="0"/>
              </a:spcAft>
              <a:buNone/>
            </a:pPr>
            <a:r>
              <a:rPr lang="en-US"/>
              <a:t>These are used to approximate complex distributions, but they can struggle when the input space is really large or high-dimensional.</a:t>
            </a:r>
            <a:endParaRPr/>
          </a:p>
        </p:txBody>
      </p:sp>
      <p:sp>
        <p:nvSpPr>
          <p:cNvPr id="89" name="Google Shape;89;g305037ecea2_1_15:notes"/>
          <p:cNvSpPr/>
          <p:nvPr>
            <p:ph idx="2" type="sldImg"/>
          </p:nvPr>
        </p:nvSpPr>
        <p:spPr>
          <a:xfrm>
            <a:off x="395288" y="692150"/>
            <a:ext cx="6070500" cy="34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5801e1159_0_1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rPr lang="en-US" sz="1100">
                <a:latin typeface="Times"/>
                <a:ea typeface="Times"/>
                <a:cs typeface="Times"/>
                <a:sym typeface="Times"/>
              </a:rPr>
              <a:t>This paper uses this approach along with sub-networks</a:t>
            </a:r>
            <a:endParaRPr sz="11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1100">
                <a:latin typeface="Times"/>
                <a:ea typeface="Times"/>
                <a:cs typeface="Times"/>
                <a:sym typeface="Times"/>
              </a:rPr>
              <a:t>They also proposed a new loss function and compared it to an existing one — called maximum mean discrepancy. Their loss function was:</a:t>
            </a:r>
            <a:br>
              <a:rPr lang="en-US" sz="1100">
                <a:latin typeface="Times"/>
                <a:ea typeface="Times"/>
                <a:cs typeface="Times"/>
                <a:sym typeface="Times"/>
              </a:rPr>
            </a:br>
            <a:endParaRPr sz="11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1100">
                <a:latin typeface="Times"/>
                <a:ea typeface="Times"/>
                <a:cs typeface="Times"/>
                <a:sym typeface="Times"/>
              </a:rPr>
              <a:t>Independence Loss (denoted as Lin)</a:t>
            </a:r>
            <a:endParaRPr sz="1100">
              <a:latin typeface="Times"/>
              <a:ea typeface="Times"/>
              <a:cs typeface="Times"/>
              <a:sym typeface="Times"/>
            </a:endParaRPr>
          </a:p>
          <a:p>
            <a:pPr indent="-298450" lvl="0" marL="457200" rtl="0" algn="l">
              <a:lnSpc>
                <a:spcPct val="115000"/>
              </a:lnSpc>
              <a:spcBef>
                <a:spcPts val="1200"/>
              </a:spcBef>
              <a:spcAft>
                <a:spcPts val="0"/>
              </a:spcAft>
              <a:buClr>
                <a:schemeClr val="dk1"/>
              </a:buClr>
              <a:buSzPts val="1100"/>
              <a:buChar char="●"/>
            </a:pPr>
            <a:r>
              <a:rPr lang="en-US" sz="1100">
                <a:latin typeface="Times"/>
                <a:ea typeface="Times"/>
                <a:cs typeface="Times"/>
                <a:sym typeface="Times"/>
              </a:rPr>
              <a:t>This new loss encourages the model to keep the output yyy and the latent variable zzz statistically independent. It's easier to compute than MMD, works better in high dimensions, and leads to more accurate and reliable posterior samples.</a:t>
            </a:r>
            <a:endParaRPr sz="1100">
              <a:latin typeface="Times"/>
              <a:ea typeface="Times"/>
              <a:cs typeface="Times"/>
              <a:sym typeface="Times"/>
            </a:endParaRPr>
          </a:p>
          <a:p>
            <a:pPr indent="-298450" lvl="0" marL="457200" rtl="0" algn="l">
              <a:lnSpc>
                <a:spcPct val="115000"/>
              </a:lnSpc>
              <a:spcBef>
                <a:spcPts val="0"/>
              </a:spcBef>
              <a:spcAft>
                <a:spcPts val="0"/>
              </a:spcAft>
              <a:buClr>
                <a:schemeClr val="dk1"/>
              </a:buClr>
              <a:buSzPts val="1100"/>
              <a:buChar char="●"/>
            </a:pPr>
            <a:r>
              <a:rPr lang="en-US" sz="1100">
                <a:latin typeface="Times"/>
                <a:ea typeface="Times"/>
                <a:cs typeface="Times"/>
                <a:sym typeface="Times"/>
              </a:rPr>
              <a:t>Mathematical Form:</a:t>
            </a:r>
            <a:br>
              <a:rPr lang="en-US" sz="1100">
                <a:latin typeface="Times"/>
                <a:ea typeface="Times"/>
                <a:cs typeface="Times"/>
                <a:sym typeface="Times"/>
              </a:rPr>
            </a:br>
            <a:r>
              <a:rPr lang="en-US" sz="1100">
                <a:latin typeface="Times"/>
                <a:ea typeface="Times"/>
                <a:cs typeface="Times"/>
                <a:sym typeface="Times"/>
              </a:rPr>
              <a:t> It measures the squared difference between two KL divergences:</a:t>
            </a:r>
            <a:endParaRPr sz="1100">
              <a:latin typeface="Times"/>
              <a:ea typeface="Times"/>
              <a:cs typeface="Times"/>
              <a:sym typeface="Times"/>
            </a:endParaRPr>
          </a:p>
          <a:p>
            <a:pPr indent="0" lvl="0" marL="0" rtl="0" algn="l">
              <a:spcBef>
                <a:spcPts val="1200"/>
              </a:spcBef>
              <a:spcAft>
                <a:spcPts val="0"/>
              </a:spcAft>
              <a:buClr>
                <a:schemeClr val="dk1"/>
              </a:buClr>
              <a:buSzPts val="1100"/>
              <a:buFont typeface="Arial"/>
              <a:buNone/>
            </a:pPr>
            <a:r>
              <a:t/>
            </a:r>
            <a:endParaRPr sz="11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1100">
                <a:latin typeface="Times"/>
                <a:ea typeface="Times"/>
                <a:cs typeface="Times"/>
                <a:sym typeface="Times"/>
              </a:rPr>
              <a:t>The paper we’re basing our project on combines two neural networks: an Invertible Neural Network and a Neural Basis Network (an architecture for machine learning that uses a single neural network to learn a set of shared basis functions. )</a:t>
            </a:r>
            <a:endParaRPr sz="1100">
              <a:latin typeface="Times"/>
              <a:ea typeface="Times"/>
              <a:cs typeface="Times"/>
              <a:sym typeface="Times"/>
            </a:endParaRPr>
          </a:p>
          <a:p>
            <a:pPr indent="0" lvl="0" marL="0" rtl="0" algn="l">
              <a:spcBef>
                <a:spcPts val="360"/>
              </a:spcBef>
              <a:spcAft>
                <a:spcPts val="0"/>
              </a:spcAft>
              <a:buClr>
                <a:schemeClr val="dk1"/>
              </a:buClr>
              <a:buSzPts val="1100"/>
              <a:buFont typeface="Arial"/>
              <a:buNone/>
            </a:pPr>
            <a:r>
              <a:rPr lang="en-US" sz="1100">
                <a:latin typeface="Times"/>
                <a:ea typeface="Times"/>
                <a:cs typeface="Times"/>
                <a:sym typeface="Times"/>
              </a:rPr>
              <a:t>They tested it on different problems like inverse kinematics and diffusion.</a:t>
            </a:r>
            <a:endParaRPr sz="1100">
              <a:latin typeface="Times"/>
              <a:ea typeface="Times"/>
              <a:cs typeface="Times"/>
              <a:sym typeface="Times"/>
            </a:endParaRPr>
          </a:p>
          <a:p>
            <a:pPr indent="0" lvl="0" marL="0" rtl="0" algn="l">
              <a:spcBef>
                <a:spcPts val="36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In the paper by Guan et al., the authors validated their proposed </a:t>
            </a:r>
            <a:r>
              <a:rPr b="1" lang="en-US" sz="1100">
                <a:latin typeface="Arial"/>
                <a:ea typeface="Arial"/>
                <a:cs typeface="Arial"/>
                <a:sym typeface="Arial"/>
              </a:rPr>
              <a:t>Physics-Informed Invertible Neural Network (PI-INN)</a:t>
            </a:r>
            <a:r>
              <a:rPr lang="en-US" sz="1100">
                <a:latin typeface="Arial"/>
                <a:ea typeface="Arial"/>
                <a:cs typeface="Arial"/>
                <a:sym typeface="Arial"/>
              </a:rPr>
              <a:t> by applying it to </a:t>
            </a:r>
            <a:r>
              <a:rPr b="1" lang="en-US" sz="1100">
                <a:latin typeface="Arial"/>
                <a:ea typeface="Arial"/>
                <a:cs typeface="Arial"/>
                <a:sym typeface="Arial"/>
              </a:rPr>
              <a:t>four different inverse problems</a:t>
            </a:r>
            <a:r>
              <a:rPr lang="en-US" sz="1100">
                <a:latin typeface="Arial"/>
                <a:ea typeface="Arial"/>
                <a:cs typeface="Arial"/>
                <a:sym typeface="Arial"/>
              </a:rPr>
              <a:t>, all solved using </a:t>
            </a:r>
            <a:r>
              <a:rPr b="1" lang="en-US" sz="1100">
                <a:latin typeface="Arial"/>
                <a:ea typeface="Arial"/>
                <a:cs typeface="Arial"/>
                <a:sym typeface="Arial"/>
              </a:rPr>
              <a:t>numerical simulations</a:t>
            </a:r>
            <a:r>
              <a:rPr lang="en-US" sz="1100">
                <a:latin typeface="Arial"/>
                <a:ea typeface="Arial"/>
                <a:cs typeface="Arial"/>
                <a:sym typeface="Arial"/>
              </a:rPr>
              <a:t> (not real data). Here's what each experiment meant in the context of the paper:</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AutoNum type="arabicPeriod"/>
            </a:pPr>
            <a:r>
              <a:rPr b="1" lang="en-US" sz="1100">
                <a:latin typeface="Arial"/>
                <a:ea typeface="Arial"/>
                <a:cs typeface="Arial"/>
                <a:sym typeface="Arial"/>
              </a:rPr>
              <a:t>Inverse Kinematics</a:t>
            </a:r>
            <a:br>
              <a:rPr b="1" lang="en-US" sz="1100">
                <a:latin typeface="Arial"/>
                <a:ea typeface="Arial"/>
                <a:cs typeface="Arial"/>
                <a:sym typeface="Arial"/>
              </a:rPr>
            </a:b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A simplified robot arm model with 4 joint parameters.</a:t>
            </a:r>
            <a:br>
              <a:rPr lang="en-US" sz="1100">
                <a:latin typeface="Arial"/>
                <a:ea typeface="Arial"/>
                <a:cs typeface="Arial"/>
                <a:sym typeface="Arial"/>
              </a:rPr>
            </a:br>
            <a:r>
              <a:rPr lang="en-US" sz="1100">
                <a:latin typeface="Arial"/>
                <a:ea typeface="Arial"/>
                <a:cs typeface="Arial"/>
                <a:sym typeface="Arial"/>
              </a:rPr>
              <a:t>The goal: infer joint configurations that produce a given end-effector position.</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The authors used this to test whether the INN can model </a:t>
            </a:r>
            <a:r>
              <a:rPr b="1" lang="en-US" sz="1100">
                <a:latin typeface="Arial"/>
                <a:ea typeface="Arial"/>
                <a:cs typeface="Arial"/>
                <a:sym typeface="Arial"/>
              </a:rPr>
              <a:t>multi-modal</a:t>
            </a:r>
            <a:r>
              <a:rPr lang="en-US" sz="1100">
                <a:latin typeface="Arial"/>
                <a:ea typeface="Arial"/>
                <a:cs typeface="Arial"/>
                <a:sym typeface="Arial"/>
              </a:rPr>
              <a:t> inverse solutions. (</a:t>
            </a:r>
            <a:r>
              <a:rPr lang="en-US" sz="1100">
                <a:latin typeface="Roboto"/>
                <a:ea typeface="Roboto"/>
                <a:cs typeface="Roboto"/>
                <a:sym typeface="Roboto"/>
              </a:rPr>
              <a:t>artificial intelligence that processes and integrates multiple types of data, like images, audio, and text, at the same time)</a:t>
            </a:r>
            <a:br>
              <a:rPr lang="en-US"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1D Diffusion Equation</a:t>
            </a:r>
            <a:br>
              <a:rPr b="1" lang="en-US" sz="1100">
                <a:latin typeface="Arial"/>
                <a:ea typeface="Arial"/>
                <a:cs typeface="Arial"/>
                <a:sym typeface="Arial"/>
              </a:rPr>
            </a:b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A partial differential equation modeling how a quantity (like temperature) diffuses over space.</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The task: infer the spatially varying diffusion coefficient from the observed state.</a:t>
            </a:r>
            <a:br>
              <a:rPr lang="en-US" sz="1100">
                <a:latin typeface="Arial"/>
                <a:ea typeface="Arial"/>
                <a:cs typeface="Arial"/>
                <a:sym typeface="Arial"/>
              </a:rPr>
            </a:br>
            <a:r>
              <a:rPr lang="en-US" sz="1100">
                <a:latin typeface="Arial"/>
                <a:ea typeface="Arial"/>
                <a:cs typeface="Arial"/>
                <a:sym typeface="Arial"/>
              </a:rPr>
              <a:t>This showed how the method handles </a:t>
            </a:r>
            <a:r>
              <a:rPr b="1" lang="en-US" sz="1100">
                <a:latin typeface="Arial"/>
                <a:ea typeface="Arial"/>
                <a:cs typeface="Arial"/>
                <a:sym typeface="Arial"/>
              </a:rPr>
              <a:t>continuous spatial fields</a:t>
            </a:r>
            <a:r>
              <a:rPr lang="en-US" sz="1100">
                <a:latin typeface="Arial"/>
                <a:ea typeface="Arial"/>
                <a:cs typeface="Arial"/>
                <a:sym typeface="Arial"/>
              </a:rPr>
              <a:t>.</a:t>
            </a:r>
            <a:br>
              <a:rPr lang="en-US"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2D Diffusion Equation</a:t>
            </a:r>
            <a:br>
              <a:rPr b="1" lang="en-US" sz="1100">
                <a:latin typeface="Arial"/>
                <a:ea typeface="Arial"/>
                <a:cs typeface="Arial"/>
                <a:sym typeface="Arial"/>
              </a:rPr>
            </a:b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An extension of the 1D case into two spatial dimensions.</a:t>
            </a:r>
            <a:br>
              <a:rPr lang="en-US" sz="1100">
                <a:latin typeface="Arial"/>
                <a:ea typeface="Arial"/>
                <a:cs typeface="Arial"/>
                <a:sym typeface="Arial"/>
              </a:rPr>
            </a:br>
            <a:r>
              <a:rPr lang="en-US" sz="1100">
                <a:latin typeface="Arial"/>
                <a:ea typeface="Arial"/>
                <a:cs typeface="Arial"/>
                <a:sym typeface="Arial"/>
              </a:rPr>
              <a:t>Much more complex due to higher input dimensionality.</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Used to test </a:t>
            </a:r>
            <a:r>
              <a:rPr b="1" lang="en-US" sz="1100">
                <a:latin typeface="Arial"/>
                <a:ea typeface="Arial"/>
                <a:cs typeface="Arial"/>
                <a:sym typeface="Arial"/>
              </a:rPr>
              <a:t>scalability</a:t>
            </a:r>
            <a:r>
              <a:rPr lang="en-US" sz="1100">
                <a:latin typeface="Arial"/>
                <a:ea typeface="Arial"/>
                <a:cs typeface="Arial"/>
                <a:sym typeface="Arial"/>
              </a:rPr>
              <a:t> and spatial smoothness in parameter recovery.</a:t>
            </a:r>
            <a:br>
              <a:rPr lang="en-US"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Seismic Traveltime Tomography</a:t>
            </a:r>
            <a:br>
              <a:rPr b="1" lang="en-US" sz="1100">
                <a:latin typeface="Arial"/>
                <a:ea typeface="Arial"/>
                <a:cs typeface="Arial"/>
                <a:sym typeface="Arial"/>
              </a:rPr>
            </a:b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A geophysics problem: infer subsurface wave speeds from how long it takes seismic waves to reach different points.</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The PI-INN must infer a </a:t>
            </a:r>
            <a:r>
              <a:rPr b="1" lang="en-US" sz="1100">
                <a:latin typeface="Arial"/>
                <a:ea typeface="Arial"/>
                <a:cs typeface="Arial"/>
                <a:sym typeface="Arial"/>
              </a:rPr>
              <a:t>2D velocity field</a:t>
            </a:r>
            <a:r>
              <a:rPr lang="en-US" sz="1100">
                <a:latin typeface="Arial"/>
                <a:ea typeface="Arial"/>
                <a:cs typeface="Arial"/>
                <a:sym typeface="Arial"/>
              </a:rPr>
              <a:t> based on traveltime data.</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n-US" sz="1100">
                <a:latin typeface="Arial"/>
                <a:ea typeface="Arial"/>
                <a:cs typeface="Arial"/>
                <a:sym typeface="Arial"/>
              </a:rPr>
              <a:t>This was used to evaluate the model on a real-world style application with noisy and limited data.</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In short:</a:t>
            </a:r>
            <a:br>
              <a:rPr b="1" lang="en-US" sz="1100">
                <a:latin typeface="Arial"/>
                <a:ea typeface="Arial"/>
                <a:cs typeface="Arial"/>
                <a:sym typeface="Arial"/>
              </a:rPr>
            </a:br>
            <a:r>
              <a:rPr lang="en-US" sz="1100">
                <a:latin typeface="Arial"/>
                <a:ea typeface="Arial"/>
                <a:cs typeface="Arial"/>
                <a:sym typeface="Arial"/>
              </a:rPr>
              <a:t> These four tests were chosen to demonstrate that the PI-INN works well across </a:t>
            </a:r>
            <a:r>
              <a:rPr b="1" lang="en-US" sz="1100">
                <a:latin typeface="Arial"/>
                <a:ea typeface="Arial"/>
                <a:cs typeface="Arial"/>
                <a:sym typeface="Arial"/>
              </a:rPr>
              <a:t>different types of inverse problems</a:t>
            </a:r>
            <a:r>
              <a:rPr lang="en-US" sz="1100">
                <a:latin typeface="Arial"/>
                <a:ea typeface="Arial"/>
                <a:cs typeface="Arial"/>
                <a:sym typeface="Arial"/>
              </a:rPr>
              <a:t>, ranging from robotics to geophysics, and can handle both </a:t>
            </a:r>
            <a:r>
              <a:rPr b="1" lang="en-US" sz="1100">
                <a:latin typeface="Arial"/>
                <a:ea typeface="Arial"/>
                <a:cs typeface="Arial"/>
                <a:sym typeface="Arial"/>
              </a:rPr>
              <a:t>low-dimensional</a:t>
            </a:r>
            <a:r>
              <a:rPr lang="en-US" sz="1100">
                <a:latin typeface="Arial"/>
                <a:ea typeface="Arial"/>
                <a:cs typeface="Arial"/>
                <a:sym typeface="Arial"/>
              </a:rPr>
              <a:t> and </a:t>
            </a:r>
            <a:r>
              <a:rPr b="1" lang="en-US" sz="1100">
                <a:latin typeface="Arial"/>
                <a:ea typeface="Arial"/>
                <a:cs typeface="Arial"/>
                <a:sym typeface="Arial"/>
              </a:rPr>
              <a:t>high-dimensional</a:t>
            </a:r>
            <a:r>
              <a:rPr lang="en-US" sz="1100">
                <a:latin typeface="Arial"/>
                <a:ea typeface="Arial"/>
                <a:cs typeface="Arial"/>
                <a:sym typeface="Arial"/>
              </a:rPr>
              <a:t> cases while modeling uncertainty effectively.</a:t>
            </a:r>
            <a:endParaRPr sz="1100">
              <a:latin typeface="Arial"/>
              <a:ea typeface="Arial"/>
              <a:cs typeface="Arial"/>
              <a:sym typeface="Arial"/>
            </a:endParaRPr>
          </a:p>
          <a:p>
            <a:pPr indent="0" lvl="0" marL="0" rtl="0" algn="l">
              <a:spcBef>
                <a:spcPts val="1200"/>
              </a:spcBef>
              <a:spcAft>
                <a:spcPts val="0"/>
              </a:spcAft>
              <a:buNone/>
            </a:pPr>
            <a:r>
              <a:t/>
            </a:r>
            <a:endParaRPr/>
          </a:p>
        </p:txBody>
      </p:sp>
      <p:sp>
        <p:nvSpPr>
          <p:cNvPr id="95" name="Google Shape;95;g355801e1159_0_15:notes"/>
          <p:cNvSpPr/>
          <p:nvPr>
            <p:ph idx="2" type="sldImg"/>
          </p:nvPr>
        </p:nvSpPr>
        <p:spPr>
          <a:xfrm>
            <a:off x="395288" y="692150"/>
            <a:ext cx="6070500" cy="34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5801e1159_0_2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Clr>
                <a:schemeClr val="dk1"/>
              </a:buClr>
              <a:buSzPts val="1100"/>
              <a:buFont typeface="Arial"/>
              <a:buNone/>
            </a:pPr>
            <a:r>
              <a:rPr lang="en-US"/>
              <a:t>Here’s how the method works:</a:t>
            </a:r>
            <a:endParaRPr/>
          </a:p>
          <a:p>
            <a:pPr indent="0" lvl="0" marL="0" rtl="0" algn="l">
              <a:spcBef>
                <a:spcPts val="360"/>
              </a:spcBef>
              <a:spcAft>
                <a:spcPts val="0"/>
              </a:spcAft>
              <a:buNone/>
            </a:pPr>
            <a:r>
              <a:rPr lang="en-US"/>
              <a:t>We combined an Invertible Neural Network with NB-Net, which lets us map between inputs and outputs in both directions.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For the forward pass:</a:t>
            </a:r>
            <a:endParaRPr/>
          </a:p>
          <a:p>
            <a:pPr indent="0" lvl="0" marL="0" rtl="0" algn="l">
              <a:spcBef>
                <a:spcPts val="360"/>
              </a:spcBef>
              <a:spcAft>
                <a:spcPts val="0"/>
              </a:spcAft>
              <a:buNone/>
            </a:pPr>
            <a:r>
              <a:rPr lang="en-US"/>
              <a:t>We start with input parameters, which we call lambda, and the model transforms them into two parts:</a:t>
            </a:r>
            <a:endParaRPr/>
          </a:p>
          <a:p>
            <a:pPr indent="0" lvl="0" marL="0" rtl="0" algn="l">
              <a:spcBef>
                <a:spcPts val="360"/>
              </a:spcBef>
              <a:spcAft>
                <a:spcPts val="0"/>
              </a:spcAft>
              <a:buNone/>
            </a:pPr>
            <a:r>
              <a:rPr lang="en-US"/>
              <a:t>One part is c, which is the actual predicted output.</a:t>
            </a:r>
            <a:endParaRPr/>
          </a:p>
          <a:p>
            <a:pPr indent="0" lvl="0" marL="0" rtl="0" algn="l">
              <a:spcBef>
                <a:spcPts val="360"/>
              </a:spcBef>
              <a:spcAft>
                <a:spcPts val="0"/>
              </a:spcAft>
              <a:buNone/>
            </a:pPr>
            <a:r>
              <a:rPr lang="en-US"/>
              <a:t>The other part is z, which is a latent, or hidden, variable that helps the model account for uncertainty.</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For the inverse pass:</a:t>
            </a:r>
            <a:endParaRPr/>
          </a:p>
          <a:p>
            <a:pPr indent="0" lvl="0" marL="0" rtl="0" algn="l">
              <a:spcBef>
                <a:spcPts val="360"/>
              </a:spcBef>
              <a:spcAft>
                <a:spcPts val="0"/>
              </a:spcAft>
              <a:buNone/>
            </a:pPr>
            <a:r>
              <a:rPr lang="en-US"/>
              <a:t>We take the output and a sampled z value, and the model maps them back to the original inputs.</a:t>
            </a:r>
            <a:endParaRPr/>
          </a:p>
          <a:p>
            <a:pPr indent="0" lvl="0" marL="0" rtl="0" algn="l">
              <a:spcBef>
                <a:spcPts val="360"/>
              </a:spcBef>
              <a:spcAft>
                <a:spcPts val="0"/>
              </a:spcAft>
              <a:buNone/>
            </a:pPr>
            <a:r>
              <a:rPr lang="en-US"/>
              <a:t>This is what allows us to solve inverse problems—basically figuring out what input would have caused a certain output.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For training, we used synthetic data</a:t>
            </a:r>
            <a:endParaRPr/>
          </a:p>
          <a:p>
            <a:pPr indent="0" lvl="0" marL="0" rtl="0" algn="l">
              <a:spcBef>
                <a:spcPts val="360"/>
              </a:spcBef>
              <a:spcAft>
                <a:spcPts val="0"/>
              </a:spcAft>
              <a:buNone/>
            </a:pPr>
            <a:r>
              <a:rPr lang="en-US"/>
              <a:t>Our loss function had three parts:</a:t>
            </a:r>
            <a:endParaRPr/>
          </a:p>
          <a:p>
            <a:pPr indent="-317500" lvl="0" marL="457200" rtl="0" algn="l">
              <a:spcBef>
                <a:spcPts val="360"/>
              </a:spcBef>
              <a:spcAft>
                <a:spcPts val="0"/>
              </a:spcAft>
              <a:buSzPts val="1400"/>
              <a:buChar char="-"/>
            </a:pPr>
            <a:r>
              <a:rPr lang="en-US"/>
              <a:t>First, a term that measures how accurate the output is,</a:t>
            </a:r>
            <a:endParaRPr/>
          </a:p>
          <a:p>
            <a:pPr indent="-317500" lvl="0" marL="457200" rtl="0" algn="l">
              <a:spcBef>
                <a:spcPts val="0"/>
              </a:spcBef>
              <a:spcAft>
                <a:spcPts val="0"/>
              </a:spcAft>
              <a:buSzPts val="1400"/>
              <a:buChar char="-"/>
            </a:pPr>
            <a:r>
              <a:rPr lang="en-US"/>
              <a:t>Second, a term from Approximate Bayesian Computation, or ABC,</a:t>
            </a:r>
            <a:endParaRPr/>
          </a:p>
          <a:p>
            <a:pPr indent="-317500" lvl="0" marL="457200" rtl="0" algn="l">
              <a:spcBef>
                <a:spcPts val="0"/>
              </a:spcBef>
              <a:spcAft>
                <a:spcPts val="0"/>
              </a:spcAft>
              <a:buSzPts val="1400"/>
              <a:buChar char="-"/>
            </a:pPr>
            <a:r>
              <a:rPr lang="en-US"/>
              <a:t>And third, a regularization term to keep c and z independent of each other.</a:t>
            </a:r>
            <a:endParaRPr/>
          </a:p>
          <a:p>
            <a:pPr indent="0" lvl="0" marL="0" rtl="0" algn="l">
              <a:spcBef>
                <a:spcPts val="360"/>
              </a:spcBef>
              <a:spcAft>
                <a:spcPts val="0"/>
              </a:spcAft>
              <a:buNone/>
            </a:pPr>
            <a:r>
              <a:rPr lang="en-US"/>
              <a:t>We trained the model using the Adam optimizer, for 1200 epochs with a batch size of 64.</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At inference time:</a:t>
            </a:r>
            <a:endParaRPr/>
          </a:p>
          <a:p>
            <a:pPr indent="0" lvl="0" marL="0" rtl="0" algn="l">
              <a:spcBef>
                <a:spcPts val="360"/>
              </a:spcBef>
              <a:spcAft>
                <a:spcPts val="0"/>
              </a:spcAft>
              <a:buNone/>
            </a:pPr>
            <a:r>
              <a:rPr lang="en-US"/>
              <a:t>We fix the output we observed, and then sample z from a normal distribution.</a:t>
            </a:r>
            <a:endParaRPr/>
          </a:p>
          <a:p>
            <a:pPr indent="0" lvl="0" marL="0" rtl="0" algn="l">
              <a:spcBef>
                <a:spcPts val="360"/>
              </a:spcBef>
              <a:spcAft>
                <a:spcPts val="0"/>
              </a:spcAft>
              <a:buNone/>
            </a:pPr>
            <a:r>
              <a:rPr lang="en-US"/>
              <a:t>We run those values backwards through the network to get a distribution over possible input values.</a:t>
            </a:r>
            <a:endParaRPr/>
          </a:p>
          <a:p>
            <a:pPr indent="0" lvl="0" marL="0" rtl="0" algn="l">
              <a:spcBef>
                <a:spcPts val="360"/>
              </a:spcBef>
              <a:spcAft>
                <a:spcPts val="0"/>
              </a:spcAft>
              <a:buNone/>
            </a:pPr>
            <a:r>
              <a:rPr lang="en-US"/>
              <a:t>We also compared this to a simpler baseline method that uses rejection-based ABC.</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Finally, for evaluation, we visualized the quality of our results using corner plots.</a:t>
            </a:r>
            <a:endParaRPr/>
          </a:p>
          <a:p>
            <a:pPr indent="0" lvl="0" marL="0" rtl="0" algn="l">
              <a:spcBef>
                <a:spcPts val="360"/>
              </a:spcBef>
              <a:spcAft>
                <a:spcPts val="0"/>
              </a:spcAft>
              <a:buNone/>
            </a:pPr>
            <a:r>
              <a:rPr lang="en-US"/>
              <a:t>These include scatter plots, histograms, and density curves that help show how good and how uncertain our predictions are.</a:t>
            </a:r>
            <a:endParaRPr/>
          </a:p>
        </p:txBody>
      </p:sp>
      <p:sp>
        <p:nvSpPr>
          <p:cNvPr id="102" name="Google Shape;102;g355801e1159_0_20:notes"/>
          <p:cNvSpPr/>
          <p:nvPr>
            <p:ph idx="2" type="sldImg"/>
          </p:nvPr>
        </p:nvSpPr>
        <p:spPr>
          <a:xfrm>
            <a:off x="395288" y="692150"/>
            <a:ext cx="6070500" cy="34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5037ecea2_1_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Clr>
                <a:schemeClr val="dk1"/>
              </a:buClr>
              <a:buSzPts val="1100"/>
              <a:buFont typeface="Arial"/>
              <a:buNone/>
            </a:pPr>
            <a:r>
              <a:rPr lang="en-US"/>
              <a:t>Our first algorithm is the INN.</a:t>
            </a:r>
            <a:endParaRPr/>
          </a:p>
          <a:p>
            <a:pPr indent="0" lvl="0" marL="0" rtl="0" algn="l">
              <a:spcBef>
                <a:spcPts val="360"/>
              </a:spcBef>
              <a:spcAft>
                <a:spcPts val="0"/>
              </a:spcAft>
              <a:buClr>
                <a:schemeClr val="dk1"/>
              </a:buClr>
              <a:buSzPts val="1100"/>
              <a:buFont typeface="Arial"/>
              <a:buNone/>
            </a:pPr>
            <a:r>
              <a:rPr lang="en-US"/>
              <a:t>It learns a two-way mapping between parameters and outputs.</a:t>
            </a:r>
            <a:endParaRPr/>
          </a:p>
          <a:p>
            <a:pPr indent="0" lvl="0" marL="0" rtl="0" algn="l">
              <a:spcBef>
                <a:spcPts val="360"/>
              </a:spcBef>
              <a:spcAft>
                <a:spcPts val="0"/>
              </a:spcAft>
              <a:buClr>
                <a:schemeClr val="dk1"/>
              </a:buClr>
              <a:buSzPts val="1100"/>
              <a:buFont typeface="Arial"/>
              <a:buNone/>
            </a:pPr>
            <a:r>
              <a:rPr lang="en-US"/>
              <a:t>In the forward direction, it maps parameters to outputs and latent variables.</a:t>
            </a:r>
            <a:endParaRPr/>
          </a:p>
          <a:p>
            <a:pPr indent="0" lvl="0" marL="0" rtl="0" algn="l">
              <a:spcBef>
                <a:spcPts val="360"/>
              </a:spcBef>
              <a:spcAft>
                <a:spcPts val="0"/>
              </a:spcAft>
              <a:buClr>
                <a:schemeClr val="dk1"/>
              </a:buClr>
              <a:buSzPts val="1100"/>
              <a:buFont typeface="Arial"/>
              <a:buNone/>
            </a:pPr>
            <a:r>
              <a:rPr lang="en-US"/>
              <a:t>In the reverse, it generates possible input values given an output by sampling from a normal distribution.</a:t>
            </a:r>
            <a:endParaRPr/>
          </a:p>
          <a:p>
            <a:pPr indent="0" lvl="0" marL="0" rtl="0" algn="l">
              <a:spcBef>
                <a:spcPts val="360"/>
              </a:spcBef>
              <a:spcAft>
                <a:spcPts val="0"/>
              </a:spcAft>
              <a:buNone/>
            </a:pPr>
            <a:r>
              <a:rPr lang="en-US"/>
              <a:t>It’s efficient and doesn’t need repeated simulations — just one model.</a:t>
            </a:r>
            <a:endParaRPr/>
          </a:p>
        </p:txBody>
      </p:sp>
      <p:sp>
        <p:nvSpPr>
          <p:cNvPr id="109" name="Google Shape;109;g305037ecea2_1_0:notes"/>
          <p:cNvSpPr/>
          <p:nvPr>
            <p:ph idx="2" type="sldImg"/>
          </p:nvPr>
        </p:nvSpPr>
        <p:spPr>
          <a:xfrm>
            <a:off x="395288" y="692150"/>
            <a:ext cx="6070500" cy="34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5037ecea2_1_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Clr>
                <a:schemeClr val="dk1"/>
              </a:buClr>
              <a:buSzPts val="1100"/>
              <a:buFont typeface="Arial"/>
              <a:buNone/>
            </a:pPr>
            <a:r>
              <a:rPr lang="en-US"/>
              <a:t>The second algorithm is ABC — a classical method.</a:t>
            </a:r>
            <a:endParaRPr/>
          </a:p>
          <a:p>
            <a:pPr indent="0" lvl="0" marL="0" rtl="0" algn="l">
              <a:spcBef>
                <a:spcPts val="360"/>
              </a:spcBef>
              <a:spcAft>
                <a:spcPts val="0"/>
              </a:spcAft>
              <a:buClr>
                <a:schemeClr val="dk1"/>
              </a:buClr>
              <a:buSzPts val="1100"/>
              <a:buFont typeface="Arial"/>
              <a:buNone/>
            </a:pPr>
            <a:r>
              <a:rPr lang="en-US"/>
              <a:t>It samples possible inputs, simulates the output, and checks if it matches what we want.</a:t>
            </a:r>
            <a:endParaRPr/>
          </a:p>
          <a:p>
            <a:pPr indent="0" lvl="0" marL="0" rtl="0" algn="l">
              <a:spcBef>
                <a:spcPts val="360"/>
              </a:spcBef>
              <a:spcAft>
                <a:spcPts val="0"/>
              </a:spcAft>
              <a:buClr>
                <a:schemeClr val="dk1"/>
              </a:buClr>
              <a:buSzPts val="1100"/>
              <a:buFont typeface="Arial"/>
              <a:buNone/>
            </a:pPr>
            <a:r>
              <a:rPr lang="en-US"/>
              <a:t>If it’s close enough, it keeps it.</a:t>
            </a:r>
            <a:endParaRPr/>
          </a:p>
          <a:p>
            <a:pPr indent="0" lvl="0" marL="0" rtl="0" algn="l">
              <a:spcBef>
                <a:spcPts val="360"/>
              </a:spcBef>
              <a:spcAft>
                <a:spcPts val="0"/>
              </a:spcAft>
              <a:buClr>
                <a:schemeClr val="dk1"/>
              </a:buClr>
              <a:buSzPts val="1100"/>
              <a:buFont typeface="Arial"/>
              <a:buNone/>
            </a:pPr>
            <a:r>
              <a:rPr lang="en-US"/>
              <a:t>This gives us a set of possible answers, but it’s very slow and needs lots of simulations.</a:t>
            </a:r>
            <a:endParaRPr/>
          </a:p>
          <a:p>
            <a:pPr indent="0" lvl="0" marL="0" rtl="0" algn="l">
              <a:spcBef>
                <a:spcPts val="360"/>
              </a:spcBef>
              <a:spcAft>
                <a:spcPts val="0"/>
              </a:spcAft>
              <a:buNone/>
            </a:pPr>
            <a:r>
              <a:rPr lang="en-US"/>
              <a:t>We use this as a baseline to compare how good our INN method is.</a:t>
            </a:r>
            <a:endParaRPr/>
          </a:p>
        </p:txBody>
      </p:sp>
      <p:sp>
        <p:nvSpPr>
          <p:cNvPr id="115" name="Google Shape;115;g305037ecea2_1_5:notes"/>
          <p:cNvSpPr/>
          <p:nvPr>
            <p:ph idx="2" type="sldImg"/>
          </p:nvPr>
        </p:nvSpPr>
        <p:spPr>
          <a:xfrm>
            <a:off x="395288" y="692150"/>
            <a:ext cx="6070500" cy="34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5801e1159_0_25: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121" name="Google Shape;121;g355801e1159_0_25:notes"/>
          <p:cNvSpPr/>
          <p:nvPr>
            <p:ph idx="2" type="sldImg"/>
          </p:nvPr>
        </p:nvSpPr>
        <p:spPr>
          <a:xfrm>
            <a:off x="395288" y="692150"/>
            <a:ext cx="6070500" cy="34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361301760c_0_90: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129" name="Google Shape;129;g3361301760c_0_90:notes"/>
          <p:cNvSpPr/>
          <p:nvPr>
            <p:ph idx="2" type="sldImg"/>
          </p:nvPr>
        </p:nvSpPr>
        <p:spPr>
          <a:xfrm>
            <a:off x="395288" y="692150"/>
            <a:ext cx="6070500" cy="34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logo" type="title">
  <p:cSld name="TITLE">
    <p:spTree>
      <p:nvGrpSpPr>
        <p:cNvPr id="13" name="Shape 13"/>
        <p:cNvGrpSpPr/>
        <p:nvPr/>
      </p:nvGrpSpPr>
      <p:grpSpPr>
        <a:xfrm>
          <a:off x="0" y="0"/>
          <a:ext cx="0" cy="0"/>
          <a:chOff x="0" y="0"/>
          <a:chExt cx="0" cy="0"/>
        </a:xfrm>
      </p:grpSpPr>
      <p:pic>
        <p:nvPicPr>
          <p:cNvPr id="14" name="Google Shape;14;p7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5" name="Google Shape;15;p75"/>
          <p:cNvSpPr txBox="1"/>
          <p:nvPr>
            <p:ph type="ctrTitle"/>
          </p:nvPr>
        </p:nvSpPr>
        <p:spPr>
          <a:xfrm>
            <a:off x="685800" y="1272534"/>
            <a:ext cx="7772400" cy="1102519"/>
          </a:xfrm>
          <a:prstGeom prst="rect">
            <a:avLst/>
          </a:prstGeom>
          <a:noFill/>
          <a:ln>
            <a:noFill/>
          </a:ln>
        </p:spPr>
        <p:txBody>
          <a:bodyPr anchorCtr="0" anchor="ctr" bIns="44450" lIns="90475" spcFirstLastPara="1" rIns="90475" wrap="square" tIns="44450">
            <a:noAutofit/>
          </a:bodyPr>
          <a:lstStyle>
            <a:lvl1pPr lvl="0" algn="ctr">
              <a:lnSpc>
                <a:spcPct val="100000"/>
              </a:lnSpc>
              <a:spcBef>
                <a:spcPts val="0"/>
              </a:spcBef>
              <a:spcAft>
                <a:spcPts val="0"/>
              </a:spcAft>
              <a:buSzPts val="1400"/>
              <a:buNone/>
              <a:defRPr sz="3200">
                <a:solidFill>
                  <a:schemeClr val="lt1"/>
                </a:solidFill>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6" name="Google Shape;16;p75"/>
          <p:cNvSpPr txBox="1"/>
          <p:nvPr>
            <p:ph idx="1" type="subTitle"/>
          </p:nvPr>
        </p:nvSpPr>
        <p:spPr>
          <a:xfrm>
            <a:off x="1371600" y="2589335"/>
            <a:ext cx="6400800" cy="1314450"/>
          </a:xfrm>
          <a:prstGeom prst="rect">
            <a:avLst/>
          </a:prstGeom>
          <a:noFill/>
          <a:ln>
            <a:noFill/>
          </a:ln>
        </p:spPr>
        <p:txBody>
          <a:bodyPr anchorCtr="0" anchor="t" bIns="44450" lIns="90475" spcFirstLastPara="1" rIns="90475" wrap="square" tIns="44450">
            <a:noAutofit/>
          </a:bodyPr>
          <a:lstStyle>
            <a:lvl1pPr lvl="0" algn="ctr">
              <a:lnSpc>
                <a:spcPct val="100000"/>
              </a:lnSpc>
              <a:spcBef>
                <a:spcPts val="360"/>
              </a:spcBef>
              <a:spcAft>
                <a:spcPts val="0"/>
              </a:spcAft>
              <a:buClr>
                <a:srgbClr val="FFD200"/>
              </a:buClr>
              <a:buSzPts val="1800"/>
              <a:buFont typeface="Arial"/>
              <a:buNone/>
              <a:defRPr sz="1800">
                <a:solidFill>
                  <a:srgbClr val="FFD200"/>
                </a:solidFill>
              </a:defRPr>
            </a:lvl1pPr>
            <a:lvl2pPr lvl="1" algn="ctr">
              <a:lnSpc>
                <a:spcPct val="100000"/>
              </a:lnSpc>
              <a:spcBef>
                <a:spcPts val="560"/>
              </a:spcBef>
              <a:spcAft>
                <a:spcPts val="0"/>
              </a:spcAft>
              <a:buClr>
                <a:schemeClr val="dk1"/>
              </a:buClr>
              <a:buSzPts val="2800"/>
              <a:buFont typeface="Arial"/>
              <a:buNone/>
              <a:defRPr/>
            </a:lvl2pPr>
            <a:lvl3pPr lvl="2" algn="ctr">
              <a:lnSpc>
                <a:spcPct val="100000"/>
              </a:lnSpc>
              <a:spcBef>
                <a:spcPts val="480"/>
              </a:spcBef>
              <a:spcAft>
                <a:spcPts val="0"/>
              </a:spcAft>
              <a:buClr>
                <a:schemeClr val="dk1"/>
              </a:buClr>
              <a:buSzPts val="2400"/>
              <a:buFont typeface="Arial"/>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Times"/>
              <a:buNone/>
              <a:defRPr/>
            </a:lvl6pPr>
            <a:lvl7pPr lvl="6" algn="ctr">
              <a:lnSpc>
                <a:spcPct val="100000"/>
              </a:lnSpc>
              <a:spcBef>
                <a:spcPts val="400"/>
              </a:spcBef>
              <a:spcAft>
                <a:spcPts val="0"/>
              </a:spcAft>
              <a:buClr>
                <a:schemeClr val="dk1"/>
              </a:buClr>
              <a:buSzPts val="2000"/>
              <a:buFont typeface="Times"/>
              <a:buNone/>
              <a:defRPr/>
            </a:lvl7pPr>
            <a:lvl8pPr lvl="7" algn="ctr">
              <a:lnSpc>
                <a:spcPct val="100000"/>
              </a:lnSpc>
              <a:spcBef>
                <a:spcPts val="400"/>
              </a:spcBef>
              <a:spcAft>
                <a:spcPts val="0"/>
              </a:spcAft>
              <a:buClr>
                <a:schemeClr val="dk1"/>
              </a:buClr>
              <a:buSzPts val="2000"/>
              <a:buFont typeface="Times"/>
              <a:buNone/>
              <a:defRPr/>
            </a:lvl8pPr>
            <a:lvl9pPr lvl="8" algn="ctr">
              <a:lnSpc>
                <a:spcPct val="100000"/>
              </a:lnSpc>
              <a:spcBef>
                <a:spcPts val="400"/>
              </a:spcBef>
              <a:spcAft>
                <a:spcPts val="0"/>
              </a:spcAft>
              <a:buClr>
                <a:schemeClr val="dk1"/>
              </a:buClr>
              <a:buSzPts val="2000"/>
              <a:buFont typeface="Times"/>
              <a:buNone/>
              <a:defRPr/>
            </a:lvl9pPr>
          </a:lstStyle>
          <a:p/>
        </p:txBody>
      </p:sp>
      <p:pic>
        <p:nvPicPr>
          <p:cNvPr id="17" name="Google Shape;17;p75"/>
          <p:cNvPicPr preferRelativeResize="0"/>
          <p:nvPr/>
        </p:nvPicPr>
        <p:blipFill rotWithShape="1">
          <a:blip r:embed="rId3">
            <a:alphaModFix/>
          </a:blip>
          <a:srcRect b="0" l="0" r="0" t="0"/>
          <a:stretch/>
        </p:blipFill>
        <p:spPr>
          <a:xfrm>
            <a:off x="3545498" y="4118067"/>
            <a:ext cx="2053004" cy="591400"/>
          </a:xfrm>
          <a:prstGeom prst="rect">
            <a:avLst/>
          </a:prstGeom>
          <a:noFill/>
          <a:ln>
            <a:noFill/>
          </a:ln>
        </p:spPr>
      </p:pic>
    </p:spTree>
  </p:cSld>
  <p:clrMapOvr>
    <a:masterClrMapping/>
  </p:clrMapOvr>
  <p:transition advClick="0" spd="slow">
    <p:cut/>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bg>
      <p:bgPr>
        <a:solidFill>
          <a:srgbClr val="222222"/>
        </a:solidFill>
      </p:bgPr>
    </p:bg>
    <p:spTree>
      <p:nvGrpSpPr>
        <p:cNvPr id="48" name="Shape 48"/>
        <p:cNvGrpSpPr/>
        <p:nvPr/>
      </p:nvGrpSpPr>
      <p:grpSpPr>
        <a:xfrm>
          <a:off x="0" y="0"/>
          <a:ext cx="0" cy="0"/>
          <a:chOff x="0" y="0"/>
          <a:chExt cx="0" cy="0"/>
        </a:xfrm>
      </p:grpSpPr>
      <p:sp>
        <p:nvSpPr>
          <p:cNvPr id="49" name="Google Shape;49;p82"/>
          <p:cNvSpPr txBox="1"/>
          <p:nvPr>
            <p:ph idx="1" type="body"/>
          </p:nvPr>
        </p:nvSpPr>
        <p:spPr>
          <a:xfrm>
            <a:off x="285750" y="236623"/>
            <a:ext cx="7858125" cy="245580"/>
          </a:xfrm>
          <a:prstGeom prst="rect">
            <a:avLst/>
          </a:prstGeom>
          <a:noFill/>
          <a:ln>
            <a:noFill/>
          </a:ln>
        </p:spPr>
        <p:txBody>
          <a:bodyPr anchorCtr="0" anchor="b" bIns="44450" lIns="90475" spcFirstLastPara="1" rIns="90475" wrap="square" tIns="44450">
            <a:spAutoFit/>
          </a:bodyPr>
          <a:lstStyle>
            <a:lvl1pPr indent="-228600" lvl="0" marL="457200" algn="l">
              <a:lnSpc>
                <a:spcPct val="80000"/>
              </a:lnSpc>
              <a:spcBef>
                <a:spcPts val="0"/>
              </a:spcBef>
              <a:spcAft>
                <a:spcPts val="0"/>
              </a:spcAft>
              <a:buClr>
                <a:srgbClr val="838787"/>
              </a:buClr>
              <a:buSzPts val="1266"/>
              <a:buFont typeface="Arial"/>
              <a:buNone/>
              <a:defRPr sz="1266" cap="none">
                <a:solidFill>
                  <a:srgbClr val="838787"/>
                </a:solidFill>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0" name="Google Shape;50;p82"/>
          <p:cNvSpPr/>
          <p:nvPr>
            <p:ph idx="2" type="pic"/>
          </p:nvPr>
        </p:nvSpPr>
        <p:spPr>
          <a:xfrm>
            <a:off x="5000625" y="810369"/>
            <a:ext cx="3857625" cy="4112121"/>
          </a:xfrm>
          <a:prstGeom prst="rect">
            <a:avLst/>
          </a:prstGeom>
          <a:noFill/>
          <a:ln>
            <a:noFill/>
          </a:ln>
        </p:spPr>
      </p:sp>
      <p:sp>
        <p:nvSpPr>
          <p:cNvPr id="51" name="Google Shape;51;p82"/>
          <p:cNvSpPr txBox="1"/>
          <p:nvPr>
            <p:ph type="title"/>
          </p:nvPr>
        </p:nvSpPr>
        <p:spPr>
          <a:xfrm>
            <a:off x="285750" y="810369"/>
            <a:ext cx="4429125" cy="381744"/>
          </a:xfrm>
          <a:prstGeom prst="rect">
            <a:avLst/>
          </a:prstGeom>
          <a:noFill/>
          <a:ln>
            <a:noFill/>
          </a:ln>
        </p:spPr>
        <p:txBody>
          <a:bodyPr anchorCtr="0" anchor="t" bIns="44450" lIns="90475" spcFirstLastPara="1" rIns="90475" wrap="square" tIns="44450">
            <a:noAutofit/>
          </a:bodyPr>
          <a:lstStyle>
            <a:lvl1pPr lvl="0" algn="l">
              <a:lnSpc>
                <a:spcPct val="80000"/>
              </a:lnSpc>
              <a:spcBef>
                <a:spcPts val="1476"/>
              </a:spcBef>
              <a:spcAft>
                <a:spcPts val="0"/>
              </a:spcAft>
              <a:buSzPts val="1400"/>
              <a:buNone/>
              <a:defRPr sz="3164" cap="none">
                <a:solidFill>
                  <a:srgbClr val="34A5DA"/>
                </a:solidFill>
                <a:latin typeface="Arial"/>
                <a:ea typeface="Arial"/>
                <a:cs typeface="Arial"/>
                <a:sym typeface="Arial"/>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52" name="Google Shape;52;p82"/>
          <p:cNvSpPr txBox="1"/>
          <p:nvPr>
            <p:ph idx="3" type="body"/>
          </p:nvPr>
        </p:nvSpPr>
        <p:spPr>
          <a:xfrm>
            <a:off x="285750" y="1446609"/>
            <a:ext cx="4429125" cy="3221385"/>
          </a:xfrm>
          <a:prstGeom prst="rect">
            <a:avLst/>
          </a:prstGeom>
          <a:noFill/>
          <a:ln>
            <a:noFill/>
          </a:ln>
        </p:spPr>
        <p:txBody>
          <a:bodyPr anchorCtr="0" anchor="t" bIns="44450" lIns="90475" spcFirstLastPara="1" rIns="90475" wrap="square" tIns="44450">
            <a:noAutofit/>
          </a:bodyPr>
          <a:lstStyle>
            <a:lvl1pPr indent="-327025" lvl="0" marL="457200" algn="l">
              <a:lnSpc>
                <a:spcPct val="100000"/>
              </a:lnSpc>
              <a:spcBef>
                <a:spcPts val="1476"/>
              </a:spcBef>
              <a:spcAft>
                <a:spcPts val="0"/>
              </a:spcAft>
              <a:buClr>
                <a:srgbClr val="34A5DA"/>
              </a:buClr>
              <a:buSzPts val="1550"/>
              <a:buFont typeface="Avenir"/>
              <a:buChar char="▸"/>
              <a:defRPr sz="1476">
                <a:solidFill>
                  <a:srgbClr val="838787"/>
                </a:solidFill>
                <a:latin typeface="Avenir"/>
                <a:ea typeface="Avenir"/>
                <a:cs typeface="Avenir"/>
                <a:sym typeface="Avenir"/>
              </a:defRPr>
            </a:lvl1pPr>
            <a:lvl2pPr indent="-327025" lvl="1" marL="914400" algn="l">
              <a:lnSpc>
                <a:spcPct val="100000"/>
              </a:lnSpc>
              <a:spcBef>
                <a:spcPts val="1476"/>
              </a:spcBef>
              <a:spcAft>
                <a:spcPts val="0"/>
              </a:spcAft>
              <a:buClr>
                <a:srgbClr val="34A5DA"/>
              </a:buClr>
              <a:buSzPts val="1550"/>
              <a:buFont typeface="Avenir"/>
              <a:buChar char="▸"/>
              <a:defRPr sz="1476">
                <a:solidFill>
                  <a:srgbClr val="838787"/>
                </a:solidFill>
                <a:latin typeface="Avenir"/>
                <a:ea typeface="Avenir"/>
                <a:cs typeface="Avenir"/>
                <a:sym typeface="Avenir"/>
              </a:defRPr>
            </a:lvl2pPr>
            <a:lvl3pPr indent="-327025" lvl="2" marL="1371600" algn="l">
              <a:lnSpc>
                <a:spcPct val="100000"/>
              </a:lnSpc>
              <a:spcBef>
                <a:spcPts val="1476"/>
              </a:spcBef>
              <a:spcAft>
                <a:spcPts val="0"/>
              </a:spcAft>
              <a:buClr>
                <a:srgbClr val="34A5DA"/>
              </a:buClr>
              <a:buSzPts val="1550"/>
              <a:buFont typeface="Avenir"/>
              <a:buChar char="▸"/>
              <a:defRPr sz="1476">
                <a:solidFill>
                  <a:srgbClr val="838787"/>
                </a:solidFill>
                <a:latin typeface="Avenir"/>
                <a:ea typeface="Avenir"/>
                <a:cs typeface="Avenir"/>
                <a:sym typeface="Avenir"/>
              </a:defRPr>
            </a:lvl3pPr>
            <a:lvl4pPr indent="-327025" lvl="3" marL="1828800" algn="l">
              <a:lnSpc>
                <a:spcPct val="100000"/>
              </a:lnSpc>
              <a:spcBef>
                <a:spcPts val="1476"/>
              </a:spcBef>
              <a:spcAft>
                <a:spcPts val="0"/>
              </a:spcAft>
              <a:buClr>
                <a:srgbClr val="34A5DA"/>
              </a:buClr>
              <a:buSzPts val="1550"/>
              <a:buFont typeface="Avenir"/>
              <a:buChar char="▸"/>
              <a:defRPr sz="1476">
                <a:solidFill>
                  <a:srgbClr val="838787"/>
                </a:solidFill>
                <a:latin typeface="Avenir"/>
                <a:ea typeface="Avenir"/>
                <a:cs typeface="Avenir"/>
                <a:sym typeface="Avenir"/>
              </a:defRPr>
            </a:lvl4pPr>
            <a:lvl5pPr indent="-327025" lvl="4" marL="2286000" algn="l">
              <a:lnSpc>
                <a:spcPct val="100000"/>
              </a:lnSpc>
              <a:spcBef>
                <a:spcPts val="1476"/>
              </a:spcBef>
              <a:spcAft>
                <a:spcPts val="0"/>
              </a:spcAft>
              <a:buClr>
                <a:srgbClr val="34A5DA"/>
              </a:buClr>
              <a:buSzPts val="1550"/>
              <a:buFont typeface="Avenir"/>
              <a:buChar char="▸"/>
              <a:defRPr sz="1476">
                <a:solidFill>
                  <a:srgbClr val="838787"/>
                </a:solidFill>
                <a:latin typeface="Avenir"/>
                <a:ea typeface="Avenir"/>
                <a:cs typeface="Avenir"/>
                <a:sym typeface="Aveni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3" name="Google Shape;53;p82"/>
          <p:cNvSpPr txBox="1"/>
          <p:nvPr>
            <p:ph idx="12" type="sldNum"/>
          </p:nvPr>
        </p:nvSpPr>
        <p:spPr>
          <a:xfrm>
            <a:off x="8568719" y="227707"/>
            <a:ext cx="286099" cy="241102"/>
          </a:xfrm>
          <a:prstGeom prst="rect">
            <a:avLst/>
          </a:prstGeom>
          <a:noFill/>
          <a:ln>
            <a:noFill/>
          </a:ln>
        </p:spPr>
        <p:txBody>
          <a:bodyPr anchorCtr="0" anchor="t" bIns="45700" lIns="91425" spcFirstLastPara="1" rIns="91425" wrap="square" tIns="45700">
            <a:noAutofit/>
          </a:bodyPr>
          <a:lstStyle>
            <a:lvl1pPr indent="0" lvl="0"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without logo">
  <p:cSld name="1_Title Slide without logo">
    <p:spTree>
      <p:nvGrpSpPr>
        <p:cNvPr id="54" name="Shape 54"/>
        <p:cNvGrpSpPr/>
        <p:nvPr/>
      </p:nvGrpSpPr>
      <p:grpSpPr>
        <a:xfrm>
          <a:off x="0" y="0"/>
          <a:ext cx="0" cy="0"/>
          <a:chOff x="0" y="0"/>
          <a:chExt cx="0" cy="0"/>
        </a:xfrm>
      </p:grpSpPr>
      <p:pic>
        <p:nvPicPr>
          <p:cNvPr id="55" name="Google Shape;55;p8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6" name="Google Shape;56;p83"/>
          <p:cNvSpPr txBox="1"/>
          <p:nvPr>
            <p:ph type="ctrTitle"/>
          </p:nvPr>
        </p:nvSpPr>
        <p:spPr>
          <a:xfrm>
            <a:off x="685800" y="1272534"/>
            <a:ext cx="7772400" cy="1102519"/>
          </a:xfrm>
          <a:prstGeom prst="rect">
            <a:avLst/>
          </a:prstGeom>
          <a:noFill/>
          <a:ln>
            <a:noFill/>
          </a:ln>
        </p:spPr>
        <p:txBody>
          <a:bodyPr anchorCtr="0" anchor="ctr" bIns="44450" lIns="90475" spcFirstLastPara="1" rIns="90475" wrap="square" tIns="44450">
            <a:noAutofit/>
          </a:bodyPr>
          <a:lstStyle>
            <a:lvl1pPr lvl="0" algn="ctr">
              <a:lnSpc>
                <a:spcPct val="100000"/>
              </a:lnSpc>
              <a:spcBef>
                <a:spcPts val="0"/>
              </a:spcBef>
              <a:spcAft>
                <a:spcPts val="0"/>
              </a:spcAft>
              <a:buSzPts val="1400"/>
              <a:buNone/>
              <a:defRPr sz="3200">
                <a:solidFill>
                  <a:schemeClr val="lt1"/>
                </a:solidFill>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57" name="Google Shape;57;p83"/>
          <p:cNvSpPr txBox="1"/>
          <p:nvPr>
            <p:ph idx="1" type="subTitle"/>
          </p:nvPr>
        </p:nvSpPr>
        <p:spPr>
          <a:xfrm>
            <a:off x="1371600" y="2589335"/>
            <a:ext cx="6400800" cy="1314450"/>
          </a:xfrm>
          <a:prstGeom prst="rect">
            <a:avLst/>
          </a:prstGeom>
          <a:noFill/>
          <a:ln>
            <a:noFill/>
          </a:ln>
        </p:spPr>
        <p:txBody>
          <a:bodyPr anchorCtr="0" anchor="t" bIns="44450" lIns="90475" spcFirstLastPara="1" rIns="90475" wrap="square" tIns="44450">
            <a:noAutofit/>
          </a:bodyPr>
          <a:lstStyle>
            <a:lvl1pPr lvl="0" algn="ctr">
              <a:lnSpc>
                <a:spcPct val="100000"/>
              </a:lnSpc>
              <a:spcBef>
                <a:spcPts val="360"/>
              </a:spcBef>
              <a:spcAft>
                <a:spcPts val="0"/>
              </a:spcAft>
              <a:buClr>
                <a:srgbClr val="FFD200"/>
              </a:buClr>
              <a:buSzPts val="1800"/>
              <a:buFont typeface="Arial"/>
              <a:buNone/>
              <a:defRPr sz="1800">
                <a:solidFill>
                  <a:srgbClr val="FFD200"/>
                </a:solidFill>
              </a:defRPr>
            </a:lvl1pPr>
            <a:lvl2pPr lvl="1" algn="ctr">
              <a:lnSpc>
                <a:spcPct val="100000"/>
              </a:lnSpc>
              <a:spcBef>
                <a:spcPts val="560"/>
              </a:spcBef>
              <a:spcAft>
                <a:spcPts val="0"/>
              </a:spcAft>
              <a:buClr>
                <a:schemeClr val="dk1"/>
              </a:buClr>
              <a:buSzPts val="2800"/>
              <a:buFont typeface="Arial"/>
              <a:buNone/>
              <a:defRPr/>
            </a:lvl2pPr>
            <a:lvl3pPr lvl="2" algn="ctr">
              <a:lnSpc>
                <a:spcPct val="100000"/>
              </a:lnSpc>
              <a:spcBef>
                <a:spcPts val="480"/>
              </a:spcBef>
              <a:spcAft>
                <a:spcPts val="0"/>
              </a:spcAft>
              <a:buClr>
                <a:schemeClr val="dk1"/>
              </a:buClr>
              <a:buSzPts val="2400"/>
              <a:buFont typeface="Arial"/>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Times"/>
              <a:buNone/>
              <a:defRPr/>
            </a:lvl6pPr>
            <a:lvl7pPr lvl="6" algn="ctr">
              <a:lnSpc>
                <a:spcPct val="100000"/>
              </a:lnSpc>
              <a:spcBef>
                <a:spcPts val="400"/>
              </a:spcBef>
              <a:spcAft>
                <a:spcPts val="0"/>
              </a:spcAft>
              <a:buClr>
                <a:schemeClr val="dk1"/>
              </a:buClr>
              <a:buSzPts val="2000"/>
              <a:buFont typeface="Times"/>
              <a:buNone/>
              <a:defRPr/>
            </a:lvl7pPr>
            <a:lvl8pPr lvl="7" algn="ctr">
              <a:lnSpc>
                <a:spcPct val="100000"/>
              </a:lnSpc>
              <a:spcBef>
                <a:spcPts val="400"/>
              </a:spcBef>
              <a:spcAft>
                <a:spcPts val="0"/>
              </a:spcAft>
              <a:buClr>
                <a:schemeClr val="dk1"/>
              </a:buClr>
              <a:buSzPts val="2000"/>
              <a:buFont typeface="Times"/>
              <a:buNone/>
              <a:defRPr/>
            </a:lvl8pPr>
            <a:lvl9pPr lvl="8" algn="ctr">
              <a:lnSpc>
                <a:spcPct val="100000"/>
              </a:lnSpc>
              <a:spcBef>
                <a:spcPts val="400"/>
              </a:spcBef>
              <a:spcAft>
                <a:spcPts val="0"/>
              </a:spcAft>
              <a:buClr>
                <a:schemeClr val="dk1"/>
              </a:buClr>
              <a:buSzPts val="2000"/>
              <a:buFont typeface="Times"/>
              <a:buNone/>
              <a:defRPr/>
            </a:lvl9pPr>
          </a:lstStyle>
          <a:p/>
        </p:txBody>
      </p:sp>
    </p:spTree>
  </p:cSld>
  <p:clrMapOvr>
    <a:masterClrMapping/>
  </p:clrMapOvr>
  <p:transition advClick="0" spd="slow">
    <p:cut/>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8" name="Shape 58"/>
        <p:cNvGrpSpPr/>
        <p:nvPr/>
      </p:nvGrpSpPr>
      <p:grpSpPr>
        <a:xfrm>
          <a:off x="0" y="0"/>
          <a:ext cx="0" cy="0"/>
          <a:chOff x="0" y="0"/>
          <a:chExt cx="0" cy="0"/>
        </a:xfrm>
      </p:grpSpPr>
      <p:sp>
        <p:nvSpPr>
          <p:cNvPr id="59" name="Google Shape;59;p84"/>
          <p:cNvSpPr txBox="1"/>
          <p:nvPr>
            <p:ph idx="1" type="body"/>
          </p:nvPr>
        </p:nvSpPr>
        <p:spPr>
          <a:xfrm>
            <a:off x="509831" y="1408373"/>
            <a:ext cx="4040188" cy="479822"/>
          </a:xfrm>
          <a:prstGeom prst="rect">
            <a:avLst/>
          </a:prstGeom>
          <a:noFill/>
          <a:ln>
            <a:noFill/>
          </a:ln>
        </p:spPr>
        <p:txBody>
          <a:bodyPr anchorCtr="0" anchor="b" bIns="44450" lIns="90475" spcFirstLastPara="1" rIns="90475" wrap="square" tIns="44450">
            <a:noAutofit/>
          </a:bodyPr>
          <a:lstStyle>
            <a:lvl1pPr indent="-228600" lvl="0" marL="457200" algn="l">
              <a:lnSpc>
                <a:spcPct val="100000"/>
              </a:lnSpc>
              <a:spcBef>
                <a:spcPts val="480"/>
              </a:spcBef>
              <a:spcAft>
                <a:spcPts val="0"/>
              </a:spcAft>
              <a:buClr>
                <a:srgbClr val="00539F"/>
              </a:buClr>
              <a:buSzPts val="2400"/>
              <a:buFont typeface="Arial"/>
              <a:buNone/>
              <a:defRPr b="1" sz="2400">
                <a:solidFill>
                  <a:srgbClr val="00539F"/>
                </a:solidFill>
              </a:defRPr>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Times"/>
              <a:buNone/>
              <a:defRPr b="1" sz="1600"/>
            </a:lvl6pPr>
            <a:lvl7pPr indent="-228600" lvl="6" marL="3200400" algn="l">
              <a:lnSpc>
                <a:spcPct val="100000"/>
              </a:lnSpc>
              <a:spcBef>
                <a:spcPts val="320"/>
              </a:spcBef>
              <a:spcAft>
                <a:spcPts val="0"/>
              </a:spcAft>
              <a:buClr>
                <a:schemeClr val="dk1"/>
              </a:buClr>
              <a:buSzPts val="1600"/>
              <a:buFont typeface="Times"/>
              <a:buNone/>
              <a:defRPr b="1" sz="1600"/>
            </a:lvl7pPr>
            <a:lvl8pPr indent="-228600" lvl="7" marL="3657600" algn="l">
              <a:lnSpc>
                <a:spcPct val="100000"/>
              </a:lnSpc>
              <a:spcBef>
                <a:spcPts val="320"/>
              </a:spcBef>
              <a:spcAft>
                <a:spcPts val="0"/>
              </a:spcAft>
              <a:buClr>
                <a:schemeClr val="dk1"/>
              </a:buClr>
              <a:buSzPts val="1600"/>
              <a:buFont typeface="Times"/>
              <a:buNone/>
              <a:defRPr b="1" sz="1600"/>
            </a:lvl8pPr>
            <a:lvl9pPr indent="-228600" lvl="8" marL="4114800" algn="l">
              <a:lnSpc>
                <a:spcPct val="100000"/>
              </a:lnSpc>
              <a:spcBef>
                <a:spcPts val="320"/>
              </a:spcBef>
              <a:spcAft>
                <a:spcPts val="0"/>
              </a:spcAft>
              <a:buClr>
                <a:schemeClr val="dk1"/>
              </a:buClr>
              <a:buSzPts val="1600"/>
              <a:buFont typeface="Times"/>
              <a:buNone/>
              <a:defRPr b="1" sz="1600"/>
            </a:lvl9pPr>
          </a:lstStyle>
          <a:p/>
        </p:txBody>
      </p:sp>
      <p:sp>
        <p:nvSpPr>
          <p:cNvPr id="60" name="Google Shape;60;p84"/>
          <p:cNvSpPr txBox="1"/>
          <p:nvPr>
            <p:ph idx="2" type="body"/>
          </p:nvPr>
        </p:nvSpPr>
        <p:spPr>
          <a:xfrm>
            <a:off x="509831" y="1974056"/>
            <a:ext cx="4040188" cy="2963466"/>
          </a:xfrm>
          <a:prstGeom prst="rect">
            <a:avLst/>
          </a:prstGeom>
          <a:noFill/>
          <a:ln>
            <a:noFill/>
          </a:ln>
        </p:spPr>
        <p:txBody>
          <a:bodyPr anchorCtr="0" anchor="t" bIns="44450" lIns="90475" spcFirstLastPara="1" rIns="90475" wrap="square" tIns="44450">
            <a:noAutofit/>
          </a:bodyPr>
          <a:lstStyle>
            <a:lvl1pPr indent="-381000" lvl="0" marL="457200" algn="l">
              <a:lnSpc>
                <a:spcPct val="100000"/>
              </a:lnSpc>
              <a:spcBef>
                <a:spcPts val="480"/>
              </a:spcBef>
              <a:spcAft>
                <a:spcPts val="0"/>
              </a:spcAft>
              <a:buClr>
                <a:srgbClr val="595959"/>
              </a:buClr>
              <a:buSzPts val="2400"/>
              <a:buFont typeface="Arial"/>
              <a:buChar char="•"/>
              <a:defRPr sz="2400">
                <a:solidFill>
                  <a:srgbClr val="595959"/>
                </a:solidFill>
              </a:defRPr>
            </a:lvl1pPr>
            <a:lvl2pPr indent="-355600" lvl="1" marL="914400" algn="l">
              <a:lnSpc>
                <a:spcPct val="100000"/>
              </a:lnSpc>
              <a:spcBef>
                <a:spcPts val="400"/>
              </a:spcBef>
              <a:spcAft>
                <a:spcPts val="0"/>
              </a:spcAft>
              <a:buClr>
                <a:srgbClr val="595959"/>
              </a:buClr>
              <a:buSzPts val="2000"/>
              <a:buFont typeface="Arial"/>
              <a:buChar char="–"/>
              <a:defRPr sz="2000">
                <a:solidFill>
                  <a:srgbClr val="595959"/>
                </a:solidFill>
              </a:defRPr>
            </a:lvl2pPr>
            <a:lvl3pPr indent="-342900" lvl="2" marL="1371600" algn="l">
              <a:lnSpc>
                <a:spcPct val="100000"/>
              </a:lnSpc>
              <a:spcBef>
                <a:spcPts val="360"/>
              </a:spcBef>
              <a:spcAft>
                <a:spcPts val="0"/>
              </a:spcAft>
              <a:buClr>
                <a:srgbClr val="595959"/>
              </a:buClr>
              <a:buSzPts val="1800"/>
              <a:buFont typeface="Arial"/>
              <a:buChar char="•"/>
              <a:defRPr sz="1800">
                <a:solidFill>
                  <a:srgbClr val="595959"/>
                </a:solidFill>
              </a:defRPr>
            </a:lvl3pPr>
            <a:lvl4pPr indent="-330200" lvl="3" marL="1828800" algn="l">
              <a:lnSpc>
                <a:spcPct val="100000"/>
              </a:lnSpc>
              <a:spcBef>
                <a:spcPts val="320"/>
              </a:spcBef>
              <a:spcAft>
                <a:spcPts val="0"/>
              </a:spcAft>
              <a:buClr>
                <a:srgbClr val="595959"/>
              </a:buClr>
              <a:buSzPts val="1600"/>
              <a:buFont typeface="Arial"/>
              <a:buChar char="–"/>
              <a:defRPr sz="1600">
                <a:solidFill>
                  <a:srgbClr val="595959"/>
                </a:solidFill>
              </a:defRPr>
            </a:lvl4pPr>
            <a:lvl5pPr indent="-330200" lvl="4" marL="2286000" algn="l">
              <a:lnSpc>
                <a:spcPct val="100000"/>
              </a:lnSpc>
              <a:spcBef>
                <a:spcPts val="320"/>
              </a:spcBef>
              <a:spcAft>
                <a:spcPts val="0"/>
              </a:spcAft>
              <a:buClr>
                <a:srgbClr val="595959"/>
              </a:buClr>
              <a:buSzPts val="1600"/>
              <a:buFont typeface="Arial"/>
              <a:buChar char="•"/>
              <a:defRPr sz="1600">
                <a:solidFill>
                  <a:srgbClr val="595959"/>
                </a:solidFill>
              </a:defRPr>
            </a:lvl5pPr>
            <a:lvl6pPr indent="-330200" lvl="5" marL="2743200" algn="l">
              <a:lnSpc>
                <a:spcPct val="100000"/>
              </a:lnSpc>
              <a:spcBef>
                <a:spcPts val="320"/>
              </a:spcBef>
              <a:spcAft>
                <a:spcPts val="0"/>
              </a:spcAft>
              <a:buClr>
                <a:schemeClr val="dk1"/>
              </a:buClr>
              <a:buSzPts val="1600"/>
              <a:buFont typeface="Times"/>
              <a:buChar char="•"/>
              <a:defRPr sz="1600"/>
            </a:lvl6pPr>
            <a:lvl7pPr indent="-330200" lvl="6" marL="3200400" algn="l">
              <a:lnSpc>
                <a:spcPct val="100000"/>
              </a:lnSpc>
              <a:spcBef>
                <a:spcPts val="320"/>
              </a:spcBef>
              <a:spcAft>
                <a:spcPts val="0"/>
              </a:spcAft>
              <a:buClr>
                <a:schemeClr val="dk1"/>
              </a:buClr>
              <a:buSzPts val="1600"/>
              <a:buFont typeface="Times"/>
              <a:buChar char="•"/>
              <a:defRPr sz="1600"/>
            </a:lvl7pPr>
            <a:lvl8pPr indent="-330200" lvl="7" marL="3657600" algn="l">
              <a:lnSpc>
                <a:spcPct val="100000"/>
              </a:lnSpc>
              <a:spcBef>
                <a:spcPts val="320"/>
              </a:spcBef>
              <a:spcAft>
                <a:spcPts val="0"/>
              </a:spcAft>
              <a:buClr>
                <a:schemeClr val="dk1"/>
              </a:buClr>
              <a:buSzPts val="1600"/>
              <a:buFont typeface="Times"/>
              <a:buChar char="•"/>
              <a:defRPr sz="1600"/>
            </a:lvl8pPr>
            <a:lvl9pPr indent="-330200" lvl="8" marL="4114800" algn="l">
              <a:lnSpc>
                <a:spcPct val="100000"/>
              </a:lnSpc>
              <a:spcBef>
                <a:spcPts val="320"/>
              </a:spcBef>
              <a:spcAft>
                <a:spcPts val="0"/>
              </a:spcAft>
              <a:buClr>
                <a:schemeClr val="dk1"/>
              </a:buClr>
              <a:buSzPts val="1600"/>
              <a:buFont typeface="Times"/>
              <a:buChar char="•"/>
              <a:defRPr sz="1600"/>
            </a:lvl9pPr>
          </a:lstStyle>
          <a:p/>
        </p:txBody>
      </p:sp>
      <p:sp>
        <p:nvSpPr>
          <p:cNvPr id="61" name="Google Shape;61;p84"/>
          <p:cNvSpPr txBox="1"/>
          <p:nvPr>
            <p:ph type="title"/>
          </p:nvPr>
        </p:nvSpPr>
        <p:spPr>
          <a:xfrm>
            <a:off x="1154965" y="115443"/>
            <a:ext cx="7772400" cy="628650"/>
          </a:xfrm>
          <a:prstGeom prst="rect">
            <a:avLst/>
          </a:prstGeom>
          <a:noFill/>
          <a:ln>
            <a:noFill/>
          </a:ln>
        </p:spPr>
        <p:txBody>
          <a:bodyPr anchorCtr="0" anchor="ctr" bIns="44450" lIns="90475" spcFirstLastPara="1" rIns="90475" wrap="square" tIns="44450">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62" name="Google Shape;62;p84"/>
          <p:cNvSpPr txBox="1"/>
          <p:nvPr>
            <p:ph idx="3" type="body"/>
          </p:nvPr>
        </p:nvSpPr>
        <p:spPr>
          <a:xfrm>
            <a:off x="4684712" y="1408373"/>
            <a:ext cx="4040188" cy="479822"/>
          </a:xfrm>
          <a:prstGeom prst="rect">
            <a:avLst/>
          </a:prstGeom>
          <a:noFill/>
          <a:ln>
            <a:noFill/>
          </a:ln>
        </p:spPr>
        <p:txBody>
          <a:bodyPr anchorCtr="0" anchor="b" bIns="44450" lIns="90475" spcFirstLastPara="1" rIns="90475" wrap="square" tIns="44450">
            <a:noAutofit/>
          </a:bodyPr>
          <a:lstStyle>
            <a:lvl1pPr indent="-228600" lvl="0" marL="457200" algn="l">
              <a:lnSpc>
                <a:spcPct val="100000"/>
              </a:lnSpc>
              <a:spcBef>
                <a:spcPts val="480"/>
              </a:spcBef>
              <a:spcAft>
                <a:spcPts val="0"/>
              </a:spcAft>
              <a:buClr>
                <a:srgbClr val="00539F"/>
              </a:buClr>
              <a:buSzPts val="2400"/>
              <a:buFont typeface="Arial"/>
              <a:buNone/>
              <a:defRPr b="1" sz="2400">
                <a:solidFill>
                  <a:srgbClr val="00539F"/>
                </a:solidFill>
              </a:defRPr>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Times"/>
              <a:buNone/>
              <a:defRPr b="1" sz="1600"/>
            </a:lvl6pPr>
            <a:lvl7pPr indent="-228600" lvl="6" marL="3200400" algn="l">
              <a:lnSpc>
                <a:spcPct val="100000"/>
              </a:lnSpc>
              <a:spcBef>
                <a:spcPts val="320"/>
              </a:spcBef>
              <a:spcAft>
                <a:spcPts val="0"/>
              </a:spcAft>
              <a:buClr>
                <a:schemeClr val="dk1"/>
              </a:buClr>
              <a:buSzPts val="1600"/>
              <a:buFont typeface="Times"/>
              <a:buNone/>
              <a:defRPr b="1" sz="1600"/>
            </a:lvl7pPr>
            <a:lvl8pPr indent="-228600" lvl="7" marL="3657600" algn="l">
              <a:lnSpc>
                <a:spcPct val="100000"/>
              </a:lnSpc>
              <a:spcBef>
                <a:spcPts val="320"/>
              </a:spcBef>
              <a:spcAft>
                <a:spcPts val="0"/>
              </a:spcAft>
              <a:buClr>
                <a:schemeClr val="dk1"/>
              </a:buClr>
              <a:buSzPts val="1600"/>
              <a:buFont typeface="Times"/>
              <a:buNone/>
              <a:defRPr b="1" sz="1600"/>
            </a:lvl8pPr>
            <a:lvl9pPr indent="-228600" lvl="8" marL="4114800" algn="l">
              <a:lnSpc>
                <a:spcPct val="100000"/>
              </a:lnSpc>
              <a:spcBef>
                <a:spcPts val="320"/>
              </a:spcBef>
              <a:spcAft>
                <a:spcPts val="0"/>
              </a:spcAft>
              <a:buClr>
                <a:schemeClr val="dk1"/>
              </a:buClr>
              <a:buSzPts val="1600"/>
              <a:buFont typeface="Times"/>
              <a:buNone/>
              <a:defRPr b="1" sz="1600"/>
            </a:lvl9pPr>
          </a:lstStyle>
          <a:p/>
        </p:txBody>
      </p:sp>
      <p:sp>
        <p:nvSpPr>
          <p:cNvPr id="63" name="Google Shape;63;p84"/>
          <p:cNvSpPr txBox="1"/>
          <p:nvPr>
            <p:ph idx="4" type="body"/>
          </p:nvPr>
        </p:nvSpPr>
        <p:spPr>
          <a:xfrm>
            <a:off x="4684712" y="1974056"/>
            <a:ext cx="4040188" cy="2963466"/>
          </a:xfrm>
          <a:prstGeom prst="rect">
            <a:avLst/>
          </a:prstGeom>
          <a:noFill/>
          <a:ln>
            <a:noFill/>
          </a:ln>
        </p:spPr>
        <p:txBody>
          <a:bodyPr anchorCtr="0" anchor="t" bIns="44450" lIns="90475" spcFirstLastPara="1" rIns="90475" wrap="square" tIns="44450">
            <a:noAutofit/>
          </a:bodyPr>
          <a:lstStyle>
            <a:lvl1pPr indent="-381000" lvl="0" marL="457200" algn="l">
              <a:lnSpc>
                <a:spcPct val="100000"/>
              </a:lnSpc>
              <a:spcBef>
                <a:spcPts val="480"/>
              </a:spcBef>
              <a:spcAft>
                <a:spcPts val="0"/>
              </a:spcAft>
              <a:buClr>
                <a:srgbClr val="595959"/>
              </a:buClr>
              <a:buSzPts val="2400"/>
              <a:buFont typeface="Arial"/>
              <a:buChar char="•"/>
              <a:defRPr sz="2400">
                <a:solidFill>
                  <a:srgbClr val="595959"/>
                </a:solidFill>
              </a:defRPr>
            </a:lvl1pPr>
            <a:lvl2pPr indent="-355600" lvl="1" marL="914400" algn="l">
              <a:lnSpc>
                <a:spcPct val="100000"/>
              </a:lnSpc>
              <a:spcBef>
                <a:spcPts val="400"/>
              </a:spcBef>
              <a:spcAft>
                <a:spcPts val="0"/>
              </a:spcAft>
              <a:buClr>
                <a:srgbClr val="595959"/>
              </a:buClr>
              <a:buSzPts val="2000"/>
              <a:buFont typeface="Arial"/>
              <a:buChar char="–"/>
              <a:defRPr sz="2000">
                <a:solidFill>
                  <a:srgbClr val="595959"/>
                </a:solidFill>
              </a:defRPr>
            </a:lvl2pPr>
            <a:lvl3pPr indent="-342900" lvl="2" marL="1371600" algn="l">
              <a:lnSpc>
                <a:spcPct val="100000"/>
              </a:lnSpc>
              <a:spcBef>
                <a:spcPts val="360"/>
              </a:spcBef>
              <a:spcAft>
                <a:spcPts val="0"/>
              </a:spcAft>
              <a:buClr>
                <a:srgbClr val="595959"/>
              </a:buClr>
              <a:buSzPts val="1800"/>
              <a:buFont typeface="Arial"/>
              <a:buChar char="•"/>
              <a:defRPr sz="1800">
                <a:solidFill>
                  <a:srgbClr val="595959"/>
                </a:solidFill>
              </a:defRPr>
            </a:lvl3pPr>
            <a:lvl4pPr indent="-330200" lvl="3" marL="1828800" algn="l">
              <a:lnSpc>
                <a:spcPct val="100000"/>
              </a:lnSpc>
              <a:spcBef>
                <a:spcPts val="320"/>
              </a:spcBef>
              <a:spcAft>
                <a:spcPts val="0"/>
              </a:spcAft>
              <a:buClr>
                <a:srgbClr val="595959"/>
              </a:buClr>
              <a:buSzPts val="1600"/>
              <a:buFont typeface="Arial"/>
              <a:buChar char="–"/>
              <a:defRPr sz="1600">
                <a:solidFill>
                  <a:srgbClr val="595959"/>
                </a:solidFill>
              </a:defRPr>
            </a:lvl4pPr>
            <a:lvl5pPr indent="-330200" lvl="4" marL="2286000" algn="l">
              <a:lnSpc>
                <a:spcPct val="100000"/>
              </a:lnSpc>
              <a:spcBef>
                <a:spcPts val="320"/>
              </a:spcBef>
              <a:spcAft>
                <a:spcPts val="0"/>
              </a:spcAft>
              <a:buClr>
                <a:srgbClr val="595959"/>
              </a:buClr>
              <a:buSzPts val="1600"/>
              <a:buFont typeface="Arial"/>
              <a:buChar char="•"/>
              <a:defRPr sz="1600">
                <a:solidFill>
                  <a:srgbClr val="595959"/>
                </a:solidFill>
              </a:defRPr>
            </a:lvl5pPr>
            <a:lvl6pPr indent="-330200" lvl="5" marL="2743200" algn="l">
              <a:lnSpc>
                <a:spcPct val="100000"/>
              </a:lnSpc>
              <a:spcBef>
                <a:spcPts val="320"/>
              </a:spcBef>
              <a:spcAft>
                <a:spcPts val="0"/>
              </a:spcAft>
              <a:buClr>
                <a:schemeClr val="dk1"/>
              </a:buClr>
              <a:buSzPts val="1600"/>
              <a:buFont typeface="Times"/>
              <a:buChar char="•"/>
              <a:defRPr sz="1600"/>
            </a:lvl6pPr>
            <a:lvl7pPr indent="-330200" lvl="6" marL="3200400" algn="l">
              <a:lnSpc>
                <a:spcPct val="100000"/>
              </a:lnSpc>
              <a:spcBef>
                <a:spcPts val="320"/>
              </a:spcBef>
              <a:spcAft>
                <a:spcPts val="0"/>
              </a:spcAft>
              <a:buClr>
                <a:schemeClr val="dk1"/>
              </a:buClr>
              <a:buSzPts val="1600"/>
              <a:buFont typeface="Times"/>
              <a:buChar char="•"/>
              <a:defRPr sz="1600"/>
            </a:lvl7pPr>
            <a:lvl8pPr indent="-330200" lvl="7" marL="3657600" algn="l">
              <a:lnSpc>
                <a:spcPct val="100000"/>
              </a:lnSpc>
              <a:spcBef>
                <a:spcPts val="320"/>
              </a:spcBef>
              <a:spcAft>
                <a:spcPts val="0"/>
              </a:spcAft>
              <a:buClr>
                <a:schemeClr val="dk1"/>
              </a:buClr>
              <a:buSzPts val="1600"/>
              <a:buFont typeface="Times"/>
              <a:buChar char="•"/>
              <a:defRPr sz="1600"/>
            </a:lvl8pPr>
            <a:lvl9pPr indent="-330200" lvl="8" marL="4114800" algn="l">
              <a:lnSpc>
                <a:spcPct val="100000"/>
              </a:lnSpc>
              <a:spcBef>
                <a:spcPts val="320"/>
              </a:spcBef>
              <a:spcAft>
                <a:spcPts val="0"/>
              </a:spcAft>
              <a:buClr>
                <a:schemeClr val="dk1"/>
              </a:buClr>
              <a:buSzPts val="1600"/>
              <a:buFont typeface="Times"/>
              <a:buChar char="•"/>
              <a:defRPr sz="1600"/>
            </a:lvl9pPr>
          </a:lstStyle>
          <a:p/>
        </p:txBody>
      </p:sp>
    </p:spTree>
  </p:cSld>
  <p:clrMapOvr>
    <a:masterClrMapping/>
  </p:clrMapOvr>
  <p:transition advClick="0" spd="slow">
    <p:cut/>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86"/>
          <p:cNvSpPr txBox="1"/>
          <p:nvPr>
            <p:ph type="title"/>
          </p:nvPr>
        </p:nvSpPr>
        <p:spPr>
          <a:xfrm>
            <a:off x="1792288" y="3600451"/>
            <a:ext cx="5486400" cy="425054"/>
          </a:xfrm>
          <a:prstGeom prst="rect">
            <a:avLst/>
          </a:prstGeom>
          <a:noFill/>
          <a:ln>
            <a:noFill/>
          </a:ln>
        </p:spPr>
        <p:txBody>
          <a:bodyPr anchorCtr="0" anchor="b" bIns="44450" lIns="90475" spcFirstLastPara="1" rIns="90475" wrap="square" tIns="44450">
            <a:noAutofit/>
          </a:bodyPr>
          <a:lstStyle>
            <a:lvl1pPr lvl="0" algn="l">
              <a:lnSpc>
                <a:spcPct val="100000"/>
              </a:lnSpc>
              <a:spcBef>
                <a:spcPts val="0"/>
              </a:spcBef>
              <a:spcAft>
                <a:spcPts val="0"/>
              </a:spcAft>
              <a:buSzPts val="1400"/>
              <a:buNone/>
              <a:defRPr b="1" sz="20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66" name="Google Shape;66;p86"/>
          <p:cNvSpPr/>
          <p:nvPr>
            <p:ph idx="2" type="pic"/>
          </p:nvPr>
        </p:nvSpPr>
        <p:spPr>
          <a:xfrm>
            <a:off x="1792288" y="1167362"/>
            <a:ext cx="5486400" cy="2358353"/>
          </a:xfrm>
          <a:prstGeom prst="rect">
            <a:avLst/>
          </a:prstGeom>
          <a:noFill/>
          <a:ln>
            <a:noFill/>
          </a:ln>
        </p:spPr>
      </p:sp>
      <p:sp>
        <p:nvSpPr>
          <p:cNvPr id="67" name="Google Shape;67;p86"/>
          <p:cNvSpPr txBox="1"/>
          <p:nvPr>
            <p:ph idx="1" type="body"/>
          </p:nvPr>
        </p:nvSpPr>
        <p:spPr>
          <a:xfrm>
            <a:off x="1792288" y="4025533"/>
            <a:ext cx="5486400" cy="603647"/>
          </a:xfrm>
          <a:prstGeom prst="rect">
            <a:avLst/>
          </a:prstGeom>
          <a:noFill/>
          <a:ln>
            <a:noFill/>
          </a:ln>
        </p:spPr>
        <p:txBody>
          <a:bodyPr anchorCtr="0" anchor="t" bIns="44450" lIns="90475" spcFirstLastPara="1" rIns="90475" wrap="square" tIns="44450">
            <a:noAutofit/>
          </a:bodyPr>
          <a:lstStyle>
            <a:lvl1pPr indent="-228600" lvl="0" marL="457200" algn="l">
              <a:lnSpc>
                <a:spcPct val="100000"/>
              </a:lnSpc>
              <a:spcBef>
                <a:spcPts val="280"/>
              </a:spcBef>
              <a:spcAft>
                <a:spcPts val="0"/>
              </a:spcAft>
              <a:buClr>
                <a:srgbClr val="595959"/>
              </a:buClr>
              <a:buSzPts val="1400"/>
              <a:buFont typeface="Arial"/>
              <a:buNone/>
              <a:defRPr sz="1400">
                <a:solidFill>
                  <a:srgbClr val="595959"/>
                </a:solidFill>
              </a:defRPr>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Times"/>
              <a:buNone/>
              <a:defRPr sz="900"/>
            </a:lvl6pPr>
            <a:lvl7pPr indent="-228600" lvl="6" marL="3200400" algn="l">
              <a:lnSpc>
                <a:spcPct val="100000"/>
              </a:lnSpc>
              <a:spcBef>
                <a:spcPts val="180"/>
              </a:spcBef>
              <a:spcAft>
                <a:spcPts val="0"/>
              </a:spcAft>
              <a:buClr>
                <a:schemeClr val="dk1"/>
              </a:buClr>
              <a:buSzPts val="900"/>
              <a:buFont typeface="Times"/>
              <a:buNone/>
              <a:defRPr sz="900"/>
            </a:lvl7pPr>
            <a:lvl8pPr indent="-228600" lvl="7" marL="3657600" algn="l">
              <a:lnSpc>
                <a:spcPct val="100000"/>
              </a:lnSpc>
              <a:spcBef>
                <a:spcPts val="180"/>
              </a:spcBef>
              <a:spcAft>
                <a:spcPts val="0"/>
              </a:spcAft>
              <a:buClr>
                <a:schemeClr val="dk1"/>
              </a:buClr>
              <a:buSzPts val="900"/>
              <a:buFont typeface="Times"/>
              <a:buNone/>
              <a:defRPr sz="900"/>
            </a:lvl8pPr>
            <a:lvl9pPr indent="-228600" lvl="8" marL="4114800" algn="l">
              <a:lnSpc>
                <a:spcPct val="100000"/>
              </a:lnSpc>
              <a:spcBef>
                <a:spcPts val="180"/>
              </a:spcBef>
              <a:spcAft>
                <a:spcPts val="0"/>
              </a:spcAft>
              <a:buClr>
                <a:schemeClr val="dk1"/>
              </a:buClr>
              <a:buSzPts val="900"/>
              <a:buFont typeface="Times"/>
              <a:buNone/>
              <a:defRPr sz="900"/>
            </a:lvl9pPr>
          </a:lstStyle>
          <a:p/>
        </p:txBody>
      </p:sp>
    </p:spTree>
  </p:cSld>
  <p:clrMapOvr>
    <a:masterClrMapping/>
  </p:clrMapOvr>
  <p:transition advClick="0" spd="slow">
    <p:cut/>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Text" type="twoObjAndTx">
  <p:cSld name="TWO_OBJECTS_AND_TEXT">
    <p:spTree>
      <p:nvGrpSpPr>
        <p:cNvPr id="68" name="Shape 68"/>
        <p:cNvGrpSpPr/>
        <p:nvPr/>
      </p:nvGrpSpPr>
      <p:grpSpPr>
        <a:xfrm>
          <a:off x="0" y="0"/>
          <a:ext cx="0" cy="0"/>
          <a:chOff x="0" y="0"/>
          <a:chExt cx="0" cy="0"/>
        </a:xfrm>
      </p:grpSpPr>
      <p:sp>
        <p:nvSpPr>
          <p:cNvPr id="69" name="Google Shape;69;p87"/>
          <p:cNvSpPr txBox="1"/>
          <p:nvPr>
            <p:ph type="title"/>
          </p:nvPr>
        </p:nvSpPr>
        <p:spPr>
          <a:xfrm>
            <a:off x="756875" y="2560100"/>
            <a:ext cx="7772400" cy="628800"/>
          </a:xfrm>
          <a:prstGeom prst="rect">
            <a:avLst/>
          </a:prstGeom>
          <a:noFill/>
          <a:ln>
            <a:noFill/>
          </a:ln>
        </p:spPr>
        <p:txBody>
          <a:bodyPr anchorCtr="0" anchor="ctr" bIns="44450" lIns="90475" spcFirstLastPara="1" rIns="90475" wrap="square" tIns="44450">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70" name="Google Shape;70;p87"/>
          <p:cNvSpPr txBox="1"/>
          <p:nvPr>
            <p:ph idx="1" type="body"/>
          </p:nvPr>
        </p:nvSpPr>
        <p:spPr>
          <a:xfrm>
            <a:off x="685800" y="1152526"/>
            <a:ext cx="3810000" cy="1766888"/>
          </a:xfrm>
          <a:prstGeom prst="rect">
            <a:avLst/>
          </a:prstGeom>
          <a:noFill/>
          <a:ln>
            <a:noFill/>
          </a:ln>
        </p:spPr>
        <p:txBody>
          <a:bodyPr anchorCtr="0" anchor="t" bIns="44450" lIns="90475" spcFirstLastPara="1" rIns="90475" wrap="square" tIns="44450">
            <a:noAutofit/>
          </a:bodyPr>
          <a:lstStyle>
            <a:lvl1pPr indent="-431800" lvl="0" marL="457200" algn="l">
              <a:lnSpc>
                <a:spcPct val="100000"/>
              </a:lnSpc>
              <a:spcBef>
                <a:spcPts val="640"/>
              </a:spcBef>
              <a:spcAft>
                <a:spcPts val="0"/>
              </a:spcAft>
              <a:buClr>
                <a:srgbClr val="00539F"/>
              </a:buClr>
              <a:buSzPts val="3200"/>
              <a:buFont typeface="Arial"/>
              <a:buChar char="•"/>
              <a:defRPr>
                <a:solidFill>
                  <a:srgbClr val="00539F"/>
                </a:solidFill>
              </a:defRPr>
            </a:lvl1pPr>
            <a:lvl2pPr indent="-406400" lvl="1" marL="914400" algn="l">
              <a:lnSpc>
                <a:spcPct val="100000"/>
              </a:lnSpc>
              <a:spcBef>
                <a:spcPts val="560"/>
              </a:spcBef>
              <a:spcAft>
                <a:spcPts val="0"/>
              </a:spcAft>
              <a:buClr>
                <a:srgbClr val="595959"/>
              </a:buClr>
              <a:buSzPts val="2800"/>
              <a:buFont typeface="Arial"/>
              <a:buChar char="–"/>
              <a:defRPr>
                <a:solidFill>
                  <a:srgbClr val="595959"/>
                </a:solidFill>
              </a:defRPr>
            </a:lvl2pPr>
            <a:lvl3pPr indent="-381000" lvl="2" marL="1371600" algn="l">
              <a:lnSpc>
                <a:spcPct val="100000"/>
              </a:lnSpc>
              <a:spcBef>
                <a:spcPts val="480"/>
              </a:spcBef>
              <a:spcAft>
                <a:spcPts val="0"/>
              </a:spcAft>
              <a:buClr>
                <a:srgbClr val="595959"/>
              </a:buClr>
              <a:buSzPts val="2400"/>
              <a:buFont typeface="Arial"/>
              <a:buChar char="•"/>
              <a:defRPr>
                <a:solidFill>
                  <a:srgbClr val="595959"/>
                </a:solidFill>
              </a:defRPr>
            </a:lvl3pPr>
            <a:lvl4pPr indent="-355600" lvl="3" marL="1828800" algn="l">
              <a:lnSpc>
                <a:spcPct val="100000"/>
              </a:lnSpc>
              <a:spcBef>
                <a:spcPts val="400"/>
              </a:spcBef>
              <a:spcAft>
                <a:spcPts val="0"/>
              </a:spcAft>
              <a:buClr>
                <a:srgbClr val="595959"/>
              </a:buClr>
              <a:buSzPts val="2000"/>
              <a:buFont typeface="Arial"/>
              <a:buChar char="–"/>
              <a:defRPr>
                <a:solidFill>
                  <a:srgbClr val="595959"/>
                </a:solidFill>
              </a:defRPr>
            </a:lvl4pPr>
            <a:lvl5pPr indent="-355600" lvl="4" marL="2286000" algn="l">
              <a:lnSpc>
                <a:spcPct val="100000"/>
              </a:lnSpc>
              <a:spcBef>
                <a:spcPts val="400"/>
              </a:spcBef>
              <a:spcAft>
                <a:spcPts val="0"/>
              </a:spcAft>
              <a:buClr>
                <a:srgbClr val="595959"/>
              </a:buClr>
              <a:buSzPts val="2000"/>
              <a:buFont typeface="Arial"/>
              <a:buChar char="•"/>
              <a:defRPr>
                <a:solidFill>
                  <a:srgbClr val="595959"/>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87"/>
          <p:cNvSpPr txBox="1"/>
          <p:nvPr>
            <p:ph idx="2" type="body"/>
          </p:nvPr>
        </p:nvSpPr>
        <p:spPr>
          <a:xfrm>
            <a:off x="685800" y="3033712"/>
            <a:ext cx="3810000" cy="1766888"/>
          </a:xfrm>
          <a:prstGeom prst="rect">
            <a:avLst/>
          </a:prstGeom>
          <a:noFill/>
          <a:ln>
            <a:noFill/>
          </a:ln>
        </p:spPr>
        <p:txBody>
          <a:bodyPr anchorCtr="0" anchor="t" bIns="44450" lIns="90475" spcFirstLastPara="1" rIns="90475" wrap="square" tIns="44450">
            <a:noAutofit/>
          </a:bodyPr>
          <a:lstStyle>
            <a:lvl1pPr indent="-431800" lvl="0" marL="457200" algn="l">
              <a:lnSpc>
                <a:spcPct val="100000"/>
              </a:lnSpc>
              <a:spcBef>
                <a:spcPts val="640"/>
              </a:spcBef>
              <a:spcAft>
                <a:spcPts val="0"/>
              </a:spcAft>
              <a:buClr>
                <a:srgbClr val="00539F"/>
              </a:buClr>
              <a:buSzPts val="3200"/>
              <a:buFont typeface="Arial"/>
              <a:buChar char="•"/>
              <a:defRPr>
                <a:solidFill>
                  <a:srgbClr val="00539F"/>
                </a:solidFill>
              </a:defRPr>
            </a:lvl1pPr>
            <a:lvl2pPr indent="-406400" lvl="1" marL="914400" algn="l">
              <a:lnSpc>
                <a:spcPct val="100000"/>
              </a:lnSpc>
              <a:spcBef>
                <a:spcPts val="560"/>
              </a:spcBef>
              <a:spcAft>
                <a:spcPts val="0"/>
              </a:spcAft>
              <a:buClr>
                <a:srgbClr val="595959"/>
              </a:buClr>
              <a:buSzPts val="2800"/>
              <a:buFont typeface="Arial"/>
              <a:buChar char="–"/>
              <a:defRPr>
                <a:solidFill>
                  <a:srgbClr val="595959"/>
                </a:solidFill>
              </a:defRPr>
            </a:lvl2pPr>
            <a:lvl3pPr indent="-381000" lvl="2" marL="1371600" algn="l">
              <a:lnSpc>
                <a:spcPct val="100000"/>
              </a:lnSpc>
              <a:spcBef>
                <a:spcPts val="480"/>
              </a:spcBef>
              <a:spcAft>
                <a:spcPts val="0"/>
              </a:spcAft>
              <a:buClr>
                <a:srgbClr val="595959"/>
              </a:buClr>
              <a:buSzPts val="2400"/>
              <a:buFont typeface="Arial"/>
              <a:buChar char="•"/>
              <a:defRPr>
                <a:solidFill>
                  <a:srgbClr val="595959"/>
                </a:solidFill>
              </a:defRPr>
            </a:lvl3pPr>
            <a:lvl4pPr indent="-355600" lvl="3" marL="1828800" algn="l">
              <a:lnSpc>
                <a:spcPct val="100000"/>
              </a:lnSpc>
              <a:spcBef>
                <a:spcPts val="400"/>
              </a:spcBef>
              <a:spcAft>
                <a:spcPts val="0"/>
              </a:spcAft>
              <a:buClr>
                <a:srgbClr val="595959"/>
              </a:buClr>
              <a:buSzPts val="2000"/>
              <a:buFont typeface="Arial"/>
              <a:buChar char="–"/>
              <a:defRPr>
                <a:solidFill>
                  <a:srgbClr val="595959"/>
                </a:solidFill>
              </a:defRPr>
            </a:lvl4pPr>
            <a:lvl5pPr indent="-355600" lvl="4" marL="2286000" algn="l">
              <a:lnSpc>
                <a:spcPct val="100000"/>
              </a:lnSpc>
              <a:spcBef>
                <a:spcPts val="400"/>
              </a:spcBef>
              <a:spcAft>
                <a:spcPts val="0"/>
              </a:spcAft>
              <a:buClr>
                <a:srgbClr val="595959"/>
              </a:buClr>
              <a:buSzPts val="2000"/>
              <a:buFont typeface="Arial"/>
              <a:buChar char="•"/>
              <a:defRPr>
                <a:solidFill>
                  <a:srgbClr val="595959"/>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2" name="Google Shape;72;p87"/>
          <p:cNvSpPr txBox="1"/>
          <p:nvPr>
            <p:ph idx="3" type="body"/>
          </p:nvPr>
        </p:nvSpPr>
        <p:spPr>
          <a:xfrm>
            <a:off x="4648200" y="1152527"/>
            <a:ext cx="3810000" cy="3648075"/>
          </a:xfrm>
          <a:prstGeom prst="rect">
            <a:avLst/>
          </a:prstGeom>
          <a:noFill/>
          <a:ln>
            <a:noFill/>
          </a:ln>
        </p:spPr>
        <p:txBody>
          <a:bodyPr anchorCtr="0" anchor="t" bIns="44450" lIns="90475" spcFirstLastPara="1" rIns="90475" wrap="square" tIns="44450">
            <a:noAutofit/>
          </a:bodyPr>
          <a:lstStyle>
            <a:lvl1pPr indent="-431800" lvl="0" marL="457200" algn="l">
              <a:lnSpc>
                <a:spcPct val="100000"/>
              </a:lnSpc>
              <a:spcBef>
                <a:spcPts val="640"/>
              </a:spcBef>
              <a:spcAft>
                <a:spcPts val="0"/>
              </a:spcAft>
              <a:buClr>
                <a:srgbClr val="00539F"/>
              </a:buClr>
              <a:buSzPts val="3200"/>
              <a:buFont typeface="Arial"/>
              <a:buChar char="•"/>
              <a:defRPr>
                <a:solidFill>
                  <a:srgbClr val="00539F"/>
                </a:solidFill>
              </a:defRPr>
            </a:lvl1pPr>
            <a:lvl2pPr indent="-406400" lvl="1" marL="914400" algn="l">
              <a:lnSpc>
                <a:spcPct val="100000"/>
              </a:lnSpc>
              <a:spcBef>
                <a:spcPts val="560"/>
              </a:spcBef>
              <a:spcAft>
                <a:spcPts val="0"/>
              </a:spcAft>
              <a:buClr>
                <a:srgbClr val="595959"/>
              </a:buClr>
              <a:buSzPts val="2800"/>
              <a:buFont typeface="Arial"/>
              <a:buChar char="–"/>
              <a:defRPr>
                <a:solidFill>
                  <a:srgbClr val="595959"/>
                </a:solidFill>
              </a:defRPr>
            </a:lvl2pPr>
            <a:lvl3pPr indent="-381000" lvl="2" marL="1371600" algn="l">
              <a:lnSpc>
                <a:spcPct val="100000"/>
              </a:lnSpc>
              <a:spcBef>
                <a:spcPts val="480"/>
              </a:spcBef>
              <a:spcAft>
                <a:spcPts val="0"/>
              </a:spcAft>
              <a:buClr>
                <a:srgbClr val="595959"/>
              </a:buClr>
              <a:buSzPts val="2400"/>
              <a:buFont typeface="Arial"/>
              <a:buChar char="•"/>
              <a:defRPr>
                <a:solidFill>
                  <a:srgbClr val="595959"/>
                </a:solidFill>
              </a:defRPr>
            </a:lvl3pPr>
            <a:lvl4pPr indent="-355600" lvl="3" marL="1828800" algn="l">
              <a:lnSpc>
                <a:spcPct val="100000"/>
              </a:lnSpc>
              <a:spcBef>
                <a:spcPts val="400"/>
              </a:spcBef>
              <a:spcAft>
                <a:spcPts val="0"/>
              </a:spcAft>
              <a:buClr>
                <a:srgbClr val="595959"/>
              </a:buClr>
              <a:buSzPts val="2000"/>
              <a:buFont typeface="Arial"/>
              <a:buChar char="–"/>
              <a:defRPr>
                <a:solidFill>
                  <a:srgbClr val="595959"/>
                </a:solidFill>
              </a:defRPr>
            </a:lvl4pPr>
            <a:lvl5pPr indent="-355600" lvl="4" marL="2286000" algn="l">
              <a:lnSpc>
                <a:spcPct val="100000"/>
              </a:lnSpc>
              <a:spcBef>
                <a:spcPts val="400"/>
              </a:spcBef>
              <a:spcAft>
                <a:spcPts val="0"/>
              </a:spcAft>
              <a:buClr>
                <a:srgbClr val="595959"/>
              </a:buClr>
              <a:buSzPts val="2000"/>
              <a:buFont typeface="Arial"/>
              <a:buChar char="•"/>
              <a:defRPr>
                <a:solidFill>
                  <a:srgbClr val="595959"/>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advClick="0" spd="slow">
    <p:cut/>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76"/>
          <p:cNvSpPr txBox="1"/>
          <p:nvPr>
            <p:ph type="title"/>
          </p:nvPr>
        </p:nvSpPr>
        <p:spPr>
          <a:xfrm>
            <a:off x="722313" y="3305176"/>
            <a:ext cx="7772400" cy="1021556"/>
          </a:xfrm>
          <a:prstGeom prst="rect">
            <a:avLst/>
          </a:prstGeom>
          <a:noFill/>
          <a:ln>
            <a:noFill/>
          </a:ln>
        </p:spPr>
        <p:txBody>
          <a:bodyPr anchorCtr="0" anchor="t" bIns="44450" lIns="90475" spcFirstLastPara="1" rIns="90475" wrap="square" tIns="44450">
            <a:noAutofit/>
          </a:bodyPr>
          <a:lstStyle>
            <a:lvl1pPr lvl="0" algn="l">
              <a:lnSpc>
                <a:spcPct val="100000"/>
              </a:lnSpc>
              <a:spcBef>
                <a:spcPts val="0"/>
              </a:spcBef>
              <a:spcAft>
                <a:spcPts val="0"/>
              </a:spcAft>
              <a:buSzPts val="1400"/>
              <a:buNone/>
              <a:defRPr b="1" sz="2800" cap="none">
                <a:solidFill>
                  <a:srgbClr val="00539F"/>
                </a:solidFill>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0" name="Google Shape;20;p76"/>
          <p:cNvSpPr txBox="1"/>
          <p:nvPr>
            <p:ph idx="1" type="body"/>
          </p:nvPr>
        </p:nvSpPr>
        <p:spPr>
          <a:xfrm>
            <a:off x="722313" y="2180035"/>
            <a:ext cx="7772400" cy="1125140"/>
          </a:xfrm>
          <a:prstGeom prst="rect">
            <a:avLst/>
          </a:prstGeom>
          <a:noFill/>
          <a:ln>
            <a:noFill/>
          </a:ln>
        </p:spPr>
        <p:txBody>
          <a:bodyPr anchorCtr="0" anchor="b" bIns="44450" lIns="90475" spcFirstLastPara="1" rIns="90475" wrap="square" tIns="44450">
            <a:noAutofit/>
          </a:bodyPr>
          <a:lstStyle>
            <a:lvl1pPr indent="-228600" lvl="0" marL="457200" algn="l">
              <a:lnSpc>
                <a:spcPct val="100000"/>
              </a:lnSpc>
              <a:spcBef>
                <a:spcPts val="400"/>
              </a:spcBef>
              <a:spcAft>
                <a:spcPts val="0"/>
              </a:spcAft>
              <a:buClr>
                <a:srgbClr val="595959"/>
              </a:buClr>
              <a:buSzPts val="2000"/>
              <a:buFont typeface="Arial"/>
              <a:buNone/>
              <a:defRPr sz="2000">
                <a:solidFill>
                  <a:srgbClr val="595959"/>
                </a:solidFill>
              </a:defRPr>
            </a:lvl1pPr>
            <a:lvl2pPr indent="-228600" lvl="1" marL="914400" algn="l">
              <a:lnSpc>
                <a:spcPct val="100000"/>
              </a:lnSpc>
              <a:spcBef>
                <a:spcPts val="360"/>
              </a:spcBef>
              <a:spcAft>
                <a:spcPts val="0"/>
              </a:spcAft>
              <a:buClr>
                <a:schemeClr val="dk1"/>
              </a:buClr>
              <a:buSzPts val="1800"/>
              <a:buFont typeface="Arial"/>
              <a:buNone/>
              <a:defRPr sz="1800"/>
            </a:lvl2pPr>
            <a:lvl3pPr indent="-228600" lvl="2" marL="1371600" algn="l">
              <a:lnSpc>
                <a:spcPct val="100000"/>
              </a:lnSpc>
              <a:spcBef>
                <a:spcPts val="320"/>
              </a:spcBef>
              <a:spcAft>
                <a:spcPts val="0"/>
              </a:spcAft>
              <a:buClr>
                <a:schemeClr val="dk1"/>
              </a:buClr>
              <a:buSzPts val="1600"/>
              <a:buFont typeface="Arial"/>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Times"/>
              <a:buNone/>
              <a:defRPr sz="1400"/>
            </a:lvl6pPr>
            <a:lvl7pPr indent="-228600" lvl="6" marL="3200400" algn="l">
              <a:lnSpc>
                <a:spcPct val="100000"/>
              </a:lnSpc>
              <a:spcBef>
                <a:spcPts val="280"/>
              </a:spcBef>
              <a:spcAft>
                <a:spcPts val="0"/>
              </a:spcAft>
              <a:buClr>
                <a:schemeClr val="dk1"/>
              </a:buClr>
              <a:buSzPts val="1400"/>
              <a:buFont typeface="Times"/>
              <a:buNone/>
              <a:defRPr sz="1400"/>
            </a:lvl7pPr>
            <a:lvl8pPr indent="-228600" lvl="7" marL="3657600" algn="l">
              <a:lnSpc>
                <a:spcPct val="100000"/>
              </a:lnSpc>
              <a:spcBef>
                <a:spcPts val="280"/>
              </a:spcBef>
              <a:spcAft>
                <a:spcPts val="0"/>
              </a:spcAft>
              <a:buClr>
                <a:schemeClr val="dk1"/>
              </a:buClr>
              <a:buSzPts val="1400"/>
              <a:buFont typeface="Times"/>
              <a:buNone/>
              <a:defRPr sz="1400"/>
            </a:lvl8pPr>
            <a:lvl9pPr indent="-228600" lvl="8" marL="4114800" algn="l">
              <a:lnSpc>
                <a:spcPct val="100000"/>
              </a:lnSpc>
              <a:spcBef>
                <a:spcPts val="280"/>
              </a:spcBef>
              <a:spcAft>
                <a:spcPts val="0"/>
              </a:spcAft>
              <a:buClr>
                <a:schemeClr val="dk1"/>
              </a:buClr>
              <a:buSzPts val="1400"/>
              <a:buFont typeface="Times"/>
              <a:buNone/>
              <a:defRPr sz="1400"/>
            </a:lvl9pPr>
          </a:lstStyle>
          <a:p/>
        </p:txBody>
      </p:sp>
    </p:spTree>
  </p:cSld>
  <p:clrMapOvr>
    <a:masterClrMapping/>
  </p:clrMapOvr>
  <p:transition advClick="0" spd="slow">
    <p:cut/>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7"/>
          <p:cNvSpPr txBox="1"/>
          <p:nvPr>
            <p:ph type="title"/>
          </p:nvPr>
        </p:nvSpPr>
        <p:spPr>
          <a:xfrm>
            <a:off x="1154965" y="115443"/>
            <a:ext cx="7772400" cy="628650"/>
          </a:xfrm>
          <a:prstGeom prst="rect">
            <a:avLst/>
          </a:prstGeom>
          <a:noFill/>
          <a:ln>
            <a:noFill/>
          </a:ln>
        </p:spPr>
        <p:txBody>
          <a:bodyPr anchorCtr="0" anchor="ctr" bIns="44450" lIns="90475" spcFirstLastPara="1" rIns="90475" wrap="square" tIns="44450">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3" name="Google Shape;23;p77"/>
          <p:cNvSpPr txBox="1"/>
          <p:nvPr>
            <p:ph idx="1" type="body"/>
          </p:nvPr>
        </p:nvSpPr>
        <p:spPr>
          <a:xfrm>
            <a:off x="685800" y="1152527"/>
            <a:ext cx="7772400" cy="3648075"/>
          </a:xfrm>
          <a:prstGeom prst="rect">
            <a:avLst/>
          </a:prstGeom>
          <a:noFill/>
          <a:ln>
            <a:noFill/>
          </a:ln>
        </p:spPr>
        <p:txBody>
          <a:bodyPr anchorCtr="0" anchor="t" bIns="44450" lIns="90475" spcFirstLastPara="1" rIns="90475" wrap="square" tIns="44450">
            <a:noAutofit/>
          </a:bodyPr>
          <a:lstStyle>
            <a:lvl1pPr indent="-431800" lvl="0" marL="457200" algn="l">
              <a:lnSpc>
                <a:spcPct val="100000"/>
              </a:lnSpc>
              <a:spcBef>
                <a:spcPts val="640"/>
              </a:spcBef>
              <a:spcAft>
                <a:spcPts val="0"/>
              </a:spcAft>
              <a:buClr>
                <a:srgbClr val="00539F"/>
              </a:buClr>
              <a:buSzPts val="3200"/>
              <a:buFont typeface="Arial"/>
              <a:buChar char="•"/>
              <a:defRPr>
                <a:solidFill>
                  <a:srgbClr val="00539F"/>
                </a:solidFill>
              </a:defRPr>
            </a:lvl1pPr>
            <a:lvl2pPr indent="-406400" lvl="1" marL="914400" algn="l">
              <a:lnSpc>
                <a:spcPct val="100000"/>
              </a:lnSpc>
              <a:spcBef>
                <a:spcPts val="560"/>
              </a:spcBef>
              <a:spcAft>
                <a:spcPts val="0"/>
              </a:spcAft>
              <a:buClr>
                <a:srgbClr val="595959"/>
              </a:buClr>
              <a:buSzPts val="2800"/>
              <a:buFont typeface="Arial"/>
              <a:buChar char="–"/>
              <a:defRPr>
                <a:solidFill>
                  <a:srgbClr val="595959"/>
                </a:solidFill>
              </a:defRPr>
            </a:lvl2pPr>
            <a:lvl3pPr indent="-381000" lvl="2" marL="1371600" algn="l">
              <a:lnSpc>
                <a:spcPct val="100000"/>
              </a:lnSpc>
              <a:spcBef>
                <a:spcPts val="480"/>
              </a:spcBef>
              <a:spcAft>
                <a:spcPts val="0"/>
              </a:spcAft>
              <a:buClr>
                <a:srgbClr val="595959"/>
              </a:buClr>
              <a:buSzPts val="2400"/>
              <a:buFont typeface="Arial"/>
              <a:buChar char="•"/>
              <a:defRPr>
                <a:solidFill>
                  <a:srgbClr val="595959"/>
                </a:solidFill>
              </a:defRPr>
            </a:lvl3pPr>
            <a:lvl4pPr indent="-355600" lvl="3" marL="1828800" algn="l">
              <a:lnSpc>
                <a:spcPct val="100000"/>
              </a:lnSpc>
              <a:spcBef>
                <a:spcPts val="400"/>
              </a:spcBef>
              <a:spcAft>
                <a:spcPts val="0"/>
              </a:spcAft>
              <a:buClr>
                <a:srgbClr val="595959"/>
              </a:buClr>
              <a:buSzPts val="2000"/>
              <a:buFont typeface="Arial"/>
              <a:buChar char="–"/>
              <a:defRPr>
                <a:solidFill>
                  <a:srgbClr val="595959"/>
                </a:solidFill>
              </a:defRPr>
            </a:lvl4pPr>
            <a:lvl5pPr indent="-355600" lvl="4" marL="2286000" algn="l">
              <a:lnSpc>
                <a:spcPct val="100000"/>
              </a:lnSpc>
              <a:spcBef>
                <a:spcPts val="400"/>
              </a:spcBef>
              <a:spcAft>
                <a:spcPts val="0"/>
              </a:spcAft>
              <a:buClr>
                <a:srgbClr val="595959"/>
              </a:buClr>
              <a:buSzPts val="2000"/>
              <a:buFont typeface="Arial"/>
              <a:buChar char="•"/>
              <a:defRPr>
                <a:solidFill>
                  <a:srgbClr val="595959"/>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advClick="0" spd="slow">
    <p:cut/>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79"/>
          <p:cNvSpPr txBox="1"/>
          <p:nvPr>
            <p:ph type="title"/>
          </p:nvPr>
        </p:nvSpPr>
        <p:spPr>
          <a:xfrm>
            <a:off x="1154965" y="115443"/>
            <a:ext cx="7772400" cy="628650"/>
          </a:xfrm>
          <a:prstGeom prst="rect">
            <a:avLst/>
          </a:prstGeom>
          <a:noFill/>
          <a:ln>
            <a:noFill/>
          </a:ln>
        </p:spPr>
        <p:txBody>
          <a:bodyPr anchorCtr="0" anchor="ctr" bIns="44450" lIns="90475" spcFirstLastPara="1" rIns="90475" wrap="square" tIns="44450">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6" name="Google Shape;26;p79"/>
          <p:cNvSpPr txBox="1"/>
          <p:nvPr>
            <p:ph idx="1" type="body"/>
          </p:nvPr>
        </p:nvSpPr>
        <p:spPr>
          <a:xfrm>
            <a:off x="685800" y="1152527"/>
            <a:ext cx="3810000" cy="3648075"/>
          </a:xfrm>
          <a:prstGeom prst="rect">
            <a:avLst/>
          </a:prstGeom>
          <a:noFill/>
          <a:ln>
            <a:noFill/>
          </a:ln>
        </p:spPr>
        <p:txBody>
          <a:bodyPr anchorCtr="0" anchor="t" bIns="44450" lIns="90475" spcFirstLastPara="1" rIns="90475" wrap="square" tIns="44450">
            <a:noAutofit/>
          </a:bodyPr>
          <a:lstStyle>
            <a:lvl1pPr indent="-406400" lvl="0" marL="457200" algn="l">
              <a:lnSpc>
                <a:spcPct val="100000"/>
              </a:lnSpc>
              <a:spcBef>
                <a:spcPts val="560"/>
              </a:spcBef>
              <a:spcAft>
                <a:spcPts val="0"/>
              </a:spcAft>
              <a:buClr>
                <a:srgbClr val="00539F"/>
              </a:buClr>
              <a:buSzPts val="2800"/>
              <a:buFont typeface="Arial"/>
              <a:buChar char="•"/>
              <a:defRPr sz="2800">
                <a:solidFill>
                  <a:srgbClr val="00539F"/>
                </a:solidFill>
              </a:defRPr>
            </a:lvl1pPr>
            <a:lvl2pPr indent="-381000" lvl="1" marL="914400" algn="l">
              <a:lnSpc>
                <a:spcPct val="100000"/>
              </a:lnSpc>
              <a:spcBef>
                <a:spcPts val="480"/>
              </a:spcBef>
              <a:spcAft>
                <a:spcPts val="0"/>
              </a:spcAft>
              <a:buClr>
                <a:srgbClr val="595959"/>
              </a:buClr>
              <a:buSzPts val="2400"/>
              <a:buFont typeface="Arial"/>
              <a:buChar char="–"/>
              <a:defRPr sz="2400">
                <a:solidFill>
                  <a:srgbClr val="595959"/>
                </a:solidFill>
              </a:defRPr>
            </a:lvl2pPr>
            <a:lvl3pPr indent="-355600" lvl="2" marL="1371600" algn="l">
              <a:lnSpc>
                <a:spcPct val="100000"/>
              </a:lnSpc>
              <a:spcBef>
                <a:spcPts val="400"/>
              </a:spcBef>
              <a:spcAft>
                <a:spcPts val="0"/>
              </a:spcAft>
              <a:buClr>
                <a:srgbClr val="595959"/>
              </a:buClr>
              <a:buSzPts val="2000"/>
              <a:buFont typeface="Arial"/>
              <a:buChar char="•"/>
              <a:defRPr sz="2000">
                <a:solidFill>
                  <a:srgbClr val="595959"/>
                </a:solidFill>
              </a:defRPr>
            </a:lvl3pPr>
            <a:lvl4pPr indent="-342900" lvl="3" marL="1828800" algn="l">
              <a:lnSpc>
                <a:spcPct val="100000"/>
              </a:lnSpc>
              <a:spcBef>
                <a:spcPts val="360"/>
              </a:spcBef>
              <a:spcAft>
                <a:spcPts val="0"/>
              </a:spcAft>
              <a:buClr>
                <a:srgbClr val="595959"/>
              </a:buClr>
              <a:buSzPts val="1800"/>
              <a:buFont typeface="Arial"/>
              <a:buChar char="–"/>
              <a:defRPr sz="1800">
                <a:solidFill>
                  <a:srgbClr val="595959"/>
                </a:solidFill>
              </a:defRPr>
            </a:lvl4pPr>
            <a:lvl5pPr indent="-342900" lvl="4" marL="2286000" algn="l">
              <a:lnSpc>
                <a:spcPct val="100000"/>
              </a:lnSpc>
              <a:spcBef>
                <a:spcPts val="360"/>
              </a:spcBef>
              <a:spcAft>
                <a:spcPts val="0"/>
              </a:spcAft>
              <a:buClr>
                <a:srgbClr val="595959"/>
              </a:buClr>
              <a:buSzPts val="1800"/>
              <a:buFont typeface="Arial"/>
              <a:buChar char="•"/>
              <a:defRPr sz="1800">
                <a:solidFill>
                  <a:srgbClr val="595959"/>
                </a:solidFill>
              </a:defRPr>
            </a:lvl5pPr>
            <a:lvl6pPr indent="-342900" lvl="5" marL="2743200" algn="l">
              <a:lnSpc>
                <a:spcPct val="100000"/>
              </a:lnSpc>
              <a:spcBef>
                <a:spcPts val="360"/>
              </a:spcBef>
              <a:spcAft>
                <a:spcPts val="0"/>
              </a:spcAft>
              <a:buClr>
                <a:schemeClr val="dk1"/>
              </a:buClr>
              <a:buSzPts val="1800"/>
              <a:buFont typeface="Times"/>
              <a:buChar char="•"/>
              <a:defRPr sz="1800"/>
            </a:lvl6pPr>
            <a:lvl7pPr indent="-342900" lvl="6" marL="3200400" algn="l">
              <a:lnSpc>
                <a:spcPct val="100000"/>
              </a:lnSpc>
              <a:spcBef>
                <a:spcPts val="360"/>
              </a:spcBef>
              <a:spcAft>
                <a:spcPts val="0"/>
              </a:spcAft>
              <a:buClr>
                <a:schemeClr val="dk1"/>
              </a:buClr>
              <a:buSzPts val="1800"/>
              <a:buFont typeface="Times"/>
              <a:buChar char="•"/>
              <a:defRPr sz="1800"/>
            </a:lvl7pPr>
            <a:lvl8pPr indent="-342900" lvl="7" marL="3657600" algn="l">
              <a:lnSpc>
                <a:spcPct val="100000"/>
              </a:lnSpc>
              <a:spcBef>
                <a:spcPts val="360"/>
              </a:spcBef>
              <a:spcAft>
                <a:spcPts val="0"/>
              </a:spcAft>
              <a:buClr>
                <a:schemeClr val="dk1"/>
              </a:buClr>
              <a:buSzPts val="1800"/>
              <a:buFont typeface="Times"/>
              <a:buChar char="•"/>
              <a:defRPr sz="1800"/>
            </a:lvl8pPr>
            <a:lvl9pPr indent="-342900" lvl="8" marL="4114800" algn="l">
              <a:lnSpc>
                <a:spcPct val="100000"/>
              </a:lnSpc>
              <a:spcBef>
                <a:spcPts val="360"/>
              </a:spcBef>
              <a:spcAft>
                <a:spcPts val="0"/>
              </a:spcAft>
              <a:buClr>
                <a:schemeClr val="dk1"/>
              </a:buClr>
              <a:buSzPts val="1800"/>
              <a:buFont typeface="Times"/>
              <a:buChar char="•"/>
              <a:defRPr sz="1800"/>
            </a:lvl9pPr>
          </a:lstStyle>
          <a:p/>
        </p:txBody>
      </p:sp>
      <p:sp>
        <p:nvSpPr>
          <p:cNvPr id="27" name="Google Shape;27;p79"/>
          <p:cNvSpPr txBox="1"/>
          <p:nvPr>
            <p:ph idx="2" type="body"/>
          </p:nvPr>
        </p:nvSpPr>
        <p:spPr>
          <a:xfrm>
            <a:off x="4648200" y="1152527"/>
            <a:ext cx="3810000" cy="3648075"/>
          </a:xfrm>
          <a:prstGeom prst="rect">
            <a:avLst/>
          </a:prstGeom>
          <a:noFill/>
          <a:ln>
            <a:noFill/>
          </a:ln>
        </p:spPr>
        <p:txBody>
          <a:bodyPr anchorCtr="0" anchor="t" bIns="44450" lIns="90475" spcFirstLastPara="1" rIns="90475" wrap="square" tIns="44450">
            <a:noAutofit/>
          </a:bodyPr>
          <a:lstStyle>
            <a:lvl1pPr indent="-406400" lvl="0" marL="457200" algn="l">
              <a:lnSpc>
                <a:spcPct val="100000"/>
              </a:lnSpc>
              <a:spcBef>
                <a:spcPts val="560"/>
              </a:spcBef>
              <a:spcAft>
                <a:spcPts val="0"/>
              </a:spcAft>
              <a:buClr>
                <a:srgbClr val="00539F"/>
              </a:buClr>
              <a:buSzPts val="2800"/>
              <a:buFont typeface="Arial"/>
              <a:buChar char="•"/>
              <a:defRPr sz="2800">
                <a:solidFill>
                  <a:srgbClr val="00539F"/>
                </a:solidFill>
              </a:defRPr>
            </a:lvl1pPr>
            <a:lvl2pPr indent="-381000" lvl="1" marL="914400" algn="l">
              <a:lnSpc>
                <a:spcPct val="100000"/>
              </a:lnSpc>
              <a:spcBef>
                <a:spcPts val="480"/>
              </a:spcBef>
              <a:spcAft>
                <a:spcPts val="0"/>
              </a:spcAft>
              <a:buClr>
                <a:srgbClr val="595959"/>
              </a:buClr>
              <a:buSzPts val="2400"/>
              <a:buFont typeface="Arial"/>
              <a:buChar char="–"/>
              <a:defRPr sz="2400">
                <a:solidFill>
                  <a:srgbClr val="595959"/>
                </a:solidFill>
              </a:defRPr>
            </a:lvl2pPr>
            <a:lvl3pPr indent="-355600" lvl="2" marL="1371600" algn="l">
              <a:lnSpc>
                <a:spcPct val="100000"/>
              </a:lnSpc>
              <a:spcBef>
                <a:spcPts val="400"/>
              </a:spcBef>
              <a:spcAft>
                <a:spcPts val="0"/>
              </a:spcAft>
              <a:buClr>
                <a:srgbClr val="595959"/>
              </a:buClr>
              <a:buSzPts val="2000"/>
              <a:buFont typeface="Arial"/>
              <a:buChar char="•"/>
              <a:defRPr sz="2000">
                <a:solidFill>
                  <a:srgbClr val="595959"/>
                </a:solidFill>
              </a:defRPr>
            </a:lvl3pPr>
            <a:lvl4pPr indent="-342900" lvl="3" marL="1828800" algn="l">
              <a:lnSpc>
                <a:spcPct val="100000"/>
              </a:lnSpc>
              <a:spcBef>
                <a:spcPts val="360"/>
              </a:spcBef>
              <a:spcAft>
                <a:spcPts val="0"/>
              </a:spcAft>
              <a:buClr>
                <a:srgbClr val="595959"/>
              </a:buClr>
              <a:buSzPts val="1800"/>
              <a:buFont typeface="Arial"/>
              <a:buChar char="–"/>
              <a:defRPr sz="1800">
                <a:solidFill>
                  <a:srgbClr val="595959"/>
                </a:solidFill>
              </a:defRPr>
            </a:lvl4pPr>
            <a:lvl5pPr indent="-342900" lvl="4" marL="2286000" algn="l">
              <a:lnSpc>
                <a:spcPct val="100000"/>
              </a:lnSpc>
              <a:spcBef>
                <a:spcPts val="360"/>
              </a:spcBef>
              <a:spcAft>
                <a:spcPts val="0"/>
              </a:spcAft>
              <a:buClr>
                <a:srgbClr val="595959"/>
              </a:buClr>
              <a:buSzPts val="1800"/>
              <a:buFont typeface="Arial"/>
              <a:buChar char="•"/>
              <a:defRPr sz="1800">
                <a:solidFill>
                  <a:srgbClr val="595959"/>
                </a:solidFill>
              </a:defRPr>
            </a:lvl5pPr>
            <a:lvl6pPr indent="-342900" lvl="5" marL="2743200" algn="l">
              <a:lnSpc>
                <a:spcPct val="100000"/>
              </a:lnSpc>
              <a:spcBef>
                <a:spcPts val="360"/>
              </a:spcBef>
              <a:spcAft>
                <a:spcPts val="0"/>
              </a:spcAft>
              <a:buClr>
                <a:schemeClr val="dk1"/>
              </a:buClr>
              <a:buSzPts val="1800"/>
              <a:buFont typeface="Times"/>
              <a:buChar char="•"/>
              <a:defRPr sz="1800"/>
            </a:lvl6pPr>
            <a:lvl7pPr indent="-342900" lvl="6" marL="3200400" algn="l">
              <a:lnSpc>
                <a:spcPct val="100000"/>
              </a:lnSpc>
              <a:spcBef>
                <a:spcPts val="360"/>
              </a:spcBef>
              <a:spcAft>
                <a:spcPts val="0"/>
              </a:spcAft>
              <a:buClr>
                <a:schemeClr val="dk1"/>
              </a:buClr>
              <a:buSzPts val="1800"/>
              <a:buFont typeface="Times"/>
              <a:buChar char="•"/>
              <a:defRPr sz="1800"/>
            </a:lvl7pPr>
            <a:lvl8pPr indent="-342900" lvl="7" marL="3657600" algn="l">
              <a:lnSpc>
                <a:spcPct val="100000"/>
              </a:lnSpc>
              <a:spcBef>
                <a:spcPts val="360"/>
              </a:spcBef>
              <a:spcAft>
                <a:spcPts val="0"/>
              </a:spcAft>
              <a:buClr>
                <a:schemeClr val="dk1"/>
              </a:buClr>
              <a:buSzPts val="1800"/>
              <a:buFont typeface="Times"/>
              <a:buChar char="•"/>
              <a:defRPr sz="1800"/>
            </a:lvl8pPr>
            <a:lvl9pPr indent="-342900" lvl="8" marL="4114800" algn="l">
              <a:lnSpc>
                <a:spcPct val="100000"/>
              </a:lnSpc>
              <a:spcBef>
                <a:spcPts val="360"/>
              </a:spcBef>
              <a:spcAft>
                <a:spcPts val="0"/>
              </a:spcAft>
              <a:buClr>
                <a:schemeClr val="dk1"/>
              </a:buClr>
              <a:buSzPts val="1800"/>
              <a:buFont typeface="Times"/>
              <a:buChar char="•"/>
              <a:defRPr sz="1800"/>
            </a:lvl9pPr>
          </a:lstStyle>
          <a:p/>
        </p:txBody>
      </p:sp>
    </p:spTree>
  </p:cSld>
  <p:clrMapOvr>
    <a:masterClrMapping/>
  </p:clrMapOvr>
  <p:transition advClick="0" spd="slow">
    <p:cut/>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85"/>
          <p:cNvSpPr txBox="1"/>
          <p:nvPr>
            <p:ph type="title"/>
          </p:nvPr>
        </p:nvSpPr>
        <p:spPr>
          <a:xfrm>
            <a:off x="1154965" y="115443"/>
            <a:ext cx="7772400" cy="628650"/>
          </a:xfrm>
          <a:prstGeom prst="rect">
            <a:avLst/>
          </a:prstGeom>
          <a:noFill/>
          <a:ln>
            <a:noFill/>
          </a:ln>
        </p:spPr>
        <p:txBody>
          <a:bodyPr anchorCtr="0" anchor="ctr" bIns="44450" lIns="90475" spcFirstLastPara="1" rIns="90475" wrap="square" tIns="44450">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Tree>
  </p:cSld>
  <p:clrMapOvr>
    <a:masterClrMapping/>
  </p:clrMapOvr>
  <p:transition advClick="0" spd="slow">
    <p:cut/>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Alt" type="tx">
  <p:cSld name="TITLE_AND_BODY">
    <p:spTree>
      <p:nvGrpSpPr>
        <p:cNvPr id="30" name="Shape 30"/>
        <p:cNvGrpSpPr/>
        <p:nvPr/>
      </p:nvGrpSpPr>
      <p:grpSpPr>
        <a:xfrm>
          <a:off x="0" y="0"/>
          <a:ext cx="0" cy="0"/>
          <a:chOff x="0" y="0"/>
          <a:chExt cx="0" cy="0"/>
        </a:xfrm>
      </p:grpSpPr>
      <p:sp>
        <p:nvSpPr>
          <p:cNvPr id="31" name="Google Shape;31;p78"/>
          <p:cNvSpPr txBox="1"/>
          <p:nvPr>
            <p:ph type="title"/>
          </p:nvPr>
        </p:nvSpPr>
        <p:spPr>
          <a:xfrm>
            <a:off x="285750" y="3388816"/>
            <a:ext cx="8572500" cy="1426518"/>
          </a:xfrm>
          <a:prstGeom prst="rect">
            <a:avLst/>
          </a:prstGeom>
          <a:noFill/>
          <a:ln>
            <a:noFill/>
          </a:ln>
        </p:spPr>
        <p:txBody>
          <a:bodyPr anchorCtr="0" anchor="t" bIns="44450" lIns="90475" spcFirstLastPara="1" rIns="90475" wrap="square" tIns="44450">
            <a:noAutofit/>
          </a:bodyPr>
          <a:lstStyle>
            <a:lvl1pPr lvl="0" algn="l">
              <a:lnSpc>
                <a:spcPct val="80000"/>
              </a:lnSpc>
              <a:spcBef>
                <a:spcPts val="0"/>
              </a:spcBef>
              <a:spcAft>
                <a:spcPts val="0"/>
              </a:spcAft>
              <a:buSzPts val="1400"/>
              <a:buNone/>
              <a:defRPr sz="8964" cap="none">
                <a:solidFill>
                  <a:srgbClr val="34A5DA"/>
                </a:solidFill>
                <a:latin typeface="Arial"/>
                <a:ea typeface="Arial"/>
                <a:cs typeface="Arial"/>
                <a:sym typeface="Arial"/>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32" name="Google Shape;32;p78"/>
          <p:cNvSpPr txBox="1"/>
          <p:nvPr>
            <p:ph idx="1" type="body"/>
          </p:nvPr>
        </p:nvSpPr>
        <p:spPr>
          <a:xfrm>
            <a:off x="285750" y="2250281"/>
            <a:ext cx="8572500" cy="951012"/>
          </a:xfrm>
          <a:prstGeom prst="rect">
            <a:avLst/>
          </a:prstGeom>
          <a:noFill/>
          <a:ln>
            <a:noFill/>
          </a:ln>
        </p:spPr>
        <p:txBody>
          <a:bodyPr anchorCtr="0" anchor="b" bIns="44450" lIns="90475" spcFirstLastPara="1" rIns="90475" wrap="square" tIns="44450">
            <a:noAutofit/>
          </a:bodyPr>
          <a:lstStyle>
            <a:lvl1pPr indent="-228600" lvl="0" marL="457200" algn="l">
              <a:lnSpc>
                <a:spcPct val="80000"/>
              </a:lnSpc>
              <a:spcBef>
                <a:spcPts val="1213"/>
              </a:spcBef>
              <a:spcAft>
                <a:spcPts val="0"/>
              </a:spcAft>
              <a:buClr>
                <a:srgbClr val="A6AAA9"/>
              </a:buClr>
              <a:buSzPts val="2847"/>
              <a:buFont typeface="Arial"/>
              <a:buNone/>
              <a:defRPr sz="2847" cap="none">
                <a:solidFill>
                  <a:srgbClr val="A6AAA9"/>
                </a:solidFill>
                <a:latin typeface="Arial"/>
                <a:ea typeface="Arial"/>
                <a:cs typeface="Arial"/>
                <a:sym typeface="Arial"/>
              </a:defRPr>
            </a:lvl1pPr>
            <a:lvl2pPr indent="-228600" lvl="1" marL="914400" algn="l">
              <a:lnSpc>
                <a:spcPct val="80000"/>
              </a:lnSpc>
              <a:spcBef>
                <a:spcPts val="1213"/>
              </a:spcBef>
              <a:spcAft>
                <a:spcPts val="0"/>
              </a:spcAft>
              <a:buClr>
                <a:srgbClr val="A6AAA9"/>
              </a:buClr>
              <a:buSzPts val="2847"/>
              <a:buFont typeface="Arial"/>
              <a:buNone/>
              <a:defRPr sz="2847" cap="none">
                <a:solidFill>
                  <a:srgbClr val="A6AAA9"/>
                </a:solidFill>
                <a:latin typeface="Arial"/>
                <a:ea typeface="Arial"/>
                <a:cs typeface="Arial"/>
                <a:sym typeface="Arial"/>
              </a:defRPr>
            </a:lvl2pPr>
            <a:lvl3pPr indent="-228600" lvl="2" marL="1371600" algn="l">
              <a:lnSpc>
                <a:spcPct val="80000"/>
              </a:lnSpc>
              <a:spcBef>
                <a:spcPts val="1213"/>
              </a:spcBef>
              <a:spcAft>
                <a:spcPts val="0"/>
              </a:spcAft>
              <a:buClr>
                <a:srgbClr val="A6AAA9"/>
              </a:buClr>
              <a:buSzPts val="2847"/>
              <a:buFont typeface="Arial"/>
              <a:buNone/>
              <a:defRPr sz="2847" cap="none">
                <a:solidFill>
                  <a:srgbClr val="A6AAA9"/>
                </a:solidFill>
                <a:latin typeface="Arial"/>
                <a:ea typeface="Arial"/>
                <a:cs typeface="Arial"/>
                <a:sym typeface="Arial"/>
              </a:defRPr>
            </a:lvl3pPr>
            <a:lvl4pPr indent="-228600" lvl="3" marL="1828800" algn="l">
              <a:lnSpc>
                <a:spcPct val="80000"/>
              </a:lnSpc>
              <a:spcBef>
                <a:spcPts val="1213"/>
              </a:spcBef>
              <a:spcAft>
                <a:spcPts val="0"/>
              </a:spcAft>
              <a:buClr>
                <a:srgbClr val="A6AAA9"/>
              </a:buClr>
              <a:buSzPts val="2847"/>
              <a:buFont typeface="Arial"/>
              <a:buNone/>
              <a:defRPr sz="2847" cap="none">
                <a:solidFill>
                  <a:srgbClr val="A6AAA9"/>
                </a:solidFill>
                <a:latin typeface="Arial"/>
                <a:ea typeface="Arial"/>
                <a:cs typeface="Arial"/>
                <a:sym typeface="Arial"/>
              </a:defRPr>
            </a:lvl4pPr>
            <a:lvl5pPr indent="-228600" lvl="4" marL="2286000" algn="l">
              <a:lnSpc>
                <a:spcPct val="80000"/>
              </a:lnSpc>
              <a:spcBef>
                <a:spcPts val="1213"/>
              </a:spcBef>
              <a:spcAft>
                <a:spcPts val="0"/>
              </a:spcAft>
              <a:buClr>
                <a:srgbClr val="A6AAA9"/>
              </a:buClr>
              <a:buSzPts val="2847"/>
              <a:buFont typeface="Arial"/>
              <a:buNone/>
              <a:defRPr sz="2847" cap="none">
                <a:solidFill>
                  <a:srgbClr val="A6AAA9"/>
                </a:solidFill>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 name="Google Shape;33;p78"/>
          <p:cNvSpPr txBox="1"/>
          <p:nvPr>
            <p:ph idx="12" type="sldNum"/>
          </p:nvPr>
        </p:nvSpPr>
        <p:spPr>
          <a:xfrm>
            <a:off x="8551307" y="221010"/>
            <a:ext cx="286100" cy="241102"/>
          </a:xfrm>
          <a:prstGeom prst="rect">
            <a:avLst/>
          </a:prstGeom>
          <a:noFill/>
          <a:ln>
            <a:noFill/>
          </a:ln>
        </p:spPr>
        <p:txBody>
          <a:bodyPr anchorCtr="0" anchor="t" bIns="45700" lIns="91425" spcFirstLastPara="1" rIns="91425" wrap="square" tIns="45700">
            <a:noAutofit/>
          </a:bodyPr>
          <a:lstStyle>
            <a:lvl1pPr indent="0" lvl="0"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Alt">
  <p:cSld name="Title &amp; Bullets Alt">
    <p:spTree>
      <p:nvGrpSpPr>
        <p:cNvPr id="34" name="Shape 34"/>
        <p:cNvGrpSpPr/>
        <p:nvPr/>
      </p:nvGrpSpPr>
      <p:grpSpPr>
        <a:xfrm>
          <a:off x="0" y="0"/>
          <a:ext cx="0" cy="0"/>
          <a:chOff x="0" y="0"/>
          <a:chExt cx="0" cy="0"/>
        </a:xfrm>
      </p:grpSpPr>
      <p:sp>
        <p:nvSpPr>
          <p:cNvPr id="35" name="Google Shape;35;p80"/>
          <p:cNvSpPr txBox="1"/>
          <p:nvPr>
            <p:ph idx="1" type="body"/>
          </p:nvPr>
        </p:nvSpPr>
        <p:spPr>
          <a:xfrm>
            <a:off x="285750" y="236623"/>
            <a:ext cx="7858200" cy="245700"/>
          </a:xfrm>
          <a:prstGeom prst="rect">
            <a:avLst/>
          </a:prstGeom>
          <a:noFill/>
          <a:ln>
            <a:noFill/>
          </a:ln>
        </p:spPr>
        <p:txBody>
          <a:bodyPr anchorCtr="0" anchor="b" bIns="44450" lIns="90475" spcFirstLastPara="1" rIns="90475" wrap="square" tIns="44450">
            <a:spAutoFit/>
          </a:bodyPr>
          <a:lstStyle>
            <a:lvl1pPr indent="-228600" lvl="0" marL="457200" algn="l">
              <a:lnSpc>
                <a:spcPct val="80000"/>
              </a:lnSpc>
              <a:spcBef>
                <a:spcPts val="0"/>
              </a:spcBef>
              <a:spcAft>
                <a:spcPts val="0"/>
              </a:spcAft>
              <a:buClr>
                <a:srgbClr val="838787"/>
              </a:buClr>
              <a:buSzPts val="1266"/>
              <a:buFont typeface="Arial"/>
              <a:buNone/>
              <a:defRPr sz="1266" cap="none">
                <a:solidFill>
                  <a:srgbClr val="838787"/>
                </a:solidFill>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 name="Google Shape;36;p80"/>
          <p:cNvSpPr txBox="1"/>
          <p:nvPr>
            <p:ph type="title"/>
          </p:nvPr>
        </p:nvSpPr>
        <p:spPr>
          <a:xfrm>
            <a:off x="285750" y="810369"/>
            <a:ext cx="8572500" cy="381744"/>
          </a:xfrm>
          <a:prstGeom prst="rect">
            <a:avLst/>
          </a:prstGeom>
          <a:noFill/>
          <a:ln>
            <a:noFill/>
          </a:ln>
        </p:spPr>
        <p:txBody>
          <a:bodyPr anchorCtr="0" anchor="t" bIns="44450" lIns="90475" spcFirstLastPara="1" rIns="90475" wrap="square" tIns="44450">
            <a:noAutofit/>
          </a:bodyPr>
          <a:lstStyle>
            <a:lvl1pPr lvl="0" algn="l">
              <a:lnSpc>
                <a:spcPct val="80000"/>
              </a:lnSpc>
              <a:spcBef>
                <a:spcPts val="1476"/>
              </a:spcBef>
              <a:spcAft>
                <a:spcPts val="0"/>
              </a:spcAft>
              <a:buSzPts val="1400"/>
              <a:buNone/>
              <a:defRPr sz="3164" cap="none">
                <a:solidFill>
                  <a:srgbClr val="34A5DA"/>
                </a:solidFill>
                <a:latin typeface="Arial"/>
                <a:ea typeface="Arial"/>
                <a:cs typeface="Arial"/>
                <a:sym typeface="Arial"/>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37" name="Google Shape;37;p80"/>
          <p:cNvSpPr txBox="1"/>
          <p:nvPr>
            <p:ph idx="2" type="body"/>
          </p:nvPr>
        </p:nvSpPr>
        <p:spPr>
          <a:xfrm>
            <a:off x="285750" y="1446609"/>
            <a:ext cx="8572500" cy="3221385"/>
          </a:xfrm>
          <a:prstGeom prst="rect">
            <a:avLst/>
          </a:prstGeom>
          <a:noFill/>
          <a:ln>
            <a:noFill/>
          </a:ln>
        </p:spPr>
        <p:txBody>
          <a:bodyPr anchorCtr="0" anchor="t" bIns="44450" lIns="90475" spcFirstLastPara="1" rIns="90475" wrap="square" tIns="44450">
            <a:noAutofit/>
          </a:bodyPr>
          <a:lstStyle>
            <a:lvl1pPr indent="-348170" lvl="0" marL="457200" algn="l">
              <a:lnSpc>
                <a:spcPct val="100000"/>
              </a:lnSpc>
              <a:spcBef>
                <a:spcPts val="1476"/>
              </a:spcBef>
              <a:spcAft>
                <a:spcPts val="0"/>
              </a:spcAft>
              <a:buClr>
                <a:srgbClr val="34A5DA"/>
              </a:buClr>
              <a:buSzPts val="1883"/>
              <a:buFont typeface="Avenir"/>
              <a:buChar char="▸"/>
              <a:defRPr sz="1793">
                <a:solidFill>
                  <a:srgbClr val="838787"/>
                </a:solidFill>
                <a:latin typeface="Avenir"/>
                <a:ea typeface="Avenir"/>
                <a:cs typeface="Avenir"/>
                <a:sym typeface="Avenir"/>
              </a:defRPr>
            </a:lvl1pPr>
            <a:lvl2pPr indent="-348170" lvl="1" marL="914400" algn="l">
              <a:lnSpc>
                <a:spcPct val="100000"/>
              </a:lnSpc>
              <a:spcBef>
                <a:spcPts val="1476"/>
              </a:spcBef>
              <a:spcAft>
                <a:spcPts val="0"/>
              </a:spcAft>
              <a:buClr>
                <a:srgbClr val="34A5DA"/>
              </a:buClr>
              <a:buSzPts val="1883"/>
              <a:buFont typeface="Avenir"/>
              <a:buChar char="▸"/>
              <a:defRPr sz="1793">
                <a:solidFill>
                  <a:srgbClr val="838787"/>
                </a:solidFill>
                <a:latin typeface="Avenir"/>
                <a:ea typeface="Avenir"/>
                <a:cs typeface="Avenir"/>
                <a:sym typeface="Avenir"/>
              </a:defRPr>
            </a:lvl2pPr>
            <a:lvl3pPr indent="-348170" lvl="2" marL="1371600" algn="l">
              <a:lnSpc>
                <a:spcPct val="100000"/>
              </a:lnSpc>
              <a:spcBef>
                <a:spcPts val="1476"/>
              </a:spcBef>
              <a:spcAft>
                <a:spcPts val="0"/>
              </a:spcAft>
              <a:buClr>
                <a:srgbClr val="34A5DA"/>
              </a:buClr>
              <a:buSzPts val="1883"/>
              <a:buFont typeface="Avenir"/>
              <a:buChar char="▸"/>
              <a:defRPr sz="1793">
                <a:solidFill>
                  <a:srgbClr val="838787"/>
                </a:solidFill>
                <a:latin typeface="Avenir"/>
                <a:ea typeface="Avenir"/>
                <a:cs typeface="Avenir"/>
                <a:sym typeface="Avenir"/>
              </a:defRPr>
            </a:lvl3pPr>
            <a:lvl4pPr indent="-348170" lvl="3" marL="1828800" algn="l">
              <a:lnSpc>
                <a:spcPct val="100000"/>
              </a:lnSpc>
              <a:spcBef>
                <a:spcPts val="1476"/>
              </a:spcBef>
              <a:spcAft>
                <a:spcPts val="0"/>
              </a:spcAft>
              <a:buClr>
                <a:srgbClr val="34A5DA"/>
              </a:buClr>
              <a:buSzPts val="1883"/>
              <a:buFont typeface="Avenir"/>
              <a:buChar char="▸"/>
              <a:defRPr sz="1793">
                <a:solidFill>
                  <a:srgbClr val="838787"/>
                </a:solidFill>
                <a:latin typeface="Avenir"/>
                <a:ea typeface="Avenir"/>
                <a:cs typeface="Avenir"/>
                <a:sym typeface="Avenir"/>
              </a:defRPr>
            </a:lvl4pPr>
            <a:lvl5pPr indent="-348170" lvl="4" marL="2286000" algn="l">
              <a:lnSpc>
                <a:spcPct val="100000"/>
              </a:lnSpc>
              <a:spcBef>
                <a:spcPts val="1476"/>
              </a:spcBef>
              <a:spcAft>
                <a:spcPts val="0"/>
              </a:spcAft>
              <a:buClr>
                <a:srgbClr val="34A5DA"/>
              </a:buClr>
              <a:buSzPts val="1883"/>
              <a:buFont typeface="Avenir"/>
              <a:buChar char="▸"/>
              <a:defRPr sz="1793">
                <a:solidFill>
                  <a:srgbClr val="838787"/>
                </a:solidFill>
                <a:latin typeface="Avenir"/>
                <a:ea typeface="Avenir"/>
                <a:cs typeface="Avenir"/>
                <a:sym typeface="Aveni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 name="Google Shape;38;p80"/>
          <p:cNvSpPr txBox="1"/>
          <p:nvPr>
            <p:ph idx="12" type="sldNum"/>
          </p:nvPr>
        </p:nvSpPr>
        <p:spPr>
          <a:xfrm>
            <a:off x="8568719" y="227707"/>
            <a:ext cx="286099" cy="241102"/>
          </a:xfrm>
          <a:prstGeom prst="rect">
            <a:avLst/>
          </a:prstGeom>
          <a:noFill/>
          <a:ln>
            <a:noFill/>
          </a:ln>
        </p:spPr>
        <p:txBody>
          <a:bodyPr anchorCtr="0" anchor="t" bIns="45700" lIns="91425" spcFirstLastPara="1" rIns="91425" wrap="square" tIns="45700">
            <a:noAutofit/>
          </a:bodyPr>
          <a:lstStyle>
            <a:lvl1pPr indent="0" lvl="0"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000000"/>
              </a:buClr>
              <a:buSzPts val="1266"/>
              <a:buFont typeface="Arial"/>
              <a:buNone/>
              <a:defRPr b="1" i="0" sz="1266"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cxnSp>
        <p:nvCxnSpPr>
          <p:cNvPr id="40" name="Google Shape;40;g2e9aa8a3200_2_83"/>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41" name="Google Shape;41;g2e9aa8a3200_2_83"/>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42" name="Google Shape;42;g2e9aa8a3200_2_83"/>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3" name="Google Shape;43;g2e9aa8a3200_2_83"/>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4" name="Google Shape;44;g2e9aa8a3200_2_83"/>
          <p:cNvSpPr txBox="1"/>
          <p:nvPr>
            <p:ph idx="1" type="body"/>
          </p:nvPr>
        </p:nvSpPr>
        <p:spPr>
          <a:xfrm>
            <a:off x="2400303" y="1602675"/>
            <a:ext cx="3071400" cy="3002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5" name="Google Shape;45;g2e9aa8a3200_2_83"/>
          <p:cNvSpPr txBox="1"/>
          <p:nvPr>
            <p:ph idx="2" type="body"/>
          </p:nvPr>
        </p:nvSpPr>
        <p:spPr>
          <a:xfrm>
            <a:off x="5650572" y="1602675"/>
            <a:ext cx="3071400" cy="3002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6" name="Google Shape;46;g2e9aa8a3200_2_8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Tree>
  </p:cSld>
  <p:clrMapOvr>
    <a:masterClrMapping/>
  </p:clrMapOvr>
  <p:transition advClick="0" spd="slow">
    <p:cut/>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74"/>
          <p:cNvPicPr preferRelativeResize="0"/>
          <p:nvPr/>
        </p:nvPicPr>
        <p:blipFill rotWithShape="1">
          <a:blip r:embed="rId1">
            <a:alphaModFix/>
          </a:blip>
          <a:srcRect b="0" l="0" r="0" t="0"/>
          <a:stretch/>
        </p:blipFill>
        <p:spPr>
          <a:xfrm>
            <a:off x="0" y="0"/>
            <a:ext cx="9144000" cy="859536"/>
          </a:xfrm>
          <a:prstGeom prst="rect">
            <a:avLst/>
          </a:prstGeom>
          <a:noFill/>
          <a:ln>
            <a:noFill/>
          </a:ln>
        </p:spPr>
      </p:pic>
      <p:sp>
        <p:nvSpPr>
          <p:cNvPr id="7" name="Google Shape;7;p74"/>
          <p:cNvSpPr txBox="1"/>
          <p:nvPr>
            <p:ph type="title"/>
          </p:nvPr>
        </p:nvSpPr>
        <p:spPr>
          <a:xfrm>
            <a:off x="1154965" y="115443"/>
            <a:ext cx="7772400" cy="628650"/>
          </a:xfrm>
          <a:prstGeom prst="rect">
            <a:avLst/>
          </a:prstGeom>
          <a:noFill/>
          <a:ln>
            <a:noFill/>
          </a:ln>
        </p:spPr>
        <p:txBody>
          <a:bodyPr anchorCtr="0" anchor="ctr" bIns="44450" lIns="90475" spcFirstLastPara="1" rIns="90475" wrap="square" tIns="44450">
            <a:noAutofit/>
          </a:bodyPr>
          <a:lstStyle>
            <a:lvl1pPr lvl="0" marR="0" rtl="0" algn="r">
              <a:lnSpc>
                <a:spcPct val="100000"/>
              </a:lnSpc>
              <a:spcBef>
                <a:spcPts val="0"/>
              </a:spcBef>
              <a:spcAft>
                <a:spcPts val="0"/>
              </a:spcAft>
              <a:buClr>
                <a:srgbClr val="000000"/>
              </a:buClr>
              <a:buSzPts val="1400"/>
              <a:buFont typeface="Arial"/>
              <a:buNone/>
              <a:defRPr b="1" i="0" sz="2400" u="none" cap="none" strike="noStrike">
                <a:solidFill>
                  <a:schemeClr val="lt1"/>
                </a:solidFill>
                <a:latin typeface="Arial"/>
                <a:ea typeface="Arial"/>
                <a:cs typeface="Arial"/>
                <a:sym typeface="Arial"/>
              </a:defRPr>
            </a:lvl1pPr>
            <a:lvl2pPr lvl="1" marR="0" rtl="0" algn="r">
              <a:lnSpc>
                <a:spcPct val="100000"/>
              </a:lnSpc>
              <a:spcBef>
                <a:spcPts val="0"/>
              </a:spcBef>
              <a:spcAft>
                <a:spcPts val="0"/>
              </a:spcAft>
              <a:buClr>
                <a:srgbClr val="000000"/>
              </a:buClr>
              <a:buSzPts val="1400"/>
              <a:buFont typeface="Arial"/>
              <a:buNone/>
              <a:defRPr b="1" i="0" sz="4000" u="none" cap="none" strike="noStrike">
                <a:solidFill>
                  <a:schemeClr val="dk2"/>
                </a:solidFill>
                <a:latin typeface="Times"/>
                <a:ea typeface="Times"/>
                <a:cs typeface="Times"/>
                <a:sym typeface="Times"/>
              </a:defRPr>
            </a:lvl2pPr>
            <a:lvl3pPr lvl="2" marR="0" rtl="0" algn="r">
              <a:lnSpc>
                <a:spcPct val="100000"/>
              </a:lnSpc>
              <a:spcBef>
                <a:spcPts val="0"/>
              </a:spcBef>
              <a:spcAft>
                <a:spcPts val="0"/>
              </a:spcAft>
              <a:buClr>
                <a:srgbClr val="000000"/>
              </a:buClr>
              <a:buSzPts val="1400"/>
              <a:buFont typeface="Arial"/>
              <a:buNone/>
              <a:defRPr b="1" i="0" sz="4000" u="none" cap="none" strike="noStrike">
                <a:solidFill>
                  <a:schemeClr val="dk2"/>
                </a:solidFill>
                <a:latin typeface="Times"/>
                <a:ea typeface="Times"/>
                <a:cs typeface="Times"/>
                <a:sym typeface="Times"/>
              </a:defRPr>
            </a:lvl3pPr>
            <a:lvl4pPr lvl="3" marR="0" rtl="0" algn="r">
              <a:lnSpc>
                <a:spcPct val="100000"/>
              </a:lnSpc>
              <a:spcBef>
                <a:spcPts val="0"/>
              </a:spcBef>
              <a:spcAft>
                <a:spcPts val="0"/>
              </a:spcAft>
              <a:buClr>
                <a:srgbClr val="000000"/>
              </a:buClr>
              <a:buSzPts val="1400"/>
              <a:buFont typeface="Arial"/>
              <a:buNone/>
              <a:defRPr b="1" i="0" sz="4000" u="none" cap="none" strike="noStrike">
                <a:solidFill>
                  <a:schemeClr val="dk2"/>
                </a:solidFill>
                <a:latin typeface="Times"/>
                <a:ea typeface="Times"/>
                <a:cs typeface="Times"/>
                <a:sym typeface="Times"/>
              </a:defRPr>
            </a:lvl4pPr>
            <a:lvl5pPr lvl="4" marR="0" rtl="0" algn="r">
              <a:lnSpc>
                <a:spcPct val="100000"/>
              </a:lnSpc>
              <a:spcBef>
                <a:spcPts val="0"/>
              </a:spcBef>
              <a:spcAft>
                <a:spcPts val="0"/>
              </a:spcAft>
              <a:buClr>
                <a:srgbClr val="000000"/>
              </a:buClr>
              <a:buSzPts val="1400"/>
              <a:buFont typeface="Arial"/>
              <a:buNone/>
              <a:defRPr b="1" i="0" sz="4000" u="none" cap="none" strike="noStrike">
                <a:solidFill>
                  <a:schemeClr val="dk2"/>
                </a:solidFill>
                <a:latin typeface="Times"/>
                <a:ea typeface="Times"/>
                <a:cs typeface="Times"/>
                <a:sym typeface="Times"/>
              </a:defRPr>
            </a:lvl5pPr>
            <a:lvl6pPr lvl="5" marR="0" rtl="0" algn="r">
              <a:lnSpc>
                <a:spcPct val="100000"/>
              </a:lnSpc>
              <a:spcBef>
                <a:spcPts val="0"/>
              </a:spcBef>
              <a:spcAft>
                <a:spcPts val="0"/>
              </a:spcAft>
              <a:buClr>
                <a:srgbClr val="000000"/>
              </a:buClr>
              <a:buSzPts val="1400"/>
              <a:buFont typeface="Arial"/>
              <a:buNone/>
              <a:defRPr b="1" i="0" sz="4000" u="none" cap="none" strike="noStrike">
                <a:solidFill>
                  <a:schemeClr val="dk2"/>
                </a:solidFill>
                <a:latin typeface="Times"/>
                <a:ea typeface="Times"/>
                <a:cs typeface="Times"/>
                <a:sym typeface="Times"/>
              </a:defRPr>
            </a:lvl6pPr>
            <a:lvl7pPr lvl="6" marR="0" rtl="0" algn="r">
              <a:lnSpc>
                <a:spcPct val="100000"/>
              </a:lnSpc>
              <a:spcBef>
                <a:spcPts val="0"/>
              </a:spcBef>
              <a:spcAft>
                <a:spcPts val="0"/>
              </a:spcAft>
              <a:buClr>
                <a:srgbClr val="000000"/>
              </a:buClr>
              <a:buSzPts val="1400"/>
              <a:buFont typeface="Arial"/>
              <a:buNone/>
              <a:defRPr b="1" i="0" sz="4000" u="none" cap="none" strike="noStrike">
                <a:solidFill>
                  <a:schemeClr val="dk2"/>
                </a:solidFill>
                <a:latin typeface="Times"/>
                <a:ea typeface="Times"/>
                <a:cs typeface="Times"/>
                <a:sym typeface="Times"/>
              </a:defRPr>
            </a:lvl7pPr>
            <a:lvl8pPr lvl="7" marR="0" rtl="0" algn="r">
              <a:lnSpc>
                <a:spcPct val="100000"/>
              </a:lnSpc>
              <a:spcBef>
                <a:spcPts val="0"/>
              </a:spcBef>
              <a:spcAft>
                <a:spcPts val="0"/>
              </a:spcAft>
              <a:buClr>
                <a:srgbClr val="000000"/>
              </a:buClr>
              <a:buSzPts val="1400"/>
              <a:buFont typeface="Arial"/>
              <a:buNone/>
              <a:defRPr b="1" i="0" sz="4000" u="none" cap="none" strike="noStrike">
                <a:solidFill>
                  <a:schemeClr val="dk2"/>
                </a:solidFill>
                <a:latin typeface="Times"/>
                <a:ea typeface="Times"/>
                <a:cs typeface="Times"/>
                <a:sym typeface="Times"/>
              </a:defRPr>
            </a:lvl8pPr>
            <a:lvl9pPr lvl="8" marR="0" rtl="0" algn="r">
              <a:lnSpc>
                <a:spcPct val="100000"/>
              </a:lnSpc>
              <a:spcBef>
                <a:spcPts val="0"/>
              </a:spcBef>
              <a:spcAft>
                <a:spcPts val="0"/>
              </a:spcAft>
              <a:buClr>
                <a:srgbClr val="000000"/>
              </a:buClr>
              <a:buSzPts val="1400"/>
              <a:buFont typeface="Arial"/>
              <a:buNone/>
              <a:defRPr b="1" i="0" sz="4000" u="none" cap="none" strike="noStrike">
                <a:solidFill>
                  <a:schemeClr val="dk2"/>
                </a:solidFill>
                <a:latin typeface="Times"/>
                <a:ea typeface="Times"/>
                <a:cs typeface="Times"/>
                <a:sym typeface="Times"/>
              </a:defRPr>
            </a:lvl9pPr>
          </a:lstStyle>
          <a:p/>
        </p:txBody>
      </p:sp>
      <p:sp>
        <p:nvSpPr>
          <p:cNvPr id="8" name="Google Shape;8;p74"/>
          <p:cNvSpPr txBox="1"/>
          <p:nvPr>
            <p:ph idx="1" type="body"/>
          </p:nvPr>
        </p:nvSpPr>
        <p:spPr>
          <a:xfrm>
            <a:off x="685800" y="1152527"/>
            <a:ext cx="7772400" cy="3648075"/>
          </a:xfrm>
          <a:prstGeom prst="rect">
            <a:avLst/>
          </a:prstGeom>
          <a:noFill/>
          <a:ln>
            <a:noFill/>
          </a:ln>
        </p:spPr>
        <p:txBody>
          <a:bodyPr anchorCtr="0" anchor="t" bIns="44450" lIns="90475" spcFirstLastPara="1" rIns="90475" wrap="square" tIns="4445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6pPr>
            <a:lvl7pPr indent="-355600" lvl="6" marL="3200400" marR="0" rtl="0" algn="l">
              <a:lnSpc>
                <a:spcPct val="100000"/>
              </a:lnSpc>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7pPr>
            <a:lvl8pPr indent="-355600" lvl="7" marL="3657600" marR="0" rtl="0" algn="l">
              <a:lnSpc>
                <a:spcPct val="100000"/>
              </a:lnSpc>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8pPr>
            <a:lvl9pPr indent="-355600" lvl="8" marL="4114800" marR="0" rtl="0" algn="l">
              <a:lnSpc>
                <a:spcPct val="100000"/>
              </a:lnSpc>
              <a:spcBef>
                <a:spcPts val="400"/>
              </a:spcBef>
              <a:spcAft>
                <a:spcPts val="0"/>
              </a:spcAft>
              <a:buClr>
                <a:schemeClr val="dk1"/>
              </a:buClr>
              <a:buSzPts val="2000"/>
              <a:buFont typeface="Times"/>
              <a:buChar char="•"/>
              <a:defRPr b="0" i="0" sz="2000" u="none" cap="none" strike="noStrike">
                <a:solidFill>
                  <a:schemeClr val="dk1"/>
                </a:solidFill>
                <a:latin typeface="Times"/>
                <a:ea typeface="Times"/>
                <a:cs typeface="Times"/>
                <a:sym typeface="Times"/>
              </a:defRPr>
            </a:lvl9pPr>
          </a:lstStyle>
          <a:p/>
        </p:txBody>
      </p:sp>
      <p:sp>
        <p:nvSpPr>
          <p:cNvPr id="9" name="Google Shape;9;p74"/>
          <p:cNvSpPr txBox="1"/>
          <p:nvPr/>
        </p:nvSpPr>
        <p:spPr>
          <a:xfrm>
            <a:off x="5834419" y="4694742"/>
            <a:ext cx="3177868"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700"/>
              <a:buFont typeface="Arial"/>
              <a:buNone/>
            </a:pPr>
            <a:r>
              <a:rPr b="0" i="0" lang="en-US" sz="700" u="none" cap="none" strike="noStrike">
                <a:solidFill>
                  <a:srgbClr val="00539F"/>
                </a:solidFill>
                <a:latin typeface="Arial"/>
                <a:ea typeface="Arial"/>
                <a:cs typeface="Arial"/>
                <a:sym typeface="Arial"/>
              </a:rPr>
              <a:t>Computer &amp; Information Sciences  |  </a:t>
            </a:r>
            <a:fld id="{00000000-1234-1234-1234-123412341234}" type="slidenum">
              <a:rPr b="0" i="0" lang="en-US" sz="700" u="none" cap="none" strike="noStrike">
                <a:solidFill>
                  <a:srgbClr val="00539F"/>
                </a:solidFill>
                <a:latin typeface="Arial"/>
                <a:ea typeface="Arial"/>
                <a:cs typeface="Arial"/>
                <a:sym typeface="Arial"/>
              </a:rPr>
              <a:t>‹#›</a:t>
            </a:fld>
            <a:endParaRPr b="0" i="0" sz="700" u="none" cap="none" strike="noStrike">
              <a:solidFill>
                <a:srgbClr val="00539F"/>
              </a:solidFill>
              <a:latin typeface="Arial"/>
              <a:ea typeface="Arial"/>
              <a:cs typeface="Arial"/>
              <a:sym typeface="Arial"/>
            </a:endParaRPr>
          </a:p>
        </p:txBody>
      </p:sp>
      <p:cxnSp>
        <p:nvCxnSpPr>
          <p:cNvPr id="10" name="Google Shape;10;p74"/>
          <p:cNvCxnSpPr/>
          <p:nvPr/>
        </p:nvCxnSpPr>
        <p:spPr>
          <a:xfrm flipH="1">
            <a:off x="-1" y="5048831"/>
            <a:ext cx="9144001" cy="12024"/>
          </a:xfrm>
          <a:prstGeom prst="straightConnector1">
            <a:avLst/>
          </a:prstGeom>
          <a:solidFill>
            <a:schemeClr val="accent1"/>
          </a:solidFill>
          <a:ln cap="flat" cmpd="sng" w="12700">
            <a:solidFill>
              <a:srgbClr val="FFC000"/>
            </a:solidFill>
            <a:prstDash val="solid"/>
            <a:round/>
            <a:headEnd len="sm" w="sm" type="none"/>
            <a:tailEnd len="sm" w="sm" type="none"/>
          </a:ln>
        </p:spPr>
      </p:cxnSp>
      <p:cxnSp>
        <p:nvCxnSpPr>
          <p:cNvPr id="11" name="Google Shape;11;p74"/>
          <p:cNvCxnSpPr/>
          <p:nvPr/>
        </p:nvCxnSpPr>
        <p:spPr>
          <a:xfrm flipH="1">
            <a:off x="-2" y="5094385"/>
            <a:ext cx="9144001" cy="12024"/>
          </a:xfrm>
          <a:prstGeom prst="straightConnector1">
            <a:avLst/>
          </a:prstGeom>
          <a:solidFill>
            <a:schemeClr val="accent1"/>
          </a:solidFill>
          <a:ln cap="flat" cmpd="sng" w="12700">
            <a:solidFill>
              <a:srgbClr val="00539F"/>
            </a:solidFill>
            <a:prstDash val="solid"/>
            <a:round/>
            <a:headEnd len="sm" w="sm" type="none"/>
            <a:tailEnd len="sm" w="sm" type="none"/>
          </a:ln>
        </p:spPr>
      </p:cxnSp>
      <p:pic>
        <p:nvPicPr>
          <p:cNvPr id="12" name="Google Shape;12;p74"/>
          <p:cNvPicPr preferRelativeResize="0"/>
          <p:nvPr/>
        </p:nvPicPr>
        <p:blipFill rotWithShape="1">
          <a:blip r:embed="rId2">
            <a:alphaModFix/>
          </a:blip>
          <a:srcRect b="0" l="0" r="0" t="0"/>
          <a:stretch/>
        </p:blipFill>
        <p:spPr>
          <a:xfrm>
            <a:off x="211709" y="197912"/>
            <a:ext cx="1609744" cy="46371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advClick="0" spd="slow">
    <p:cut/>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6.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355801e1159_0_0"/>
          <p:cNvSpPr txBox="1"/>
          <p:nvPr>
            <p:ph type="ctrTitle"/>
          </p:nvPr>
        </p:nvSpPr>
        <p:spPr>
          <a:xfrm>
            <a:off x="685800" y="1272534"/>
            <a:ext cx="7772400" cy="1102500"/>
          </a:xfrm>
          <a:prstGeom prst="rect">
            <a:avLst/>
          </a:prstGeom>
        </p:spPr>
        <p:txBody>
          <a:bodyPr anchorCtr="0" anchor="ctr" bIns="44450" lIns="90475" spcFirstLastPara="1" rIns="90475" wrap="square" tIns="44450">
            <a:noAutofit/>
          </a:bodyPr>
          <a:lstStyle/>
          <a:p>
            <a:pPr indent="0" lvl="0" marL="0" rtl="0" algn="ctr">
              <a:spcBef>
                <a:spcPts val="0"/>
              </a:spcBef>
              <a:spcAft>
                <a:spcPts val="0"/>
              </a:spcAft>
              <a:buNone/>
            </a:pPr>
            <a:r>
              <a:rPr lang="en-US"/>
              <a:t>PINN for Solving Inverse Problems</a:t>
            </a:r>
            <a:endParaRPr/>
          </a:p>
        </p:txBody>
      </p:sp>
      <p:sp>
        <p:nvSpPr>
          <p:cNvPr id="78" name="Google Shape;78;g355801e1159_0_0"/>
          <p:cNvSpPr txBox="1"/>
          <p:nvPr>
            <p:ph idx="1" type="subTitle"/>
          </p:nvPr>
        </p:nvSpPr>
        <p:spPr>
          <a:xfrm>
            <a:off x="1371600" y="2589335"/>
            <a:ext cx="6400800" cy="1314600"/>
          </a:xfrm>
          <a:prstGeom prst="rect">
            <a:avLst/>
          </a:prstGeom>
        </p:spPr>
        <p:txBody>
          <a:bodyPr anchorCtr="0" anchor="t" bIns="44450" lIns="90475" spcFirstLastPara="1" rIns="90475" wrap="square" tIns="44450">
            <a:noAutofit/>
          </a:bodyPr>
          <a:lstStyle/>
          <a:p>
            <a:pPr indent="0" lvl="0" marL="0" rtl="0" algn="ctr">
              <a:spcBef>
                <a:spcPts val="360"/>
              </a:spcBef>
              <a:spcAft>
                <a:spcPts val="0"/>
              </a:spcAft>
              <a:buNone/>
            </a:pPr>
            <a:r>
              <a:rPr b="1" i="1" lang="en-US"/>
              <a:t>CISC489/689</a:t>
            </a:r>
            <a:endParaRPr b="1" i="1"/>
          </a:p>
          <a:p>
            <a:pPr indent="0" lvl="0" marL="0" rtl="0" algn="ctr">
              <a:spcBef>
                <a:spcPts val="360"/>
              </a:spcBef>
              <a:spcAft>
                <a:spcPts val="0"/>
              </a:spcAft>
              <a:buNone/>
            </a:pPr>
            <a:r>
              <a:rPr b="1" i="1" lang="en-US"/>
              <a:t>Connor Ludwin, Yaren Usul, Ella Wilkins</a:t>
            </a:r>
            <a:endParaRPr b="1"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3361301760c_0_30"/>
          <p:cNvSpPr txBox="1"/>
          <p:nvPr>
            <p:ph type="title"/>
          </p:nvPr>
        </p:nvSpPr>
        <p:spPr>
          <a:xfrm>
            <a:off x="1154965" y="115443"/>
            <a:ext cx="7772400" cy="628800"/>
          </a:xfrm>
          <a:prstGeom prst="rect">
            <a:avLst/>
          </a:prstGeom>
        </p:spPr>
        <p:txBody>
          <a:bodyPr anchorCtr="0" anchor="ctr" bIns="44450" lIns="90475" spcFirstLastPara="1" rIns="90475" wrap="square" tIns="44450">
            <a:noAutofit/>
          </a:bodyPr>
          <a:lstStyle/>
          <a:p>
            <a:pPr indent="0" lvl="0" marL="0" rtl="0" algn="r">
              <a:spcBef>
                <a:spcPts val="0"/>
              </a:spcBef>
              <a:spcAft>
                <a:spcPts val="0"/>
              </a:spcAft>
              <a:buNone/>
            </a:pPr>
            <a:r>
              <a:rPr lang="en-US"/>
              <a:t>Paper Results</a:t>
            </a:r>
            <a:endParaRPr/>
          </a:p>
        </p:txBody>
      </p:sp>
      <p:sp>
        <p:nvSpPr>
          <p:cNvPr id="140" name="Google Shape;140;g3361301760c_0_30"/>
          <p:cNvSpPr txBox="1"/>
          <p:nvPr/>
        </p:nvSpPr>
        <p:spPr>
          <a:xfrm>
            <a:off x="389875" y="2329850"/>
            <a:ext cx="4239300" cy="1620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US" sz="1800">
                <a:solidFill>
                  <a:schemeClr val="dk1"/>
                </a:solidFill>
              </a:rPr>
              <a:t>Measures how large the difference between the predicted and true values is, relative magnitude of the true values</a:t>
            </a:r>
            <a:endParaRPr sz="1800">
              <a:solidFill>
                <a:schemeClr val="dk1"/>
              </a:solidFill>
            </a:endParaRPr>
          </a:p>
        </p:txBody>
      </p:sp>
      <p:pic>
        <p:nvPicPr>
          <p:cNvPr id="141" name="Google Shape;141;g3361301760c_0_30"/>
          <p:cNvPicPr preferRelativeResize="0"/>
          <p:nvPr/>
        </p:nvPicPr>
        <p:blipFill>
          <a:blip r:embed="rId3">
            <a:alphaModFix/>
          </a:blip>
          <a:stretch>
            <a:fillRect/>
          </a:stretch>
        </p:blipFill>
        <p:spPr>
          <a:xfrm>
            <a:off x="566050" y="1293291"/>
            <a:ext cx="3886950" cy="879209"/>
          </a:xfrm>
          <a:prstGeom prst="rect">
            <a:avLst/>
          </a:prstGeom>
          <a:noFill/>
          <a:ln>
            <a:noFill/>
          </a:ln>
        </p:spPr>
      </p:pic>
      <p:pic>
        <p:nvPicPr>
          <p:cNvPr id="142" name="Google Shape;142;g3361301760c_0_30"/>
          <p:cNvPicPr preferRelativeResize="0"/>
          <p:nvPr/>
        </p:nvPicPr>
        <p:blipFill>
          <a:blip r:embed="rId4">
            <a:alphaModFix/>
          </a:blip>
          <a:stretch>
            <a:fillRect/>
          </a:stretch>
        </p:blipFill>
        <p:spPr>
          <a:xfrm>
            <a:off x="4935800" y="1119776"/>
            <a:ext cx="3733000" cy="3308800"/>
          </a:xfrm>
          <a:prstGeom prst="rect">
            <a:avLst/>
          </a:prstGeom>
          <a:noFill/>
          <a:ln>
            <a:noFill/>
          </a:ln>
        </p:spPr>
      </p:pic>
      <p:pic>
        <p:nvPicPr>
          <p:cNvPr id="143" name="Google Shape;143;g3361301760c_0_30"/>
          <p:cNvPicPr preferRelativeResize="0"/>
          <p:nvPr/>
        </p:nvPicPr>
        <p:blipFill>
          <a:blip r:embed="rId5">
            <a:alphaModFix/>
          </a:blip>
          <a:stretch>
            <a:fillRect/>
          </a:stretch>
        </p:blipFill>
        <p:spPr>
          <a:xfrm>
            <a:off x="1154975" y="3804525"/>
            <a:ext cx="3239675" cy="991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55801e1159_0_30"/>
          <p:cNvSpPr txBox="1"/>
          <p:nvPr>
            <p:ph type="title"/>
          </p:nvPr>
        </p:nvSpPr>
        <p:spPr>
          <a:xfrm>
            <a:off x="1154965" y="115443"/>
            <a:ext cx="7772400" cy="628800"/>
          </a:xfrm>
          <a:prstGeom prst="rect">
            <a:avLst/>
          </a:prstGeom>
        </p:spPr>
        <p:txBody>
          <a:bodyPr anchorCtr="0" anchor="ctr" bIns="44450" lIns="90475" spcFirstLastPara="1" rIns="90475" wrap="square" tIns="44450">
            <a:noAutofit/>
          </a:bodyPr>
          <a:lstStyle/>
          <a:p>
            <a:pPr indent="0" lvl="0" marL="0" rtl="0" algn="r">
              <a:spcBef>
                <a:spcPts val="0"/>
              </a:spcBef>
              <a:spcAft>
                <a:spcPts val="0"/>
              </a:spcAft>
              <a:buNone/>
            </a:pPr>
            <a:r>
              <a:rPr lang="en-US"/>
              <a:t>Paper Results</a:t>
            </a:r>
            <a:endParaRPr/>
          </a:p>
        </p:txBody>
      </p:sp>
      <p:sp>
        <p:nvSpPr>
          <p:cNvPr id="149" name="Google Shape;149;g355801e1159_0_30"/>
          <p:cNvSpPr txBox="1"/>
          <p:nvPr/>
        </p:nvSpPr>
        <p:spPr>
          <a:xfrm>
            <a:off x="636475" y="1002875"/>
            <a:ext cx="8055900" cy="7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200">
                <a:solidFill>
                  <a:schemeClr val="dk1"/>
                </a:solidFill>
              </a:rPr>
              <a:t>Sample Distributions</a:t>
            </a:r>
            <a:endParaRPr b="1" sz="3200">
              <a:solidFill>
                <a:schemeClr val="dk1"/>
              </a:solidFill>
            </a:endParaRPr>
          </a:p>
        </p:txBody>
      </p:sp>
      <p:pic>
        <p:nvPicPr>
          <p:cNvPr id="150" name="Google Shape;150;g355801e1159_0_30"/>
          <p:cNvPicPr preferRelativeResize="0"/>
          <p:nvPr/>
        </p:nvPicPr>
        <p:blipFill>
          <a:blip r:embed="rId3">
            <a:alphaModFix/>
          </a:blip>
          <a:stretch>
            <a:fillRect/>
          </a:stretch>
        </p:blipFill>
        <p:spPr>
          <a:xfrm>
            <a:off x="199375" y="1735175"/>
            <a:ext cx="2859500" cy="2637207"/>
          </a:xfrm>
          <a:prstGeom prst="rect">
            <a:avLst/>
          </a:prstGeom>
          <a:noFill/>
          <a:ln>
            <a:noFill/>
          </a:ln>
        </p:spPr>
      </p:pic>
      <p:pic>
        <p:nvPicPr>
          <p:cNvPr id="151" name="Google Shape;151;g355801e1159_0_30"/>
          <p:cNvPicPr preferRelativeResize="0"/>
          <p:nvPr/>
        </p:nvPicPr>
        <p:blipFill>
          <a:blip r:embed="rId4">
            <a:alphaModFix/>
          </a:blip>
          <a:stretch>
            <a:fillRect/>
          </a:stretch>
        </p:blipFill>
        <p:spPr>
          <a:xfrm>
            <a:off x="3058875" y="1785125"/>
            <a:ext cx="2859499" cy="2569400"/>
          </a:xfrm>
          <a:prstGeom prst="rect">
            <a:avLst/>
          </a:prstGeom>
          <a:noFill/>
          <a:ln>
            <a:noFill/>
          </a:ln>
        </p:spPr>
      </p:pic>
      <p:pic>
        <p:nvPicPr>
          <p:cNvPr id="152" name="Google Shape;152;g355801e1159_0_30"/>
          <p:cNvPicPr preferRelativeResize="0"/>
          <p:nvPr/>
        </p:nvPicPr>
        <p:blipFill>
          <a:blip r:embed="rId5">
            <a:alphaModFix/>
          </a:blip>
          <a:stretch>
            <a:fillRect/>
          </a:stretch>
        </p:blipFill>
        <p:spPr>
          <a:xfrm>
            <a:off x="6058999" y="1766725"/>
            <a:ext cx="2920826" cy="26061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361301760c_0_20"/>
          <p:cNvSpPr txBox="1"/>
          <p:nvPr>
            <p:ph type="title"/>
          </p:nvPr>
        </p:nvSpPr>
        <p:spPr>
          <a:xfrm>
            <a:off x="1154965" y="115443"/>
            <a:ext cx="7772400" cy="628800"/>
          </a:xfrm>
          <a:prstGeom prst="rect">
            <a:avLst/>
          </a:prstGeom>
        </p:spPr>
        <p:txBody>
          <a:bodyPr anchorCtr="0" anchor="ctr" bIns="44450" lIns="90475" spcFirstLastPara="1" rIns="90475" wrap="square" tIns="44450">
            <a:noAutofit/>
          </a:bodyPr>
          <a:lstStyle/>
          <a:p>
            <a:pPr indent="0" lvl="0" marL="0" rtl="0" algn="r">
              <a:spcBef>
                <a:spcPts val="0"/>
              </a:spcBef>
              <a:spcAft>
                <a:spcPts val="0"/>
              </a:spcAft>
              <a:buNone/>
            </a:pPr>
            <a:r>
              <a:rPr lang="en-US"/>
              <a:t>Our Results</a:t>
            </a:r>
            <a:endParaRPr/>
          </a:p>
        </p:txBody>
      </p:sp>
      <p:sp>
        <p:nvSpPr>
          <p:cNvPr id="158" name="Google Shape;158;g3361301760c_0_20"/>
          <p:cNvSpPr txBox="1"/>
          <p:nvPr/>
        </p:nvSpPr>
        <p:spPr>
          <a:xfrm>
            <a:off x="777400" y="979375"/>
            <a:ext cx="7715400" cy="54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200">
                <a:solidFill>
                  <a:schemeClr val="dk1"/>
                </a:solidFill>
              </a:rPr>
              <a:t>Relative Error: Test 1</a:t>
            </a:r>
            <a:endParaRPr b="1" sz="3200">
              <a:solidFill>
                <a:schemeClr val="dk1"/>
              </a:solidFill>
            </a:endParaRPr>
          </a:p>
        </p:txBody>
      </p:sp>
      <p:pic>
        <p:nvPicPr>
          <p:cNvPr id="159" name="Google Shape;159;g3361301760c_0_20" title="download.png"/>
          <p:cNvPicPr preferRelativeResize="0"/>
          <p:nvPr/>
        </p:nvPicPr>
        <p:blipFill>
          <a:blip r:embed="rId3">
            <a:alphaModFix/>
          </a:blip>
          <a:stretch>
            <a:fillRect/>
          </a:stretch>
        </p:blipFill>
        <p:spPr>
          <a:xfrm>
            <a:off x="2572224" y="1660600"/>
            <a:ext cx="4125749" cy="308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361301760c_0_0"/>
          <p:cNvSpPr txBox="1"/>
          <p:nvPr>
            <p:ph type="title"/>
          </p:nvPr>
        </p:nvSpPr>
        <p:spPr>
          <a:xfrm>
            <a:off x="1154965" y="115443"/>
            <a:ext cx="7772400" cy="628800"/>
          </a:xfrm>
          <a:prstGeom prst="rect">
            <a:avLst/>
          </a:prstGeom>
        </p:spPr>
        <p:txBody>
          <a:bodyPr anchorCtr="0" anchor="ctr" bIns="44450" lIns="90475" spcFirstLastPara="1" rIns="90475" wrap="square" tIns="44450">
            <a:noAutofit/>
          </a:bodyPr>
          <a:lstStyle/>
          <a:p>
            <a:pPr indent="0" lvl="0" marL="0" rtl="0" algn="r">
              <a:spcBef>
                <a:spcPts val="0"/>
              </a:spcBef>
              <a:spcAft>
                <a:spcPts val="0"/>
              </a:spcAft>
              <a:buNone/>
            </a:pPr>
            <a:r>
              <a:rPr lang="en-US"/>
              <a:t>Our Results</a:t>
            </a:r>
            <a:endParaRPr/>
          </a:p>
        </p:txBody>
      </p:sp>
      <p:sp>
        <p:nvSpPr>
          <p:cNvPr id="165" name="Google Shape;165;g3361301760c_0_0"/>
          <p:cNvSpPr txBox="1"/>
          <p:nvPr/>
        </p:nvSpPr>
        <p:spPr>
          <a:xfrm>
            <a:off x="248950" y="991125"/>
            <a:ext cx="8678400" cy="45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chemeClr val="dk1"/>
                </a:solidFill>
              </a:rPr>
              <a:t>Test 1 Sample distributions:</a:t>
            </a:r>
            <a:endParaRPr b="1" sz="3000">
              <a:solidFill>
                <a:schemeClr val="dk1"/>
              </a:solidFill>
            </a:endParaRPr>
          </a:p>
        </p:txBody>
      </p:sp>
      <p:pic>
        <p:nvPicPr>
          <p:cNvPr id="166" name="Google Shape;166;g3361301760c_0_0" title="download.png"/>
          <p:cNvPicPr preferRelativeResize="0"/>
          <p:nvPr/>
        </p:nvPicPr>
        <p:blipFill>
          <a:blip r:embed="rId3">
            <a:alphaModFix/>
          </a:blip>
          <a:stretch>
            <a:fillRect/>
          </a:stretch>
        </p:blipFill>
        <p:spPr>
          <a:xfrm>
            <a:off x="128925" y="1696100"/>
            <a:ext cx="2888357" cy="2876675"/>
          </a:xfrm>
          <a:prstGeom prst="rect">
            <a:avLst/>
          </a:prstGeom>
          <a:noFill/>
          <a:ln>
            <a:noFill/>
          </a:ln>
        </p:spPr>
      </p:pic>
      <p:pic>
        <p:nvPicPr>
          <p:cNvPr id="167" name="Google Shape;167;g3361301760c_0_0" title="download.png"/>
          <p:cNvPicPr preferRelativeResize="0"/>
          <p:nvPr/>
        </p:nvPicPr>
        <p:blipFill>
          <a:blip r:embed="rId4">
            <a:alphaModFix/>
          </a:blip>
          <a:stretch>
            <a:fillRect/>
          </a:stretch>
        </p:blipFill>
        <p:spPr>
          <a:xfrm>
            <a:off x="3159950" y="1696103"/>
            <a:ext cx="2888350" cy="2876673"/>
          </a:xfrm>
          <a:prstGeom prst="rect">
            <a:avLst/>
          </a:prstGeom>
          <a:noFill/>
          <a:ln>
            <a:noFill/>
          </a:ln>
        </p:spPr>
      </p:pic>
      <p:pic>
        <p:nvPicPr>
          <p:cNvPr id="168" name="Google Shape;168;g3361301760c_0_0" title="download.png"/>
          <p:cNvPicPr preferRelativeResize="0"/>
          <p:nvPr/>
        </p:nvPicPr>
        <p:blipFill>
          <a:blip r:embed="rId5">
            <a:alphaModFix/>
          </a:blip>
          <a:stretch>
            <a:fillRect/>
          </a:stretch>
        </p:blipFill>
        <p:spPr>
          <a:xfrm>
            <a:off x="6249700" y="1696100"/>
            <a:ext cx="2795124" cy="27809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361301760c_0_49"/>
          <p:cNvSpPr txBox="1"/>
          <p:nvPr>
            <p:ph type="title"/>
          </p:nvPr>
        </p:nvSpPr>
        <p:spPr>
          <a:xfrm>
            <a:off x="1154965" y="115443"/>
            <a:ext cx="7772400" cy="628800"/>
          </a:xfrm>
          <a:prstGeom prst="rect">
            <a:avLst/>
          </a:prstGeom>
        </p:spPr>
        <p:txBody>
          <a:bodyPr anchorCtr="0" anchor="ctr" bIns="44450" lIns="90475" spcFirstLastPara="1" rIns="90475" wrap="square" tIns="44450">
            <a:noAutofit/>
          </a:bodyPr>
          <a:lstStyle/>
          <a:p>
            <a:pPr indent="0" lvl="0" marL="0" rtl="0" algn="r">
              <a:spcBef>
                <a:spcPts val="0"/>
              </a:spcBef>
              <a:spcAft>
                <a:spcPts val="0"/>
              </a:spcAft>
              <a:buNone/>
            </a:pPr>
            <a:r>
              <a:rPr lang="en-US"/>
              <a:t>Our Results</a:t>
            </a:r>
            <a:endParaRPr/>
          </a:p>
        </p:txBody>
      </p:sp>
      <p:pic>
        <p:nvPicPr>
          <p:cNvPr id="174" name="Google Shape;174;g3361301760c_0_49" title="download.png"/>
          <p:cNvPicPr preferRelativeResize="0"/>
          <p:nvPr/>
        </p:nvPicPr>
        <p:blipFill>
          <a:blip r:embed="rId3">
            <a:alphaModFix/>
          </a:blip>
          <a:stretch>
            <a:fillRect/>
          </a:stretch>
        </p:blipFill>
        <p:spPr>
          <a:xfrm>
            <a:off x="2832450" y="1707825"/>
            <a:ext cx="4069825" cy="3039500"/>
          </a:xfrm>
          <a:prstGeom prst="rect">
            <a:avLst/>
          </a:prstGeom>
          <a:noFill/>
          <a:ln cap="flat" cmpd="sng" w="9525">
            <a:solidFill>
              <a:schemeClr val="dk2"/>
            </a:solidFill>
            <a:prstDash val="solid"/>
            <a:round/>
            <a:headEnd len="sm" w="sm" type="none"/>
            <a:tailEnd len="sm" w="sm" type="none"/>
          </a:ln>
        </p:spPr>
      </p:pic>
      <p:sp>
        <p:nvSpPr>
          <p:cNvPr id="175" name="Google Shape;175;g3361301760c_0_49"/>
          <p:cNvSpPr txBox="1"/>
          <p:nvPr/>
        </p:nvSpPr>
        <p:spPr>
          <a:xfrm>
            <a:off x="777400" y="979375"/>
            <a:ext cx="7715400" cy="54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200">
                <a:solidFill>
                  <a:schemeClr val="dk1"/>
                </a:solidFill>
              </a:rPr>
              <a:t>Relative Error: Test 2</a:t>
            </a:r>
            <a:endParaRPr b="1" sz="3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3361301760c_0_55"/>
          <p:cNvSpPr txBox="1"/>
          <p:nvPr>
            <p:ph type="title"/>
          </p:nvPr>
        </p:nvSpPr>
        <p:spPr>
          <a:xfrm>
            <a:off x="1154965" y="115443"/>
            <a:ext cx="7772400" cy="628800"/>
          </a:xfrm>
          <a:prstGeom prst="rect">
            <a:avLst/>
          </a:prstGeom>
        </p:spPr>
        <p:txBody>
          <a:bodyPr anchorCtr="0" anchor="ctr" bIns="44450" lIns="90475" spcFirstLastPara="1" rIns="90475" wrap="square" tIns="44450">
            <a:noAutofit/>
          </a:bodyPr>
          <a:lstStyle/>
          <a:p>
            <a:pPr indent="0" lvl="0" marL="0" rtl="0" algn="r">
              <a:spcBef>
                <a:spcPts val="0"/>
              </a:spcBef>
              <a:spcAft>
                <a:spcPts val="0"/>
              </a:spcAft>
              <a:buNone/>
            </a:pPr>
            <a:r>
              <a:rPr lang="en-US"/>
              <a:t>Our Results</a:t>
            </a:r>
            <a:endParaRPr/>
          </a:p>
        </p:txBody>
      </p:sp>
      <p:sp>
        <p:nvSpPr>
          <p:cNvPr id="181" name="Google Shape;181;g3361301760c_0_55"/>
          <p:cNvSpPr txBox="1"/>
          <p:nvPr/>
        </p:nvSpPr>
        <p:spPr>
          <a:xfrm>
            <a:off x="248950" y="991125"/>
            <a:ext cx="8678400" cy="45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chemeClr val="dk1"/>
                </a:solidFill>
              </a:rPr>
              <a:t>Test 2 Sample distributions:</a:t>
            </a:r>
            <a:endParaRPr b="1" sz="3000">
              <a:solidFill>
                <a:schemeClr val="dk1"/>
              </a:solidFill>
            </a:endParaRPr>
          </a:p>
        </p:txBody>
      </p:sp>
      <p:pic>
        <p:nvPicPr>
          <p:cNvPr id="182" name="Google Shape;182;g3361301760c_0_55" title="download.png"/>
          <p:cNvPicPr preferRelativeResize="0"/>
          <p:nvPr/>
        </p:nvPicPr>
        <p:blipFill>
          <a:blip r:embed="rId3">
            <a:alphaModFix/>
          </a:blip>
          <a:stretch>
            <a:fillRect/>
          </a:stretch>
        </p:blipFill>
        <p:spPr>
          <a:xfrm>
            <a:off x="201975" y="1696100"/>
            <a:ext cx="2819164" cy="2807775"/>
          </a:xfrm>
          <a:prstGeom prst="rect">
            <a:avLst/>
          </a:prstGeom>
          <a:noFill/>
          <a:ln cap="flat" cmpd="sng" w="9525">
            <a:solidFill>
              <a:schemeClr val="dk2"/>
            </a:solidFill>
            <a:prstDash val="solid"/>
            <a:round/>
            <a:headEnd len="sm" w="sm" type="none"/>
            <a:tailEnd len="sm" w="sm" type="none"/>
          </a:ln>
        </p:spPr>
      </p:pic>
      <p:pic>
        <p:nvPicPr>
          <p:cNvPr id="183" name="Google Shape;183;g3361301760c_0_55" title="download.png"/>
          <p:cNvPicPr preferRelativeResize="0"/>
          <p:nvPr/>
        </p:nvPicPr>
        <p:blipFill>
          <a:blip r:embed="rId4">
            <a:alphaModFix/>
          </a:blip>
          <a:stretch>
            <a:fillRect/>
          </a:stretch>
        </p:blipFill>
        <p:spPr>
          <a:xfrm>
            <a:off x="3227800" y="1696088"/>
            <a:ext cx="2819174" cy="2807787"/>
          </a:xfrm>
          <a:prstGeom prst="rect">
            <a:avLst/>
          </a:prstGeom>
          <a:noFill/>
          <a:ln cap="flat" cmpd="sng" w="9525">
            <a:solidFill>
              <a:schemeClr val="dk2"/>
            </a:solidFill>
            <a:prstDash val="solid"/>
            <a:round/>
            <a:headEnd len="sm" w="sm" type="none"/>
            <a:tailEnd len="sm" w="sm" type="none"/>
          </a:ln>
        </p:spPr>
      </p:pic>
      <p:pic>
        <p:nvPicPr>
          <p:cNvPr id="184" name="Google Shape;184;g3361301760c_0_55" title="download.png"/>
          <p:cNvPicPr preferRelativeResize="0"/>
          <p:nvPr/>
        </p:nvPicPr>
        <p:blipFill>
          <a:blip r:embed="rId5">
            <a:alphaModFix/>
          </a:blip>
          <a:stretch>
            <a:fillRect/>
          </a:stretch>
        </p:blipFill>
        <p:spPr>
          <a:xfrm>
            <a:off x="6171425" y="1696089"/>
            <a:ext cx="2819174" cy="280778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361301760c_0_63"/>
          <p:cNvSpPr txBox="1"/>
          <p:nvPr>
            <p:ph type="title"/>
          </p:nvPr>
        </p:nvSpPr>
        <p:spPr>
          <a:xfrm>
            <a:off x="1154965" y="115443"/>
            <a:ext cx="7772400" cy="628800"/>
          </a:xfrm>
          <a:prstGeom prst="rect">
            <a:avLst/>
          </a:prstGeom>
        </p:spPr>
        <p:txBody>
          <a:bodyPr anchorCtr="0" anchor="ctr" bIns="44450" lIns="90475" spcFirstLastPara="1" rIns="90475" wrap="square" tIns="44450">
            <a:noAutofit/>
          </a:bodyPr>
          <a:lstStyle/>
          <a:p>
            <a:pPr indent="0" lvl="0" marL="0" rtl="0" algn="r">
              <a:spcBef>
                <a:spcPts val="0"/>
              </a:spcBef>
              <a:spcAft>
                <a:spcPts val="0"/>
              </a:spcAft>
              <a:buNone/>
            </a:pPr>
            <a:r>
              <a:rPr lang="en-US"/>
              <a:t>Our Results</a:t>
            </a:r>
            <a:endParaRPr/>
          </a:p>
        </p:txBody>
      </p:sp>
      <p:sp>
        <p:nvSpPr>
          <p:cNvPr id="190" name="Google Shape;190;g3361301760c_0_63"/>
          <p:cNvSpPr txBox="1"/>
          <p:nvPr/>
        </p:nvSpPr>
        <p:spPr>
          <a:xfrm>
            <a:off x="777400" y="979375"/>
            <a:ext cx="7715400" cy="54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200">
                <a:solidFill>
                  <a:schemeClr val="dk1"/>
                </a:solidFill>
              </a:rPr>
              <a:t>Relative Error: Test 3</a:t>
            </a:r>
            <a:endParaRPr b="1" sz="3200">
              <a:solidFill>
                <a:schemeClr val="dk1"/>
              </a:solidFill>
            </a:endParaRPr>
          </a:p>
        </p:txBody>
      </p:sp>
      <p:pic>
        <p:nvPicPr>
          <p:cNvPr id="191" name="Google Shape;191;g3361301760c_0_63" title="download.png"/>
          <p:cNvPicPr preferRelativeResize="0"/>
          <p:nvPr/>
        </p:nvPicPr>
        <p:blipFill>
          <a:blip r:embed="rId3">
            <a:alphaModFix/>
          </a:blip>
          <a:stretch>
            <a:fillRect/>
          </a:stretch>
        </p:blipFill>
        <p:spPr>
          <a:xfrm>
            <a:off x="2530888" y="1660475"/>
            <a:ext cx="4208425" cy="31429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3361301760c_0_69"/>
          <p:cNvSpPr txBox="1"/>
          <p:nvPr>
            <p:ph type="title"/>
          </p:nvPr>
        </p:nvSpPr>
        <p:spPr>
          <a:xfrm>
            <a:off x="1154965" y="115443"/>
            <a:ext cx="7772400" cy="628800"/>
          </a:xfrm>
          <a:prstGeom prst="rect">
            <a:avLst/>
          </a:prstGeom>
        </p:spPr>
        <p:txBody>
          <a:bodyPr anchorCtr="0" anchor="ctr" bIns="44450" lIns="90475" spcFirstLastPara="1" rIns="90475" wrap="square" tIns="44450">
            <a:noAutofit/>
          </a:bodyPr>
          <a:lstStyle/>
          <a:p>
            <a:pPr indent="0" lvl="0" marL="0" rtl="0" algn="r">
              <a:spcBef>
                <a:spcPts val="0"/>
              </a:spcBef>
              <a:spcAft>
                <a:spcPts val="0"/>
              </a:spcAft>
              <a:buNone/>
            </a:pPr>
            <a:r>
              <a:rPr lang="en-US"/>
              <a:t>Our Results</a:t>
            </a:r>
            <a:endParaRPr/>
          </a:p>
        </p:txBody>
      </p:sp>
      <p:sp>
        <p:nvSpPr>
          <p:cNvPr id="197" name="Google Shape;197;g3361301760c_0_69"/>
          <p:cNvSpPr txBox="1"/>
          <p:nvPr/>
        </p:nvSpPr>
        <p:spPr>
          <a:xfrm>
            <a:off x="248950" y="991125"/>
            <a:ext cx="8678400" cy="45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solidFill>
                  <a:schemeClr val="dk1"/>
                </a:solidFill>
              </a:rPr>
              <a:t>Test 3 Sample distributions:</a:t>
            </a:r>
            <a:endParaRPr b="1" sz="3000">
              <a:solidFill>
                <a:schemeClr val="dk1"/>
              </a:solidFill>
            </a:endParaRPr>
          </a:p>
        </p:txBody>
      </p:sp>
      <p:pic>
        <p:nvPicPr>
          <p:cNvPr id="198" name="Google Shape;198;g3361301760c_0_69" title="download.png"/>
          <p:cNvPicPr preferRelativeResize="0"/>
          <p:nvPr/>
        </p:nvPicPr>
        <p:blipFill>
          <a:blip r:embed="rId3">
            <a:alphaModFix/>
          </a:blip>
          <a:stretch>
            <a:fillRect/>
          </a:stretch>
        </p:blipFill>
        <p:spPr>
          <a:xfrm>
            <a:off x="6109398" y="1696088"/>
            <a:ext cx="2770975" cy="2759758"/>
          </a:xfrm>
          <a:prstGeom prst="rect">
            <a:avLst/>
          </a:prstGeom>
          <a:noFill/>
          <a:ln>
            <a:noFill/>
          </a:ln>
        </p:spPr>
      </p:pic>
      <p:pic>
        <p:nvPicPr>
          <p:cNvPr id="199" name="Google Shape;199;g3361301760c_0_69" title="download.png"/>
          <p:cNvPicPr preferRelativeResize="0"/>
          <p:nvPr/>
        </p:nvPicPr>
        <p:blipFill>
          <a:blip r:embed="rId4">
            <a:alphaModFix/>
          </a:blip>
          <a:stretch>
            <a:fillRect/>
          </a:stretch>
        </p:blipFill>
        <p:spPr>
          <a:xfrm>
            <a:off x="152425" y="1696100"/>
            <a:ext cx="2770975" cy="2759775"/>
          </a:xfrm>
          <a:prstGeom prst="rect">
            <a:avLst/>
          </a:prstGeom>
          <a:noFill/>
          <a:ln>
            <a:noFill/>
          </a:ln>
        </p:spPr>
      </p:pic>
      <p:pic>
        <p:nvPicPr>
          <p:cNvPr id="200" name="Google Shape;200;g3361301760c_0_69" title="download.png"/>
          <p:cNvPicPr preferRelativeResize="0"/>
          <p:nvPr/>
        </p:nvPicPr>
        <p:blipFill>
          <a:blip r:embed="rId5">
            <a:alphaModFix/>
          </a:blip>
          <a:stretch>
            <a:fillRect/>
          </a:stretch>
        </p:blipFill>
        <p:spPr>
          <a:xfrm>
            <a:off x="3154388" y="1696100"/>
            <a:ext cx="2770975" cy="27569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305037ecea2_1_10"/>
          <p:cNvSpPr txBox="1"/>
          <p:nvPr>
            <p:ph type="title"/>
          </p:nvPr>
        </p:nvSpPr>
        <p:spPr>
          <a:xfrm>
            <a:off x="1154965" y="115443"/>
            <a:ext cx="7772400" cy="628800"/>
          </a:xfrm>
          <a:prstGeom prst="rect">
            <a:avLst/>
          </a:prstGeom>
        </p:spPr>
        <p:txBody>
          <a:bodyPr anchorCtr="0" anchor="ctr" bIns="44450" lIns="90475" spcFirstLastPara="1" rIns="90475" wrap="square" tIns="44450">
            <a:noAutofit/>
          </a:bodyPr>
          <a:lstStyle/>
          <a:p>
            <a:pPr indent="0" lvl="0" marL="0" rtl="0" algn="r">
              <a:spcBef>
                <a:spcPts val="0"/>
              </a:spcBef>
              <a:spcAft>
                <a:spcPts val="0"/>
              </a:spcAft>
              <a:buNone/>
            </a:pPr>
            <a:r>
              <a:rPr lang="en-US"/>
              <a:t>Challenges / Future Work</a:t>
            </a:r>
            <a:endParaRPr/>
          </a:p>
        </p:txBody>
      </p:sp>
      <p:sp>
        <p:nvSpPr>
          <p:cNvPr id="206" name="Google Shape;206;g305037ecea2_1_10"/>
          <p:cNvSpPr txBox="1"/>
          <p:nvPr>
            <p:ph idx="1" type="body"/>
          </p:nvPr>
        </p:nvSpPr>
        <p:spPr>
          <a:xfrm>
            <a:off x="685800" y="1152527"/>
            <a:ext cx="7772400" cy="3648000"/>
          </a:xfrm>
          <a:prstGeom prst="rect">
            <a:avLst/>
          </a:prstGeom>
        </p:spPr>
        <p:txBody>
          <a:bodyPr anchorCtr="0" anchor="t" bIns="44450" lIns="90475" spcFirstLastPara="1" rIns="90475" wrap="square" tIns="44450">
            <a:noAutofit/>
          </a:bodyPr>
          <a:lstStyle/>
          <a:p>
            <a:pPr indent="-387350" lvl="0" marL="457200" rtl="0" algn="l">
              <a:lnSpc>
                <a:spcPct val="115000"/>
              </a:lnSpc>
              <a:spcBef>
                <a:spcPts val="640"/>
              </a:spcBef>
              <a:spcAft>
                <a:spcPts val="0"/>
              </a:spcAft>
              <a:buClr>
                <a:srgbClr val="00539F"/>
              </a:buClr>
              <a:buSzPts val="2500"/>
              <a:buChar char="-"/>
            </a:pPr>
            <a:r>
              <a:rPr b="1" lang="en-US" sz="2500">
                <a:solidFill>
                  <a:srgbClr val="00539F"/>
                </a:solidFill>
              </a:rPr>
              <a:t>Scalability:</a:t>
            </a:r>
            <a:r>
              <a:rPr lang="en-US" sz="2500">
                <a:solidFill>
                  <a:srgbClr val="00539F"/>
                </a:solidFill>
              </a:rPr>
              <a:t> Can this method work well on problems with more inputs (added noise)?</a:t>
            </a:r>
            <a:endParaRPr sz="2500">
              <a:solidFill>
                <a:srgbClr val="00539F"/>
              </a:solidFill>
            </a:endParaRPr>
          </a:p>
          <a:p>
            <a:pPr indent="-387350" lvl="0" marL="457200" rtl="0" algn="l">
              <a:lnSpc>
                <a:spcPct val="115000"/>
              </a:lnSpc>
              <a:spcBef>
                <a:spcPts val="0"/>
              </a:spcBef>
              <a:spcAft>
                <a:spcPts val="0"/>
              </a:spcAft>
              <a:buClr>
                <a:srgbClr val="00539F"/>
              </a:buClr>
              <a:buSzPts val="2500"/>
              <a:buChar char="-"/>
            </a:pPr>
            <a:r>
              <a:rPr b="1" lang="en-US" sz="2500">
                <a:solidFill>
                  <a:srgbClr val="00539F"/>
                </a:solidFill>
              </a:rPr>
              <a:t>Loss Balancing: </a:t>
            </a:r>
            <a:r>
              <a:rPr lang="en-US" sz="2500">
                <a:solidFill>
                  <a:srgbClr val="00539F"/>
                </a:solidFill>
              </a:rPr>
              <a:t>How can weights for fit and ABC losses be optimized more systematically? What other optimizers could we have used?</a:t>
            </a:r>
            <a:endParaRPr sz="2500">
              <a:solidFill>
                <a:srgbClr val="00539F"/>
              </a:solidFill>
            </a:endParaRPr>
          </a:p>
          <a:p>
            <a:pPr indent="-387350" lvl="0" marL="457200" rtl="0" algn="l">
              <a:lnSpc>
                <a:spcPct val="115000"/>
              </a:lnSpc>
              <a:spcBef>
                <a:spcPts val="0"/>
              </a:spcBef>
              <a:spcAft>
                <a:spcPts val="0"/>
              </a:spcAft>
              <a:buClr>
                <a:srgbClr val="00539F"/>
              </a:buClr>
              <a:buSzPts val="2500"/>
              <a:buChar char="-"/>
            </a:pPr>
            <a:r>
              <a:rPr b="1" lang="en-US" sz="2500">
                <a:solidFill>
                  <a:srgbClr val="00539F"/>
                </a:solidFill>
              </a:rPr>
              <a:t>Model Design Choices:</a:t>
            </a:r>
            <a:r>
              <a:rPr lang="en-US" sz="2500">
                <a:solidFill>
                  <a:srgbClr val="00539F"/>
                </a:solidFill>
              </a:rPr>
              <a:t> Would a different invertible model work better?</a:t>
            </a:r>
            <a:endParaRPr sz="2500">
              <a:solidFill>
                <a:srgbClr val="00539F"/>
              </a:solidFill>
            </a:endParaRPr>
          </a:p>
          <a:p>
            <a:pPr indent="-298450" lvl="0" marL="457200" rtl="0" algn="l">
              <a:spcBef>
                <a:spcPts val="0"/>
              </a:spcBef>
              <a:spcAft>
                <a:spcPts val="0"/>
              </a:spcAft>
              <a:buClr>
                <a:schemeClr val="dk1"/>
              </a:buClr>
              <a:buSzPts val="1100"/>
              <a:buChar char="-"/>
            </a:pPr>
            <a:r>
              <a:t/>
            </a:r>
            <a:endParaRPr sz="11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355801e1159_0_35"/>
          <p:cNvSpPr txBox="1"/>
          <p:nvPr>
            <p:ph type="title"/>
          </p:nvPr>
        </p:nvSpPr>
        <p:spPr>
          <a:xfrm>
            <a:off x="1154965" y="115443"/>
            <a:ext cx="7772400" cy="628800"/>
          </a:xfrm>
          <a:prstGeom prst="rect">
            <a:avLst/>
          </a:prstGeom>
        </p:spPr>
        <p:txBody>
          <a:bodyPr anchorCtr="0" anchor="ctr" bIns="44450" lIns="90475" spcFirstLastPara="1" rIns="90475" wrap="square" tIns="44450">
            <a:noAutofit/>
          </a:bodyPr>
          <a:lstStyle/>
          <a:p>
            <a:pPr indent="0" lvl="0" marL="0" rtl="0" algn="r">
              <a:spcBef>
                <a:spcPts val="0"/>
              </a:spcBef>
              <a:spcAft>
                <a:spcPts val="0"/>
              </a:spcAft>
              <a:buClr>
                <a:schemeClr val="dk1"/>
              </a:buClr>
              <a:buSzPts val="1100"/>
              <a:buFont typeface="Arial"/>
              <a:buNone/>
            </a:pPr>
            <a:r>
              <a:rPr lang="en-US"/>
              <a:t>Conclusions</a:t>
            </a:r>
            <a:endParaRPr/>
          </a:p>
        </p:txBody>
      </p:sp>
      <p:sp>
        <p:nvSpPr>
          <p:cNvPr id="212" name="Google Shape;212;g355801e1159_0_35"/>
          <p:cNvSpPr txBox="1"/>
          <p:nvPr>
            <p:ph idx="1" type="body"/>
          </p:nvPr>
        </p:nvSpPr>
        <p:spPr>
          <a:xfrm>
            <a:off x="67200" y="1005100"/>
            <a:ext cx="9009600" cy="2812200"/>
          </a:xfrm>
          <a:prstGeom prst="rect">
            <a:avLst/>
          </a:prstGeom>
        </p:spPr>
        <p:txBody>
          <a:bodyPr anchorCtr="0" anchor="t" bIns="44450" lIns="90475" spcFirstLastPara="1" rIns="90475" wrap="square" tIns="44450">
            <a:noAutofit/>
          </a:bodyPr>
          <a:lstStyle/>
          <a:p>
            <a:pPr indent="-355600" lvl="0" marL="457200" rtl="0" algn="l">
              <a:lnSpc>
                <a:spcPct val="150000"/>
              </a:lnSpc>
              <a:spcBef>
                <a:spcPts val="640"/>
              </a:spcBef>
              <a:spcAft>
                <a:spcPts val="0"/>
              </a:spcAft>
              <a:buClr>
                <a:srgbClr val="00539F"/>
              </a:buClr>
              <a:buSzPts val="2000"/>
              <a:buChar char="❖"/>
            </a:pPr>
            <a:r>
              <a:rPr lang="en-US" sz="2000">
                <a:solidFill>
                  <a:srgbClr val="00539F"/>
                </a:solidFill>
              </a:rPr>
              <a:t>Implemented an </a:t>
            </a:r>
            <a:r>
              <a:rPr b="1" lang="en-US" sz="2000">
                <a:solidFill>
                  <a:srgbClr val="00539F"/>
                </a:solidFill>
              </a:rPr>
              <a:t>Invertible Neural Network (INN)</a:t>
            </a:r>
            <a:r>
              <a:rPr lang="en-US" sz="2000">
                <a:solidFill>
                  <a:srgbClr val="00539F"/>
                </a:solidFill>
              </a:rPr>
              <a:t> to learn the mapping between joint parameters and end-effector positions.</a:t>
            </a:r>
            <a:endParaRPr sz="2000">
              <a:solidFill>
                <a:srgbClr val="00539F"/>
              </a:solidFill>
            </a:endParaRPr>
          </a:p>
          <a:p>
            <a:pPr indent="-355600" lvl="0" marL="457200" rtl="0" algn="l">
              <a:lnSpc>
                <a:spcPct val="150000"/>
              </a:lnSpc>
              <a:spcBef>
                <a:spcPts val="0"/>
              </a:spcBef>
              <a:spcAft>
                <a:spcPts val="0"/>
              </a:spcAft>
              <a:buClr>
                <a:srgbClr val="00539F"/>
              </a:buClr>
              <a:buSzPts val="2000"/>
              <a:buChar char="❖"/>
            </a:pPr>
            <a:r>
              <a:rPr lang="en-US" sz="2000">
                <a:solidFill>
                  <a:srgbClr val="00539F"/>
                </a:solidFill>
              </a:rPr>
              <a:t>Model learns how to go </a:t>
            </a:r>
            <a:r>
              <a:rPr b="1" lang="en-US" sz="2000">
                <a:solidFill>
                  <a:srgbClr val="00539F"/>
                </a:solidFill>
              </a:rPr>
              <a:t>both forward and backward</a:t>
            </a:r>
            <a:r>
              <a:rPr lang="en-US" sz="2000">
                <a:solidFill>
                  <a:srgbClr val="00539F"/>
                </a:solidFill>
              </a:rPr>
              <a:t> between inputs and outputs.</a:t>
            </a:r>
            <a:endParaRPr sz="2000">
              <a:solidFill>
                <a:srgbClr val="00539F"/>
              </a:solidFill>
            </a:endParaRPr>
          </a:p>
          <a:p>
            <a:pPr indent="-355600" lvl="0" marL="457200" rtl="0" algn="l">
              <a:lnSpc>
                <a:spcPct val="150000"/>
              </a:lnSpc>
              <a:spcBef>
                <a:spcPts val="0"/>
              </a:spcBef>
              <a:spcAft>
                <a:spcPts val="0"/>
              </a:spcAft>
              <a:buClr>
                <a:srgbClr val="00539F"/>
              </a:buClr>
              <a:buSzPts val="2000"/>
              <a:buChar char="❖"/>
            </a:pPr>
            <a:r>
              <a:rPr lang="en-US" sz="2000">
                <a:solidFill>
                  <a:srgbClr val="00539F"/>
                </a:solidFill>
              </a:rPr>
              <a:t>INN is fast and flexible</a:t>
            </a:r>
            <a:endParaRPr sz="2000">
              <a:solidFill>
                <a:srgbClr val="00539F"/>
              </a:solidFill>
            </a:endParaRPr>
          </a:p>
          <a:p>
            <a:pPr indent="0" lvl="0" marL="0" rtl="0" algn="l">
              <a:lnSpc>
                <a:spcPct val="150000"/>
              </a:lnSpc>
              <a:spcBef>
                <a:spcPts val="640"/>
              </a:spcBef>
              <a:spcAft>
                <a:spcPts val="0"/>
              </a:spcAft>
              <a:buNone/>
            </a:pPr>
            <a:r>
              <a:t/>
            </a:r>
            <a:endParaRPr sz="2000">
              <a:solidFill>
                <a:srgbClr val="00539F"/>
              </a:solidFill>
            </a:endParaRPr>
          </a:p>
        </p:txBody>
      </p:sp>
      <p:sp>
        <p:nvSpPr>
          <p:cNvPr id="213" name="Google Shape;213;g355801e1159_0_35"/>
          <p:cNvSpPr txBox="1"/>
          <p:nvPr/>
        </p:nvSpPr>
        <p:spPr>
          <a:xfrm>
            <a:off x="242625" y="3606925"/>
            <a:ext cx="8297400" cy="792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640"/>
              </a:spcBef>
              <a:spcAft>
                <a:spcPts val="0"/>
              </a:spcAft>
              <a:buClr>
                <a:schemeClr val="dk1"/>
              </a:buClr>
              <a:buSzPts val="1100"/>
              <a:buFont typeface="Arial"/>
              <a:buNone/>
            </a:pPr>
            <a:r>
              <a:rPr lang="en-US" sz="2000">
                <a:solidFill>
                  <a:srgbClr val="00539F"/>
                </a:solidFill>
              </a:rPr>
              <a:t>This method can be used to help solving more complex problems in the future!</a:t>
            </a:r>
            <a:endParaRPr sz="32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355801e1159_0_10"/>
          <p:cNvSpPr txBox="1"/>
          <p:nvPr>
            <p:ph type="title"/>
          </p:nvPr>
        </p:nvSpPr>
        <p:spPr>
          <a:xfrm>
            <a:off x="1154965" y="115443"/>
            <a:ext cx="7772400" cy="628800"/>
          </a:xfrm>
          <a:prstGeom prst="rect">
            <a:avLst/>
          </a:prstGeom>
        </p:spPr>
        <p:txBody>
          <a:bodyPr anchorCtr="0" anchor="ctr" bIns="44450" lIns="90475" spcFirstLastPara="1" rIns="90475" wrap="square" tIns="44450">
            <a:noAutofit/>
          </a:bodyPr>
          <a:lstStyle/>
          <a:p>
            <a:pPr indent="0" lvl="0" marL="0" rtl="0" algn="r">
              <a:spcBef>
                <a:spcPts val="0"/>
              </a:spcBef>
              <a:spcAft>
                <a:spcPts val="0"/>
              </a:spcAft>
              <a:buNone/>
            </a:pPr>
            <a:r>
              <a:rPr lang="en-US"/>
              <a:t>Motivation</a:t>
            </a:r>
            <a:endParaRPr/>
          </a:p>
        </p:txBody>
      </p:sp>
      <p:sp>
        <p:nvSpPr>
          <p:cNvPr id="84" name="Google Shape;84;g355801e1159_0_10"/>
          <p:cNvSpPr txBox="1"/>
          <p:nvPr>
            <p:ph idx="1" type="body"/>
          </p:nvPr>
        </p:nvSpPr>
        <p:spPr>
          <a:xfrm>
            <a:off x="292975" y="968400"/>
            <a:ext cx="7772400" cy="1231200"/>
          </a:xfrm>
          <a:prstGeom prst="rect">
            <a:avLst/>
          </a:prstGeom>
        </p:spPr>
        <p:txBody>
          <a:bodyPr anchorCtr="0" anchor="t" bIns="44450" lIns="90475" spcFirstLastPara="1" rIns="90475" wrap="square" tIns="44450">
            <a:noAutofit/>
          </a:bodyPr>
          <a:lstStyle/>
          <a:p>
            <a:pPr indent="-355600" lvl="0" marL="457200" rtl="0" algn="l">
              <a:spcBef>
                <a:spcPts val="640"/>
              </a:spcBef>
              <a:spcAft>
                <a:spcPts val="0"/>
              </a:spcAft>
              <a:buSzPts val="2000"/>
              <a:buChar char="➔"/>
            </a:pPr>
            <a:r>
              <a:rPr lang="en-US" sz="2000"/>
              <a:t>Inverse problems are used to infer </a:t>
            </a:r>
            <a:r>
              <a:rPr lang="en-US" sz="2000"/>
              <a:t>parameters</a:t>
            </a:r>
            <a:r>
              <a:rPr lang="en-US" sz="2000"/>
              <a:t> based on given observations</a:t>
            </a:r>
            <a:endParaRPr sz="2000"/>
          </a:p>
          <a:p>
            <a:pPr indent="-355600" lvl="1" marL="914400" rtl="0" algn="l">
              <a:spcBef>
                <a:spcPts val="0"/>
              </a:spcBef>
              <a:spcAft>
                <a:spcPts val="0"/>
              </a:spcAft>
              <a:buSzPts val="2000"/>
              <a:buChar char="◆"/>
            </a:pPr>
            <a:r>
              <a:rPr lang="en-US" sz="2000"/>
              <a:t>Used widely in engineering and scientific disciplines</a:t>
            </a:r>
            <a:endParaRPr sz="2000"/>
          </a:p>
          <a:p>
            <a:pPr indent="0" lvl="0" marL="457200" rtl="0" algn="l">
              <a:spcBef>
                <a:spcPts val="640"/>
              </a:spcBef>
              <a:spcAft>
                <a:spcPts val="0"/>
              </a:spcAft>
              <a:buNone/>
            </a:pPr>
            <a:r>
              <a:t/>
            </a:r>
            <a:endParaRPr sz="2000">
              <a:solidFill>
                <a:srgbClr val="00539F"/>
              </a:solidFill>
              <a:latin typeface="Helvetica Neue"/>
              <a:ea typeface="Helvetica Neue"/>
              <a:cs typeface="Helvetica Neue"/>
              <a:sym typeface="Helvetica Neue"/>
            </a:endParaRPr>
          </a:p>
          <a:p>
            <a:pPr indent="0" lvl="0" marL="0" rtl="0" algn="l">
              <a:spcBef>
                <a:spcPts val="640"/>
              </a:spcBef>
              <a:spcAft>
                <a:spcPts val="0"/>
              </a:spcAft>
              <a:buNone/>
            </a:pPr>
            <a:r>
              <a:t/>
            </a:r>
            <a:endParaRPr sz="1600">
              <a:solidFill>
                <a:srgbClr val="00539F"/>
              </a:solidFill>
              <a:latin typeface="Helvetica Neue"/>
              <a:ea typeface="Helvetica Neue"/>
              <a:cs typeface="Helvetica Neue"/>
              <a:sym typeface="Helvetica Neue"/>
            </a:endParaRPr>
          </a:p>
        </p:txBody>
      </p:sp>
      <p:sp>
        <p:nvSpPr>
          <p:cNvPr id="85" name="Google Shape;85;g355801e1159_0_10"/>
          <p:cNvSpPr txBox="1"/>
          <p:nvPr/>
        </p:nvSpPr>
        <p:spPr>
          <a:xfrm>
            <a:off x="292975" y="3638025"/>
            <a:ext cx="7477800" cy="1048500"/>
          </a:xfrm>
          <a:prstGeom prst="rect">
            <a:avLst/>
          </a:prstGeom>
          <a:noFill/>
          <a:ln>
            <a:noFill/>
          </a:ln>
        </p:spPr>
        <p:txBody>
          <a:bodyPr anchorCtr="0" anchor="t" bIns="91425" lIns="91425" spcFirstLastPara="1" rIns="91425" wrap="square" tIns="91425">
            <a:noAutofit/>
          </a:bodyPr>
          <a:lstStyle/>
          <a:p>
            <a:pPr indent="0" lvl="0" marL="0" rtl="0" algn="l">
              <a:spcBef>
                <a:spcPts val="640"/>
              </a:spcBef>
              <a:spcAft>
                <a:spcPts val="0"/>
              </a:spcAft>
              <a:buNone/>
            </a:pPr>
            <a:r>
              <a:rPr b="1" i="1" lang="en-US" sz="2000" u="sng">
                <a:solidFill>
                  <a:srgbClr val="00539F"/>
                </a:solidFill>
                <a:latin typeface="Helvetica Neue"/>
                <a:ea typeface="Helvetica Neue"/>
                <a:cs typeface="Helvetica Neue"/>
                <a:sym typeface="Helvetica Neue"/>
              </a:rPr>
              <a:t>New solution!</a:t>
            </a:r>
            <a:r>
              <a:rPr lang="en-US" sz="2000">
                <a:solidFill>
                  <a:srgbClr val="00539F"/>
                </a:solidFill>
                <a:latin typeface="Helvetica Neue"/>
                <a:ea typeface="Helvetica Neue"/>
                <a:cs typeface="Helvetica Neue"/>
                <a:sym typeface="Helvetica Neue"/>
              </a:rPr>
              <a:t>  </a:t>
            </a:r>
            <a:r>
              <a:rPr i="1" lang="en-US" sz="2000">
                <a:solidFill>
                  <a:srgbClr val="00539F"/>
                </a:solidFill>
                <a:latin typeface="Helvetica Neue"/>
                <a:ea typeface="Helvetica Neue"/>
                <a:cs typeface="Helvetica Neue"/>
                <a:sym typeface="Helvetica Neue"/>
              </a:rPr>
              <a:t>Physics-Informed Neural Networks</a:t>
            </a:r>
            <a:r>
              <a:rPr lang="en-US" sz="2000">
                <a:solidFill>
                  <a:srgbClr val="00539F"/>
                </a:solidFill>
                <a:latin typeface="Helvetica Neue"/>
                <a:ea typeface="Helvetica Neue"/>
                <a:cs typeface="Helvetica Neue"/>
                <a:sym typeface="Helvetica Neue"/>
              </a:rPr>
              <a:t> (PINNs) combined with </a:t>
            </a:r>
            <a:r>
              <a:rPr i="1" lang="en-US" sz="2000">
                <a:solidFill>
                  <a:srgbClr val="00539F"/>
                </a:solidFill>
                <a:latin typeface="Helvetica Neue"/>
                <a:ea typeface="Helvetica Neue"/>
                <a:cs typeface="Helvetica Neue"/>
                <a:sym typeface="Helvetica Neue"/>
              </a:rPr>
              <a:t>Invertible Neural Networks</a:t>
            </a:r>
            <a:r>
              <a:rPr lang="en-US" sz="2000">
                <a:solidFill>
                  <a:srgbClr val="00539F"/>
                </a:solidFill>
                <a:latin typeface="Helvetica Neue"/>
                <a:ea typeface="Helvetica Neue"/>
                <a:cs typeface="Helvetica Neue"/>
                <a:sym typeface="Helvetica Neue"/>
              </a:rPr>
              <a:t> (INNs) along with </a:t>
            </a:r>
            <a:r>
              <a:rPr i="1" lang="en-US" sz="2000">
                <a:solidFill>
                  <a:srgbClr val="00539F"/>
                </a:solidFill>
                <a:latin typeface="Helvetica Neue"/>
                <a:ea typeface="Helvetica Neue"/>
                <a:cs typeface="Helvetica Neue"/>
                <a:sym typeface="Helvetica Neue"/>
              </a:rPr>
              <a:t>Bayesian Inference</a:t>
            </a:r>
            <a:r>
              <a:rPr lang="en-US" sz="2000">
                <a:solidFill>
                  <a:srgbClr val="00539F"/>
                </a:solidFill>
                <a:latin typeface="Helvetica Neue"/>
                <a:ea typeface="Helvetica Neue"/>
                <a:cs typeface="Helvetica Neue"/>
                <a:sym typeface="Helvetica Neue"/>
              </a:rPr>
              <a:t>, for solving inverse problems.</a:t>
            </a:r>
            <a:endParaRPr sz="3200">
              <a:solidFill>
                <a:schemeClr val="dk1"/>
              </a:solidFill>
            </a:endParaRPr>
          </a:p>
        </p:txBody>
      </p:sp>
      <p:sp>
        <p:nvSpPr>
          <p:cNvPr id="86" name="Google Shape;86;g355801e1159_0_10"/>
          <p:cNvSpPr txBox="1"/>
          <p:nvPr/>
        </p:nvSpPr>
        <p:spPr>
          <a:xfrm>
            <a:off x="355850" y="2248250"/>
            <a:ext cx="7650600" cy="1389900"/>
          </a:xfrm>
          <a:prstGeom prst="rect">
            <a:avLst/>
          </a:prstGeom>
          <a:noFill/>
          <a:ln>
            <a:noFill/>
          </a:ln>
        </p:spPr>
        <p:txBody>
          <a:bodyPr anchorCtr="0" anchor="t" bIns="91425" lIns="91425" spcFirstLastPara="1" rIns="91425" wrap="square" tIns="91425">
            <a:noAutofit/>
          </a:bodyPr>
          <a:lstStyle/>
          <a:p>
            <a:pPr indent="-355600" lvl="0" marL="457200" rtl="0" algn="l">
              <a:spcBef>
                <a:spcPts val="640"/>
              </a:spcBef>
              <a:spcAft>
                <a:spcPts val="0"/>
              </a:spcAft>
              <a:buClr>
                <a:srgbClr val="00539F"/>
              </a:buClr>
              <a:buSzPts val="2000"/>
              <a:buChar char="➔"/>
            </a:pPr>
            <a:r>
              <a:rPr lang="en-US" sz="2000">
                <a:solidFill>
                  <a:srgbClr val="00539F"/>
                </a:solidFill>
              </a:rPr>
              <a:t>Difficult to solve because they can have multiple solutions and large sensitivity to noise</a:t>
            </a:r>
            <a:endParaRPr sz="2000">
              <a:solidFill>
                <a:srgbClr val="00539F"/>
              </a:solidFill>
            </a:endParaRPr>
          </a:p>
          <a:p>
            <a:pPr indent="-355600" lvl="1" marL="914400" rtl="0" algn="l">
              <a:spcBef>
                <a:spcPts val="0"/>
              </a:spcBef>
              <a:spcAft>
                <a:spcPts val="0"/>
              </a:spcAft>
              <a:buClr>
                <a:srgbClr val="595959"/>
              </a:buClr>
              <a:buSzPts val="2000"/>
              <a:buChar char="◆"/>
            </a:pPr>
            <a:r>
              <a:rPr lang="en-US" sz="2000">
                <a:solidFill>
                  <a:srgbClr val="595959"/>
                </a:solidFill>
              </a:rPr>
              <a:t>Optimization-based</a:t>
            </a:r>
            <a:endParaRPr sz="2000">
              <a:solidFill>
                <a:srgbClr val="595959"/>
              </a:solidFill>
            </a:endParaRPr>
          </a:p>
          <a:p>
            <a:pPr indent="-355600" lvl="1" marL="914400" rtl="0" algn="l">
              <a:spcBef>
                <a:spcPts val="0"/>
              </a:spcBef>
              <a:spcAft>
                <a:spcPts val="0"/>
              </a:spcAft>
              <a:buClr>
                <a:srgbClr val="595959"/>
              </a:buClr>
              <a:buSzPts val="2000"/>
              <a:buChar char="◆"/>
            </a:pPr>
            <a:r>
              <a:rPr lang="en-US" sz="2000">
                <a:solidFill>
                  <a:srgbClr val="595959"/>
                </a:solidFill>
              </a:rPr>
              <a:t>Numerical solutions</a:t>
            </a:r>
            <a:endParaRPr sz="2000">
              <a:solidFill>
                <a:srgbClr val="595959"/>
              </a:solidFill>
            </a:endParaRPr>
          </a:p>
          <a:p>
            <a:pPr indent="0" lvl="0" marL="0" rtl="0" algn="l">
              <a:spcBef>
                <a:spcPts val="0"/>
              </a:spcBef>
              <a:spcAft>
                <a:spcPts val="0"/>
              </a:spcAft>
              <a:buNone/>
            </a:pPr>
            <a:r>
              <a:t/>
            </a:r>
            <a:endParaRPr sz="32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33615735eaf_1_0"/>
          <p:cNvSpPr txBox="1"/>
          <p:nvPr>
            <p:ph type="ctrTitle"/>
          </p:nvPr>
        </p:nvSpPr>
        <p:spPr>
          <a:xfrm>
            <a:off x="685800" y="1272534"/>
            <a:ext cx="7772400" cy="1102500"/>
          </a:xfrm>
          <a:prstGeom prst="rect">
            <a:avLst/>
          </a:prstGeom>
        </p:spPr>
        <p:txBody>
          <a:bodyPr anchorCtr="0" anchor="ctr" bIns="44450" lIns="90475" spcFirstLastPara="1" rIns="90475" wrap="square" tIns="44450">
            <a:noAutofit/>
          </a:bodyPr>
          <a:lstStyle/>
          <a:p>
            <a:pPr indent="0" lvl="0" marL="0" rtl="0" algn="ctr">
              <a:spcBef>
                <a:spcPts val="0"/>
              </a:spcBef>
              <a:spcAft>
                <a:spcPts val="0"/>
              </a:spcAft>
              <a:buNone/>
            </a:pPr>
            <a:r>
              <a:rPr lang="en-US"/>
              <a:t>Thank you!</a:t>
            </a:r>
            <a:endParaRPr/>
          </a:p>
        </p:txBody>
      </p:sp>
      <p:sp>
        <p:nvSpPr>
          <p:cNvPr id="219" name="Google Shape;219;g33615735eaf_1_0"/>
          <p:cNvSpPr txBox="1"/>
          <p:nvPr>
            <p:ph idx="1" type="subTitle"/>
          </p:nvPr>
        </p:nvSpPr>
        <p:spPr>
          <a:xfrm>
            <a:off x="1371600" y="2601560"/>
            <a:ext cx="6400800" cy="1314600"/>
          </a:xfrm>
          <a:prstGeom prst="rect">
            <a:avLst/>
          </a:prstGeom>
        </p:spPr>
        <p:txBody>
          <a:bodyPr anchorCtr="0" anchor="t" bIns="44450" lIns="90475" spcFirstLastPara="1" rIns="90475" wrap="square" tIns="44450">
            <a:noAutofit/>
          </a:bodyPr>
          <a:lstStyle/>
          <a:p>
            <a:pPr indent="0" lvl="0" marL="0" rtl="0" algn="ctr">
              <a:spcBef>
                <a:spcPts val="360"/>
              </a:spcBef>
              <a:spcAft>
                <a:spcPts val="0"/>
              </a:spcAft>
              <a:buNone/>
            </a:pPr>
            <a:r>
              <a:rPr lang="en-US" sz="3300"/>
              <a:t>Questions?</a:t>
            </a:r>
            <a:endParaRPr sz="3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305037ecea2_1_15"/>
          <p:cNvSpPr txBox="1"/>
          <p:nvPr>
            <p:ph type="title"/>
          </p:nvPr>
        </p:nvSpPr>
        <p:spPr>
          <a:xfrm>
            <a:off x="1154965" y="115443"/>
            <a:ext cx="7772400" cy="628800"/>
          </a:xfrm>
          <a:prstGeom prst="rect">
            <a:avLst/>
          </a:prstGeom>
        </p:spPr>
        <p:txBody>
          <a:bodyPr anchorCtr="0" anchor="ctr" bIns="44450" lIns="90475" spcFirstLastPara="1" rIns="90475" wrap="square" tIns="44450">
            <a:noAutofit/>
          </a:bodyPr>
          <a:lstStyle/>
          <a:p>
            <a:pPr indent="0" lvl="0" marL="0" rtl="0" algn="r">
              <a:spcBef>
                <a:spcPts val="0"/>
              </a:spcBef>
              <a:spcAft>
                <a:spcPts val="0"/>
              </a:spcAft>
              <a:buNone/>
            </a:pPr>
            <a:r>
              <a:rPr lang="en-US"/>
              <a:t>Background</a:t>
            </a:r>
            <a:endParaRPr/>
          </a:p>
        </p:txBody>
      </p:sp>
      <p:sp>
        <p:nvSpPr>
          <p:cNvPr id="92" name="Google Shape;92;g305037ecea2_1_15"/>
          <p:cNvSpPr txBox="1"/>
          <p:nvPr>
            <p:ph idx="1" type="body"/>
          </p:nvPr>
        </p:nvSpPr>
        <p:spPr>
          <a:xfrm>
            <a:off x="436500" y="1024000"/>
            <a:ext cx="8490900" cy="3657600"/>
          </a:xfrm>
          <a:prstGeom prst="rect">
            <a:avLst/>
          </a:prstGeom>
        </p:spPr>
        <p:txBody>
          <a:bodyPr anchorCtr="0" anchor="t" bIns="44450" lIns="90475" spcFirstLastPara="1" rIns="90475" wrap="square" tIns="44450">
            <a:noAutofit/>
          </a:bodyPr>
          <a:lstStyle/>
          <a:p>
            <a:pPr indent="-425450" lvl="0" marL="457200" rtl="0" algn="l">
              <a:spcBef>
                <a:spcPts val="640"/>
              </a:spcBef>
              <a:spcAft>
                <a:spcPts val="0"/>
              </a:spcAft>
              <a:buSzPts val="3100"/>
              <a:buChar char="➔"/>
            </a:pPr>
            <a:r>
              <a:rPr lang="en-US" sz="3100"/>
              <a:t>Regularization</a:t>
            </a:r>
            <a:endParaRPr sz="3100"/>
          </a:p>
          <a:p>
            <a:pPr indent="-400050" lvl="1" marL="914400" rtl="0" algn="l">
              <a:spcBef>
                <a:spcPts val="0"/>
              </a:spcBef>
              <a:spcAft>
                <a:spcPts val="0"/>
              </a:spcAft>
              <a:buSzPts val="2700"/>
              <a:buChar char="◆"/>
            </a:pPr>
            <a:r>
              <a:rPr lang="en-US" sz="2700"/>
              <a:t>Penalizes undesired parameter features</a:t>
            </a:r>
            <a:endParaRPr sz="2700"/>
          </a:p>
          <a:p>
            <a:pPr indent="-425450" lvl="0" marL="457200" rtl="0" algn="l">
              <a:spcBef>
                <a:spcPts val="0"/>
              </a:spcBef>
              <a:spcAft>
                <a:spcPts val="0"/>
              </a:spcAft>
              <a:buSzPts val="3100"/>
              <a:buChar char="➔"/>
            </a:pPr>
            <a:r>
              <a:rPr lang="en-US" sz="3100"/>
              <a:t>Bayesian Inference</a:t>
            </a:r>
            <a:endParaRPr sz="3100"/>
          </a:p>
          <a:p>
            <a:pPr indent="-400050" lvl="1" marL="914400" rtl="0" algn="l">
              <a:spcBef>
                <a:spcPts val="0"/>
              </a:spcBef>
              <a:spcAft>
                <a:spcPts val="0"/>
              </a:spcAft>
              <a:buSzPts val="2700"/>
              <a:buChar char="◆"/>
            </a:pPr>
            <a:r>
              <a:rPr lang="en-US" sz="2700"/>
              <a:t>Incorporates uncertainties and prior information</a:t>
            </a:r>
            <a:endParaRPr sz="2700"/>
          </a:p>
          <a:p>
            <a:pPr indent="-400050" lvl="1" marL="914400" rtl="0" algn="l">
              <a:spcBef>
                <a:spcPts val="0"/>
              </a:spcBef>
              <a:spcAft>
                <a:spcPts val="0"/>
              </a:spcAft>
              <a:buSzPts val="2700"/>
              <a:buChar char="◆"/>
            </a:pPr>
            <a:r>
              <a:rPr lang="en-US" sz="2700"/>
              <a:t>Computationally expensive</a:t>
            </a:r>
            <a:endParaRPr sz="2700"/>
          </a:p>
          <a:p>
            <a:pPr indent="-400050" lvl="0" marL="457200" rtl="0" algn="l">
              <a:spcBef>
                <a:spcPts val="0"/>
              </a:spcBef>
              <a:spcAft>
                <a:spcPts val="0"/>
              </a:spcAft>
              <a:buSzPts val="2700"/>
              <a:buChar char="➔"/>
            </a:pPr>
            <a:r>
              <a:rPr lang="en-US" sz="2700"/>
              <a:t>Variational Methods</a:t>
            </a:r>
            <a:endParaRPr sz="2700"/>
          </a:p>
          <a:p>
            <a:pPr indent="-400050" lvl="1" marL="914400" rtl="0" algn="l">
              <a:spcBef>
                <a:spcPts val="0"/>
              </a:spcBef>
              <a:spcAft>
                <a:spcPts val="0"/>
              </a:spcAft>
              <a:buSzPts val="2700"/>
              <a:buChar char="◆"/>
            </a:pPr>
            <a:r>
              <a:rPr lang="en-US" sz="2700"/>
              <a:t>Challenges in high-dimensional settings</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355801e1159_0_15"/>
          <p:cNvSpPr txBox="1"/>
          <p:nvPr>
            <p:ph type="title"/>
          </p:nvPr>
        </p:nvSpPr>
        <p:spPr>
          <a:xfrm>
            <a:off x="1154965" y="115443"/>
            <a:ext cx="7772400" cy="628800"/>
          </a:xfrm>
          <a:prstGeom prst="rect">
            <a:avLst/>
          </a:prstGeom>
        </p:spPr>
        <p:txBody>
          <a:bodyPr anchorCtr="0" anchor="ctr" bIns="44450" lIns="90475" spcFirstLastPara="1" rIns="90475" wrap="square" tIns="44450">
            <a:noAutofit/>
          </a:bodyPr>
          <a:lstStyle/>
          <a:p>
            <a:pPr indent="0" lvl="0" marL="0" rtl="0" algn="r">
              <a:spcBef>
                <a:spcPts val="0"/>
              </a:spcBef>
              <a:spcAft>
                <a:spcPts val="0"/>
              </a:spcAft>
              <a:buNone/>
            </a:pPr>
            <a:r>
              <a:rPr lang="en-US"/>
              <a:t>Background of paper</a:t>
            </a:r>
            <a:endParaRPr/>
          </a:p>
        </p:txBody>
      </p:sp>
      <p:sp>
        <p:nvSpPr>
          <p:cNvPr id="98" name="Google Shape;98;g355801e1159_0_15"/>
          <p:cNvSpPr txBox="1"/>
          <p:nvPr>
            <p:ph idx="1" type="body"/>
          </p:nvPr>
        </p:nvSpPr>
        <p:spPr>
          <a:xfrm>
            <a:off x="104975" y="1758225"/>
            <a:ext cx="8725500" cy="2939100"/>
          </a:xfrm>
          <a:prstGeom prst="rect">
            <a:avLst/>
          </a:prstGeom>
        </p:spPr>
        <p:txBody>
          <a:bodyPr anchorCtr="0" anchor="t" bIns="44450" lIns="90475" spcFirstLastPara="1" rIns="90475" wrap="square" tIns="44450">
            <a:noAutofit/>
          </a:bodyPr>
          <a:lstStyle/>
          <a:p>
            <a:pPr indent="-355600" lvl="0" marL="457200" rtl="0" algn="l">
              <a:spcBef>
                <a:spcPts val="640"/>
              </a:spcBef>
              <a:spcAft>
                <a:spcPts val="0"/>
              </a:spcAft>
              <a:buSzPts val="2000"/>
              <a:buChar char="-"/>
            </a:pPr>
            <a:r>
              <a:rPr b="1" lang="en-US" sz="2000"/>
              <a:t>Sub-networks</a:t>
            </a:r>
            <a:endParaRPr b="1" sz="2000"/>
          </a:p>
          <a:p>
            <a:pPr indent="-355600" lvl="0" marL="914400" rtl="0" algn="l">
              <a:spcBef>
                <a:spcPts val="0"/>
              </a:spcBef>
              <a:spcAft>
                <a:spcPts val="0"/>
              </a:spcAft>
              <a:buSzPts val="2000"/>
              <a:buAutoNum type="arabicPeriod"/>
            </a:pPr>
            <a:r>
              <a:rPr lang="en-US" sz="2000"/>
              <a:t>Invertible neural network (INN) </a:t>
            </a:r>
            <a:endParaRPr sz="2000"/>
          </a:p>
          <a:p>
            <a:pPr indent="-355600" lvl="0" marL="914400" rtl="0" algn="l">
              <a:spcBef>
                <a:spcPts val="0"/>
              </a:spcBef>
              <a:spcAft>
                <a:spcPts val="0"/>
              </a:spcAft>
              <a:buSzPts val="2000"/>
              <a:buAutoNum type="arabicPeriod"/>
            </a:pPr>
            <a:r>
              <a:rPr lang="en-US" sz="2000"/>
              <a:t>Neural basis network (NB-Net)</a:t>
            </a:r>
            <a:endParaRPr sz="2000"/>
          </a:p>
          <a:p>
            <a:pPr indent="-355600" lvl="0" marL="457200" rtl="0" algn="l">
              <a:spcBef>
                <a:spcPts val="0"/>
              </a:spcBef>
              <a:spcAft>
                <a:spcPts val="0"/>
              </a:spcAft>
              <a:buSzPts val="2000"/>
              <a:buChar char="-"/>
            </a:pPr>
            <a:r>
              <a:rPr lang="en-US" sz="2000"/>
              <a:t> </a:t>
            </a:r>
            <a:r>
              <a:rPr b="1" lang="en-US" sz="2000"/>
              <a:t>Efficacy and precision</a:t>
            </a:r>
            <a:r>
              <a:rPr lang="en-US" sz="2000"/>
              <a:t> quantified by</a:t>
            </a:r>
            <a:endParaRPr sz="2000"/>
          </a:p>
          <a:p>
            <a:pPr indent="-355600" lvl="1" marL="914400" rtl="0" algn="l">
              <a:spcBef>
                <a:spcPts val="0"/>
              </a:spcBef>
              <a:spcAft>
                <a:spcPts val="0"/>
              </a:spcAft>
              <a:buSzPts val="2000"/>
              <a:buChar char="-"/>
            </a:pPr>
            <a:r>
              <a:rPr lang="en-US" sz="2000"/>
              <a:t>Numerical experiments (inverse kinematics, 1-dimensional and 2-dimensional diffusion equations, and seismic traveltime tomography)</a:t>
            </a:r>
            <a:endParaRPr sz="2000"/>
          </a:p>
          <a:p>
            <a:pPr indent="-355600" lvl="0" marL="457200" rtl="0" algn="l">
              <a:spcBef>
                <a:spcPts val="0"/>
              </a:spcBef>
              <a:spcAft>
                <a:spcPts val="0"/>
              </a:spcAft>
              <a:buSzPts val="2000"/>
              <a:buChar char="-"/>
            </a:pPr>
            <a:r>
              <a:rPr lang="en-US" sz="2000"/>
              <a:t>Proposed loss </a:t>
            </a:r>
            <a:r>
              <a:rPr b="1" lang="en-US" sz="2000"/>
              <a:t>compared</a:t>
            </a:r>
            <a:r>
              <a:rPr lang="en-US" sz="2000"/>
              <a:t> to </a:t>
            </a:r>
            <a:r>
              <a:rPr lang="en-US" sz="2000"/>
              <a:t>kernel</a:t>
            </a:r>
            <a:r>
              <a:rPr lang="en-US" sz="2000"/>
              <a:t>-based maximum mean discrepancy loss</a:t>
            </a:r>
            <a:endParaRPr sz="2000"/>
          </a:p>
        </p:txBody>
      </p:sp>
      <p:sp>
        <p:nvSpPr>
          <p:cNvPr id="99" name="Google Shape;99;g355801e1159_0_15"/>
          <p:cNvSpPr txBox="1"/>
          <p:nvPr/>
        </p:nvSpPr>
        <p:spPr>
          <a:xfrm>
            <a:off x="0" y="885088"/>
            <a:ext cx="9308700" cy="7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2100">
                <a:solidFill>
                  <a:srgbClr val="FFD200"/>
                </a:solidFill>
                <a:latin typeface="Helvetica Neue"/>
                <a:ea typeface="Helvetica Neue"/>
                <a:cs typeface="Helvetica Neue"/>
                <a:sym typeface="Helvetica Neue"/>
              </a:rPr>
              <a:t>Efficient Bayesian Inference Using Physics-Informed Invertible Neural Networks For Inverse Problems by Guan et. al.</a:t>
            </a:r>
            <a:endParaRPr b="1" i="1" sz="2100">
              <a:solidFill>
                <a:srgbClr val="FFD200"/>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355801e1159_0_20"/>
          <p:cNvSpPr txBox="1"/>
          <p:nvPr>
            <p:ph type="title"/>
          </p:nvPr>
        </p:nvSpPr>
        <p:spPr>
          <a:xfrm>
            <a:off x="1154965" y="115443"/>
            <a:ext cx="7772400" cy="628800"/>
          </a:xfrm>
          <a:prstGeom prst="rect">
            <a:avLst/>
          </a:prstGeom>
        </p:spPr>
        <p:txBody>
          <a:bodyPr anchorCtr="0" anchor="ctr" bIns="44450" lIns="90475" spcFirstLastPara="1" rIns="90475" wrap="square" tIns="44450">
            <a:noAutofit/>
          </a:bodyPr>
          <a:lstStyle/>
          <a:p>
            <a:pPr indent="0" lvl="0" marL="0" rtl="0" algn="r">
              <a:spcBef>
                <a:spcPts val="0"/>
              </a:spcBef>
              <a:spcAft>
                <a:spcPts val="0"/>
              </a:spcAft>
              <a:buNone/>
            </a:pPr>
            <a:r>
              <a:rPr lang="en-US"/>
              <a:t>Methods</a:t>
            </a:r>
            <a:endParaRPr/>
          </a:p>
        </p:txBody>
      </p:sp>
      <p:sp>
        <p:nvSpPr>
          <p:cNvPr id="105" name="Google Shape;105;g355801e1159_0_20"/>
          <p:cNvSpPr txBox="1"/>
          <p:nvPr>
            <p:ph idx="1" type="body"/>
          </p:nvPr>
        </p:nvSpPr>
        <p:spPr>
          <a:xfrm>
            <a:off x="61050" y="859300"/>
            <a:ext cx="5277900" cy="4223100"/>
          </a:xfrm>
          <a:prstGeom prst="rect">
            <a:avLst/>
          </a:prstGeom>
        </p:spPr>
        <p:txBody>
          <a:bodyPr anchorCtr="0" anchor="t" bIns="44450" lIns="90475" spcFirstLastPara="1" rIns="90475" wrap="square" tIns="44450">
            <a:noAutofit/>
          </a:bodyPr>
          <a:lstStyle/>
          <a:p>
            <a:pPr indent="0" lvl="0" marL="0" rtl="0" algn="l">
              <a:lnSpc>
                <a:spcPct val="115000"/>
              </a:lnSpc>
              <a:spcBef>
                <a:spcPts val="1200"/>
              </a:spcBef>
              <a:spcAft>
                <a:spcPts val="0"/>
              </a:spcAft>
              <a:buNone/>
            </a:pPr>
            <a:r>
              <a:rPr b="1" i="1" lang="en-US" sz="1400">
                <a:solidFill>
                  <a:srgbClr val="00539F"/>
                </a:solidFill>
                <a:latin typeface="Helvetica Neue"/>
                <a:ea typeface="Helvetica Neue"/>
                <a:cs typeface="Helvetica Neue"/>
                <a:sym typeface="Helvetica Neue"/>
              </a:rPr>
              <a:t>Combined an INN with a basis function decoder (NB-Net)</a:t>
            </a:r>
            <a:br>
              <a:rPr b="1" lang="en-US" sz="1200">
                <a:solidFill>
                  <a:srgbClr val="00539F"/>
                </a:solidFill>
                <a:latin typeface="Helvetica Neue"/>
                <a:ea typeface="Helvetica Neue"/>
                <a:cs typeface="Helvetica Neue"/>
                <a:sym typeface="Helvetica Neue"/>
              </a:rPr>
            </a:br>
            <a:endParaRPr b="1" sz="1200">
              <a:solidFill>
                <a:srgbClr val="00539F"/>
              </a:solidFill>
              <a:latin typeface="Helvetica Neue"/>
              <a:ea typeface="Helvetica Neue"/>
              <a:cs typeface="Helvetica Neue"/>
              <a:sym typeface="Helvetica Neue"/>
            </a:endParaRPr>
          </a:p>
          <a:p>
            <a:pPr indent="-311150" lvl="0" marL="457200" rtl="0" algn="l">
              <a:lnSpc>
                <a:spcPct val="115000"/>
              </a:lnSpc>
              <a:spcBef>
                <a:spcPts val="1200"/>
              </a:spcBef>
              <a:spcAft>
                <a:spcPts val="0"/>
              </a:spcAft>
              <a:buClr>
                <a:srgbClr val="00539F"/>
              </a:buClr>
              <a:buSzPts val="1300"/>
              <a:buChar char="●"/>
            </a:pPr>
            <a:r>
              <a:rPr b="1" lang="en-US" sz="1300" u="sng">
                <a:solidFill>
                  <a:srgbClr val="00539F"/>
                </a:solidFill>
                <a:latin typeface="Helvetica Neue"/>
                <a:ea typeface="Helvetica Neue"/>
                <a:cs typeface="Helvetica Neue"/>
                <a:sym typeface="Helvetica Neue"/>
              </a:rPr>
              <a:t>Forward pass:</a:t>
            </a:r>
            <a:r>
              <a:rPr b="1" lang="en-US" sz="1300">
                <a:solidFill>
                  <a:srgbClr val="00539F"/>
                </a:solidFill>
                <a:latin typeface="Helvetica Neue"/>
                <a:ea typeface="Helvetica Neue"/>
                <a:cs typeface="Helvetica Neue"/>
                <a:sym typeface="Helvetica Neue"/>
              </a:rPr>
              <a:t> Transformed parameters λ into [c, z], where:</a:t>
            </a:r>
            <a:endParaRPr b="1" sz="1300">
              <a:solidFill>
                <a:srgbClr val="00539F"/>
              </a:solidFill>
              <a:latin typeface="Helvetica Neue"/>
              <a:ea typeface="Helvetica Neue"/>
              <a:cs typeface="Helvetica Neue"/>
              <a:sym typeface="Helvetica Neue"/>
            </a:endParaRPr>
          </a:p>
          <a:p>
            <a:pPr indent="-304800" lvl="0" marL="914400" rtl="0" algn="l">
              <a:lnSpc>
                <a:spcPct val="115000"/>
              </a:lnSpc>
              <a:spcBef>
                <a:spcPts val="0"/>
              </a:spcBef>
              <a:spcAft>
                <a:spcPts val="0"/>
              </a:spcAft>
              <a:buClr>
                <a:schemeClr val="lt2"/>
              </a:buClr>
              <a:buSzPts val="1200"/>
              <a:buFont typeface="Helvetica Neue"/>
              <a:buChar char="●"/>
            </a:pPr>
            <a:r>
              <a:rPr b="1" lang="en-US" sz="1200">
                <a:solidFill>
                  <a:schemeClr val="lt2"/>
                </a:solidFill>
                <a:latin typeface="Helvetica Neue"/>
                <a:ea typeface="Helvetica Neue"/>
                <a:cs typeface="Helvetica Neue"/>
                <a:sym typeface="Helvetica Neue"/>
              </a:rPr>
              <a:t>c: Deterministic component (e.g., observable output)</a:t>
            </a:r>
            <a:endParaRPr b="1" sz="1200">
              <a:solidFill>
                <a:schemeClr val="lt2"/>
              </a:solidFill>
              <a:latin typeface="Helvetica Neue"/>
              <a:ea typeface="Helvetica Neue"/>
              <a:cs typeface="Helvetica Neue"/>
              <a:sym typeface="Helvetica Neue"/>
            </a:endParaRPr>
          </a:p>
          <a:p>
            <a:pPr indent="-304800" lvl="0" marL="914400" rtl="0" algn="l">
              <a:lnSpc>
                <a:spcPct val="115000"/>
              </a:lnSpc>
              <a:spcBef>
                <a:spcPts val="0"/>
              </a:spcBef>
              <a:spcAft>
                <a:spcPts val="0"/>
              </a:spcAft>
              <a:buClr>
                <a:srgbClr val="838787"/>
              </a:buClr>
              <a:buSzPts val="1200"/>
              <a:buFont typeface="Helvetica Neue"/>
              <a:buChar char="●"/>
            </a:pPr>
            <a:r>
              <a:rPr b="1" lang="en-US" sz="1200">
                <a:solidFill>
                  <a:schemeClr val="lt2"/>
                </a:solidFill>
                <a:latin typeface="Helvetica Neue"/>
                <a:ea typeface="Helvetica Neue"/>
                <a:cs typeface="Helvetica Neue"/>
                <a:sym typeface="Helvetica Neue"/>
              </a:rPr>
              <a:t>z: Latent variable (to model uncertainty)</a:t>
            </a:r>
            <a:br>
              <a:rPr b="1" lang="en-US" sz="1200">
                <a:solidFill>
                  <a:srgbClr val="00539F"/>
                </a:solidFill>
                <a:latin typeface="Helvetica Neue"/>
                <a:ea typeface="Helvetica Neue"/>
                <a:cs typeface="Helvetica Neue"/>
                <a:sym typeface="Helvetica Neue"/>
              </a:rPr>
            </a:br>
            <a:endParaRPr b="1" sz="1200">
              <a:solidFill>
                <a:srgbClr val="00539F"/>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rgbClr val="00539F"/>
              </a:buClr>
              <a:buSzPts val="1200"/>
              <a:buChar char="●"/>
            </a:pPr>
            <a:r>
              <a:rPr b="1" lang="en-US" sz="1300" u="sng">
                <a:solidFill>
                  <a:srgbClr val="00539F"/>
                </a:solidFill>
                <a:latin typeface="Helvetica Neue"/>
                <a:ea typeface="Helvetica Neue"/>
                <a:cs typeface="Helvetica Neue"/>
                <a:sym typeface="Helvetica Neue"/>
              </a:rPr>
              <a:t>Inverse pass: </a:t>
            </a:r>
            <a:r>
              <a:rPr b="1" lang="en-US" sz="1300">
                <a:solidFill>
                  <a:srgbClr val="00539F"/>
                </a:solidFill>
                <a:latin typeface="Helvetica Neue"/>
                <a:ea typeface="Helvetica Neue"/>
                <a:cs typeface="Helvetica Neue"/>
                <a:sym typeface="Helvetica Neue"/>
              </a:rPr>
              <a:t>Maps outputs and latent variables back to original input parameters (λ).</a:t>
            </a:r>
            <a:endParaRPr b="1" sz="1200">
              <a:solidFill>
                <a:srgbClr val="00539F"/>
              </a:solidFill>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b="1" lang="en-US" sz="1500">
                <a:solidFill>
                  <a:srgbClr val="00539F"/>
                </a:solidFill>
                <a:latin typeface="Helvetica Neue"/>
                <a:ea typeface="Helvetica Neue"/>
                <a:cs typeface="Helvetica Neue"/>
                <a:sym typeface="Helvetica Neue"/>
              </a:rPr>
              <a:t>Training:</a:t>
            </a:r>
            <a:endParaRPr b="1" sz="1500">
              <a:solidFill>
                <a:srgbClr val="838787"/>
              </a:solidFill>
              <a:latin typeface="Helvetica Neue"/>
              <a:ea typeface="Helvetica Neue"/>
              <a:cs typeface="Helvetica Neue"/>
              <a:sym typeface="Helvetica Neue"/>
            </a:endParaRPr>
          </a:p>
          <a:p>
            <a:pPr indent="-304800" lvl="0" marL="457200" rtl="0" algn="l">
              <a:lnSpc>
                <a:spcPct val="115000"/>
              </a:lnSpc>
              <a:spcBef>
                <a:spcPts val="1200"/>
              </a:spcBef>
              <a:spcAft>
                <a:spcPts val="0"/>
              </a:spcAft>
              <a:buClr>
                <a:schemeClr val="lt2"/>
              </a:buClr>
              <a:buSzPts val="1200"/>
              <a:buFont typeface="Helvetica Neue"/>
              <a:buChar char="●"/>
            </a:pPr>
            <a:r>
              <a:rPr b="1" lang="en-US" sz="1200">
                <a:solidFill>
                  <a:schemeClr val="lt2"/>
                </a:solidFill>
                <a:latin typeface="Helvetica Neue"/>
                <a:ea typeface="Helvetica Neue"/>
                <a:cs typeface="Helvetica Neue"/>
                <a:sym typeface="Helvetica Neue"/>
              </a:rPr>
              <a:t>Supervised on synthetic inverse kinematics data</a:t>
            </a:r>
            <a:br>
              <a:rPr b="1" lang="en-US" sz="1200">
                <a:solidFill>
                  <a:schemeClr val="lt2"/>
                </a:solidFill>
                <a:latin typeface="Helvetica Neue"/>
                <a:ea typeface="Helvetica Neue"/>
                <a:cs typeface="Helvetica Neue"/>
                <a:sym typeface="Helvetica Neue"/>
              </a:rPr>
            </a:br>
            <a:endParaRPr b="1" sz="1200">
              <a:solidFill>
                <a:schemeClr val="lt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lt2"/>
              </a:buClr>
              <a:buSzPts val="1200"/>
              <a:buFont typeface="Helvetica Neue"/>
              <a:buChar char="●"/>
            </a:pPr>
            <a:r>
              <a:rPr b="1" lang="en-US" sz="1200">
                <a:solidFill>
                  <a:schemeClr val="lt2"/>
                </a:solidFill>
                <a:latin typeface="Helvetica Neue"/>
                <a:ea typeface="Helvetica Neue"/>
                <a:cs typeface="Helvetica Neue"/>
                <a:sym typeface="Helvetica Neue"/>
              </a:rPr>
              <a:t>Loss = fit error + ABC loss + independence regularization</a:t>
            </a:r>
            <a:br>
              <a:rPr b="1" lang="en-US" sz="1200">
                <a:solidFill>
                  <a:schemeClr val="lt2"/>
                </a:solidFill>
                <a:latin typeface="Helvetica Neue"/>
                <a:ea typeface="Helvetica Neue"/>
                <a:cs typeface="Helvetica Neue"/>
                <a:sym typeface="Helvetica Neue"/>
              </a:rPr>
            </a:br>
            <a:endParaRPr b="1" sz="1200">
              <a:solidFill>
                <a:schemeClr val="lt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rgbClr val="00539F"/>
              </a:buClr>
              <a:buSzPts val="1200"/>
              <a:buFont typeface="Helvetica Neue"/>
              <a:buChar char="●"/>
            </a:pPr>
            <a:r>
              <a:rPr b="1" lang="en-US" sz="1200">
                <a:solidFill>
                  <a:schemeClr val="lt2"/>
                </a:solidFill>
                <a:latin typeface="Helvetica Neue"/>
                <a:ea typeface="Helvetica Neue"/>
                <a:cs typeface="Helvetica Neue"/>
                <a:sym typeface="Helvetica Neue"/>
              </a:rPr>
              <a:t>Optimized with Adam (1200 epochs, batch size 64)</a:t>
            </a:r>
            <a:br>
              <a:rPr b="1" lang="en-US" sz="1200">
                <a:solidFill>
                  <a:srgbClr val="00539F"/>
                </a:solidFill>
                <a:latin typeface="Helvetica Neue"/>
                <a:ea typeface="Helvetica Neue"/>
                <a:cs typeface="Helvetica Neue"/>
                <a:sym typeface="Helvetica Neue"/>
              </a:rPr>
            </a:br>
            <a:endParaRPr b="1" sz="1200">
              <a:solidFill>
                <a:srgbClr val="00539F"/>
              </a:solidFill>
              <a:latin typeface="Helvetica Neue"/>
              <a:ea typeface="Helvetica Neue"/>
              <a:cs typeface="Helvetica Neue"/>
              <a:sym typeface="Helvetica Neue"/>
            </a:endParaRPr>
          </a:p>
          <a:p>
            <a:pPr indent="0" lvl="0" marL="0" rtl="0" algn="l">
              <a:lnSpc>
                <a:spcPct val="100000"/>
              </a:lnSpc>
              <a:spcBef>
                <a:spcPts val="1200"/>
              </a:spcBef>
              <a:spcAft>
                <a:spcPts val="0"/>
              </a:spcAft>
              <a:buNone/>
            </a:pPr>
            <a:r>
              <a:t/>
            </a:r>
            <a:endParaRPr b="1" sz="1100">
              <a:solidFill>
                <a:srgbClr val="00539F"/>
              </a:solidFill>
              <a:latin typeface="Helvetica Neue"/>
              <a:ea typeface="Helvetica Neue"/>
              <a:cs typeface="Helvetica Neue"/>
              <a:sym typeface="Helvetica Neue"/>
            </a:endParaRPr>
          </a:p>
        </p:txBody>
      </p:sp>
      <p:sp>
        <p:nvSpPr>
          <p:cNvPr id="106" name="Google Shape;106;g355801e1159_0_20"/>
          <p:cNvSpPr txBox="1"/>
          <p:nvPr/>
        </p:nvSpPr>
        <p:spPr>
          <a:xfrm>
            <a:off x="5387850" y="936700"/>
            <a:ext cx="3677400" cy="406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a:solidFill>
                  <a:srgbClr val="00539F"/>
                </a:solidFill>
                <a:latin typeface="Helvetica Neue"/>
                <a:ea typeface="Helvetica Neue"/>
                <a:cs typeface="Helvetica Neue"/>
                <a:sym typeface="Helvetica Neue"/>
              </a:rPr>
              <a:t>Inference:</a:t>
            </a:r>
            <a:endParaRPr b="1">
              <a:solidFill>
                <a:srgbClr val="00539F"/>
              </a:solidFill>
              <a:latin typeface="Helvetica Neue"/>
              <a:ea typeface="Helvetica Neue"/>
              <a:cs typeface="Helvetica Neue"/>
              <a:sym typeface="Helvetica Neue"/>
            </a:endParaRPr>
          </a:p>
          <a:p>
            <a:pPr indent="-311150" lvl="0" marL="457200" rtl="0" algn="l">
              <a:lnSpc>
                <a:spcPct val="115000"/>
              </a:lnSpc>
              <a:spcBef>
                <a:spcPts val="1200"/>
              </a:spcBef>
              <a:spcAft>
                <a:spcPts val="0"/>
              </a:spcAft>
              <a:buClr>
                <a:schemeClr val="lt2"/>
              </a:buClr>
              <a:buSzPts val="1300"/>
              <a:buFont typeface="Helvetica Neue"/>
              <a:buChar char="●"/>
            </a:pPr>
            <a:r>
              <a:rPr b="1" lang="en-US" sz="1300">
                <a:solidFill>
                  <a:schemeClr val="lt2"/>
                </a:solidFill>
                <a:latin typeface="Helvetica Neue"/>
                <a:ea typeface="Helvetica Neue"/>
                <a:cs typeface="Helvetica Neue"/>
                <a:sym typeface="Helvetica Neue"/>
              </a:rPr>
              <a:t>Sample latent z ~ N(0, I), invert with fixed y to generate posterior over λ</a:t>
            </a:r>
            <a:br>
              <a:rPr b="1" lang="en-US" sz="1300">
                <a:solidFill>
                  <a:schemeClr val="lt2"/>
                </a:solidFill>
                <a:latin typeface="Helvetica Neue"/>
                <a:ea typeface="Helvetica Neue"/>
                <a:cs typeface="Helvetica Neue"/>
                <a:sym typeface="Helvetica Neue"/>
              </a:rPr>
            </a:br>
            <a:endParaRPr b="1" sz="1300">
              <a:solidFill>
                <a:schemeClr val="lt2"/>
              </a:solidFill>
              <a:latin typeface="Helvetica Neue"/>
              <a:ea typeface="Helvetica Neue"/>
              <a:cs typeface="Helvetica Neue"/>
              <a:sym typeface="Helvetica Neue"/>
            </a:endParaRPr>
          </a:p>
          <a:p>
            <a:pPr indent="-311150" lvl="0" marL="457200" rtl="0" algn="l">
              <a:lnSpc>
                <a:spcPct val="115000"/>
              </a:lnSpc>
              <a:spcBef>
                <a:spcPts val="0"/>
              </a:spcBef>
              <a:spcAft>
                <a:spcPts val="0"/>
              </a:spcAft>
              <a:buClr>
                <a:srgbClr val="00539F"/>
              </a:buClr>
              <a:buSzPts val="1300"/>
              <a:buFont typeface="Helvetica Neue"/>
              <a:buChar char="●"/>
            </a:pPr>
            <a:r>
              <a:rPr b="1" lang="en-US" sz="1300">
                <a:solidFill>
                  <a:schemeClr val="lt2"/>
                </a:solidFill>
                <a:latin typeface="Helvetica Neue"/>
                <a:ea typeface="Helvetica Neue"/>
                <a:cs typeface="Helvetica Neue"/>
                <a:sym typeface="Helvetica Neue"/>
              </a:rPr>
              <a:t>Compare with rejection-based ABC baseline</a:t>
            </a:r>
            <a:br>
              <a:rPr b="1" lang="en-US" sz="1300">
                <a:solidFill>
                  <a:srgbClr val="00539F"/>
                </a:solidFill>
                <a:latin typeface="Helvetica Neue"/>
                <a:ea typeface="Helvetica Neue"/>
                <a:cs typeface="Helvetica Neue"/>
                <a:sym typeface="Helvetica Neue"/>
              </a:rPr>
            </a:br>
            <a:endParaRPr b="1" sz="1300">
              <a:solidFill>
                <a:srgbClr val="00539F"/>
              </a:solidFill>
              <a:latin typeface="Helvetica Neue"/>
              <a:ea typeface="Helvetica Neue"/>
              <a:cs typeface="Helvetica Neue"/>
              <a:sym typeface="Helvetica Neue"/>
            </a:endParaRPr>
          </a:p>
          <a:p>
            <a:pPr indent="0" lvl="0" marL="0" rtl="0" algn="l">
              <a:lnSpc>
                <a:spcPct val="115000"/>
              </a:lnSpc>
              <a:spcBef>
                <a:spcPts val="1200"/>
              </a:spcBef>
              <a:spcAft>
                <a:spcPts val="0"/>
              </a:spcAft>
              <a:buClr>
                <a:schemeClr val="dk1"/>
              </a:buClr>
              <a:buSzPts val="1100"/>
              <a:buFont typeface="Arial"/>
              <a:buNone/>
            </a:pPr>
            <a:r>
              <a:rPr b="1" lang="en-US">
                <a:solidFill>
                  <a:srgbClr val="00539F"/>
                </a:solidFill>
                <a:latin typeface="Helvetica Neue"/>
                <a:ea typeface="Helvetica Neue"/>
                <a:cs typeface="Helvetica Neue"/>
                <a:sym typeface="Helvetica Neue"/>
              </a:rPr>
              <a:t>Evaluation:</a:t>
            </a:r>
            <a:endParaRPr b="1">
              <a:solidFill>
                <a:srgbClr val="00539F"/>
              </a:solidFill>
              <a:latin typeface="Helvetica Neue"/>
              <a:ea typeface="Helvetica Neue"/>
              <a:cs typeface="Helvetica Neue"/>
              <a:sym typeface="Helvetica Neue"/>
            </a:endParaRPr>
          </a:p>
          <a:p>
            <a:pPr indent="-311150" lvl="0" marL="457200" rtl="0" algn="l">
              <a:lnSpc>
                <a:spcPct val="115000"/>
              </a:lnSpc>
              <a:spcBef>
                <a:spcPts val="1200"/>
              </a:spcBef>
              <a:spcAft>
                <a:spcPts val="0"/>
              </a:spcAft>
              <a:buClr>
                <a:schemeClr val="lt2"/>
              </a:buClr>
              <a:buSzPts val="1300"/>
              <a:buFont typeface="Helvetica Neue"/>
              <a:buChar char="●"/>
            </a:pPr>
            <a:r>
              <a:rPr b="1" lang="en-US" sz="1300">
                <a:solidFill>
                  <a:schemeClr val="lt2"/>
                </a:solidFill>
                <a:latin typeface="Helvetica Neue"/>
                <a:ea typeface="Helvetica Neue"/>
                <a:cs typeface="Helvetica Neue"/>
                <a:sym typeface="Helvetica Neue"/>
              </a:rPr>
              <a:t>Posterior quality visualized with corner plots (scatter, histograms, KDE)</a:t>
            </a:r>
            <a:endParaRPr b="1" sz="1300">
              <a:solidFill>
                <a:schemeClr val="lt2"/>
              </a:solidFill>
              <a:latin typeface="Helvetica Neue"/>
              <a:ea typeface="Helvetica Neue"/>
              <a:cs typeface="Helvetica Neue"/>
              <a:sym typeface="Helvetica Neue"/>
            </a:endParaRPr>
          </a:p>
          <a:p>
            <a:pPr indent="0" lvl="0" marL="0" rtl="0" algn="l">
              <a:spcBef>
                <a:spcPts val="1200"/>
              </a:spcBef>
              <a:spcAft>
                <a:spcPts val="0"/>
              </a:spcAft>
              <a:buNone/>
            </a:pPr>
            <a:r>
              <a:t/>
            </a:r>
            <a:endParaRPr sz="3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305037ecea2_1_0"/>
          <p:cNvSpPr txBox="1"/>
          <p:nvPr>
            <p:ph type="title"/>
          </p:nvPr>
        </p:nvSpPr>
        <p:spPr>
          <a:xfrm>
            <a:off x="1154965" y="115443"/>
            <a:ext cx="7772400" cy="628800"/>
          </a:xfrm>
          <a:prstGeom prst="rect">
            <a:avLst/>
          </a:prstGeom>
        </p:spPr>
        <p:txBody>
          <a:bodyPr anchorCtr="0" anchor="ctr" bIns="44450" lIns="90475" spcFirstLastPara="1" rIns="90475" wrap="square" tIns="44450">
            <a:noAutofit/>
          </a:bodyPr>
          <a:lstStyle/>
          <a:p>
            <a:pPr indent="0" lvl="0" marL="0" rtl="0" algn="r">
              <a:spcBef>
                <a:spcPts val="0"/>
              </a:spcBef>
              <a:spcAft>
                <a:spcPts val="0"/>
              </a:spcAft>
              <a:buNone/>
            </a:pPr>
            <a:r>
              <a:rPr lang="en-US"/>
              <a:t>Algorithm 1 - INN</a:t>
            </a:r>
            <a:endParaRPr/>
          </a:p>
        </p:txBody>
      </p:sp>
      <p:sp>
        <p:nvSpPr>
          <p:cNvPr id="112" name="Google Shape;112;g305037ecea2_1_0"/>
          <p:cNvSpPr txBox="1"/>
          <p:nvPr>
            <p:ph idx="1" type="body"/>
          </p:nvPr>
        </p:nvSpPr>
        <p:spPr>
          <a:xfrm>
            <a:off x="244350" y="977375"/>
            <a:ext cx="8213700" cy="3823200"/>
          </a:xfrm>
          <a:prstGeom prst="rect">
            <a:avLst/>
          </a:prstGeom>
        </p:spPr>
        <p:txBody>
          <a:bodyPr anchorCtr="0" anchor="t" bIns="44450" lIns="90475" spcFirstLastPara="1" rIns="90475" wrap="square" tIns="44450">
            <a:noAutofit/>
          </a:bodyPr>
          <a:lstStyle/>
          <a:p>
            <a:pPr indent="-311150" lvl="0" marL="457200" rtl="0" algn="l">
              <a:lnSpc>
                <a:spcPct val="115000"/>
              </a:lnSpc>
              <a:spcBef>
                <a:spcPts val="1200"/>
              </a:spcBef>
              <a:spcAft>
                <a:spcPts val="0"/>
              </a:spcAft>
              <a:buClr>
                <a:srgbClr val="00539F"/>
              </a:buClr>
              <a:buSzPts val="1300"/>
              <a:buChar char="-"/>
            </a:pPr>
            <a:r>
              <a:rPr lang="en-US" sz="1300">
                <a:solidFill>
                  <a:srgbClr val="00539F"/>
                </a:solidFill>
                <a:latin typeface="Helvetica Neue"/>
                <a:ea typeface="Helvetica Neue"/>
                <a:cs typeface="Helvetica Neue"/>
                <a:sym typeface="Helvetica Neue"/>
              </a:rPr>
              <a:t>Learns a invertible mapping between parameters (λ) and outputs (y) + latent variables (z)</a:t>
            </a:r>
            <a:br>
              <a:rPr lang="en-US" sz="1300">
                <a:solidFill>
                  <a:srgbClr val="00539F"/>
                </a:solidFill>
                <a:latin typeface="Helvetica Neue"/>
                <a:ea typeface="Helvetica Neue"/>
                <a:cs typeface="Helvetica Neue"/>
                <a:sym typeface="Helvetica Neue"/>
              </a:rPr>
            </a:br>
            <a:endParaRPr sz="1300">
              <a:solidFill>
                <a:srgbClr val="00539F"/>
              </a:solidFill>
              <a:latin typeface="Helvetica Neue"/>
              <a:ea typeface="Helvetica Neue"/>
              <a:cs typeface="Helvetica Neue"/>
              <a:sym typeface="Helvetica Neue"/>
            </a:endParaRPr>
          </a:p>
          <a:p>
            <a:pPr indent="-311150" lvl="0" marL="457200" rtl="0" algn="l">
              <a:lnSpc>
                <a:spcPct val="115000"/>
              </a:lnSpc>
              <a:spcBef>
                <a:spcPts val="0"/>
              </a:spcBef>
              <a:spcAft>
                <a:spcPts val="0"/>
              </a:spcAft>
              <a:buClr>
                <a:srgbClr val="00539F"/>
              </a:buClr>
              <a:buSzPts val="1300"/>
              <a:buChar char="-"/>
            </a:pPr>
            <a:r>
              <a:rPr b="1" lang="en-US" sz="1300">
                <a:solidFill>
                  <a:srgbClr val="00539F"/>
                </a:solidFill>
                <a:latin typeface="Helvetica Neue"/>
                <a:ea typeface="Helvetica Neue"/>
                <a:cs typeface="Helvetica Neue"/>
                <a:sym typeface="Helvetica Neue"/>
              </a:rPr>
              <a:t>Forward pass: </a:t>
            </a:r>
            <a:r>
              <a:rPr lang="en-US" sz="1300">
                <a:solidFill>
                  <a:srgbClr val="00539F"/>
                </a:solidFill>
                <a:latin typeface="Helvetica Neue"/>
                <a:ea typeface="Helvetica Neue"/>
                <a:cs typeface="Helvetica Neue"/>
                <a:sym typeface="Helvetica Neue"/>
              </a:rPr>
              <a:t>Maps λ → [y, z]</a:t>
            </a:r>
            <a:br>
              <a:rPr lang="en-US" sz="1300">
                <a:solidFill>
                  <a:srgbClr val="00539F"/>
                </a:solidFill>
                <a:latin typeface="Helvetica Neue"/>
                <a:ea typeface="Helvetica Neue"/>
                <a:cs typeface="Helvetica Neue"/>
                <a:sym typeface="Helvetica Neue"/>
              </a:rPr>
            </a:br>
            <a:endParaRPr sz="1300">
              <a:solidFill>
                <a:srgbClr val="00539F"/>
              </a:solidFill>
              <a:latin typeface="Helvetica Neue"/>
              <a:ea typeface="Helvetica Neue"/>
              <a:cs typeface="Helvetica Neue"/>
              <a:sym typeface="Helvetica Neue"/>
            </a:endParaRPr>
          </a:p>
          <a:p>
            <a:pPr indent="-311150" lvl="0" marL="457200" rtl="0" algn="l">
              <a:lnSpc>
                <a:spcPct val="115000"/>
              </a:lnSpc>
              <a:spcBef>
                <a:spcPts val="0"/>
              </a:spcBef>
              <a:spcAft>
                <a:spcPts val="0"/>
              </a:spcAft>
              <a:buClr>
                <a:srgbClr val="00539F"/>
              </a:buClr>
              <a:buSzPts val="1300"/>
              <a:buChar char="-"/>
            </a:pPr>
            <a:r>
              <a:rPr b="1" lang="en-US" sz="1300">
                <a:solidFill>
                  <a:srgbClr val="00539F"/>
                </a:solidFill>
                <a:latin typeface="Helvetica Neue"/>
                <a:ea typeface="Helvetica Neue"/>
                <a:cs typeface="Helvetica Neue"/>
                <a:sym typeface="Helvetica Neue"/>
              </a:rPr>
              <a:t>Inverse pass:</a:t>
            </a:r>
            <a:r>
              <a:rPr lang="en-US" sz="1300">
                <a:solidFill>
                  <a:srgbClr val="00539F"/>
                </a:solidFill>
                <a:latin typeface="Helvetica Neue"/>
                <a:ea typeface="Helvetica Neue"/>
                <a:cs typeface="Helvetica Neue"/>
                <a:sym typeface="Helvetica Neue"/>
              </a:rPr>
              <a:t> Fix observed y, sample latent z ~ N(0, I), then invert to estimate posterior λ</a:t>
            </a:r>
            <a:br>
              <a:rPr lang="en-US" sz="1300">
                <a:solidFill>
                  <a:srgbClr val="00539F"/>
                </a:solidFill>
                <a:latin typeface="Helvetica Neue"/>
                <a:ea typeface="Helvetica Neue"/>
                <a:cs typeface="Helvetica Neue"/>
                <a:sym typeface="Helvetica Neue"/>
              </a:rPr>
            </a:br>
            <a:endParaRPr sz="1300">
              <a:solidFill>
                <a:srgbClr val="00539F"/>
              </a:solidFill>
              <a:latin typeface="Helvetica Neue"/>
              <a:ea typeface="Helvetica Neue"/>
              <a:cs typeface="Helvetica Neue"/>
              <a:sym typeface="Helvetica Neue"/>
            </a:endParaRPr>
          </a:p>
          <a:p>
            <a:pPr indent="-311150" lvl="0" marL="457200" rtl="0" algn="l">
              <a:lnSpc>
                <a:spcPct val="115000"/>
              </a:lnSpc>
              <a:spcBef>
                <a:spcPts val="0"/>
              </a:spcBef>
              <a:spcAft>
                <a:spcPts val="0"/>
              </a:spcAft>
              <a:buClr>
                <a:srgbClr val="00539F"/>
              </a:buClr>
              <a:buSzPts val="1300"/>
              <a:buFont typeface="Helvetica Neue"/>
              <a:buChar char="-"/>
            </a:pPr>
            <a:r>
              <a:rPr b="1" lang="en-US" sz="1300">
                <a:solidFill>
                  <a:srgbClr val="00539F"/>
                </a:solidFill>
                <a:latin typeface="Helvetica Neue"/>
                <a:ea typeface="Helvetica Neue"/>
                <a:cs typeface="Helvetica Neue"/>
                <a:sym typeface="Helvetica Neue"/>
              </a:rPr>
              <a:t>Trained with combined losses:</a:t>
            </a:r>
            <a:br>
              <a:rPr lang="en-US" sz="1300">
                <a:solidFill>
                  <a:srgbClr val="00539F"/>
                </a:solidFill>
                <a:latin typeface="Helvetica Neue"/>
                <a:ea typeface="Helvetica Neue"/>
                <a:cs typeface="Helvetica Neue"/>
                <a:sym typeface="Helvetica Neue"/>
              </a:rPr>
            </a:br>
            <a:endParaRPr sz="1300">
              <a:solidFill>
                <a:srgbClr val="00539F"/>
              </a:solidFill>
              <a:latin typeface="Helvetica Neue"/>
              <a:ea typeface="Helvetica Neue"/>
              <a:cs typeface="Helvetica Neue"/>
              <a:sym typeface="Helvetica Neue"/>
            </a:endParaRPr>
          </a:p>
          <a:p>
            <a:pPr indent="-311150" lvl="1" marL="914400" rtl="0" algn="l">
              <a:lnSpc>
                <a:spcPct val="115000"/>
              </a:lnSpc>
              <a:spcBef>
                <a:spcPts val="0"/>
              </a:spcBef>
              <a:spcAft>
                <a:spcPts val="0"/>
              </a:spcAft>
              <a:buClr>
                <a:schemeClr val="lt2"/>
              </a:buClr>
              <a:buSzPts val="1300"/>
              <a:buFont typeface="Helvetica Neue"/>
              <a:buChar char="-"/>
            </a:pPr>
            <a:r>
              <a:rPr b="1" lang="en-US" sz="1300">
                <a:solidFill>
                  <a:schemeClr val="lt2"/>
                </a:solidFill>
                <a:latin typeface="Helvetica Neue"/>
                <a:ea typeface="Helvetica Neue"/>
                <a:cs typeface="Helvetica Neue"/>
                <a:sym typeface="Helvetica Neue"/>
              </a:rPr>
              <a:t>Fit loss (MSE between predicted y and true y)</a:t>
            </a:r>
            <a:br>
              <a:rPr b="1" lang="en-US" sz="1300">
                <a:solidFill>
                  <a:schemeClr val="lt2"/>
                </a:solidFill>
                <a:latin typeface="Helvetica Neue"/>
                <a:ea typeface="Helvetica Neue"/>
                <a:cs typeface="Helvetica Neue"/>
                <a:sym typeface="Helvetica Neue"/>
              </a:rPr>
            </a:br>
            <a:endParaRPr b="1" sz="1300">
              <a:solidFill>
                <a:schemeClr val="lt2"/>
              </a:solidFill>
              <a:latin typeface="Helvetica Neue"/>
              <a:ea typeface="Helvetica Neue"/>
              <a:cs typeface="Helvetica Neue"/>
              <a:sym typeface="Helvetica Neue"/>
            </a:endParaRPr>
          </a:p>
          <a:p>
            <a:pPr indent="-311150" lvl="1" marL="914400" rtl="0" algn="l">
              <a:lnSpc>
                <a:spcPct val="115000"/>
              </a:lnSpc>
              <a:spcBef>
                <a:spcPts val="0"/>
              </a:spcBef>
              <a:spcAft>
                <a:spcPts val="0"/>
              </a:spcAft>
              <a:buClr>
                <a:schemeClr val="lt2"/>
              </a:buClr>
              <a:buSzPts val="1300"/>
              <a:buFont typeface="Helvetica Neue"/>
              <a:buChar char="-"/>
            </a:pPr>
            <a:r>
              <a:rPr b="1" lang="en-US" sz="1300">
                <a:solidFill>
                  <a:schemeClr val="lt2"/>
                </a:solidFill>
                <a:latin typeface="Helvetica Neue"/>
                <a:ea typeface="Helvetica Neue"/>
                <a:cs typeface="Helvetica Neue"/>
                <a:sym typeface="Helvetica Neue"/>
              </a:rPr>
              <a:t>Independence loss (encourages disentanglement of y and z)</a:t>
            </a:r>
            <a:br>
              <a:rPr b="1" lang="en-US" sz="1300">
                <a:solidFill>
                  <a:schemeClr val="lt2"/>
                </a:solidFill>
                <a:latin typeface="Helvetica Neue"/>
                <a:ea typeface="Helvetica Neue"/>
                <a:cs typeface="Helvetica Neue"/>
                <a:sym typeface="Helvetica Neue"/>
              </a:rPr>
            </a:br>
            <a:endParaRPr b="1" sz="1300">
              <a:solidFill>
                <a:schemeClr val="lt2"/>
              </a:solidFill>
              <a:latin typeface="Helvetica Neue"/>
              <a:ea typeface="Helvetica Neue"/>
              <a:cs typeface="Helvetica Neue"/>
              <a:sym typeface="Helvetica Neue"/>
            </a:endParaRPr>
          </a:p>
          <a:p>
            <a:pPr indent="-311150" lvl="1" marL="914400" rtl="0" algn="l">
              <a:lnSpc>
                <a:spcPct val="115000"/>
              </a:lnSpc>
              <a:spcBef>
                <a:spcPts val="0"/>
              </a:spcBef>
              <a:spcAft>
                <a:spcPts val="0"/>
              </a:spcAft>
              <a:buClr>
                <a:srgbClr val="00539F"/>
              </a:buClr>
              <a:buSzPts val="1300"/>
              <a:buFont typeface="Helvetica Neue"/>
              <a:buChar char="-"/>
            </a:pPr>
            <a:r>
              <a:rPr b="1" lang="en-US" sz="1300">
                <a:solidFill>
                  <a:schemeClr val="lt2"/>
                </a:solidFill>
                <a:latin typeface="Helvetica Neue"/>
                <a:ea typeface="Helvetica Neue"/>
                <a:cs typeface="Helvetica Neue"/>
                <a:sym typeface="Helvetica Neue"/>
              </a:rPr>
              <a:t>ABC-inspired loss for better posterior quality</a:t>
            </a:r>
            <a:br>
              <a:rPr lang="en-US" sz="1300">
                <a:solidFill>
                  <a:srgbClr val="00539F"/>
                </a:solidFill>
                <a:latin typeface="Helvetica Neue"/>
                <a:ea typeface="Helvetica Neue"/>
                <a:cs typeface="Helvetica Neue"/>
                <a:sym typeface="Helvetica Neue"/>
              </a:rPr>
            </a:br>
            <a:endParaRPr sz="1300">
              <a:solidFill>
                <a:srgbClr val="00539F"/>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Clr>
                <a:schemeClr val="dk1"/>
              </a:buClr>
              <a:buSzPts val="1100"/>
              <a:buChar char="-"/>
            </a:pPr>
            <a:r>
              <a:rPr lang="en-US" sz="1300">
                <a:solidFill>
                  <a:srgbClr val="00539F"/>
                </a:solidFill>
                <a:latin typeface="Helvetica Neue"/>
                <a:ea typeface="Helvetica Neue"/>
                <a:cs typeface="Helvetica Neue"/>
                <a:sym typeface="Helvetica Neue"/>
              </a:rPr>
              <a:t>Efficient posterior sampling without repeated simulations</a:t>
            </a:r>
            <a:br>
              <a:rPr lang="en-US" sz="1200">
                <a:solidFill>
                  <a:schemeClr val="dk1"/>
                </a:solidFill>
              </a:rPr>
            </a:br>
            <a:endParaRPr sz="1200">
              <a:solidFill>
                <a:schemeClr val="dk1"/>
              </a:solidFill>
            </a:endParaRPr>
          </a:p>
          <a:p>
            <a:pPr indent="0" lvl="0" marL="0" rtl="0" algn="l">
              <a:spcBef>
                <a:spcPts val="1200"/>
              </a:spcBef>
              <a:spcAft>
                <a:spcPts val="0"/>
              </a:spcAft>
              <a:buNone/>
            </a:pPr>
            <a:r>
              <a:t/>
            </a:r>
            <a:endParaRPr/>
          </a:p>
          <a:p>
            <a:pPr indent="-431800" lvl="0" marL="457200" rtl="0" algn="l">
              <a:spcBef>
                <a:spcPts val="640"/>
              </a:spcBef>
              <a:spcAft>
                <a:spcPts val="0"/>
              </a:spcAft>
              <a:buSzPts val="3200"/>
              <a:buChar char="-"/>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05037ecea2_1_5"/>
          <p:cNvSpPr txBox="1"/>
          <p:nvPr>
            <p:ph type="title"/>
          </p:nvPr>
        </p:nvSpPr>
        <p:spPr>
          <a:xfrm>
            <a:off x="1154965" y="115443"/>
            <a:ext cx="7772400" cy="628800"/>
          </a:xfrm>
          <a:prstGeom prst="rect">
            <a:avLst/>
          </a:prstGeom>
        </p:spPr>
        <p:txBody>
          <a:bodyPr anchorCtr="0" anchor="ctr" bIns="44450" lIns="90475" spcFirstLastPara="1" rIns="90475" wrap="square" tIns="44450">
            <a:noAutofit/>
          </a:bodyPr>
          <a:lstStyle/>
          <a:p>
            <a:pPr indent="0" lvl="0" marL="0" rtl="0" algn="r">
              <a:spcBef>
                <a:spcPts val="0"/>
              </a:spcBef>
              <a:spcAft>
                <a:spcPts val="0"/>
              </a:spcAft>
              <a:buNone/>
            </a:pPr>
            <a:r>
              <a:rPr lang="en-US"/>
              <a:t>Algorithm 2 - ABC</a:t>
            </a:r>
            <a:endParaRPr/>
          </a:p>
        </p:txBody>
      </p:sp>
      <p:sp>
        <p:nvSpPr>
          <p:cNvPr id="118" name="Google Shape;118;g305037ecea2_1_5"/>
          <p:cNvSpPr txBox="1"/>
          <p:nvPr>
            <p:ph idx="1" type="body"/>
          </p:nvPr>
        </p:nvSpPr>
        <p:spPr>
          <a:xfrm>
            <a:off x="244350" y="883750"/>
            <a:ext cx="8466600" cy="4259700"/>
          </a:xfrm>
          <a:prstGeom prst="rect">
            <a:avLst/>
          </a:prstGeom>
        </p:spPr>
        <p:txBody>
          <a:bodyPr anchorCtr="0" anchor="t" bIns="44450" lIns="90475" spcFirstLastPara="1" rIns="90475" wrap="square" tIns="44450">
            <a:noAutofit/>
          </a:bodyPr>
          <a:lstStyle/>
          <a:p>
            <a:pPr indent="0" lvl="0" marL="0" rtl="0" algn="l">
              <a:lnSpc>
                <a:spcPct val="115000"/>
              </a:lnSpc>
              <a:spcBef>
                <a:spcPts val="1400"/>
              </a:spcBef>
              <a:spcAft>
                <a:spcPts val="0"/>
              </a:spcAft>
              <a:buNone/>
            </a:pPr>
            <a:r>
              <a:rPr b="1" lang="en-US" sz="1500">
                <a:solidFill>
                  <a:srgbClr val="00539F"/>
                </a:solidFill>
                <a:latin typeface="Helvetica Neue"/>
                <a:ea typeface="Helvetica Neue"/>
                <a:cs typeface="Helvetica Neue"/>
                <a:sym typeface="Helvetica Neue"/>
              </a:rPr>
              <a:t>Approximate Bayesian Computation (ABC)</a:t>
            </a:r>
            <a:endParaRPr b="1" sz="1500">
              <a:solidFill>
                <a:srgbClr val="00539F"/>
              </a:solidFill>
              <a:latin typeface="Helvetica Neue"/>
              <a:ea typeface="Helvetica Neue"/>
              <a:cs typeface="Helvetica Neue"/>
              <a:sym typeface="Helvetica Neue"/>
            </a:endParaRPr>
          </a:p>
          <a:p>
            <a:pPr indent="-311150" lvl="0" marL="457200" rtl="0" algn="l">
              <a:lnSpc>
                <a:spcPct val="115000"/>
              </a:lnSpc>
              <a:spcBef>
                <a:spcPts val="1200"/>
              </a:spcBef>
              <a:spcAft>
                <a:spcPts val="0"/>
              </a:spcAft>
              <a:buClr>
                <a:srgbClr val="00539F"/>
              </a:buClr>
              <a:buSzPts val="1300"/>
              <a:buFont typeface="Helvetica Neue"/>
              <a:buChar char="●"/>
            </a:pPr>
            <a:r>
              <a:rPr lang="en-US" sz="1300">
                <a:solidFill>
                  <a:srgbClr val="00539F"/>
                </a:solidFill>
                <a:latin typeface="Helvetica Neue"/>
                <a:ea typeface="Helvetica Neue"/>
                <a:cs typeface="Helvetica Neue"/>
                <a:sym typeface="Helvetica Neue"/>
              </a:rPr>
              <a:t>Classical rejection sampling approach for inverse problems</a:t>
            </a:r>
            <a:br>
              <a:rPr lang="en-US" sz="1300">
                <a:solidFill>
                  <a:srgbClr val="00539F"/>
                </a:solidFill>
                <a:latin typeface="Helvetica Neue"/>
                <a:ea typeface="Helvetica Neue"/>
                <a:cs typeface="Helvetica Neue"/>
                <a:sym typeface="Helvetica Neue"/>
              </a:rPr>
            </a:br>
            <a:endParaRPr sz="1300">
              <a:solidFill>
                <a:srgbClr val="00539F"/>
              </a:solidFill>
              <a:latin typeface="Helvetica Neue"/>
              <a:ea typeface="Helvetica Neue"/>
              <a:cs typeface="Helvetica Neue"/>
              <a:sym typeface="Helvetica Neue"/>
            </a:endParaRPr>
          </a:p>
          <a:p>
            <a:pPr indent="-311150" lvl="0" marL="457200" rtl="0" algn="l">
              <a:lnSpc>
                <a:spcPct val="115000"/>
              </a:lnSpc>
              <a:spcBef>
                <a:spcPts val="0"/>
              </a:spcBef>
              <a:spcAft>
                <a:spcPts val="0"/>
              </a:spcAft>
              <a:buClr>
                <a:srgbClr val="00539F"/>
              </a:buClr>
              <a:buSzPts val="1300"/>
              <a:buFont typeface="Helvetica Neue"/>
              <a:buChar char="●"/>
            </a:pPr>
            <a:r>
              <a:rPr b="1" lang="en-US" sz="1300">
                <a:solidFill>
                  <a:srgbClr val="00539F"/>
                </a:solidFill>
                <a:latin typeface="Helvetica Neue"/>
                <a:ea typeface="Helvetica Neue"/>
                <a:cs typeface="Helvetica Neue"/>
                <a:sym typeface="Helvetica Neue"/>
              </a:rPr>
              <a:t>Steps:</a:t>
            </a:r>
            <a:br>
              <a:rPr lang="en-US" sz="1300">
                <a:solidFill>
                  <a:srgbClr val="00539F"/>
                </a:solidFill>
                <a:latin typeface="Helvetica Neue"/>
                <a:ea typeface="Helvetica Neue"/>
                <a:cs typeface="Helvetica Neue"/>
                <a:sym typeface="Helvetica Neue"/>
              </a:rPr>
            </a:br>
            <a:endParaRPr sz="1300">
              <a:solidFill>
                <a:srgbClr val="00539F"/>
              </a:solidFill>
              <a:latin typeface="Helvetica Neue"/>
              <a:ea typeface="Helvetica Neue"/>
              <a:cs typeface="Helvetica Neue"/>
              <a:sym typeface="Helvetica Neue"/>
            </a:endParaRPr>
          </a:p>
          <a:p>
            <a:pPr indent="-311150" lvl="1" marL="914400" rtl="0" algn="l">
              <a:lnSpc>
                <a:spcPct val="115000"/>
              </a:lnSpc>
              <a:spcBef>
                <a:spcPts val="0"/>
              </a:spcBef>
              <a:spcAft>
                <a:spcPts val="0"/>
              </a:spcAft>
              <a:buClr>
                <a:schemeClr val="lt2"/>
              </a:buClr>
              <a:buSzPts val="1300"/>
              <a:buFont typeface="Helvetica Neue"/>
              <a:buAutoNum type="arabicPeriod"/>
            </a:pPr>
            <a:r>
              <a:rPr b="1" lang="en-US" sz="1300">
                <a:solidFill>
                  <a:schemeClr val="lt2"/>
                </a:solidFill>
                <a:latin typeface="Helvetica Neue"/>
                <a:ea typeface="Helvetica Neue"/>
                <a:cs typeface="Helvetica Neue"/>
                <a:sym typeface="Helvetica Neue"/>
              </a:rPr>
              <a:t>Sample λ from prior distribution</a:t>
            </a:r>
            <a:br>
              <a:rPr b="1" lang="en-US" sz="1300">
                <a:solidFill>
                  <a:schemeClr val="lt2"/>
                </a:solidFill>
                <a:latin typeface="Helvetica Neue"/>
                <a:ea typeface="Helvetica Neue"/>
                <a:cs typeface="Helvetica Neue"/>
                <a:sym typeface="Helvetica Neue"/>
              </a:rPr>
            </a:br>
            <a:endParaRPr b="1" sz="1300">
              <a:solidFill>
                <a:schemeClr val="lt2"/>
              </a:solidFill>
              <a:latin typeface="Helvetica Neue"/>
              <a:ea typeface="Helvetica Neue"/>
              <a:cs typeface="Helvetica Neue"/>
              <a:sym typeface="Helvetica Neue"/>
            </a:endParaRPr>
          </a:p>
          <a:p>
            <a:pPr indent="-311150" lvl="1" marL="914400" rtl="0" algn="l">
              <a:lnSpc>
                <a:spcPct val="115000"/>
              </a:lnSpc>
              <a:spcBef>
                <a:spcPts val="0"/>
              </a:spcBef>
              <a:spcAft>
                <a:spcPts val="0"/>
              </a:spcAft>
              <a:buClr>
                <a:schemeClr val="lt2"/>
              </a:buClr>
              <a:buSzPts val="1300"/>
              <a:buFont typeface="Helvetica Neue"/>
              <a:buAutoNum type="arabicPeriod"/>
            </a:pPr>
            <a:r>
              <a:rPr b="1" lang="en-US" sz="1300">
                <a:solidFill>
                  <a:schemeClr val="lt2"/>
                </a:solidFill>
                <a:latin typeface="Helvetica Neue"/>
                <a:ea typeface="Helvetica Neue"/>
                <a:cs typeface="Helvetica Neue"/>
                <a:sym typeface="Helvetica Neue"/>
              </a:rPr>
              <a:t>Simulate output y from λ</a:t>
            </a:r>
            <a:br>
              <a:rPr b="1" lang="en-US" sz="1300">
                <a:solidFill>
                  <a:schemeClr val="lt2"/>
                </a:solidFill>
                <a:latin typeface="Helvetica Neue"/>
                <a:ea typeface="Helvetica Neue"/>
                <a:cs typeface="Helvetica Neue"/>
                <a:sym typeface="Helvetica Neue"/>
              </a:rPr>
            </a:br>
            <a:endParaRPr b="1" sz="1300">
              <a:solidFill>
                <a:schemeClr val="lt2"/>
              </a:solidFill>
              <a:latin typeface="Helvetica Neue"/>
              <a:ea typeface="Helvetica Neue"/>
              <a:cs typeface="Helvetica Neue"/>
              <a:sym typeface="Helvetica Neue"/>
            </a:endParaRPr>
          </a:p>
          <a:p>
            <a:pPr indent="-311150" lvl="1" marL="914400" rtl="0" algn="l">
              <a:lnSpc>
                <a:spcPct val="115000"/>
              </a:lnSpc>
              <a:spcBef>
                <a:spcPts val="0"/>
              </a:spcBef>
              <a:spcAft>
                <a:spcPts val="0"/>
              </a:spcAft>
              <a:buClr>
                <a:schemeClr val="lt2"/>
              </a:buClr>
              <a:buSzPts val="1300"/>
              <a:buFont typeface="Helvetica Neue"/>
              <a:buAutoNum type="arabicPeriod"/>
            </a:pPr>
            <a:r>
              <a:rPr b="1" lang="en-US" sz="1300">
                <a:solidFill>
                  <a:schemeClr val="lt2"/>
                </a:solidFill>
                <a:latin typeface="Helvetica Neue"/>
                <a:ea typeface="Helvetica Neue"/>
                <a:cs typeface="Helvetica Neue"/>
                <a:sym typeface="Helvetica Neue"/>
              </a:rPr>
              <a:t>Accept λ if simulated y is within tolerance ε of observed y</a:t>
            </a:r>
            <a:br>
              <a:rPr lang="en-US" sz="1300">
                <a:solidFill>
                  <a:srgbClr val="00539F"/>
                </a:solidFill>
                <a:latin typeface="Helvetica Neue"/>
                <a:ea typeface="Helvetica Neue"/>
                <a:cs typeface="Helvetica Neue"/>
                <a:sym typeface="Helvetica Neue"/>
              </a:rPr>
            </a:br>
            <a:endParaRPr sz="1300">
              <a:solidFill>
                <a:srgbClr val="00539F"/>
              </a:solidFill>
              <a:latin typeface="Helvetica Neue"/>
              <a:ea typeface="Helvetica Neue"/>
              <a:cs typeface="Helvetica Neue"/>
              <a:sym typeface="Helvetica Neue"/>
            </a:endParaRPr>
          </a:p>
          <a:p>
            <a:pPr indent="-311150" lvl="0" marL="457200" rtl="0" algn="l">
              <a:lnSpc>
                <a:spcPct val="115000"/>
              </a:lnSpc>
              <a:spcBef>
                <a:spcPts val="0"/>
              </a:spcBef>
              <a:spcAft>
                <a:spcPts val="0"/>
              </a:spcAft>
              <a:buClr>
                <a:srgbClr val="00539F"/>
              </a:buClr>
              <a:buSzPts val="1300"/>
              <a:buFont typeface="Helvetica Neue"/>
              <a:buChar char="●"/>
            </a:pPr>
            <a:r>
              <a:rPr lang="en-US" sz="1300">
                <a:solidFill>
                  <a:srgbClr val="00539F"/>
                </a:solidFill>
                <a:latin typeface="Helvetica Neue"/>
                <a:ea typeface="Helvetica Neue"/>
                <a:cs typeface="Helvetica Neue"/>
                <a:sym typeface="Helvetica Neue"/>
              </a:rPr>
              <a:t>Provides a baseline for posterior sampling accuracy</a:t>
            </a:r>
            <a:br>
              <a:rPr lang="en-US" sz="1300">
                <a:solidFill>
                  <a:srgbClr val="00539F"/>
                </a:solidFill>
                <a:latin typeface="Helvetica Neue"/>
                <a:ea typeface="Helvetica Neue"/>
                <a:cs typeface="Helvetica Neue"/>
                <a:sym typeface="Helvetica Neue"/>
              </a:rPr>
            </a:br>
            <a:endParaRPr sz="1300">
              <a:solidFill>
                <a:srgbClr val="00539F"/>
              </a:solidFill>
              <a:latin typeface="Helvetica Neue"/>
              <a:ea typeface="Helvetica Neue"/>
              <a:cs typeface="Helvetica Neue"/>
              <a:sym typeface="Helvetica Neue"/>
            </a:endParaRPr>
          </a:p>
          <a:p>
            <a:pPr indent="-311150" lvl="0" marL="457200" rtl="0" algn="l">
              <a:lnSpc>
                <a:spcPct val="115000"/>
              </a:lnSpc>
              <a:spcBef>
                <a:spcPts val="0"/>
              </a:spcBef>
              <a:spcAft>
                <a:spcPts val="0"/>
              </a:spcAft>
              <a:buClr>
                <a:srgbClr val="00539F"/>
              </a:buClr>
              <a:buSzPts val="1300"/>
              <a:buFont typeface="Helvetica Neue"/>
              <a:buChar char="●"/>
            </a:pPr>
            <a:r>
              <a:rPr lang="en-US" sz="1300">
                <a:solidFill>
                  <a:srgbClr val="00539F"/>
                </a:solidFill>
                <a:latin typeface="Helvetica Neue"/>
                <a:ea typeface="Helvetica Neue"/>
                <a:cs typeface="Helvetica Neue"/>
                <a:sym typeface="Helvetica Neue"/>
              </a:rPr>
              <a:t>Computationally expensive due to many simulations and rejections</a:t>
            </a:r>
            <a:br>
              <a:rPr lang="en-US" sz="1300">
                <a:solidFill>
                  <a:srgbClr val="00539F"/>
                </a:solidFill>
                <a:latin typeface="Helvetica Neue"/>
                <a:ea typeface="Helvetica Neue"/>
                <a:cs typeface="Helvetica Neue"/>
                <a:sym typeface="Helvetica Neue"/>
              </a:rPr>
            </a:br>
            <a:endParaRPr sz="1300">
              <a:solidFill>
                <a:srgbClr val="00539F"/>
              </a:solidFill>
              <a:latin typeface="Helvetica Neue"/>
              <a:ea typeface="Helvetica Neue"/>
              <a:cs typeface="Helvetica Neue"/>
              <a:sym typeface="Helvetica Neue"/>
            </a:endParaRPr>
          </a:p>
          <a:p>
            <a:pPr indent="-311150" lvl="0" marL="457200" rtl="0" algn="l">
              <a:lnSpc>
                <a:spcPct val="115000"/>
              </a:lnSpc>
              <a:spcBef>
                <a:spcPts val="0"/>
              </a:spcBef>
              <a:spcAft>
                <a:spcPts val="0"/>
              </a:spcAft>
              <a:buClr>
                <a:srgbClr val="00539F"/>
              </a:buClr>
              <a:buSzPts val="1300"/>
              <a:buFont typeface="Helvetica Neue"/>
              <a:buChar char="●"/>
            </a:pPr>
            <a:r>
              <a:rPr lang="en-US" sz="1300">
                <a:solidFill>
                  <a:srgbClr val="00539F"/>
                </a:solidFill>
                <a:latin typeface="Helvetica Neue"/>
                <a:ea typeface="Helvetica Neue"/>
                <a:cs typeface="Helvetica Neue"/>
                <a:sym typeface="Helvetica Neue"/>
              </a:rPr>
              <a:t>No learned model; purely simulation-driven</a:t>
            </a:r>
            <a:endParaRPr sz="1300">
              <a:solidFill>
                <a:srgbClr val="00539F"/>
              </a:solidFill>
              <a:latin typeface="Helvetica Neue"/>
              <a:ea typeface="Helvetica Neue"/>
              <a:cs typeface="Helvetica Neue"/>
              <a:sym typeface="Helvetica Neue"/>
            </a:endParaRPr>
          </a:p>
          <a:p>
            <a:pPr indent="0" lvl="0" marL="457200" rtl="0" algn="l">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355801e1159_0_25"/>
          <p:cNvSpPr txBox="1"/>
          <p:nvPr>
            <p:ph type="title"/>
          </p:nvPr>
        </p:nvSpPr>
        <p:spPr>
          <a:xfrm>
            <a:off x="1154965" y="115443"/>
            <a:ext cx="7772400" cy="628800"/>
          </a:xfrm>
          <a:prstGeom prst="rect">
            <a:avLst/>
          </a:prstGeom>
        </p:spPr>
        <p:txBody>
          <a:bodyPr anchorCtr="0" anchor="ctr" bIns="44450" lIns="90475" spcFirstLastPara="1" rIns="90475" wrap="square" tIns="44450">
            <a:noAutofit/>
          </a:bodyPr>
          <a:lstStyle/>
          <a:p>
            <a:pPr indent="0" lvl="0" marL="0" rtl="0" algn="r">
              <a:spcBef>
                <a:spcPts val="0"/>
              </a:spcBef>
              <a:spcAft>
                <a:spcPts val="0"/>
              </a:spcAft>
              <a:buNone/>
            </a:pPr>
            <a:r>
              <a:rPr lang="en-US"/>
              <a:t>Results</a:t>
            </a:r>
            <a:endParaRPr/>
          </a:p>
        </p:txBody>
      </p:sp>
      <p:sp>
        <p:nvSpPr>
          <p:cNvPr id="124" name="Google Shape;124;g355801e1159_0_25"/>
          <p:cNvSpPr txBox="1"/>
          <p:nvPr>
            <p:ph idx="1" type="body"/>
          </p:nvPr>
        </p:nvSpPr>
        <p:spPr>
          <a:xfrm>
            <a:off x="2107525" y="1321850"/>
            <a:ext cx="6350700" cy="3232500"/>
          </a:xfrm>
          <a:prstGeom prst="rect">
            <a:avLst/>
          </a:prstGeom>
        </p:spPr>
        <p:txBody>
          <a:bodyPr anchorCtr="0" anchor="t" bIns="44450" lIns="90475" spcFirstLastPara="1" rIns="90475" wrap="square" tIns="44450">
            <a:noAutofit/>
          </a:bodyPr>
          <a:lstStyle/>
          <a:p>
            <a:pPr indent="-323850" lvl="0" marL="457200" rtl="0" algn="l">
              <a:spcBef>
                <a:spcPts val="640"/>
              </a:spcBef>
              <a:spcAft>
                <a:spcPts val="0"/>
              </a:spcAft>
              <a:buSzPts val="1500"/>
              <a:buChar char="-"/>
            </a:pPr>
            <a:r>
              <a:rPr lang="en-US" sz="1500"/>
              <a:t>Trying to replicate and improve upon the results of the inverse kinematics of the 3 link arm</a:t>
            </a:r>
            <a:endParaRPr sz="1500"/>
          </a:p>
          <a:p>
            <a:pPr indent="-323850" lvl="0" marL="457200" rtl="0" algn="l">
              <a:spcBef>
                <a:spcPts val="0"/>
              </a:spcBef>
              <a:spcAft>
                <a:spcPts val="0"/>
              </a:spcAft>
              <a:buSzPts val="1500"/>
              <a:buChar char="-"/>
            </a:pPr>
            <a:r>
              <a:rPr lang="en-US" sz="1500"/>
              <a:t>Required using the loss hyperparameters to evaluate the impact of forward fitting loss, independent loss, and MMD/reverse MMD loss (Maximum Mean Discrepancy - compare two probability distributions based on their samples)</a:t>
            </a:r>
            <a:endParaRPr sz="1500"/>
          </a:p>
          <a:p>
            <a:pPr indent="-323850" lvl="0" marL="457200" rtl="0" algn="l">
              <a:spcBef>
                <a:spcPts val="0"/>
              </a:spcBef>
              <a:spcAft>
                <a:spcPts val="0"/>
              </a:spcAft>
              <a:buSzPts val="1500"/>
              <a:buChar char="-"/>
            </a:pPr>
            <a:r>
              <a:rPr lang="en-US" sz="1500"/>
              <a:t>2 INN Models used with different loss variables:</a:t>
            </a:r>
            <a:endParaRPr sz="1500"/>
          </a:p>
          <a:p>
            <a:pPr indent="-323850" lvl="1" marL="914400" rtl="0" algn="l">
              <a:spcBef>
                <a:spcPts val="0"/>
              </a:spcBef>
              <a:spcAft>
                <a:spcPts val="0"/>
              </a:spcAft>
              <a:buSzPts val="1500"/>
              <a:buChar char="-"/>
            </a:pPr>
            <a:r>
              <a:rPr lang="en-US" sz="1500"/>
              <a:t>Independence loss - helps make sure that the hidden variables don’t depend too much on the observed data</a:t>
            </a:r>
            <a:endParaRPr sz="1500"/>
          </a:p>
          <a:p>
            <a:pPr indent="-323850" lvl="1" marL="914400" rtl="0" algn="l">
              <a:spcBef>
                <a:spcPts val="0"/>
              </a:spcBef>
              <a:spcAft>
                <a:spcPts val="0"/>
              </a:spcAft>
              <a:buSzPts val="1500"/>
              <a:buChar char="-"/>
            </a:pPr>
            <a:r>
              <a:rPr lang="en-US" sz="1500"/>
              <a:t>MMD loss - makes the hidden variables follow a normal distribution by comparing their patterns to what a normal distribution should look like.</a:t>
            </a:r>
            <a:endParaRPr sz="1500"/>
          </a:p>
        </p:txBody>
      </p:sp>
      <p:pic>
        <p:nvPicPr>
          <p:cNvPr id="125" name="Google Shape;125;g355801e1159_0_25"/>
          <p:cNvPicPr preferRelativeResize="0"/>
          <p:nvPr/>
        </p:nvPicPr>
        <p:blipFill>
          <a:blip r:embed="rId3">
            <a:alphaModFix/>
          </a:blip>
          <a:stretch>
            <a:fillRect/>
          </a:stretch>
        </p:blipFill>
        <p:spPr>
          <a:xfrm>
            <a:off x="298220" y="1321845"/>
            <a:ext cx="1809300" cy="1693700"/>
          </a:xfrm>
          <a:prstGeom prst="rect">
            <a:avLst/>
          </a:prstGeom>
          <a:noFill/>
          <a:ln>
            <a:noFill/>
          </a:ln>
        </p:spPr>
      </p:pic>
      <p:pic>
        <p:nvPicPr>
          <p:cNvPr id="126" name="Google Shape;126;g355801e1159_0_25"/>
          <p:cNvPicPr preferRelativeResize="0"/>
          <p:nvPr/>
        </p:nvPicPr>
        <p:blipFill>
          <a:blip r:embed="rId4">
            <a:alphaModFix/>
          </a:blip>
          <a:stretch>
            <a:fillRect/>
          </a:stretch>
        </p:blipFill>
        <p:spPr>
          <a:xfrm>
            <a:off x="1518975" y="4243775"/>
            <a:ext cx="5388326" cy="574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3361301760c_0_90"/>
          <p:cNvSpPr txBox="1"/>
          <p:nvPr>
            <p:ph type="title"/>
          </p:nvPr>
        </p:nvSpPr>
        <p:spPr>
          <a:xfrm>
            <a:off x="1154965" y="115443"/>
            <a:ext cx="7772400" cy="628800"/>
          </a:xfrm>
          <a:prstGeom prst="rect">
            <a:avLst/>
          </a:prstGeom>
        </p:spPr>
        <p:txBody>
          <a:bodyPr anchorCtr="0" anchor="ctr" bIns="44450" lIns="90475" spcFirstLastPara="1" rIns="90475" wrap="square" tIns="44450">
            <a:noAutofit/>
          </a:bodyPr>
          <a:lstStyle/>
          <a:p>
            <a:pPr indent="0" lvl="0" marL="0" rtl="0" algn="r">
              <a:spcBef>
                <a:spcPts val="0"/>
              </a:spcBef>
              <a:spcAft>
                <a:spcPts val="0"/>
              </a:spcAft>
              <a:buNone/>
            </a:pPr>
            <a:r>
              <a:rPr lang="en-US"/>
              <a:t>Equations</a:t>
            </a:r>
            <a:endParaRPr/>
          </a:p>
        </p:txBody>
      </p:sp>
      <p:sp>
        <p:nvSpPr>
          <p:cNvPr id="132" name="Google Shape;132;g3361301760c_0_90"/>
          <p:cNvSpPr txBox="1"/>
          <p:nvPr>
            <p:ph idx="1" type="body"/>
          </p:nvPr>
        </p:nvSpPr>
        <p:spPr>
          <a:xfrm>
            <a:off x="685800" y="1152527"/>
            <a:ext cx="7772400" cy="3648000"/>
          </a:xfrm>
          <a:prstGeom prst="rect">
            <a:avLst/>
          </a:prstGeom>
        </p:spPr>
        <p:txBody>
          <a:bodyPr anchorCtr="0" anchor="t" bIns="44450" lIns="90475" spcFirstLastPara="1" rIns="90475" wrap="square" tIns="44450">
            <a:noAutofit/>
          </a:bodyPr>
          <a:lstStyle/>
          <a:p>
            <a:pPr indent="0" lvl="0" marL="0" rtl="0" algn="l">
              <a:spcBef>
                <a:spcPts val="640"/>
              </a:spcBef>
              <a:spcAft>
                <a:spcPts val="0"/>
              </a:spcAft>
              <a:buNone/>
            </a:pPr>
            <a:r>
              <a:rPr lang="en-US" sz="1800"/>
              <a:t>Independent Loss Equation:</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rPr lang="en-US" sz="1800"/>
              <a:t>MMD Loss Equation:</a:t>
            </a:r>
            <a:endParaRPr sz="1800"/>
          </a:p>
          <a:p>
            <a:pPr indent="0" lvl="0" marL="0" rtl="0" algn="l">
              <a:spcBef>
                <a:spcPts val="640"/>
              </a:spcBef>
              <a:spcAft>
                <a:spcPts val="0"/>
              </a:spcAft>
              <a:buNone/>
            </a:pPr>
            <a:r>
              <a:t/>
            </a:r>
            <a:endParaRPr sz="1800"/>
          </a:p>
          <a:p>
            <a:pPr indent="0" lvl="0" marL="0" rtl="0" algn="l">
              <a:spcBef>
                <a:spcPts val="640"/>
              </a:spcBef>
              <a:spcAft>
                <a:spcPts val="0"/>
              </a:spcAft>
              <a:buNone/>
            </a:pPr>
            <a:r>
              <a:t/>
            </a:r>
            <a:endParaRPr sz="1800"/>
          </a:p>
        </p:txBody>
      </p:sp>
      <p:pic>
        <p:nvPicPr>
          <p:cNvPr id="133" name="Google Shape;133;g3361301760c_0_90"/>
          <p:cNvPicPr preferRelativeResize="0"/>
          <p:nvPr/>
        </p:nvPicPr>
        <p:blipFill>
          <a:blip r:embed="rId3">
            <a:alphaModFix/>
          </a:blip>
          <a:stretch>
            <a:fillRect/>
          </a:stretch>
        </p:blipFill>
        <p:spPr>
          <a:xfrm>
            <a:off x="1385163" y="1493450"/>
            <a:ext cx="6373667" cy="733425"/>
          </a:xfrm>
          <a:prstGeom prst="rect">
            <a:avLst/>
          </a:prstGeom>
          <a:noFill/>
          <a:ln>
            <a:noFill/>
          </a:ln>
        </p:spPr>
      </p:pic>
      <p:pic>
        <p:nvPicPr>
          <p:cNvPr id="134" name="Google Shape;134;g3361301760c_0_90"/>
          <p:cNvPicPr preferRelativeResize="0"/>
          <p:nvPr/>
        </p:nvPicPr>
        <p:blipFill>
          <a:blip r:embed="rId4">
            <a:alphaModFix/>
          </a:blip>
          <a:stretch>
            <a:fillRect/>
          </a:stretch>
        </p:blipFill>
        <p:spPr>
          <a:xfrm>
            <a:off x="1987875" y="2609813"/>
            <a:ext cx="5770938" cy="733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crosoft Office 98">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2010-07-14T00:50:24Z</dcterms:created>
  <dc:creator>Chemical Engineering</dc:creator>
</cp:coreProperties>
</file>