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97cb8ce3f_2_75: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 name="Google Shape;59;g3597cb8ce3f_2_7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Welcome everyone. Today, We will present our evaluation of RFdiffusion, a machine-learning framework for designing protein backbones. Our goal is to assess RFdiffusion’s ability to generate viable backbone conformations across various design paradigms, including unconditional generation, the influence of </a:t>
            </a:r>
            <a:r>
              <a:rPr lang="en"/>
              <a:t>diffusion</a:t>
            </a:r>
            <a:r>
              <a:rPr lang="en"/>
              <a:t> step,  symmetry, and binder design.</a:t>
            </a:r>
            <a:endParaRPr/>
          </a:p>
        </p:txBody>
      </p:sp>
      <p:sp>
        <p:nvSpPr>
          <p:cNvPr id="60" name="Google Shape;60;g3597cb8ce3f_2_75: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97cb8ce3f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97cb8ce3f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Here we can see representative examples of the unconditionally generated structures. Notice the diversity of folds and topologies that emerge naturally from the generative process.</a:t>
            </a:r>
            <a:endParaRPr/>
          </a:p>
          <a:p>
            <a:pPr indent="0" lvl="0" marL="0" rtl="0" algn="l">
              <a:lnSpc>
                <a:spcPct val="115000"/>
              </a:lnSpc>
              <a:spcBef>
                <a:spcPts val="1200"/>
              </a:spcBef>
              <a:spcAft>
                <a:spcPts val="0"/>
              </a:spcAft>
              <a:buClr>
                <a:schemeClr val="dk1"/>
              </a:buClr>
              <a:buSzPts val="1100"/>
              <a:buFont typeface="Arial"/>
              <a:buNone/>
            </a:pPr>
            <a:r>
              <a:rPr lang="en"/>
              <a:t>As you can see, the 100-residue designs tend to form simpler structures, while the longer designs—200 and 300 residues—exhibit more complex topologies with multiple domains and more intricate folds. This matches our understanding of natural protein architecture, where longer proteins tend to have more complex geometric structures.</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a1c7164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a1c7164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table summarizes our quantitative results for unconditional generation.</a:t>
            </a:r>
            <a:endParaRPr/>
          </a:p>
          <a:p>
            <a:pPr indent="0" lvl="0" marL="0" rtl="0" algn="l">
              <a:lnSpc>
                <a:spcPct val="115000"/>
              </a:lnSpc>
              <a:spcBef>
                <a:spcPts val="1200"/>
              </a:spcBef>
              <a:spcAft>
                <a:spcPts val="0"/>
              </a:spcAft>
              <a:buClr>
                <a:schemeClr val="dk1"/>
              </a:buClr>
              <a:buSzPts val="1100"/>
              <a:buFont typeface="Arial"/>
              <a:buNone/>
            </a:pPr>
            <a:r>
              <a:rPr lang="en"/>
              <a:t>These results suggest that RFdiffusion performs particularly well on medium to large proteins, with the 200-residue designs showing the highest confidence scores. The improvement in RMSD for 300-residue designs indicates that longer proteins might benefit from more defined structural constraints as they fold.</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97cb8ce3f_2_124: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4" name="Google Shape;134;g3597cb8ce3f_2_12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Next, we conducted a sensitivity analysis to understand how the number of diffusion steps affects generation quality.</a:t>
            </a:r>
            <a:endParaRPr/>
          </a:p>
          <a:p>
            <a:pPr indent="0" lvl="0" marL="0" rtl="0" algn="l">
              <a:lnSpc>
                <a:spcPct val="115000"/>
              </a:lnSpc>
              <a:spcBef>
                <a:spcPts val="1200"/>
              </a:spcBef>
              <a:spcAft>
                <a:spcPts val="0"/>
              </a:spcAft>
              <a:buClr>
                <a:schemeClr val="dk1"/>
              </a:buClr>
              <a:buSzPts val="1100"/>
              <a:buFont typeface="Arial"/>
              <a:buNone/>
            </a:pPr>
            <a:r>
              <a:rPr lang="en"/>
              <a:t>We evaluated four different step counts: 25, 50, 100, and 200 steps in the reverse diffusion process.</a:t>
            </a:r>
            <a:endParaRPr/>
          </a:p>
          <a:p>
            <a:pPr indent="0" lvl="0" marL="0" rtl="0" algn="l">
              <a:lnSpc>
                <a:spcPct val="115000"/>
              </a:lnSpc>
              <a:spcBef>
                <a:spcPts val="1200"/>
              </a:spcBef>
              <a:spcAft>
                <a:spcPts val="0"/>
              </a:spcAft>
              <a:buClr>
                <a:schemeClr val="dk1"/>
              </a:buClr>
              <a:buSzPts val="1100"/>
              <a:buFont typeface="Arial"/>
              <a:buNone/>
            </a:pPr>
            <a:r>
              <a:rPr lang="en"/>
              <a:t>There's an important trade-off here: fewer steps accelerate the generation process but may compromise quality, while more steps might yield more accurate structures but at higher computational cost.</a:t>
            </a:r>
            <a:endParaRPr/>
          </a:p>
          <a:p>
            <a:pPr indent="0" lvl="0" marL="0" rtl="0" algn="l">
              <a:lnSpc>
                <a:spcPct val="115000"/>
              </a:lnSpc>
              <a:spcBef>
                <a:spcPts val="1200"/>
              </a:spcBef>
              <a:spcAft>
                <a:spcPts val="0"/>
              </a:spcAft>
              <a:buClr>
                <a:schemeClr val="dk1"/>
              </a:buClr>
              <a:buSzPts val="1100"/>
              <a:buFont typeface="Arial"/>
              <a:buNone/>
            </a:pPr>
            <a:r>
              <a:rPr lang="en"/>
              <a:t>Our results indicate that optimal performance occurs around 100 steps, balancing efficiency and quality. This finding has practical implications for deploying RFdiffusion in real-world applications where generation speed matters.</a:t>
            </a:r>
            <a:endParaRPr/>
          </a:p>
          <a:p>
            <a:pPr indent="0" lvl="0" marL="0" rtl="0" algn="l">
              <a:spcBef>
                <a:spcPts val="1200"/>
              </a:spcBef>
              <a:spcAft>
                <a:spcPts val="0"/>
              </a:spcAft>
              <a:buNone/>
            </a:pPr>
            <a:r>
              <a:t/>
            </a:r>
            <a:endParaRPr/>
          </a:p>
        </p:txBody>
      </p:sp>
      <p:sp>
        <p:nvSpPr>
          <p:cNvPr id="135" name="Google Shape;135;g3597cb8ce3f_2_12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97cb8ce3f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97cb8ce3f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slide shows examples of structures generated with different step counts.</a:t>
            </a:r>
            <a:endParaRPr/>
          </a:p>
          <a:p>
            <a:pPr indent="0" lvl="0" marL="0" rtl="0" algn="l">
              <a:lnSpc>
                <a:spcPct val="115000"/>
              </a:lnSpc>
              <a:spcBef>
                <a:spcPts val="1200"/>
              </a:spcBef>
              <a:spcAft>
                <a:spcPts val="0"/>
              </a:spcAft>
              <a:buClr>
                <a:schemeClr val="dk1"/>
              </a:buClr>
              <a:buSzPts val="1100"/>
              <a:buFont typeface="Arial"/>
              <a:buNone/>
            </a:pPr>
            <a:r>
              <a:rPr lang="en"/>
              <a:t>You can observe that with just 25 steps, we already get reasonably formed structures, but they may lack some of the refined details.</a:t>
            </a:r>
            <a:endParaRPr/>
          </a:p>
          <a:p>
            <a:pPr indent="0" lvl="0" marL="0" rtl="0" algn="l">
              <a:lnSpc>
                <a:spcPct val="115000"/>
              </a:lnSpc>
              <a:spcBef>
                <a:spcPts val="1200"/>
              </a:spcBef>
              <a:spcAft>
                <a:spcPts val="0"/>
              </a:spcAft>
              <a:buClr>
                <a:schemeClr val="dk1"/>
              </a:buClr>
              <a:buSzPts val="1100"/>
              <a:buFont typeface="Arial"/>
              <a:buNone/>
            </a:pPr>
            <a:r>
              <a:rPr lang="en"/>
              <a:t>At 50 steps, more structural features emerge, and by 100 steps, we see well-defined secondary structure elements and tertiary arrangements.</a:t>
            </a:r>
            <a:endParaRPr/>
          </a:p>
          <a:p>
            <a:pPr indent="0" lvl="0" marL="0" rtl="0" algn="l">
              <a:lnSpc>
                <a:spcPct val="115000"/>
              </a:lnSpc>
              <a:spcBef>
                <a:spcPts val="1200"/>
              </a:spcBef>
              <a:spcAft>
                <a:spcPts val="0"/>
              </a:spcAft>
              <a:buClr>
                <a:schemeClr val="dk1"/>
              </a:buClr>
              <a:buSzPts val="1100"/>
              <a:buFont typeface="Arial"/>
              <a:buNone/>
            </a:pPr>
            <a:r>
              <a:rPr lang="en"/>
              <a:t>Interestingly, at 200 steps, while the structures appear more refined, we noted that the local confidence might be dampened in some cases. This suggests a balance is needed—more steps don't always translate to better results.</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a1c71643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a1c71643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The quantitative results confirm our observations:</a:t>
            </a:r>
            <a:endParaRPr/>
          </a:p>
          <a:p>
            <a:pPr indent="0" lvl="0" marL="0" rtl="0" algn="l">
              <a:lnSpc>
                <a:spcPct val="115000"/>
              </a:lnSpc>
              <a:spcBef>
                <a:spcPts val="1200"/>
              </a:spcBef>
              <a:spcAft>
                <a:spcPts val="0"/>
              </a:spcAft>
              <a:buClr>
                <a:schemeClr val="dk1"/>
              </a:buClr>
              <a:buSzPts val="1100"/>
              <a:buFont typeface="Arial"/>
              <a:buNone/>
            </a:pPr>
            <a:r>
              <a:rPr lang="en"/>
              <a:t>With 25 steps, we achieved a pLDDT of 89.63 and an RMSD of 2.89 Å. With 50 steps, the pLDDT decreased slightly to 81.95, with an improved RMSD of 2.43 Å. At 100 steps, we saw the highest pLDDT of 91.11, though with a slightly higher RMSD of 3.11 Å. Finally, at 200 steps, the pLDDT decreased to 75.70, but we observed the best RMSD of 1.28 Å.</a:t>
            </a:r>
            <a:endParaRPr/>
          </a:p>
          <a:p>
            <a:pPr indent="0" lvl="0" marL="0" rtl="0" algn="l">
              <a:lnSpc>
                <a:spcPct val="115000"/>
              </a:lnSpc>
              <a:spcBef>
                <a:spcPts val="1200"/>
              </a:spcBef>
              <a:spcAft>
                <a:spcPts val="0"/>
              </a:spcAft>
              <a:buClr>
                <a:schemeClr val="dk1"/>
              </a:buClr>
              <a:buSzPts val="1100"/>
              <a:buFont typeface="Arial"/>
              <a:buNone/>
            </a:pPr>
            <a:r>
              <a:rPr lang="en"/>
              <a:t>These results suggest an interesting pattern: while more steps can lead to lower structural variance (better RMSD), they might not always result in higher confidence scores. This highlights the importance of carefully selecting the diffusion steps based on the specific application requirements.</a:t>
            </a:r>
            <a:endParaRPr/>
          </a:p>
          <a:p>
            <a:pPr indent="0" lvl="0" marL="0" rtl="0" algn="l">
              <a:spcBef>
                <a:spcPts val="120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97cb8ce3f_2_130: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5" name="Google Shape;155;g3597cb8ce3f_2_13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Moving on to symmetric designs, we focused on creating C4 and D2 symmetric oligomers.</a:t>
            </a:r>
            <a:endParaRPr/>
          </a:p>
          <a:p>
            <a:pPr indent="0" lvl="0" marL="0" rtl="0" algn="l">
              <a:lnSpc>
                <a:spcPct val="115000"/>
              </a:lnSpc>
              <a:spcBef>
                <a:spcPts val="1200"/>
              </a:spcBef>
              <a:spcAft>
                <a:spcPts val="0"/>
              </a:spcAft>
              <a:buClr>
                <a:schemeClr val="dk1"/>
              </a:buClr>
              <a:buSzPts val="1100"/>
              <a:buFont typeface="Arial"/>
              <a:buNone/>
            </a:pPr>
            <a:r>
              <a:rPr lang="en"/>
              <a:t>For evaluation, we used symmetry RMSD, which measures how well the generated structures adhere to the desired symmetry, and interface contact accuracy, which assesses the quality of subunit interactions.</a:t>
            </a:r>
            <a:endParaRPr/>
          </a:p>
          <a:p>
            <a:pPr indent="0" lvl="0" marL="0" rtl="0" algn="l">
              <a:lnSpc>
                <a:spcPct val="115000"/>
              </a:lnSpc>
              <a:spcBef>
                <a:spcPts val="1200"/>
              </a:spcBef>
              <a:spcAft>
                <a:spcPts val="0"/>
              </a:spcAft>
              <a:buClr>
                <a:schemeClr val="dk1"/>
              </a:buClr>
              <a:buSzPts val="1100"/>
              <a:buFont typeface="Arial"/>
              <a:buNone/>
            </a:pPr>
            <a:r>
              <a:rPr lang="en"/>
              <a:t>The results demonstrated that RFdiffusion can successfully generate oligomeric structures that closely match the target symmetry. This capability is particularly valuable for designing protein assemblies with specific functional properties.</a:t>
            </a:r>
            <a:endParaRPr/>
          </a:p>
          <a:p>
            <a:pPr indent="0" lvl="0" marL="0" rtl="0" algn="l">
              <a:spcBef>
                <a:spcPts val="1200"/>
              </a:spcBef>
              <a:spcAft>
                <a:spcPts val="0"/>
              </a:spcAft>
              <a:buNone/>
            </a:pPr>
            <a:r>
              <a:t/>
            </a:r>
            <a:endParaRPr/>
          </a:p>
        </p:txBody>
      </p:sp>
      <p:sp>
        <p:nvSpPr>
          <p:cNvPr id="156" name="Google Shape;156;g3597cb8ce3f_2_13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97cb8ce3f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97cb8ce3f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slide shows examples of our oligomeric designs.</a:t>
            </a:r>
            <a:endParaRPr/>
          </a:p>
          <a:p>
            <a:pPr indent="0" lvl="0" marL="0" rtl="0" algn="l">
              <a:lnSpc>
                <a:spcPct val="115000"/>
              </a:lnSpc>
              <a:spcBef>
                <a:spcPts val="1200"/>
              </a:spcBef>
              <a:spcAft>
                <a:spcPts val="0"/>
              </a:spcAft>
              <a:buClr>
                <a:schemeClr val="dk1"/>
              </a:buClr>
              <a:buSzPts val="1100"/>
              <a:buFont typeface="Arial"/>
              <a:buNone/>
            </a:pPr>
            <a:r>
              <a:rPr lang="en"/>
              <a:t>On the left, we have non-symmetric structures for comparison. In the middle, you can see C4 symmetric designs, which exhibit four-fold rotational symmetry around a central axis. On the right are D2 symmetric designs, which have two perpendicular two-fold symmetry axes.</a:t>
            </a:r>
            <a:endParaRPr/>
          </a:p>
          <a:p>
            <a:pPr indent="0" lvl="0" marL="0" rtl="0" algn="l">
              <a:lnSpc>
                <a:spcPct val="115000"/>
              </a:lnSpc>
              <a:spcBef>
                <a:spcPts val="1200"/>
              </a:spcBef>
              <a:spcAft>
                <a:spcPts val="0"/>
              </a:spcAft>
              <a:buClr>
                <a:schemeClr val="dk1"/>
              </a:buClr>
              <a:buSzPts val="1100"/>
              <a:buFont typeface="Arial"/>
              <a:buNone/>
            </a:pPr>
            <a:r>
              <a:rPr lang="en"/>
              <a:t>Notice that the D2 configurations show tighter subunit alignment than the C4 designs. This is likely because D2 symmetry provides more constraints on the relative orientation of subunits, leading to more defined interfaces.</a:t>
            </a:r>
            <a:endParaRPr/>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a1c71643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a1c71643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Looking at the quantitative results:</a:t>
            </a:r>
            <a:endParaRPr/>
          </a:p>
          <a:p>
            <a:pPr indent="0" lvl="0" marL="0" rtl="0" algn="l">
              <a:lnSpc>
                <a:spcPct val="115000"/>
              </a:lnSpc>
              <a:spcBef>
                <a:spcPts val="1200"/>
              </a:spcBef>
              <a:spcAft>
                <a:spcPts val="0"/>
              </a:spcAft>
              <a:buClr>
                <a:schemeClr val="dk1"/>
              </a:buClr>
              <a:buSzPts val="1100"/>
              <a:buFont typeface="Arial"/>
              <a:buNone/>
            </a:pPr>
            <a:r>
              <a:rPr lang="en"/>
              <a:t>For C4 symmetry, we achieved a pLDDT of 84.70 and an RMSD of 2.78 Å. For D2 symmetry, the pLDDT was slightly lower at 79.46, but with a better RMSD of 2.01 Å.</a:t>
            </a:r>
            <a:endParaRPr/>
          </a:p>
          <a:p>
            <a:pPr indent="0" lvl="0" marL="0" rtl="0" algn="l">
              <a:lnSpc>
                <a:spcPct val="115000"/>
              </a:lnSpc>
              <a:spcBef>
                <a:spcPts val="1200"/>
              </a:spcBef>
              <a:spcAft>
                <a:spcPts val="0"/>
              </a:spcAft>
              <a:buClr>
                <a:schemeClr val="dk1"/>
              </a:buClr>
              <a:buSzPts val="1100"/>
              <a:buFont typeface="Arial"/>
              <a:buNone/>
            </a:pPr>
            <a:r>
              <a:rPr lang="en"/>
              <a:t>This aligns with our visual observations: D2 designs had tighter structural constraints, resulting in lower RMSD values, even though the confidence scores were slightly lower than for C4 designs.</a:t>
            </a:r>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97cb8ce3f_2_136: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g3597cb8ce3f_2_13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For our final experiment, we evaluated RFdiffusion's ability to design protein binders. We compared unguided binder generation versus hotspot-guided approaches.</a:t>
            </a:r>
            <a:endParaRPr/>
          </a:p>
          <a:p>
            <a:pPr indent="0" lvl="0" marL="0" rtl="0" algn="l">
              <a:lnSpc>
                <a:spcPct val="115000"/>
              </a:lnSpc>
              <a:spcBef>
                <a:spcPts val="1200"/>
              </a:spcBef>
              <a:spcAft>
                <a:spcPts val="0"/>
              </a:spcAft>
              <a:buClr>
                <a:schemeClr val="dk1"/>
              </a:buClr>
              <a:buSzPts val="1100"/>
              <a:buFont typeface="Arial"/>
              <a:buNone/>
            </a:pPr>
            <a:r>
              <a:rPr lang="en"/>
              <a:t>We assessed these designs using shape complementarity, which measures how well the interfaces fit together, and binding energy, which quantifies the strength of the interaction.</a:t>
            </a:r>
            <a:endParaRPr/>
          </a:p>
          <a:p>
            <a:pPr indent="0" lvl="0" marL="0" rtl="0" algn="l">
              <a:lnSpc>
                <a:spcPct val="115000"/>
              </a:lnSpc>
              <a:spcBef>
                <a:spcPts val="1200"/>
              </a:spcBef>
              <a:spcAft>
                <a:spcPts val="0"/>
              </a:spcAft>
              <a:buClr>
                <a:schemeClr val="dk1"/>
              </a:buClr>
              <a:buSzPts val="1100"/>
              <a:buFont typeface="Arial"/>
              <a:buNone/>
            </a:pPr>
            <a:r>
              <a:rPr lang="en"/>
              <a:t>Our results showed that hotspot conditioning significantly improves interface metrics, leading to more specific and energetically favorable binding interactions.</a:t>
            </a:r>
            <a:endParaRPr/>
          </a:p>
          <a:p>
            <a:pPr indent="0" lvl="0" marL="0" rtl="0" algn="l">
              <a:spcBef>
                <a:spcPts val="1200"/>
              </a:spcBef>
              <a:spcAft>
                <a:spcPts val="0"/>
              </a:spcAft>
              <a:buNone/>
            </a:pPr>
            <a:r>
              <a:t/>
            </a:r>
            <a:endParaRPr/>
          </a:p>
        </p:txBody>
      </p:sp>
      <p:sp>
        <p:nvSpPr>
          <p:cNvPr id="176" name="Google Shape;176;g3597cb8ce3f_2_13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97cb8ce3f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97cb8ce3f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Here we see examples of our binder designs:</a:t>
            </a:r>
            <a:endParaRPr/>
          </a:p>
          <a:p>
            <a:pPr indent="0" lvl="0" marL="0" rtl="0" algn="l">
              <a:lnSpc>
                <a:spcPct val="115000"/>
              </a:lnSpc>
              <a:spcBef>
                <a:spcPts val="1200"/>
              </a:spcBef>
              <a:spcAft>
                <a:spcPts val="0"/>
              </a:spcAft>
              <a:buClr>
                <a:schemeClr val="dk1"/>
              </a:buClr>
              <a:buSzPts val="1100"/>
              <a:buFont typeface="Arial"/>
              <a:buNone/>
            </a:pPr>
            <a:r>
              <a:rPr lang="en"/>
              <a:t>On the left are 80-residue binders generated without guidance. In the middle are larger 120-residue unguided binders. And on the right are 80-residue hotspot-guided binders.</a:t>
            </a:r>
            <a:endParaRPr/>
          </a:p>
          <a:p>
            <a:pPr indent="0" lvl="0" marL="0" rtl="0" algn="l">
              <a:lnSpc>
                <a:spcPct val="115000"/>
              </a:lnSpc>
              <a:spcBef>
                <a:spcPts val="1200"/>
              </a:spcBef>
              <a:spcAft>
                <a:spcPts val="0"/>
              </a:spcAft>
              <a:buClr>
                <a:schemeClr val="dk1"/>
              </a:buClr>
              <a:buSzPts val="1100"/>
              <a:buFont typeface="Arial"/>
              <a:buNone/>
            </a:pPr>
            <a:r>
              <a:rPr lang="en"/>
              <a:t>Notice how the hotspot-guided models on the right exhibit more defined helical structures specifically positioned for binding. They show deeper and more specific binding interfaces compared to the unguided approaches.</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97cb8ce3f_2_82: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6" name="Google Shape;66;g3597cb8ce3f_2_8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Let me first walk you through what we'll cover today:</a:t>
            </a:r>
            <a:endParaRPr/>
          </a:p>
          <a:p>
            <a:pPr indent="-298450" lvl="0" marL="457200" rtl="0" algn="l">
              <a:lnSpc>
                <a:spcPct val="115000"/>
              </a:lnSpc>
              <a:spcBef>
                <a:spcPts val="1200"/>
              </a:spcBef>
              <a:spcAft>
                <a:spcPts val="0"/>
              </a:spcAft>
              <a:buClr>
                <a:schemeClr val="dk1"/>
              </a:buClr>
              <a:buSzPts val="1100"/>
              <a:buChar char="●"/>
            </a:pPr>
            <a:r>
              <a:rPr lang="en"/>
              <a:t>We'll start with some background on protein design and the motivation behind our work</a:t>
            </a:r>
            <a:endParaRPr/>
          </a:p>
          <a:p>
            <a:pPr indent="-298450" lvl="0" marL="457200" rtl="0" algn="l">
              <a:lnSpc>
                <a:spcPct val="115000"/>
              </a:lnSpc>
              <a:spcBef>
                <a:spcPts val="0"/>
              </a:spcBef>
              <a:spcAft>
                <a:spcPts val="0"/>
              </a:spcAft>
              <a:buClr>
                <a:schemeClr val="dk1"/>
              </a:buClr>
              <a:buSzPts val="1100"/>
              <a:buChar char="●"/>
            </a:pPr>
            <a:r>
              <a:rPr lang="en"/>
              <a:t>Then, we'll explain the diffusion framework that underpins RFdiffusion</a:t>
            </a:r>
            <a:endParaRPr/>
          </a:p>
          <a:p>
            <a:pPr indent="-298450" lvl="0" marL="457200" rtl="0" algn="l">
              <a:lnSpc>
                <a:spcPct val="115000"/>
              </a:lnSpc>
              <a:spcBef>
                <a:spcPts val="0"/>
              </a:spcBef>
              <a:spcAft>
                <a:spcPts val="0"/>
              </a:spcAft>
              <a:buClr>
                <a:schemeClr val="dk1"/>
              </a:buClr>
              <a:buSzPts val="1100"/>
              <a:buChar char="●"/>
            </a:pPr>
            <a:r>
              <a:rPr lang="en"/>
              <a:t>We'll provide an overview of the model architecture</a:t>
            </a:r>
            <a:endParaRPr/>
          </a:p>
          <a:p>
            <a:pPr indent="-298450" lvl="0" marL="457200" rtl="0" algn="l">
              <a:lnSpc>
                <a:spcPct val="115000"/>
              </a:lnSpc>
              <a:spcBef>
                <a:spcPts val="0"/>
              </a:spcBef>
              <a:spcAft>
                <a:spcPts val="0"/>
              </a:spcAft>
              <a:buClr>
                <a:schemeClr val="dk1"/>
              </a:buClr>
              <a:buSzPts val="1100"/>
              <a:buChar char="●"/>
            </a:pPr>
            <a:r>
              <a:rPr lang="en"/>
              <a:t>We'll discuss the various loss components used during training</a:t>
            </a:r>
            <a:endParaRPr/>
          </a:p>
          <a:p>
            <a:pPr indent="-298450" lvl="0" marL="457200" rtl="0" algn="l">
              <a:lnSpc>
                <a:spcPct val="115000"/>
              </a:lnSpc>
              <a:spcBef>
                <a:spcPts val="0"/>
              </a:spcBef>
              <a:spcAft>
                <a:spcPts val="0"/>
              </a:spcAft>
              <a:buClr>
                <a:schemeClr val="dk1"/>
              </a:buClr>
              <a:buSzPts val="1100"/>
              <a:buChar char="●"/>
            </a:pPr>
            <a:r>
              <a:rPr lang="en"/>
              <a:t>We'll examine the different conditioning paradigms that enable controlled protein generation</a:t>
            </a:r>
            <a:endParaRPr/>
          </a:p>
          <a:p>
            <a:pPr indent="-298450" lvl="0" marL="457200" rtl="0" algn="l">
              <a:lnSpc>
                <a:spcPct val="115000"/>
              </a:lnSpc>
              <a:spcBef>
                <a:spcPts val="0"/>
              </a:spcBef>
              <a:spcAft>
                <a:spcPts val="0"/>
              </a:spcAft>
              <a:buClr>
                <a:schemeClr val="dk1"/>
              </a:buClr>
              <a:buSzPts val="1100"/>
              <a:buChar char="●"/>
            </a:pPr>
            <a:r>
              <a:rPr lang="en"/>
              <a:t>Next, we'll share our key experiments and findings</a:t>
            </a:r>
            <a:endParaRPr/>
          </a:p>
          <a:p>
            <a:pPr indent="-298450" lvl="0" marL="457200" rtl="0" algn="l">
              <a:lnSpc>
                <a:spcPct val="115000"/>
              </a:lnSpc>
              <a:spcBef>
                <a:spcPts val="0"/>
              </a:spcBef>
              <a:spcAft>
                <a:spcPts val="0"/>
              </a:spcAft>
              <a:buClr>
                <a:schemeClr val="dk1"/>
              </a:buClr>
              <a:buSzPts val="1100"/>
              <a:buChar char="●"/>
            </a:pPr>
            <a:r>
              <a:rPr lang="en"/>
              <a:t>We'll analyze the results and discuss both strengths and limitations</a:t>
            </a:r>
            <a:endParaRPr/>
          </a:p>
          <a:p>
            <a:pPr indent="-298450" lvl="0" marL="457200" rtl="0" algn="l">
              <a:lnSpc>
                <a:spcPct val="115000"/>
              </a:lnSpc>
              <a:spcBef>
                <a:spcPts val="0"/>
              </a:spcBef>
              <a:spcAft>
                <a:spcPts val="0"/>
              </a:spcAft>
              <a:buClr>
                <a:schemeClr val="dk1"/>
              </a:buClr>
              <a:buSzPts val="1100"/>
              <a:buChar char="●"/>
            </a:pPr>
            <a:r>
              <a:rPr lang="en"/>
              <a:t>Finally, we'll touch on future directions and conclude with our main takeaways</a:t>
            </a:r>
            <a:endParaRPr/>
          </a:p>
          <a:p>
            <a:pPr indent="0" lvl="0" marL="0" rtl="0" algn="l">
              <a:spcBef>
                <a:spcPts val="1200"/>
              </a:spcBef>
              <a:spcAft>
                <a:spcPts val="0"/>
              </a:spcAft>
              <a:buNone/>
            </a:pPr>
            <a:r>
              <a:t/>
            </a:r>
            <a:endParaRPr/>
          </a:p>
        </p:txBody>
      </p:sp>
      <p:sp>
        <p:nvSpPr>
          <p:cNvPr id="67" name="Google Shape;67;g3597cb8ce3f_2_8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a1c71643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a1c71643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The quantitative results confirm the visual observations:</a:t>
            </a:r>
            <a:endParaRPr/>
          </a:p>
          <a:p>
            <a:pPr indent="0" lvl="0" marL="0" rtl="0" algn="l">
              <a:lnSpc>
                <a:spcPct val="115000"/>
              </a:lnSpc>
              <a:spcBef>
                <a:spcPts val="1200"/>
              </a:spcBef>
              <a:spcAft>
                <a:spcPts val="0"/>
              </a:spcAft>
              <a:buClr>
                <a:schemeClr val="dk1"/>
              </a:buClr>
              <a:buSzPts val="1100"/>
              <a:buFont typeface="Arial"/>
              <a:buNone/>
            </a:pPr>
            <a:r>
              <a:rPr lang="en"/>
              <a:t>For 80-residue unguided binders, we observed a pLDDT of 84.12 and an RMSD of 1.91 Å. For 120-residue unguided binders, the pLDDT improved to 92.40 with a better RMSD of 1.42 Å. Most importantly, for hotspot-guided binders, we achieved a pLDDT of 89.75 and the best RMSD of 1.22 Å.</a:t>
            </a:r>
            <a:endParaRPr/>
          </a:p>
          <a:p>
            <a:pPr indent="0" lvl="0" marL="0" rtl="0" algn="l">
              <a:lnSpc>
                <a:spcPct val="115000"/>
              </a:lnSpc>
              <a:spcBef>
                <a:spcPts val="1200"/>
              </a:spcBef>
              <a:spcAft>
                <a:spcPts val="0"/>
              </a:spcAft>
              <a:buClr>
                <a:schemeClr val="dk1"/>
              </a:buClr>
              <a:buSzPts val="1100"/>
              <a:buFont typeface="Arial"/>
              <a:buNone/>
            </a:pPr>
            <a:r>
              <a:rPr lang="en"/>
              <a:t>These results highlight the value of hotspot guidance in binder design, producing structures that are both confident and accurately positioned for binding.</a:t>
            </a:r>
            <a:endParaRPr/>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97cb8ce3f_2_142: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g3597cb8ce3f_2_14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Let's discuss the strengths of RFdiffusion based on our evaluation:</a:t>
            </a:r>
            <a:endParaRPr/>
          </a:p>
          <a:p>
            <a:pPr indent="0" lvl="0" marL="0" rtl="0" algn="l">
              <a:lnSpc>
                <a:spcPct val="115000"/>
              </a:lnSpc>
              <a:spcBef>
                <a:spcPts val="1200"/>
              </a:spcBef>
              <a:spcAft>
                <a:spcPts val="0"/>
              </a:spcAft>
              <a:buClr>
                <a:schemeClr val="dk1"/>
              </a:buClr>
              <a:buSzPts val="1100"/>
              <a:buFont typeface="Arial"/>
              <a:buNone/>
            </a:pPr>
            <a:r>
              <a:rPr lang="en"/>
              <a:t>The model is remarkably versatile across multiple design paradigms, from unconditional generation to symmetric oligomers and targeted binders.</a:t>
            </a:r>
            <a:endParaRPr/>
          </a:p>
          <a:p>
            <a:pPr indent="0" lvl="0" marL="0" rtl="0" algn="l">
              <a:lnSpc>
                <a:spcPct val="115000"/>
              </a:lnSpc>
              <a:spcBef>
                <a:spcPts val="1200"/>
              </a:spcBef>
              <a:spcAft>
                <a:spcPts val="0"/>
              </a:spcAft>
              <a:buClr>
                <a:schemeClr val="dk1"/>
              </a:buClr>
              <a:buSzPts val="1100"/>
              <a:buFont typeface="Arial"/>
              <a:buNone/>
            </a:pPr>
            <a:r>
              <a:rPr lang="en"/>
              <a:t>Its probabilistic sampling approach yields structural diversity that deterministic methods struggle to achieve. This is crucial for exploring novel protein folds and functions.</a:t>
            </a:r>
            <a:endParaRPr/>
          </a:p>
          <a:p>
            <a:pPr indent="0" lvl="0" marL="0" rtl="0" algn="l">
              <a:lnSpc>
                <a:spcPct val="115000"/>
              </a:lnSpc>
              <a:spcBef>
                <a:spcPts val="1200"/>
              </a:spcBef>
              <a:spcAft>
                <a:spcPts val="0"/>
              </a:spcAft>
              <a:buClr>
                <a:schemeClr val="dk1"/>
              </a:buClr>
              <a:buSzPts val="1100"/>
              <a:buFont typeface="Arial"/>
              <a:buNone/>
            </a:pPr>
            <a:r>
              <a:rPr lang="en"/>
              <a:t>The equivariance properties ensure geometric accuracy in 3D space, maintaining proper structural relationships regardless of orientation.</a:t>
            </a:r>
            <a:endParaRPr/>
          </a:p>
          <a:p>
            <a:pPr indent="0" lvl="0" marL="0" rtl="0" algn="l">
              <a:lnSpc>
                <a:spcPct val="115000"/>
              </a:lnSpc>
              <a:spcBef>
                <a:spcPts val="1200"/>
              </a:spcBef>
              <a:spcAft>
                <a:spcPts val="0"/>
              </a:spcAft>
              <a:buClr>
                <a:schemeClr val="dk1"/>
              </a:buClr>
              <a:buSzPts val="1100"/>
              <a:buFont typeface="Arial"/>
              <a:buNone/>
            </a:pPr>
            <a:r>
              <a:rPr lang="en"/>
              <a:t>Together, these strengths position RFdiffusion as a powerful tool in the protein design toolbox, complementing existing approaches with its unique generative capabilities.</a:t>
            </a:r>
            <a:endParaRPr/>
          </a:p>
          <a:p>
            <a:pPr indent="0" lvl="0" marL="0" rtl="0" algn="l">
              <a:spcBef>
                <a:spcPts val="1200"/>
              </a:spcBef>
              <a:spcAft>
                <a:spcPts val="0"/>
              </a:spcAft>
              <a:buNone/>
            </a:pPr>
            <a:r>
              <a:t/>
            </a:r>
            <a:endParaRPr/>
          </a:p>
        </p:txBody>
      </p:sp>
      <p:sp>
        <p:nvSpPr>
          <p:cNvPr id="197" name="Google Shape;197;g3597cb8ce3f_2_14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97cb8ce3f_2_148: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g3597cb8ce3f_2_14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Despite its strengths, RFdiffusion has several limitations:</a:t>
            </a:r>
            <a:endParaRPr/>
          </a:p>
          <a:p>
            <a:pPr indent="0" lvl="0" marL="0" rtl="0" algn="l">
              <a:lnSpc>
                <a:spcPct val="115000"/>
              </a:lnSpc>
              <a:spcBef>
                <a:spcPts val="1200"/>
              </a:spcBef>
              <a:spcAft>
                <a:spcPts val="0"/>
              </a:spcAft>
              <a:buClr>
                <a:schemeClr val="dk1"/>
              </a:buClr>
              <a:buSzPts val="1100"/>
              <a:buFont typeface="Arial"/>
              <a:buNone/>
            </a:pPr>
            <a:r>
              <a:rPr lang="en"/>
              <a:t>The most significant is the lack of an integrated sequence design module. RFdiffusion generates backbones only, requiring separate tools for sequence design. This two-step process may not capture the intricate relationships between sequence and structure.</a:t>
            </a:r>
            <a:endParaRPr/>
          </a:p>
          <a:p>
            <a:pPr indent="0" lvl="0" marL="0" rtl="0" algn="l">
              <a:lnSpc>
                <a:spcPct val="115000"/>
              </a:lnSpc>
              <a:spcBef>
                <a:spcPts val="1200"/>
              </a:spcBef>
              <a:spcAft>
                <a:spcPts val="0"/>
              </a:spcAft>
              <a:buClr>
                <a:schemeClr val="dk1"/>
              </a:buClr>
              <a:buSzPts val="1100"/>
              <a:buFont typeface="Arial"/>
              <a:buNone/>
            </a:pPr>
            <a:r>
              <a:rPr lang="en"/>
              <a:t>Related to this, there's limited direct control over diversity. While the model generates diverse structures, we can't easily steer this diversity in specific directions without additional tools.</a:t>
            </a:r>
            <a:endParaRPr/>
          </a:p>
          <a:p>
            <a:pPr indent="0" lvl="0" marL="0" rtl="0" algn="l">
              <a:lnSpc>
                <a:spcPct val="115000"/>
              </a:lnSpc>
              <a:spcBef>
                <a:spcPts val="1200"/>
              </a:spcBef>
              <a:spcAft>
                <a:spcPts val="0"/>
              </a:spcAft>
              <a:buClr>
                <a:schemeClr val="dk1"/>
              </a:buClr>
              <a:buSzPts val="1100"/>
              <a:buFont typeface="Arial"/>
              <a:buNone/>
            </a:pPr>
            <a:r>
              <a:rPr lang="en"/>
              <a:t>Finally, the generated backbones require post-processing for atomic refinement. The model outputs Cα traces, which need to be converted to full-atom models and refined before experimental validation.</a:t>
            </a:r>
            <a:endParaRPr/>
          </a:p>
          <a:p>
            <a:pPr indent="0" lvl="0" marL="0" rtl="0" algn="l">
              <a:lnSpc>
                <a:spcPct val="115000"/>
              </a:lnSpc>
              <a:spcBef>
                <a:spcPts val="1200"/>
              </a:spcBef>
              <a:spcAft>
                <a:spcPts val="0"/>
              </a:spcAft>
              <a:buClr>
                <a:schemeClr val="dk1"/>
              </a:buClr>
              <a:buSzPts val="1100"/>
              <a:buFont typeface="Arial"/>
              <a:buNone/>
            </a:pPr>
            <a:r>
              <a:rPr lang="en"/>
              <a:t>Addressing these limitations represents important areas for future work.</a:t>
            </a:r>
            <a:endParaRPr/>
          </a:p>
          <a:p>
            <a:pPr indent="0" lvl="0" marL="0" rtl="0" algn="l">
              <a:spcBef>
                <a:spcPts val="1200"/>
              </a:spcBef>
              <a:spcAft>
                <a:spcPts val="0"/>
              </a:spcAft>
              <a:buNone/>
            </a:pPr>
            <a:r>
              <a:t/>
            </a:r>
            <a:endParaRPr/>
          </a:p>
        </p:txBody>
      </p:sp>
      <p:sp>
        <p:nvSpPr>
          <p:cNvPr id="204" name="Google Shape;204;g3597cb8ce3f_2_14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97cb8ce3f_2_154: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g3597cb8ce3f_2_15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Looking ahead, we see several exciting directions for advancing this research:</a:t>
            </a:r>
            <a:endParaRPr/>
          </a:p>
          <a:p>
            <a:pPr indent="0" lvl="0" marL="0" rtl="0" algn="l">
              <a:lnSpc>
                <a:spcPct val="115000"/>
              </a:lnSpc>
              <a:spcBef>
                <a:spcPts val="1200"/>
              </a:spcBef>
              <a:spcAft>
                <a:spcPts val="0"/>
              </a:spcAft>
              <a:buClr>
                <a:schemeClr val="dk1"/>
              </a:buClr>
              <a:buSzPts val="1100"/>
              <a:buFont typeface="Arial"/>
              <a:buNone/>
            </a:pPr>
            <a:r>
              <a:rPr lang="en"/>
              <a:t>A primary goal is to combine structure and sequence diffusion for end-to-end design. This would enable simultaneous optimization of backbone and sequence, potentially leading to more accurate and functional designs.</a:t>
            </a:r>
            <a:endParaRPr/>
          </a:p>
          <a:p>
            <a:pPr indent="0" lvl="0" marL="0" rtl="0" algn="l">
              <a:lnSpc>
                <a:spcPct val="115000"/>
              </a:lnSpc>
              <a:spcBef>
                <a:spcPts val="1200"/>
              </a:spcBef>
              <a:spcAft>
                <a:spcPts val="0"/>
              </a:spcAft>
              <a:buClr>
                <a:schemeClr val="dk1"/>
              </a:buClr>
              <a:buSzPts val="1100"/>
              <a:buFont typeface="Arial"/>
              <a:buNone/>
            </a:pPr>
            <a:r>
              <a:rPr lang="en"/>
              <a:t>Integrating energy-based refinement during the sampling process could improve the physical realism of generated structures without requiring separate refinement steps.</a:t>
            </a:r>
            <a:endParaRPr/>
          </a:p>
          <a:p>
            <a:pPr indent="0" lvl="0" marL="0" rtl="0" algn="l">
              <a:lnSpc>
                <a:spcPct val="115000"/>
              </a:lnSpc>
              <a:spcBef>
                <a:spcPts val="1200"/>
              </a:spcBef>
              <a:spcAft>
                <a:spcPts val="0"/>
              </a:spcAft>
              <a:buClr>
                <a:schemeClr val="dk1"/>
              </a:buClr>
              <a:buSzPts val="1100"/>
              <a:buFont typeface="Arial"/>
              <a:buNone/>
            </a:pPr>
            <a:r>
              <a:rPr lang="en"/>
              <a:t>Developing metrics for functional constraint conditioning would allow us to design proteins with specific functional properties, not just structural features.</a:t>
            </a:r>
            <a:endParaRPr/>
          </a:p>
          <a:p>
            <a:pPr indent="0" lvl="0" marL="0" rtl="0" algn="l">
              <a:lnSpc>
                <a:spcPct val="115000"/>
              </a:lnSpc>
              <a:spcBef>
                <a:spcPts val="1200"/>
              </a:spcBef>
              <a:spcAft>
                <a:spcPts val="0"/>
              </a:spcAft>
              <a:buClr>
                <a:schemeClr val="dk1"/>
              </a:buClr>
              <a:buSzPts val="1100"/>
              <a:buFont typeface="Arial"/>
              <a:buNone/>
            </a:pPr>
            <a:r>
              <a:rPr lang="en"/>
              <a:t>Finally, scaling to larger complexes and novel topologies could open new frontiers in protein engineering, enabling the design of complex assemblies with unprecedented functions.</a:t>
            </a:r>
            <a:endParaRPr/>
          </a:p>
          <a:p>
            <a:pPr indent="0" lvl="0" marL="0" rtl="0" algn="l">
              <a:spcBef>
                <a:spcPts val="1200"/>
              </a:spcBef>
              <a:spcAft>
                <a:spcPts val="0"/>
              </a:spcAft>
              <a:buNone/>
            </a:pPr>
            <a:r>
              <a:t/>
            </a:r>
            <a:endParaRPr/>
          </a:p>
        </p:txBody>
      </p:sp>
      <p:sp>
        <p:nvSpPr>
          <p:cNvPr id="211" name="Google Shape;211;g3597cb8ce3f_2_15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97cb8ce3f_2_160: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g3597cb8ce3f_2_16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To conclude, our evaluation demonstrates that RFdiffusion effectively generates diverse protein backbones across various design scenarios.</a:t>
            </a:r>
            <a:endParaRPr/>
          </a:p>
          <a:p>
            <a:pPr indent="0" lvl="0" marL="0" rtl="0" algn="l">
              <a:lnSpc>
                <a:spcPct val="115000"/>
              </a:lnSpc>
              <a:spcBef>
                <a:spcPts val="1200"/>
              </a:spcBef>
              <a:spcAft>
                <a:spcPts val="0"/>
              </a:spcAft>
              <a:buClr>
                <a:schemeClr val="dk1"/>
              </a:buClr>
              <a:buSzPts val="1100"/>
              <a:buFont typeface="Arial"/>
              <a:buNone/>
            </a:pPr>
            <a:r>
              <a:rPr lang="en"/>
              <a:t>The model successfully supports motif scaffolding, symmetry constraints, and binder design—key capabilities for practical protein engineering applications.</a:t>
            </a:r>
            <a:endParaRPr/>
          </a:p>
          <a:p>
            <a:pPr indent="0" lvl="0" marL="0" rtl="0" algn="l">
              <a:lnSpc>
                <a:spcPct val="115000"/>
              </a:lnSpc>
              <a:spcBef>
                <a:spcPts val="1200"/>
              </a:spcBef>
              <a:spcAft>
                <a:spcPts val="0"/>
              </a:spcAft>
              <a:buClr>
                <a:schemeClr val="dk1"/>
              </a:buClr>
              <a:buSzPts val="1100"/>
              <a:buFont typeface="Arial"/>
              <a:buNone/>
            </a:pPr>
            <a:r>
              <a:rPr lang="en"/>
              <a:t>The next frontier lies in developing integrated sequence-structure generative models that can seamlessly design both the backbone and sequence together.</a:t>
            </a:r>
            <a:endParaRPr/>
          </a:p>
          <a:p>
            <a:pPr indent="0" lvl="0" marL="0" rtl="0" algn="l">
              <a:lnSpc>
                <a:spcPct val="115000"/>
              </a:lnSpc>
              <a:spcBef>
                <a:spcPts val="1200"/>
              </a:spcBef>
              <a:spcAft>
                <a:spcPts val="0"/>
              </a:spcAft>
              <a:buClr>
                <a:schemeClr val="dk1"/>
              </a:buClr>
              <a:buSzPts val="1100"/>
              <a:buFont typeface="Arial"/>
              <a:buNone/>
            </a:pPr>
            <a:r>
              <a:rPr lang="en"/>
              <a:t>RFdiffusion represents an important step forward in protein design methodology, leveraging the power of diffusion models to expand the toolkit available to protein engineers and structural biologists.</a:t>
            </a:r>
            <a:endParaRPr/>
          </a:p>
          <a:p>
            <a:pPr indent="0" lvl="0" marL="0" rtl="0" algn="l">
              <a:spcBef>
                <a:spcPts val="1200"/>
              </a:spcBef>
              <a:spcAft>
                <a:spcPts val="0"/>
              </a:spcAft>
              <a:buNone/>
            </a:pPr>
            <a:r>
              <a:t/>
            </a:r>
            <a:endParaRPr/>
          </a:p>
        </p:txBody>
      </p:sp>
      <p:sp>
        <p:nvSpPr>
          <p:cNvPr id="218" name="Google Shape;218;g3597cb8ce3f_2_16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597cb8ce3f_2_166: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g3597cb8ce3f_2_16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These key publications provide foundational concepts: RFdiffusion methodology, diffusion modeling theory, and state-of-the-art structure prediction frameworks.</a:t>
            </a:r>
            <a:endParaRPr/>
          </a:p>
        </p:txBody>
      </p:sp>
      <p:sp>
        <p:nvSpPr>
          <p:cNvPr id="225" name="Google Shape;225;g3597cb8ce3f_2_16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6158107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6158107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97cb8ce3f_2_88: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 name="Google Shape;73;g3597cb8ce3f_2_8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Let's start with some context. De novo protein design has been a significant challenge in structural biology for decades. Traditionally, researchers have relied on deterministic methods, which often impose limitations on the diversity and novelty of designed proteins.</a:t>
            </a:r>
            <a:endParaRPr/>
          </a:p>
          <a:p>
            <a:pPr indent="0" lvl="0" marL="0" rtl="0" algn="l">
              <a:lnSpc>
                <a:spcPct val="115000"/>
              </a:lnSpc>
              <a:spcBef>
                <a:spcPts val="1200"/>
              </a:spcBef>
              <a:spcAft>
                <a:spcPts val="0"/>
              </a:spcAft>
              <a:buClr>
                <a:schemeClr val="dk1"/>
              </a:buClr>
              <a:buSzPts val="1100"/>
              <a:buFont typeface="Arial"/>
              <a:buNone/>
            </a:pPr>
            <a:r>
              <a:rPr lang="en"/>
              <a:t>In recent years, we've witnessed the rise of generative AI approaches in structural biology, changing how we tackle protein design problems. Tools like AlphaFold2 have transformed structure prediction, but the inverse problem—generating novel protein structures with desired properties—remains challenging.</a:t>
            </a:r>
            <a:endParaRPr/>
          </a:p>
          <a:p>
            <a:pPr indent="0" lvl="0" marL="0" rtl="0" algn="l">
              <a:lnSpc>
                <a:spcPct val="115000"/>
              </a:lnSpc>
              <a:spcBef>
                <a:spcPts val="1200"/>
              </a:spcBef>
              <a:spcAft>
                <a:spcPts val="0"/>
              </a:spcAft>
              <a:buClr>
                <a:schemeClr val="dk1"/>
              </a:buClr>
              <a:buSzPts val="1100"/>
              <a:buFont typeface="Arial"/>
              <a:buNone/>
            </a:pPr>
            <a:r>
              <a:rPr lang="en"/>
              <a:t>This is where RFdiffusion comes in. It represents a new paradigm that leverages diffusion models, which have shown remarkable success in image generation, to now create protein backbones. Our research evaluates this approach across multiple design scenarios.</a:t>
            </a:r>
            <a:endParaRPr/>
          </a:p>
          <a:p>
            <a:pPr indent="0" lvl="0" marL="0" rtl="0" algn="l">
              <a:spcBef>
                <a:spcPts val="1200"/>
              </a:spcBef>
              <a:spcAft>
                <a:spcPts val="0"/>
              </a:spcAft>
              <a:buNone/>
            </a:pPr>
            <a:r>
              <a:t/>
            </a:r>
            <a:endParaRPr/>
          </a:p>
        </p:txBody>
      </p:sp>
      <p:sp>
        <p:nvSpPr>
          <p:cNvPr id="74" name="Google Shape;74;g3597cb8ce3f_2_8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97cb8ce3f_2_94: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g3597cb8ce3f_2_9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The core of RFdiffusion is based on Denoising Diffusion Probabilistic Models, or DDPMs. Let me explain how this works in the context of protein design:</a:t>
            </a:r>
            <a:endParaRPr/>
          </a:p>
          <a:p>
            <a:pPr indent="0" lvl="0" marL="0" rtl="0" algn="l">
              <a:lnSpc>
                <a:spcPct val="115000"/>
              </a:lnSpc>
              <a:spcBef>
                <a:spcPts val="1200"/>
              </a:spcBef>
              <a:spcAft>
                <a:spcPts val="0"/>
              </a:spcAft>
              <a:buClr>
                <a:schemeClr val="dk1"/>
              </a:buClr>
              <a:buSzPts val="1100"/>
              <a:buFont typeface="Arial"/>
              <a:buNone/>
            </a:pPr>
            <a:r>
              <a:rPr lang="en"/>
              <a:t>In the forward process, we progressively add Gaussian noise to the protein coordinates, essentially "destroying" the structure until it becomes pure noise. This is a fixed process that doesn't involve learning.</a:t>
            </a:r>
            <a:endParaRPr/>
          </a:p>
          <a:p>
            <a:pPr indent="0" lvl="0" marL="0" rtl="0" algn="l">
              <a:lnSpc>
                <a:spcPct val="115000"/>
              </a:lnSpc>
              <a:spcBef>
                <a:spcPts val="1200"/>
              </a:spcBef>
              <a:spcAft>
                <a:spcPts val="0"/>
              </a:spcAft>
              <a:buClr>
                <a:schemeClr val="dk1"/>
              </a:buClr>
              <a:buSzPts val="1100"/>
              <a:buFont typeface="Arial"/>
              <a:buNone/>
            </a:pPr>
            <a:r>
              <a:rPr lang="en"/>
              <a:t>The reverse process is where the magic happens. We train a neural network to learn how to denoise these noisy coordinates, step by step, until we recover a coherent protein structure. The model essentially learns the underlying distribution of protein structures, allowing us to sample from this distribution to generate new proteins.</a:t>
            </a:r>
            <a:endParaRPr/>
          </a:p>
          <a:p>
            <a:pPr indent="0" lvl="0" marL="0" rtl="0" algn="l">
              <a:lnSpc>
                <a:spcPct val="115000"/>
              </a:lnSpc>
              <a:spcBef>
                <a:spcPts val="1200"/>
              </a:spcBef>
              <a:spcAft>
                <a:spcPts val="0"/>
              </a:spcAft>
              <a:buClr>
                <a:schemeClr val="dk1"/>
              </a:buClr>
              <a:buSzPts val="1100"/>
              <a:buFont typeface="Arial"/>
              <a:buNone/>
            </a:pPr>
            <a:r>
              <a:rPr lang="en"/>
              <a:t>This probabilistic approach enables us to sample diverse structures, unlike traditional deterministic methods that might get stuck in local minima.</a:t>
            </a:r>
            <a:endParaRPr/>
          </a:p>
          <a:p>
            <a:pPr indent="0" lvl="0" marL="0" rtl="0" algn="l">
              <a:spcBef>
                <a:spcPts val="1200"/>
              </a:spcBef>
              <a:spcAft>
                <a:spcPts val="0"/>
              </a:spcAft>
              <a:buNone/>
            </a:pPr>
            <a:r>
              <a:t/>
            </a:r>
            <a:endParaRPr/>
          </a:p>
        </p:txBody>
      </p:sp>
      <p:sp>
        <p:nvSpPr>
          <p:cNvPr id="81" name="Google Shape;81;g3597cb8ce3f_2_94: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97cb8ce3f_2_100: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g3597cb8ce3f_2_10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RFdiffusion builds upon the RoseTTAFold architecture, which was originally designed for structure prediction. The model incorporates Invariant Point Attention, which is crucial for handling 3D geometric data.</a:t>
            </a:r>
            <a:endParaRPr/>
          </a:p>
          <a:p>
            <a:pPr indent="0" lvl="0" marL="0" rtl="0" algn="l">
              <a:lnSpc>
                <a:spcPct val="115000"/>
              </a:lnSpc>
              <a:spcBef>
                <a:spcPts val="1200"/>
              </a:spcBef>
              <a:spcAft>
                <a:spcPts val="0"/>
              </a:spcAft>
              <a:buClr>
                <a:schemeClr val="dk1"/>
              </a:buClr>
              <a:buSzPts val="1100"/>
              <a:buFont typeface="Arial"/>
              <a:buNone/>
            </a:pPr>
            <a:r>
              <a:rPr lang="en"/>
              <a:t>A key component is the SE(3)-transformer blocks, which provide 3D equivariant reasoning. This means the model's predictions are invariant to rotations and translations in 3D space—an essential property when working with protein structures.</a:t>
            </a:r>
            <a:endParaRPr/>
          </a:p>
          <a:p>
            <a:pPr indent="0" lvl="0" marL="0" rtl="0" algn="l">
              <a:lnSpc>
                <a:spcPct val="115000"/>
              </a:lnSpc>
              <a:spcBef>
                <a:spcPts val="1200"/>
              </a:spcBef>
              <a:spcAft>
                <a:spcPts val="0"/>
              </a:spcAft>
              <a:buClr>
                <a:schemeClr val="dk1"/>
              </a:buClr>
              <a:buSzPts val="1100"/>
              <a:buFont typeface="Arial"/>
              <a:buNone/>
            </a:pPr>
            <a:r>
              <a:rPr lang="en"/>
              <a:t>The model can take various conditional inputs, including structural motifs (when you want to preserve certain regions), symmetry constraints (for designing oligomeric proteins), and binding hotspots (for targeted binding interfaces). These conditional inputs guide the generative process toward desired outcomes.</a:t>
            </a:r>
            <a:endParaRPr/>
          </a:p>
          <a:p>
            <a:pPr indent="0" lvl="0" marL="0" rtl="0" algn="l">
              <a:spcBef>
                <a:spcPts val="1200"/>
              </a:spcBef>
              <a:spcAft>
                <a:spcPts val="0"/>
              </a:spcAft>
              <a:buNone/>
            </a:pPr>
            <a:r>
              <a:t/>
            </a:r>
            <a:endParaRPr/>
          </a:p>
        </p:txBody>
      </p:sp>
      <p:sp>
        <p:nvSpPr>
          <p:cNvPr id="88" name="Google Shape;88;g3597cb8ce3f_2_100: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97cb8ce3f_2_106: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g3597cb8ce3f_2_10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During training, the model optimizes several loss components:</a:t>
            </a:r>
            <a:endParaRPr/>
          </a:p>
          <a:p>
            <a:pPr indent="0" lvl="0" marL="0" rtl="0" algn="l">
              <a:lnSpc>
                <a:spcPct val="115000"/>
              </a:lnSpc>
              <a:spcBef>
                <a:spcPts val="1200"/>
              </a:spcBef>
              <a:spcAft>
                <a:spcPts val="0"/>
              </a:spcAft>
              <a:buClr>
                <a:schemeClr val="dk1"/>
              </a:buClr>
              <a:buSzPts val="1100"/>
              <a:buFont typeface="Arial"/>
              <a:buNone/>
            </a:pPr>
            <a:r>
              <a:rPr lang="en"/>
              <a:t>The primary one is coordinate loss, which is the mean squared error between predicted and true Cα positions. This ensures the backbone geometry is correct.</a:t>
            </a:r>
            <a:endParaRPr/>
          </a:p>
          <a:p>
            <a:pPr indent="0" lvl="0" marL="0" rtl="0" algn="l">
              <a:lnSpc>
                <a:spcPct val="115000"/>
              </a:lnSpc>
              <a:spcBef>
                <a:spcPts val="1200"/>
              </a:spcBef>
              <a:spcAft>
                <a:spcPts val="0"/>
              </a:spcAft>
              <a:buClr>
                <a:schemeClr val="dk1"/>
              </a:buClr>
              <a:buSzPts val="1100"/>
              <a:buFont typeface="Arial"/>
              <a:buNone/>
            </a:pPr>
            <a:r>
              <a:rPr lang="en"/>
              <a:t>We also have frame loss, which measures the rotation error between predicted and true frames. This helps maintain proper orientation throughout the protein.</a:t>
            </a:r>
            <a:endParaRPr/>
          </a:p>
          <a:p>
            <a:pPr indent="0" lvl="0" marL="0" rtl="0" algn="l">
              <a:lnSpc>
                <a:spcPct val="115000"/>
              </a:lnSpc>
              <a:spcBef>
                <a:spcPts val="1200"/>
              </a:spcBef>
              <a:spcAft>
                <a:spcPts val="0"/>
              </a:spcAft>
              <a:buClr>
                <a:schemeClr val="dk1"/>
              </a:buClr>
              <a:buSzPts val="1100"/>
              <a:buFont typeface="Arial"/>
              <a:buNone/>
            </a:pPr>
            <a:r>
              <a:rPr lang="en"/>
              <a:t>Torsion loss preserves the backbone ψ and φ angles, which are critical for protein folding and stability.</a:t>
            </a:r>
            <a:endParaRPr/>
          </a:p>
          <a:p>
            <a:pPr indent="0" lvl="0" marL="0" rtl="0" algn="l">
              <a:lnSpc>
                <a:spcPct val="115000"/>
              </a:lnSpc>
              <a:spcBef>
                <a:spcPts val="1200"/>
              </a:spcBef>
              <a:spcAft>
                <a:spcPts val="0"/>
              </a:spcAft>
              <a:buClr>
                <a:schemeClr val="dk1"/>
              </a:buClr>
              <a:buSzPts val="1100"/>
              <a:buFont typeface="Arial"/>
              <a:buNone/>
            </a:pPr>
            <a:r>
              <a:rPr lang="en"/>
              <a:t>For oligomeric designs, we include symmetry loss to enforce the desired symmetry constraints, ensuring subunits relate to each other correctly.</a:t>
            </a:r>
            <a:endParaRPr/>
          </a:p>
          <a:p>
            <a:pPr indent="0" lvl="0" marL="0" rtl="0" algn="l">
              <a:lnSpc>
                <a:spcPct val="115000"/>
              </a:lnSpc>
              <a:spcBef>
                <a:spcPts val="1200"/>
              </a:spcBef>
              <a:spcAft>
                <a:spcPts val="0"/>
              </a:spcAft>
              <a:buClr>
                <a:schemeClr val="dk1"/>
              </a:buClr>
              <a:buSzPts val="1100"/>
              <a:buFont typeface="Arial"/>
              <a:buNone/>
            </a:pPr>
            <a:r>
              <a:rPr lang="en"/>
              <a:t>Together, these losses ensure that the generated structures adhere to physical and biochemical principles that govern protein folding.</a:t>
            </a:r>
            <a:endParaRPr/>
          </a:p>
          <a:p>
            <a:pPr indent="0" lvl="0" marL="0" rtl="0" algn="l">
              <a:spcBef>
                <a:spcPts val="1200"/>
              </a:spcBef>
              <a:spcAft>
                <a:spcPts val="0"/>
              </a:spcAft>
              <a:buNone/>
            </a:pPr>
            <a:r>
              <a:t/>
            </a:r>
            <a:endParaRPr/>
          </a:p>
        </p:txBody>
      </p:sp>
      <p:sp>
        <p:nvSpPr>
          <p:cNvPr id="95" name="Google Shape;95;g3597cb8ce3f_2_106: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97cb8ce3f_2_112: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g3597cb8ce3f_2_11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RFdiffusion supports several conditioning paradigms that enable controlled generation:</a:t>
            </a:r>
            <a:endParaRPr/>
          </a:p>
          <a:p>
            <a:pPr indent="0" lvl="0" marL="0" rtl="0" algn="l">
              <a:lnSpc>
                <a:spcPct val="115000"/>
              </a:lnSpc>
              <a:spcBef>
                <a:spcPts val="1200"/>
              </a:spcBef>
              <a:spcAft>
                <a:spcPts val="0"/>
              </a:spcAft>
              <a:buClr>
                <a:schemeClr val="dk1"/>
              </a:buClr>
              <a:buSzPts val="1100"/>
              <a:buFont typeface="Arial"/>
              <a:buNone/>
            </a:pPr>
            <a:r>
              <a:rPr lang="en"/>
              <a:t>Motif scaffolding allows us to preserve user-defined structural motifs. For example, if you have a functional binding site you want to maintain, you can condition the generation process to build around it.</a:t>
            </a:r>
            <a:endParaRPr/>
          </a:p>
          <a:p>
            <a:pPr indent="0" lvl="0" marL="0" rtl="0" algn="l">
              <a:lnSpc>
                <a:spcPct val="115000"/>
              </a:lnSpc>
              <a:spcBef>
                <a:spcPts val="1200"/>
              </a:spcBef>
              <a:spcAft>
                <a:spcPts val="0"/>
              </a:spcAft>
              <a:buClr>
                <a:schemeClr val="dk1"/>
              </a:buClr>
              <a:buSzPts val="1100"/>
              <a:buFont typeface="Arial"/>
              <a:buNone/>
            </a:pPr>
            <a:r>
              <a:rPr lang="en"/>
              <a:t>Symmetry constraints enable the design of cyclic or dihedral oligomers. This is particularly important for designing protein assemblies with specific symmetries, like viral capsids or ion channels.</a:t>
            </a:r>
            <a:endParaRPr/>
          </a:p>
          <a:p>
            <a:pPr indent="0" lvl="0" marL="0" rtl="0" algn="l">
              <a:lnSpc>
                <a:spcPct val="115000"/>
              </a:lnSpc>
              <a:spcBef>
                <a:spcPts val="1200"/>
              </a:spcBef>
              <a:spcAft>
                <a:spcPts val="0"/>
              </a:spcAft>
              <a:buClr>
                <a:schemeClr val="dk1"/>
              </a:buClr>
              <a:buSzPts val="1100"/>
              <a:buFont typeface="Arial"/>
              <a:buNone/>
            </a:pPr>
            <a:r>
              <a:rPr lang="en"/>
              <a:t>Hotspot binding guides the backbone to target specific binding sites. This is valuable when designing proteins that need to interact with specific partners.</a:t>
            </a:r>
            <a:endParaRPr/>
          </a:p>
          <a:p>
            <a:pPr indent="0" lvl="0" marL="0" rtl="0" algn="l">
              <a:lnSpc>
                <a:spcPct val="115000"/>
              </a:lnSpc>
              <a:spcBef>
                <a:spcPts val="1200"/>
              </a:spcBef>
              <a:spcAft>
                <a:spcPts val="0"/>
              </a:spcAft>
              <a:buClr>
                <a:schemeClr val="dk1"/>
              </a:buClr>
              <a:buSzPts val="1100"/>
              <a:buFont typeface="Arial"/>
              <a:buNone/>
            </a:pPr>
            <a:r>
              <a:rPr lang="en"/>
              <a:t>These conditioning mechanisms make RFdiffusion highly versatile for various protein engineering applications.</a:t>
            </a:r>
            <a:endParaRPr/>
          </a:p>
          <a:p>
            <a:pPr indent="0" lvl="0" marL="0" rtl="0" algn="l">
              <a:spcBef>
                <a:spcPts val="1200"/>
              </a:spcBef>
              <a:spcAft>
                <a:spcPts val="0"/>
              </a:spcAft>
              <a:buNone/>
            </a:pPr>
            <a:r>
              <a:t/>
            </a:r>
            <a:endParaRPr/>
          </a:p>
        </p:txBody>
      </p:sp>
      <p:sp>
        <p:nvSpPr>
          <p:cNvPr id="102" name="Google Shape;102;g3597cb8ce3f_2_112: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97cb8ce3f_2_118:notes"/>
          <p:cNvSpPr/>
          <p:nvPr>
            <p:ph idx="2" type="sldImg"/>
          </p:nvPr>
        </p:nvSpPr>
        <p:spPr>
          <a:xfrm>
            <a:off x="-500000" y="0"/>
            <a:ext cx="4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g3597cb8ce3f_2_118: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a:t>Our first set of experiments focused on unconditional generation—creating proteins without any specific constraints.</a:t>
            </a:r>
            <a:endParaRPr/>
          </a:p>
          <a:p>
            <a:pPr indent="0" lvl="0" marL="0" rtl="0" algn="l">
              <a:lnSpc>
                <a:spcPct val="115000"/>
              </a:lnSpc>
              <a:spcBef>
                <a:spcPts val="1200"/>
              </a:spcBef>
              <a:spcAft>
                <a:spcPts val="0"/>
              </a:spcAft>
              <a:buClr>
                <a:schemeClr val="dk1"/>
              </a:buClr>
              <a:buSzPts val="1100"/>
              <a:buFont typeface="Arial"/>
              <a:buNone/>
            </a:pPr>
            <a:r>
              <a:rPr lang="en"/>
              <a:t>We tested generation at three different lengths: 100, 200, and 300 residues, to assess the model's capability across different protein sizes.</a:t>
            </a:r>
            <a:endParaRPr/>
          </a:p>
          <a:p>
            <a:pPr indent="0" lvl="0" marL="0" rtl="0" algn="l">
              <a:lnSpc>
                <a:spcPct val="115000"/>
              </a:lnSpc>
              <a:spcBef>
                <a:spcPts val="1200"/>
              </a:spcBef>
              <a:spcAft>
                <a:spcPts val="0"/>
              </a:spcAft>
              <a:buClr>
                <a:schemeClr val="dk1"/>
              </a:buClr>
              <a:buSzPts val="1100"/>
              <a:buFont typeface="Arial"/>
              <a:buNone/>
            </a:pPr>
            <a:r>
              <a:rPr lang="en"/>
              <a:t>To evaluate quality, we used two primary metrics:</a:t>
            </a:r>
            <a:endParaRPr/>
          </a:p>
          <a:p>
            <a:pPr indent="-298450" lvl="0" marL="457200" rtl="0" algn="l">
              <a:lnSpc>
                <a:spcPct val="115000"/>
              </a:lnSpc>
              <a:spcBef>
                <a:spcPts val="1200"/>
              </a:spcBef>
              <a:spcAft>
                <a:spcPts val="0"/>
              </a:spcAft>
              <a:buClr>
                <a:schemeClr val="dk1"/>
              </a:buClr>
              <a:buSzPts val="1100"/>
              <a:buChar char="●"/>
            </a:pPr>
            <a:r>
              <a:rPr lang="en"/>
              <a:t>pLDDT (predicted local distance difference test) confidence scores, which measure the reliability of the structure</a:t>
            </a:r>
            <a:endParaRPr/>
          </a:p>
          <a:p>
            <a:pPr indent="-298450" lvl="0" marL="457200" rtl="0" algn="l">
              <a:lnSpc>
                <a:spcPct val="115000"/>
              </a:lnSpc>
              <a:spcBef>
                <a:spcPts val="0"/>
              </a:spcBef>
              <a:spcAft>
                <a:spcPts val="0"/>
              </a:spcAft>
              <a:buClr>
                <a:schemeClr val="dk1"/>
              </a:buClr>
              <a:buSzPts val="1100"/>
              <a:buChar char="●"/>
            </a:pPr>
            <a:r>
              <a:rPr lang="en"/>
              <a:t>RMSD (root mean square deviation) to native structures, which quantifies structural similarity</a:t>
            </a:r>
            <a:endParaRPr/>
          </a:p>
          <a:p>
            <a:pPr indent="0" lvl="0" marL="0" rtl="0" algn="l">
              <a:lnSpc>
                <a:spcPct val="115000"/>
              </a:lnSpc>
              <a:spcBef>
                <a:spcPts val="1200"/>
              </a:spcBef>
              <a:spcAft>
                <a:spcPts val="0"/>
              </a:spcAft>
              <a:buClr>
                <a:schemeClr val="dk1"/>
              </a:buClr>
              <a:buSzPts val="1100"/>
              <a:buFont typeface="Arial"/>
              <a:buNone/>
            </a:pPr>
            <a:r>
              <a:rPr lang="en"/>
              <a:t>The results showed that RFdiffusion can generate high-confidence, diverse protein folds across all tested lengths. This demonstrates the model's ability to capture the complex distribution of protein structures.</a:t>
            </a:r>
            <a:endParaRPr/>
          </a:p>
          <a:p>
            <a:pPr indent="0" lvl="0" marL="0" rtl="0" algn="l">
              <a:spcBef>
                <a:spcPts val="1200"/>
              </a:spcBef>
              <a:spcAft>
                <a:spcPts val="0"/>
              </a:spcAft>
              <a:buNone/>
            </a:pPr>
            <a:r>
              <a:t/>
            </a:r>
            <a:endParaRPr/>
          </a:p>
        </p:txBody>
      </p:sp>
      <p:sp>
        <p:nvSpPr>
          <p:cNvPr id="109" name="Google Shape;109;g3597cb8ce3f_2_118:notes"/>
          <p:cNvSpPr txBox="1"/>
          <p:nvPr>
            <p:ph idx="12" type="sldNum"/>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613e478b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613e478b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 name="Shape 8"/>
        <p:cNvGrpSpPr/>
        <p:nvPr/>
      </p:nvGrpSpPr>
      <p:grpSpPr>
        <a:xfrm>
          <a:off x="0" y="0"/>
          <a:ext cx="0" cy="0"/>
          <a:chOff x="0" y="0"/>
          <a:chExt cx="0" cy="0"/>
        </a:xfrm>
      </p:grpSpPr>
      <p:sp>
        <p:nvSpPr>
          <p:cNvPr id="9" name="Google Shape;9;p2"/>
          <p:cNvSpPr txBox="1"/>
          <p:nvPr>
            <p:ph idx="1" type="subTitle"/>
          </p:nvPr>
        </p:nvSpPr>
        <p:spPr>
          <a:xfrm>
            <a:off x="1371600" y="2343150"/>
            <a:ext cx="6400800" cy="1314600"/>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chemeClr val="accent5"/>
              </a:buClr>
              <a:buSzPts val="1800"/>
              <a:buNone/>
              <a:defRPr>
                <a:solidFill>
                  <a:schemeClr val="accent5"/>
                </a:solidFill>
              </a:defRPr>
            </a:lvl1pPr>
            <a:lvl2pPr lvl="1" algn="ctr">
              <a:spcBef>
                <a:spcPts val="360"/>
              </a:spcBef>
              <a:spcAft>
                <a:spcPts val="0"/>
              </a:spcAft>
              <a:buClr>
                <a:srgbClr val="888888"/>
              </a:buClr>
              <a:buSzPts val="18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0" name="Google Shape;10;p2"/>
          <p:cNvSpPr txBox="1"/>
          <p:nvPr>
            <p:ph idx="2" type="body"/>
          </p:nvPr>
        </p:nvSpPr>
        <p:spPr>
          <a:xfrm>
            <a:off x="685800" y="1047750"/>
            <a:ext cx="7772400" cy="1066800"/>
          </a:xfrm>
          <a:prstGeom prst="rect">
            <a:avLst/>
          </a:prstGeom>
          <a:noFill/>
          <a:ln>
            <a:noFill/>
          </a:ln>
        </p:spPr>
        <p:txBody>
          <a:bodyPr anchorCtr="0" anchor="ctr" bIns="45700" lIns="91425" spcFirstLastPara="1" rIns="91425" wrap="square" tIns="45700">
            <a:noAutofit/>
          </a:bodyPr>
          <a:lstStyle>
            <a:lvl1pPr indent="-228600" lvl="0" marL="457200" algn="ctr">
              <a:spcBef>
                <a:spcPts val="640"/>
              </a:spcBef>
              <a:spcAft>
                <a:spcPts val="0"/>
              </a:spcAft>
              <a:buClr>
                <a:schemeClr val="lt1"/>
              </a:buClr>
              <a:buSzPts val="3200"/>
              <a:buNone/>
              <a:defRPr sz="3200"/>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11"/>
          <p:cNvSpPr txBox="1"/>
          <p:nvPr>
            <p:ph type="title"/>
          </p:nvPr>
        </p:nvSpPr>
        <p:spPr>
          <a:xfrm>
            <a:off x="457201" y="514350"/>
            <a:ext cx="3008400" cy="9477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11"/>
          <p:cNvSpPr txBox="1"/>
          <p:nvPr>
            <p:ph idx="1" type="body"/>
          </p:nvPr>
        </p:nvSpPr>
        <p:spPr>
          <a:xfrm>
            <a:off x="3575050" y="514351"/>
            <a:ext cx="5111700" cy="35814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rgbClr val="006096"/>
              </a:buClr>
              <a:buSzPts val="3200"/>
              <a:buChar char="•"/>
              <a:defRPr sz="3200">
                <a:solidFill>
                  <a:srgbClr val="006096"/>
                </a:solidFill>
              </a:defRPr>
            </a:lvl1pPr>
            <a:lvl2pPr indent="-406400" lvl="1" marL="914400" algn="l">
              <a:spcBef>
                <a:spcPts val="560"/>
              </a:spcBef>
              <a:spcAft>
                <a:spcPts val="0"/>
              </a:spcAft>
              <a:buClr>
                <a:schemeClr val="lt1"/>
              </a:buClr>
              <a:buSzPts val="2800"/>
              <a:buChar char="–"/>
              <a:defRPr sz="2800"/>
            </a:lvl2pPr>
            <a:lvl3pPr indent="-381000" lvl="2" marL="1371600" algn="l">
              <a:spcBef>
                <a:spcPts val="480"/>
              </a:spcBef>
              <a:spcAft>
                <a:spcPts val="0"/>
              </a:spcAft>
              <a:buClr>
                <a:schemeClr val="lt1"/>
              </a:buClr>
              <a:buSzPts val="2400"/>
              <a:buChar char="•"/>
              <a:defRPr sz="2400"/>
            </a:lvl3pPr>
            <a:lvl4pPr indent="-355600" lvl="3" marL="1828800" algn="l">
              <a:spcBef>
                <a:spcPts val="400"/>
              </a:spcBef>
              <a:spcAft>
                <a:spcPts val="0"/>
              </a:spcAft>
              <a:buClr>
                <a:schemeClr val="lt1"/>
              </a:buClr>
              <a:buSzPts val="2000"/>
              <a:buChar char="–"/>
              <a:defRPr sz="2000"/>
            </a:lvl4pPr>
            <a:lvl5pPr indent="-355600" lvl="4" marL="2286000" algn="l">
              <a:spcBef>
                <a:spcPts val="400"/>
              </a:spcBef>
              <a:spcAft>
                <a:spcPts val="0"/>
              </a:spcAft>
              <a:buClr>
                <a:schemeClr val="lt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7" name="Google Shape;47;p11"/>
          <p:cNvSpPr txBox="1"/>
          <p:nvPr>
            <p:ph idx="2" type="body"/>
          </p:nvPr>
        </p:nvSpPr>
        <p:spPr>
          <a:xfrm>
            <a:off x="457201" y="1657351"/>
            <a:ext cx="3008400" cy="24384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6096"/>
              </a:buClr>
              <a:buSzPts val="1400"/>
              <a:buNone/>
              <a:defRPr sz="1400">
                <a:solidFill>
                  <a:srgbClr val="006096"/>
                </a:solidFill>
              </a:defRPr>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8" name="Google Shape;48;p11"/>
          <p:cNvSpPr txBox="1"/>
          <p:nvPr>
            <p:ph idx="12" type="sldNum"/>
          </p:nvPr>
        </p:nvSpPr>
        <p:spPr>
          <a:xfrm>
            <a:off x="33528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12"/>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12"/>
          <p:cNvSpPr txBox="1"/>
          <p:nvPr>
            <p:ph idx="1" type="body"/>
          </p:nvPr>
        </p:nvSpPr>
        <p:spPr>
          <a:xfrm rot="5400000">
            <a:off x="3246450" y="-1170000"/>
            <a:ext cx="26511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2" name="Google Shape;52;p12"/>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bg>
      <p:bgPr>
        <a:blipFill>
          <a:blip r:embed="rId2">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title"/>
          </p:nvPr>
        </p:nvSpPr>
        <p:spPr>
          <a:xfrm rot="5400000">
            <a:off x="5829300" y="1238249"/>
            <a:ext cx="3657600"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5" name="Google Shape;55;p13"/>
          <p:cNvSpPr txBox="1"/>
          <p:nvPr>
            <p:ph idx="1" type="body"/>
          </p:nvPr>
        </p:nvSpPr>
        <p:spPr>
          <a:xfrm rot="5400000">
            <a:off x="1638300" y="-742951"/>
            <a:ext cx="3657600"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lt1"/>
              </a:buClr>
              <a:buSzPts val="1800"/>
              <a:buChar char="•"/>
              <a:defRPr/>
            </a:lvl1pPr>
            <a:lvl2pPr indent="-342900" lvl="1" marL="914400" algn="l">
              <a:spcBef>
                <a:spcPts val="360"/>
              </a:spcBef>
              <a:spcAft>
                <a:spcPts val="0"/>
              </a:spcAft>
              <a:buClr>
                <a:schemeClr val="lt1"/>
              </a:buClr>
              <a:buSzPts val="1800"/>
              <a:buChar char="–"/>
              <a:defRPr/>
            </a:lvl2pPr>
            <a:lvl3pPr indent="-342900" lvl="2" marL="1371600" algn="l">
              <a:spcBef>
                <a:spcPts val="360"/>
              </a:spcBef>
              <a:spcAft>
                <a:spcPts val="0"/>
              </a:spcAft>
              <a:buClr>
                <a:schemeClr val="lt1"/>
              </a:buClr>
              <a:buSzPts val="1800"/>
              <a:buChar char="•"/>
              <a:defRPr/>
            </a:lvl3pPr>
            <a:lvl4pPr indent="-342900" lvl="3" marL="1828800" algn="l">
              <a:spcBef>
                <a:spcPts val="360"/>
              </a:spcBef>
              <a:spcAft>
                <a:spcPts val="0"/>
              </a:spcAft>
              <a:buClr>
                <a:schemeClr val="lt1"/>
              </a:buClr>
              <a:buSzPts val="1800"/>
              <a:buChar char="–"/>
              <a:defRPr/>
            </a:lvl4pPr>
            <a:lvl5pPr indent="-342900" lvl="4" marL="2286000" algn="l">
              <a:spcBef>
                <a:spcPts val="360"/>
              </a:spcBef>
              <a:spcAft>
                <a:spcPts val="0"/>
              </a:spcAft>
              <a:buClr>
                <a:schemeClr val="lt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6" name="Google Shape;56;p13"/>
          <p:cNvSpPr txBox="1"/>
          <p:nvPr>
            <p:ph idx="12" type="sldNum"/>
          </p:nvPr>
        </p:nvSpPr>
        <p:spPr>
          <a:xfrm>
            <a:off x="34671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3"/>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3"/>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6096"/>
              </a:buClr>
              <a:buSzPts val="1800"/>
              <a:buChar char="•"/>
              <a:defRPr>
                <a:solidFill>
                  <a:srgbClr val="006096"/>
                </a:solidFill>
              </a:defRPr>
            </a:lvl1pPr>
            <a:lvl2pPr indent="-342900" lvl="1" marL="914400" algn="l">
              <a:spcBef>
                <a:spcPts val="360"/>
              </a:spcBef>
              <a:spcAft>
                <a:spcPts val="0"/>
              </a:spcAft>
              <a:buClr>
                <a:srgbClr val="006096"/>
              </a:buClr>
              <a:buSzPts val="1800"/>
              <a:buChar char="–"/>
              <a:defRPr>
                <a:solidFill>
                  <a:srgbClr val="006096"/>
                </a:solidFill>
              </a:defRPr>
            </a:lvl2pPr>
            <a:lvl3pPr indent="-342900" lvl="2" marL="1371600" algn="l">
              <a:spcBef>
                <a:spcPts val="360"/>
              </a:spcBef>
              <a:spcAft>
                <a:spcPts val="0"/>
              </a:spcAft>
              <a:buClr>
                <a:srgbClr val="006096"/>
              </a:buClr>
              <a:buSzPts val="1800"/>
              <a:buChar char="•"/>
              <a:defRPr>
                <a:solidFill>
                  <a:srgbClr val="006096"/>
                </a:solidFill>
              </a:defRPr>
            </a:lvl3pPr>
            <a:lvl4pPr indent="-342900" lvl="3" marL="1828800" algn="l">
              <a:spcBef>
                <a:spcPts val="360"/>
              </a:spcBef>
              <a:spcAft>
                <a:spcPts val="0"/>
              </a:spcAft>
              <a:buClr>
                <a:srgbClr val="006096"/>
              </a:buClr>
              <a:buSzPts val="1800"/>
              <a:buChar char="–"/>
              <a:defRPr>
                <a:solidFill>
                  <a:srgbClr val="006096"/>
                </a:solidFill>
              </a:defRPr>
            </a:lvl4pPr>
            <a:lvl5pPr indent="-342900" lvl="4" marL="2286000" algn="l">
              <a:spcBef>
                <a:spcPts val="360"/>
              </a:spcBef>
              <a:spcAft>
                <a:spcPts val="0"/>
              </a:spcAft>
              <a:buClr>
                <a:srgbClr val="006096"/>
              </a:buClr>
              <a:buSzPts val="1800"/>
              <a:buChar char="»"/>
              <a:defRPr>
                <a:solidFill>
                  <a:srgbClr val="006096"/>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3"/>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4"/>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4"/>
          <p:cNvSpPr/>
          <p:nvPr>
            <p:ph idx="2" type="pic"/>
          </p:nvPr>
        </p:nvSpPr>
        <p:spPr>
          <a:xfrm>
            <a:off x="1792288" y="459581"/>
            <a:ext cx="5486400" cy="3086100"/>
          </a:xfrm>
          <a:prstGeom prst="rect">
            <a:avLst/>
          </a:prstGeom>
          <a:noFill/>
          <a:ln>
            <a:noFill/>
          </a:ln>
        </p:spPr>
      </p:sp>
      <p:sp>
        <p:nvSpPr>
          <p:cNvPr id="18" name="Google Shape;18;p4"/>
          <p:cNvSpPr txBox="1"/>
          <p:nvPr>
            <p:ph idx="1" type="body"/>
          </p:nvPr>
        </p:nvSpPr>
        <p:spPr>
          <a:xfrm>
            <a:off x="1792288" y="4025503"/>
            <a:ext cx="5486400" cy="3750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rgbClr val="006096"/>
              </a:buClr>
              <a:buSzPts val="1400"/>
              <a:buNone/>
              <a:defRPr sz="1400">
                <a:solidFill>
                  <a:srgbClr val="006096"/>
                </a:solidFill>
              </a:defRPr>
            </a:lvl1pPr>
            <a:lvl2pPr indent="-228600" lvl="1" marL="914400" algn="l">
              <a:spcBef>
                <a:spcPts val="240"/>
              </a:spcBef>
              <a:spcAft>
                <a:spcPts val="0"/>
              </a:spcAft>
              <a:buClr>
                <a:schemeClr val="lt1"/>
              </a:buClr>
              <a:buSzPts val="1200"/>
              <a:buNone/>
              <a:defRPr sz="1200"/>
            </a:lvl2pPr>
            <a:lvl3pPr indent="-228600" lvl="2" marL="1371600" algn="l">
              <a:spcBef>
                <a:spcPts val="200"/>
              </a:spcBef>
              <a:spcAft>
                <a:spcPts val="0"/>
              </a:spcAft>
              <a:buClr>
                <a:schemeClr val="lt1"/>
              </a:buClr>
              <a:buSzPts val="1000"/>
              <a:buNone/>
              <a:defRPr sz="1000"/>
            </a:lvl3pPr>
            <a:lvl4pPr indent="-228600" lvl="3" marL="1828800" algn="l">
              <a:spcBef>
                <a:spcPts val="180"/>
              </a:spcBef>
              <a:spcAft>
                <a:spcPts val="0"/>
              </a:spcAft>
              <a:buClr>
                <a:schemeClr val="lt1"/>
              </a:buClr>
              <a:buSzPts val="900"/>
              <a:buNone/>
              <a:defRPr sz="900"/>
            </a:lvl4pPr>
            <a:lvl5pPr indent="-228600" lvl="4" marL="2286000" algn="l">
              <a:spcBef>
                <a:spcPts val="180"/>
              </a:spcBef>
              <a:spcAft>
                <a:spcPts val="0"/>
              </a:spcAft>
              <a:buClr>
                <a:schemeClr val="lt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9" name="Google Shape;19;p4"/>
          <p:cNvSpPr txBox="1"/>
          <p:nvPr>
            <p:ph idx="12" type="sldNum"/>
          </p:nvPr>
        </p:nvSpPr>
        <p:spPr>
          <a:xfrm>
            <a:off x="33528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5"/>
          <p:cNvSpPr txBox="1"/>
          <p:nvPr>
            <p:ph type="ctrTitle"/>
          </p:nvPr>
        </p:nvSpPr>
        <p:spPr>
          <a:xfrm>
            <a:off x="685800" y="1026319"/>
            <a:ext cx="7772400" cy="11025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 name="Google Shape;22;p5"/>
          <p:cNvSpPr txBox="1"/>
          <p:nvPr>
            <p:ph idx="1" type="subTitle"/>
          </p:nvPr>
        </p:nvSpPr>
        <p:spPr>
          <a:xfrm>
            <a:off x="1371600" y="2343150"/>
            <a:ext cx="6400800" cy="1314600"/>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chemeClr val="accent5"/>
              </a:buClr>
              <a:buSzPts val="1800"/>
              <a:buNone/>
              <a:defRPr>
                <a:solidFill>
                  <a:schemeClr val="accent5"/>
                </a:solidFill>
              </a:defRPr>
            </a:lvl1pPr>
            <a:lvl2pPr lvl="1" algn="ctr">
              <a:spcBef>
                <a:spcPts val="360"/>
              </a:spcBef>
              <a:spcAft>
                <a:spcPts val="0"/>
              </a:spcAft>
              <a:buClr>
                <a:srgbClr val="888888"/>
              </a:buClr>
              <a:buSzPts val="18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3" name="Google Shape;23;p5"/>
          <p:cNvSpPr txBox="1"/>
          <p:nvPr>
            <p:ph idx="12" type="sldNum"/>
          </p:nvPr>
        </p:nvSpPr>
        <p:spPr>
          <a:xfrm>
            <a:off x="3505200" y="4767263"/>
            <a:ext cx="2133600" cy="274500"/>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1pPr>
            <a:lvl2pPr indent="0" lvl="1"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2pPr>
            <a:lvl3pPr indent="0" lvl="2"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3pPr>
            <a:lvl4pPr indent="0" lvl="3"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4pPr>
            <a:lvl5pPr indent="0" lvl="4"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5pPr>
            <a:lvl6pPr indent="0" lvl="5"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6pPr>
            <a:lvl7pPr indent="0" lvl="6"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7pPr>
            <a:lvl8pPr indent="0" lvl="7"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8pPr>
            <a:lvl9pPr indent="0" lvl="8" marL="0" marR="0" rtl="0" algn="ctr">
              <a:spcBef>
                <a:spcPts val="0"/>
              </a:spcBef>
              <a:spcAft>
                <a:spcPts val="0"/>
              </a:spcAft>
              <a:buNone/>
              <a:defRPr b="0" i="0" sz="1200" u="none" cap="none" strike="noStrike">
                <a:solidFill>
                  <a:schemeClr val="lt1"/>
                </a:solidFill>
                <a:latin typeface="Helvetica Neue"/>
                <a:ea typeface="Helvetica Neue"/>
                <a:cs typeface="Helvetica Neue"/>
                <a:sym typeface="Helvetica Neue"/>
              </a:defRPr>
            </a:lvl9pPr>
          </a:lstStyle>
          <a:p>
            <a:pPr indent="0" lvl="0" marL="0" rtl="0" algn="ctr">
              <a:spcBef>
                <a:spcPts val="0"/>
              </a:spcBef>
              <a:spcAft>
                <a:spcPts val="0"/>
              </a:spcAft>
              <a:buNone/>
            </a:pPr>
            <a:r>
              <a:rPr lang="en"/>
              <a:t>1</a:t>
            </a:r>
            <a:endParaRPr sz="1400">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4" name="Shape 24"/>
        <p:cNvGrpSpPr/>
        <p:nvPr/>
      </p:nvGrpSpPr>
      <p:grpSpPr>
        <a:xfrm>
          <a:off x="0" y="0"/>
          <a:ext cx="0" cy="0"/>
          <a:chOff x="0" y="0"/>
          <a:chExt cx="0" cy="0"/>
        </a:xfrm>
      </p:grpSpPr>
      <p:sp>
        <p:nvSpPr>
          <p:cNvPr id="25" name="Google Shape;25;p6"/>
          <p:cNvSpPr txBox="1"/>
          <p:nvPr>
            <p:ph type="title"/>
          </p:nvPr>
        </p:nvSpPr>
        <p:spPr>
          <a:xfrm>
            <a:off x="722313" y="2647950"/>
            <a:ext cx="7772400" cy="10215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SzPts val="1400"/>
              <a:buNone/>
              <a:defRPr b="1" sz="3200" cap="none">
                <a:solidFill>
                  <a:srgbClr val="00B0F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6"/>
          <p:cNvSpPr txBox="1"/>
          <p:nvPr>
            <p:ph idx="1" type="body"/>
          </p:nvPr>
        </p:nvSpPr>
        <p:spPr>
          <a:xfrm>
            <a:off x="722313" y="1522809"/>
            <a:ext cx="7772400" cy="112500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7" name="Google Shape;27;p6"/>
          <p:cNvSpPr txBox="1"/>
          <p:nvPr>
            <p:ph idx="12" type="sldNum"/>
          </p:nvPr>
        </p:nvSpPr>
        <p:spPr>
          <a:xfrm>
            <a:off x="33528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7"/>
          <p:cNvSpPr txBox="1"/>
          <p:nvPr>
            <p:ph type="title"/>
          </p:nvPr>
        </p:nvSpPr>
        <p:spPr>
          <a:xfrm>
            <a:off x="457200" y="514350"/>
            <a:ext cx="8229600" cy="7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0" name="Google Shape;30;p7"/>
          <p:cNvSpPr txBox="1"/>
          <p:nvPr>
            <p:ph idx="1" type="body"/>
          </p:nvPr>
        </p:nvSpPr>
        <p:spPr>
          <a:xfrm>
            <a:off x="457200" y="1409701"/>
            <a:ext cx="4038600" cy="26859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6096"/>
              </a:buClr>
              <a:buSzPts val="2800"/>
              <a:buChar char="•"/>
              <a:defRPr sz="2800">
                <a:solidFill>
                  <a:srgbClr val="006096"/>
                </a:solidFill>
              </a:defRPr>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7"/>
          <p:cNvSpPr txBox="1"/>
          <p:nvPr>
            <p:ph idx="2" type="body"/>
          </p:nvPr>
        </p:nvSpPr>
        <p:spPr>
          <a:xfrm>
            <a:off x="4648200" y="1409701"/>
            <a:ext cx="4038600" cy="26859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rgbClr val="006096"/>
              </a:buClr>
              <a:buSzPts val="2800"/>
              <a:buChar char="•"/>
              <a:defRPr sz="2800">
                <a:solidFill>
                  <a:srgbClr val="006096"/>
                </a:solidFill>
              </a:defRPr>
            </a:lvl1pPr>
            <a:lvl2pPr indent="-381000" lvl="1" marL="914400" algn="l">
              <a:spcBef>
                <a:spcPts val="480"/>
              </a:spcBef>
              <a:spcAft>
                <a:spcPts val="0"/>
              </a:spcAft>
              <a:buClr>
                <a:schemeClr val="lt1"/>
              </a:buClr>
              <a:buSzPts val="2400"/>
              <a:buChar char="–"/>
              <a:defRPr sz="2400"/>
            </a:lvl2pPr>
            <a:lvl3pPr indent="-355600" lvl="2" marL="1371600" algn="l">
              <a:spcBef>
                <a:spcPts val="400"/>
              </a:spcBef>
              <a:spcAft>
                <a:spcPts val="0"/>
              </a:spcAft>
              <a:buClr>
                <a:schemeClr val="lt1"/>
              </a:buClr>
              <a:buSzPts val="2000"/>
              <a:buChar char="•"/>
              <a:defRPr sz="2000"/>
            </a:lvl3pPr>
            <a:lvl4pPr indent="-342900" lvl="3" marL="1828800" algn="l">
              <a:spcBef>
                <a:spcPts val="360"/>
              </a:spcBef>
              <a:spcAft>
                <a:spcPts val="0"/>
              </a:spcAft>
              <a:buClr>
                <a:schemeClr val="lt1"/>
              </a:buClr>
              <a:buSzPts val="1800"/>
              <a:buChar char="–"/>
              <a:defRPr sz="1800"/>
            </a:lvl4pPr>
            <a:lvl5pPr indent="-342900" lvl="4" marL="2286000" algn="l">
              <a:spcBef>
                <a:spcPts val="360"/>
              </a:spcBef>
              <a:spcAft>
                <a:spcPts val="0"/>
              </a:spcAft>
              <a:buClr>
                <a:schemeClr val="lt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7"/>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8"/>
          <p:cNvSpPr txBox="1"/>
          <p:nvPr>
            <p:ph idx="1" type="body"/>
          </p:nvPr>
        </p:nvSpPr>
        <p:spPr>
          <a:xfrm>
            <a:off x="457200" y="502445"/>
            <a:ext cx="4040100" cy="7740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6096"/>
              </a:buClr>
              <a:buSzPts val="2400"/>
              <a:buNone/>
              <a:defRPr b="1" sz="2400">
                <a:solidFill>
                  <a:srgbClr val="006096"/>
                </a:solidFill>
              </a:defRPr>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20"/>
              </a:spcBef>
              <a:spcAft>
                <a:spcPts val="0"/>
              </a:spcAft>
              <a:buClr>
                <a:schemeClr val="lt1"/>
              </a:buClr>
              <a:buSzPts val="1600"/>
              <a:buNone/>
              <a:defRPr b="1" sz="1600"/>
            </a:lvl4pPr>
            <a:lvl5pPr indent="-228600" lvl="4" marL="2286000" algn="l">
              <a:spcBef>
                <a:spcPts val="320"/>
              </a:spcBef>
              <a:spcAft>
                <a:spcPts val="0"/>
              </a:spcAft>
              <a:buClr>
                <a:schemeClr val="lt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5" name="Google Shape;35;p8"/>
          <p:cNvSpPr txBox="1"/>
          <p:nvPr>
            <p:ph idx="2" type="body"/>
          </p:nvPr>
        </p:nvSpPr>
        <p:spPr>
          <a:xfrm>
            <a:off x="457200" y="1276350"/>
            <a:ext cx="40401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6096"/>
              </a:buClr>
              <a:buSzPts val="2400"/>
              <a:buChar char="•"/>
              <a:defRPr sz="2400">
                <a:solidFill>
                  <a:srgbClr val="006096"/>
                </a:solidFill>
              </a:defRPr>
            </a:lvl1pPr>
            <a:lvl2pPr indent="-355600" lvl="1" marL="914400" algn="l">
              <a:spcBef>
                <a:spcPts val="400"/>
              </a:spcBef>
              <a:spcAft>
                <a:spcPts val="0"/>
              </a:spcAft>
              <a:buClr>
                <a:srgbClr val="006096"/>
              </a:buClr>
              <a:buSzPts val="2000"/>
              <a:buChar char="–"/>
              <a:defRPr sz="2000">
                <a:solidFill>
                  <a:srgbClr val="006096"/>
                </a:solidFill>
              </a:defRPr>
            </a:lvl2pPr>
            <a:lvl3pPr indent="-342900" lvl="2" marL="1371600" algn="l">
              <a:spcBef>
                <a:spcPts val="360"/>
              </a:spcBef>
              <a:spcAft>
                <a:spcPts val="0"/>
              </a:spcAft>
              <a:buClr>
                <a:srgbClr val="006096"/>
              </a:buClr>
              <a:buSzPts val="1800"/>
              <a:buChar char="•"/>
              <a:defRPr sz="1800">
                <a:solidFill>
                  <a:srgbClr val="006096"/>
                </a:solidFill>
              </a:defRPr>
            </a:lvl3pPr>
            <a:lvl4pPr indent="-330200" lvl="3" marL="1828800" algn="l">
              <a:spcBef>
                <a:spcPts val="320"/>
              </a:spcBef>
              <a:spcAft>
                <a:spcPts val="0"/>
              </a:spcAft>
              <a:buClr>
                <a:srgbClr val="006096"/>
              </a:buClr>
              <a:buSzPts val="1600"/>
              <a:buChar char="–"/>
              <a:defRPr sz="1600">
                <a:solidFill>
                  <a:srgbClr val="006096"/>
                </a:solidFill>
              </a:defRPr>
            </a:lvl4pPr>
            <a:lvl5pPr indent="-330200" lvl="4" marL="2286000" algn="l">
              <a:spcBef>
                <a:spcPts val="320"/>
              </a:spcBef>
              <a:spcAft>
                <a:spcPts val="0"/>
              </a:spcAft>
              <a:buClr>
                <a:srgbClr val="006096"/>
              </a:buClr>
              <a:buSzPts val="1600"/>
              <a:buChar char="»"/>
              <a:defRPr sz="1600">
                <a:solidFill>
                  <a:srgbClr val="006096"/>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6" name="Google Shape;36;p8"/>
          <p:cNvSpPr txBox="1"/>
          <p:nvPr>
            <p:ph idx="3" type="body"/>
          </p:nvPr>
        </p:nvSpPr>
        <p:spPr>
          <a:xfrm>
            <a:off x="4645026" y="502445"/>
            <a:ext cx="4041900" cy="7740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rgbClr val="006096"/>
              </a:buClr>
              <a:buSzPts val="2400"/>
              <a:buNone/>
              <a:defRPr b="1" sz="2400">
                <a:solidFill>
                  <a:srgbClr val="006096"/>
                </a:solidFill>
              </a:defRPr>
            </a:lvl1pPr>
            <a:lvl2pPr indent="-228600" lvl="1" marL="914400" algn="l">
              <a:spcBef>
                <a:spcPts val="400"/>
              </a:spcBef>
              <a:spcAft>
                <a:spcPts val="0"/>
              </a:spcAft>
              <a:buClr>
                <a:schemeClr val="lt1"/>
              </a:buClr>
              <a:buSzPts val="2000"/>
              <a:buNone/>
              <a:defRPr b="1" sz="2000"/>
            </a:lvl2pPr>
            <a:lvl3pPr indent="-228600" lvl="2" marL="1371600" algn="l">
              <a:spcBef>
                <a:spcPts val="360"/>
              </a:spcBef>
              <a:spcAft>
                <a:spcPts val="0"/>
              </a:spcAft>
              <a:buClr>
                <a:schemeClr val="lt1"/>
              </a:buClr>
              <a:buSzPts val="1800"/>
              <a:buNone/>
              <a:defRPr b="1" sz="1800"/>
            </a:lvl3pPr>
            <a:lvl4pPr indent="-228600" lvl="3" marL="1828800" algn="l">
              <a:spcBef>
                <a:spcPts val="320"/>
              </a:spcBef>
              <a:spcAft>
                <a:spcPts val="0"/>
              </a:spcAft>
              <a:buClr>
                <a:schemeClr val="lt1"/>
              </a:buClr>
              <a:buSzPts val="1600"/>
              <a:buNone/>
              <a:defRPr b="1" sz="1600"/>
            </a:lvl4pPr>
            <a:lvl5pPr indent="-228600" lvl="4" marL="2286000" algn="l">
              <a:spcBef>
                <a:spcPts val="320"/>
              </a:spcBef>
              <a:spcAft>
                <a:spcPts val="0"/>
              </a:spcAft>
              <a:buClr>
                <a:schemeClr val="lt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8"/>
          <p:cNvSpPr txBox="1"/>
          <p:nvPr>
            <p:ph idx="4" type="body"/>
          </p:nvPr>
        </p:nvSpPr>
        <p:spPr>
          <a:xfrm>
            <a:off x="4645026" y="1276350"/>
            <a:ext cx="40419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rgbClr val="006096"/>
              </a:buClr>
              <a:buSzPts val="2400"/>
              <a:buChar char="•"/>
              <a:defRPr sz="2400">
                <a:solidFill>
                  <a:srgbClr val="006096"/>
                </a:solidFill>
              </a:defRPr>
            </a:lvl1pPr>
            <a:lvl2pPr indent="-355600" lvl="1" marL="914400" algn="l">
              <a:spcBef>
                <a:spcPts val="400"/>
              </a:spcBef>
              <a:spcAft>
                <a:spcPts val="0"/>
              </a:spcAft>
              <a:buClr>
                <a:srgbClr val="006096"/>
              </a:buClr>
              <a:buSzPts val="2000"/>
              <a:buChar char="–"/>
              <a:defRPr sz="2000">
                <a:solidFill>
                  <a:srgbClr val="006096"/>
                </a:solidFill>
              </a:defRPr>
            </a:lvl2pPr>
            <a:lvl3pPr indent="-342900" lvl="2" marL="1371600" algn="l">
              <a:spcBef>
                <a:spcPts val="360"/>
              </a:spcBef>
              <a:spcAft>
                <a:spcPts val="0"/>
              </a:spcAft>
              <a:buClr>
                <a:srgbClr val="006096"/>
              </a:buClr>
              <a:buSzPts val="1800"/>
              <a:buChar char="•"/>
              <a:defRPr sz="1800">
                <a:solidFill>
                  <a:srgbClr val="006096"/>
                </a:solidFill>
              </a:defRPr>
            </a:lvl3pPr>
            <a:lvl4pPr indent="-330200" lvl="3" marL="1828800" algn="l">
              <a:spcBef>
                <a:spcPts val="320"/>
              </a:spcBef>
              <a:spcAft>
                <a:spcPts val="0"/>
              </a:spcAft>
              <a:buClr>
                <a:srgbClr val="006096"/>
              </a:buClr>
              <a:buSzPts val="1600"/>
              <a:buChar char="–"/>
              <a:defRPr sz="1600">
                <a:solidFill>
                  <a:srgbClr val="006096"/>
                </a:solidFill>
              </a:defRPr>
            </a:lvl4pPr>
            <a:lvl5pPr indent="-330200" lvl="4" marL="2286000" algn="l">
              <a:spcBef>
                <a:spcPts val="320"/>
              </a:spcBef>
              <a:spcAft>
                <a:spcPts val="0"/>
              </a:spcAft>
              <a:buClr>
                <a:srgbClr val="006096"/>
              </a:buClr>
              <a:buSzPts val="1600"/>
              <a:buChar char="»"/>
              <a:defRPr sz="1600">
                <a:solidFill>
                  <a:srgbClr val="006096"/>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8" name="Google Shape;38;p8"/>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9"/>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006096"/>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9"/>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10"/>
          <p:cNvSpPr txBox="1"/>
          <p:nvPr>
            <p:ph idx="12" type="sldNum"/>
          </p:nvPr>
        </p:nvSpPr>
        <p:spPr>
          <a:xfrm>
            <a:off x="3505200" y="4767263"/>
            <a:ext cx="2133600" cy="274500"/>
          </a:xfrm>
          <a:prstGeom prst="rect">
            <a:avLst/>
          </a:prstGeom>
          <a:noFill/>
          <a:ln>
            <a:noFill/>
          </a:ln>
        </p:spPr>
        <p:txBody>
          <a:bodyPr anchorCtr="0" anchor="t" bIns="45700" lIns="91425" spcFirstLastPara="1" rIns="91425" wrap="square" tIns="45700">
            <a:noAutofit/>
          </a:bodyPr>
          <a:lstStyle>
            <a:lvl1pPr indent="0" lvl="0" marL="0" marR="0" rtl="0" algn="ctr">
              <a:spcBef>
                <a:spcPts val="0"/>
              </a:spcBef>
              <a:spcAft>
                <a:spcPts val="0"/>
              </a:spcAft>
              <a:buNone/>
              <a:defRPr b="0" i="0" sz="1800" u="none" cap="none" strike="noStrike">
                <a:solidFill>
                  <a:schemeClr val="lt1"/>
                </a:solidFill>
                <a:latin typeface="Arial"/>
                <a:ea typeface="Arial"/>
                <a:cs typeface="Arial"/>
                <a:sym typeface="Arial"/>
              </a:defRPr>
            </a:lvl1pPr>
            <a:lvl2pPr indent="0" lvl="1" marL="0" marR="0" rtl="0" algn="ctr">
              <a:spcBef>
                <a:spcPts val="0"/>
              </a:spcBef>
              <a:spcAft>
                <a:spcPts val="0"/>
              </a:spcAft>
              <a:buNone/>
              <a:defRPr b="0" i="0" sz="1800" u="none" cap="none" strike="noStrike">
                <a:solidFill>
                  <a:schemeClr val="lt1"/>
                </a:solidFill>
                <a:latin typeface="Arial"/>
                <a:ea typeface="Arial"/>
                <a:cs typeface="Arial"/>
                <a:sym typeface="Arial"/>
              </a:defRPr>
            </a:lvl2pPr>
            <a:lvl3pPr indent="0" lvl="2" marL="0" marR="0" rtl="0" algn="ctr">
              <a:spcBef>
                <a:spcPts val="0"/>
              </a:spcBef>
              <a:spcAft>
                <a:spcPts val="0"/>
              </a:spcAft>
              <a:buNone/>
              <a:defRPr b="0" i="0" sz="1800" u="none" cap="none" strike="noStrike">
                <a:solidFill>
                  <a:schemeClr val="lt1"/>
                </a:solidFill>
                <a:latin typeface="Arial"/>
                <a:ea typeface="Arial"/>
                <a:cs typeface="Arial"/>
                <a:sym typeface="Arial"/>
              </a:defRPr>
            </a:lvl3pPr>
            <a:lvl4pPr indent="0" lvl="3" marL="0" marR="0" rtl="0" algn="ctr">
              <a:spcBef>
                <a:spcPts val="0"/>
              </a:spcBef>
              <a:spcAft>
                <a:spcPts val="0"/>
              </a:spcAft>
              <a:buNone/>
              <a:defRPr b="0" i="0" sz="1800" u="none" cap="none" strike="noStrike">
                <a:solidFill>
                  <a:schemeClr val="lt1"/>
                </a:solidFill>
                <a:latin typeface="Arial"/>
                <a:ea typeface="Arial"/>
                <a:cs typeface="Arial"/>
                <a:sym typeface="Arial"/>
              </a:defRPr>
            </a:lvl4pPr>
            <a:lvl5pPr indent="0" lvl="4" marL="0" marR="0" rtl="0" algn="ctr">
              <a:spcBef>
                <a:spcPts val="0"/>
              </a:spcBef>
              <a:spcAft>
                <a:spcPts val="0"/>
              </a:spcAft>
              <a:buNone/>
              <a:defRPr b="0" i="0" sz="1800" u="none" cap="none" strike="noStrike">
                <a:solidFill>
                  <a:schemeClr val="lt1"/>
                </a:solidFill>
                <a:latin typeface="Arial"/>
                <a:ea typeface="Arial"/>
                <a:cs typeface="Arial"/>
                <a:sym typeface="Arial"/>
              </a:defRPr>
            </a:lvl5pPr>
            <a:lvl6pPr indent="0" lvl="5" marL="0" marR="0" rtl="0" algn="ctr">
              <a:spcBef>
                <a:spcPts val="0"/>
              </a:spcBef>
              <a:spcAft>
                <a:spcPts val="0"/>
              </a:spcAft>
              <a:buNone/>
              <a:defRPr b="0" i="0" sz="1800" u="none" cap="none" strike="noStrike">
                <a:solidFill>
                  <a:schemeClr val="lt1"/>
                </a:solidFill>
                <a:latin typeface="Arial"/>
                <a:ea typeface="Arial"/>
                <a:cs typeface="Arial"/>
                <a:sym typeface="Arial"/>
              </a:defRPr>
            </a:lvl6pPr>
            <a:lvl7pPr indent="0" lvl="6" marL="0" marR="0" rtl="0" algn="ctr">
              <a:spcBef>
                <a:spcPts val="0"/>
              </a:spcBef>
              <a:spcAft>
                <a:spcPts val="0"/>
              </a:spcAft>
              <a:buNone/>
              <a:defRPr b="0" i="0" sz="1800" u="none" cap="none" strike="noStrike">
                <a:solidFill>
                  <a:schemeClr val="lt1"/>
                </a:solidFill>
                <a:latin typeface="Arial"/>
                <a:ea typeface="Arial"/>
                <a:cs typeface="Arial"/>
                <a:sym typeface="Arial"/>
              </a:defRPr>
            </a:lvl7pPr>
            <a:lvl8pPr indent="0" lvl="7" marL="0" marR="0" rtl="0" algn="ctr">
              <a:spcBef>
                <a:spcPts val="0"/>
              </a:spcBef>
              <a:spcAft>
                <a:spcPts val="0"/>
              </a:spcAft>
              <a:buNone/>
              <a:defRPr b="0" i="0" sz="1800" u="none" cap="none" strike="noStrike">
                <a:solidFill>
                  <a:schemeClr val="lt1"/>
                </a:solidFill>
                <a:latin typeface="Arial"/>
                <a:ea typeface="Arial"/>
                <a:cs typeface="Arial"/>
                <a:sym typeface="Arial"/>
              </a:defRPr>
            </a:lvl8pPr>
            <a:lvl9pPr indent="0" lvl="8" marL="0" marR="0" rtl="0" algn="ctr">
              <a:spcBef>
                <a:spcPts val="0"/>
              </a:spcBef>
              <a:spcAft>
                <a:spcPts val="0"/>
              </a:spcAft>
              <a:buNone/>
              <a:defRPr b="0" i="0" sz="1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200" u="none" cap="none" strike="noStrike">
                <a:solidFill>
                  <a:schemeClr val="lt1"/>
                </a:solidFill>
                <a:latin typeface="Calibri"/>
                <a:ea typeface="Calibri"/>
                <a:cs typeface="Calibri"/>
                <a:sym typeface="Calibri"/>
              </a:defRPr>
            </a:lvl1pPr>
            <a:lvl2pPr lvl="1"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2pPr>
            <a:lvl3pPr lvl="2"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3pPr>
            <a:lvl4pPr lvl="3"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4pPr>
            <a:lvl5pPr lvl="4"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5pPr>
            <a:lvl6pPr lvl="5"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6pPr>
            <a:lvl7pPr lvl="6"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7pPr>
            <a:lvl8pPr lvl="7"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8pPr>
            <a:lvl9pPr lvl="8" marR="0" rtl="0" algn="ctr">
              <a:spcBef>
                <a:spcPts val="0"/>
              </a:spcBef>
              <a:spcAft>
                <a:spcPts val="0"/>
              </a:spcAft>
              <a:buSzPts val="1400"/>
              <a:buNone/>
              <a:defRPr b="0" i="0" sz="3200" u="none" cap="none" strike="noStrike">
                <a:solidFill>
                  <a:schemeClr val="dk1"/>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42900" lvl="1" marL="9144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42900" lvl="2" marL="13716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3pPr>
            <a:lvl4pPr indent="-342900" lvl="3" marL="18288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spcBef>
                <a:spcPts val="36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rive.google.com/file/d/1wqw4AntFQTtqIV_kNH5onc_48Mr6clZE/view" TargetMode="Externa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subTitle"/>
          </p:nvPr>
        </p:nvSpPr>
        <p:spPr>
          <a:xfrm>
            <a:off x="1371600" y="2571750"/>
            <a:ext cx="6400800" cy="510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
                <a:solidFill>
                  <a:schemeClr val="lt1"/>
                </a:solidFill>
              </a:rPr>
              <a:t>John Wisniewski, Jakeb Milburn, Jiahao Xie</a:t>
            </a:r>
            <a:endParaRPr>
              <a:solidFill>
                <a:schemeClr val="lt1"/>
              </a:solidFill>
            </a:endParaRPr>
          </a:p>
        </p:txBody>
      </p:sp>
      <p:sp>
        <p:nvSpPr>
          <p:cNvPr id="63" name="Google Shape;63;p14"/>
          <p:cNvSpPr txBox="1"/>
          <p:nvPr>
            <p:ph idx="2" type="body"/>
          </p:nvPr>
        </p:nvSpPr>
        <p:spPr>
          <a:xfrm>
            <a:off x="685800" y="1395725"/>
            <a:ext cx="7772400" cy="1066800"/>
          </a:xfrm>
          <a:prstGeom prst="rect">
            <a:avLst/>
          </a:prstGeom>
        </p:spPr>
        <p:txBody>
          <a:bodyPr anchorCtr="0" anchor="ctr" bIns="45700" lIns="91425" spcFirstLastPara="1" rIns="91425" wrap="square" tIns="45700">
            <a:noAutofit/>
          </a:bodyPr>
          <a:lstStyle/>
          <a:p>
            <a:pPr indent="0" lvl="0" marL="0" rtl="0" algn="ctr">
              <a:spcBef>
                <a:spcPts val="640"/>
              </a:spcBef>
              <a:spcAft>
                <a:spcPts val="0"/>
              </a:spcAft>
              <a:buNone/>
            </a:pPr>
            <a:r>
              <a:rPr lang="en"/>
              <a:t>Generative Evaluation of RFdiffusion for Protein Backbone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457200" y="590550"/>
            <a:ext cx="8229600" cy="743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sz="4400">
                <a:solidFill>
                  <a:schemeClr val="dk1"/>
                </a:solidFill>
              </a:rPr>
              <a:t>Unconditional Generation</a:t>
            </a:r>
            <a:endParaRPr/>
          </a:p>
          <a:p>
            <a:pPr indent="0" lvl="0" marL="0" rtl="0" algn="ctr">
              <a:spcBef>
                <a:spcPts val="0"/>
              </a:spcBef>
              <a:spcAft>
                <a:spcPts val="0"/>
              </a:spcAft>
              <a:buNone/>
            </a:pPr>
            <a:r>
              <a:t/>
            </a:r>
            <a:endParaRPr/>
          </a:p>
        </p:txBody>
      </p:sp>
      <p:sp>
        <p:nvSpPr>
          <p:cNvPr id="123" name="Google Shape;123;p23"/>
          <p:cNvSpPr txBox="1"/>
          <p:nvPr>
            <p:ph idx="1" type="body"/>
          </p:nvPr>
        </p:nvSpPr>
        <p:spPr>
          <a:xfrm>
            <a:off x="457200" y="1619250"/>
            <a:ext cx="8229600" cy="2651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24" name="Google Shape;124;p23"/>
          <p:cNvPicPr preferRelativeResize="0"/>
          <p:nvPr/>
        </p:nvPicPr>
        <p:blipFill>
          <a:blip r:embed="rId3">
            <a:alphaModFix/>
          </a:blip>
          <a:stretch>
            <a:fillRect/>
          </a:stretch>
        </p:blipFill>
        <p:spPr>
          <a:xfrm>
            <a:off x="457200" y="1272825"/>
            <a:ext cx="8229600" cy="29482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457200" y="590550"/>
            <a:ext cx="8229600" cy="743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sz="4400">
                <a:solidFill>
                  <a:schemeClr val="dk1"/>
                </a:solidFill>
              </a:rPr>
              <a:t>Unconditional Generation</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130" name="Google Shape;130;p24"/>
          <p:cNvSpPr txBox="1"/>
          <p:nvPr>
            <p:ph idx="1" type="body"/>
          </p:nvPr>
        </p:nvSpPr>
        <p:spPr>
          <a:xfrm>
            <a:off x="457200" y="1619250"/>
            <a:ext cx="8229600" cy="2651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31" name="Google Shape;131;p24"/>
          <p:cNvPicPr preferRelativeResize="0"/>
          <p:nvPr/>
        </p:nvPicPr>
        <p:blipFill>
          <a:blip r:embed="rId3">
            <a:alphaModFix/>
          </a:blip>
          <a:stretch>
            <a:fillRect/>
          </a:stretch>
        </p:blipFill>
        <p:spPr>
          <a:xfrm>
            <a:off x="1844762" y="1387649"/>
            <a:ext cx="5454475" cy="2368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Step Sensitivity Analysis</a:t>
            </a:r>
            <a:endParaRPr/>
          </a:p>
        </p:txBody>
      </p:sp>
      <p:sp>
        <p:nvSpPr>
          <p:cNvPr id="138" name="Google Shape;138;p25"/>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sz="3200">
                <a:solidFill>
                  <a:schemeClr val="dk1"/>
                </a:solidFill>
                <a:latin typeface="Calibri"/>
                <a:ea typeface="Calibri"/>
                <a:cs typeface="Calibri"/>
                <a:sym typeface="Calibri"/>
              </a:rPr>
              <a:t>Evaluated reverse diffusion steps: 25, 50, 100, 200</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Trade-off: fewer steps accelerate generation but may degrade quality</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Optimal performance observed around 100 steps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457200" y="590550"/>
            <a:ext cx="8229600" cy="743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sz="4400">
                <a:solidFill>
                  <a:schemeClr val="dk1"/>
                </a:solidFill>
              </a:rPr>
              <a:t>Step Sensitivity Analysis</a:t>
            </a:r>
            <a:endParaRPr/>
          </a:p>
          <a:p>
            <a:pPr indent="0" lvl="0" marL="0" rtl="0" algn="ctr">
              <a:spcBef>
                <a:spcPts val="0"/>
              </a:spcBef>
              <a:spcAft>
                <a:spcPts val="0"/>
              </a:spcAft>
              <a:buNone/>
            </a:pPr>
            <a:r>
              <a:t/>
            </a:r>
            <a:endParaRPr/>
          </a:p>
        </p:txBody>
      </p:sp>
      <p:sp>
        <p:nvSpPr>
          <p:cNvPr id="144" name="Google Shape;144;p26"/>
          <p:cNvSpPr txBox="1"/>
          <p:nvPr>
            <p:ph idx="1" type="body"/>
          </p:nvPr>
        </p:nvSpPr>
        <p:spPr>
          <a:xfrm>
            <a:off x="457200" y="1619250"/>
            <a:ext cx="8229600" cy="2651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45" name="Google Shape;145;p26"/>
          <p:cNvPicPr preferRelativeResize="0"/>
          <p:nvPr/>
        </p:nvPicPr>
        <p:blipFill>
          <a:blip r:embed="rId3">
            <a:alphaModFix/>
          </a:blip>
          <a:stretch>
            <a:fillRect/>
          </a:stretch>
        </p:blipFill>
        <p:spPr>
          <a:xfrm>
            <a:off x="457201" y="1382475"/>
            <a:ext cx="8229600" cy="26351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457200" y="590550"/>
            <a:ext cx="8229600" cy="743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sz="4400">
                <a:solidFill>
                  <a:schemeClr val="dk1"/>
                </a:solidFill>
              </a:rPr>
              <a:t>Step Sensitivity Analysis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151" name="Google Shape;151;p27"/>
          <p:cNvSpPr txBox="1"/>
          <p:nvPr>
            <p:ph idx="1" type="body"/>
          </p:nvPr>
        </p:nvSpPr>
        <p:spPr>
          <a:xfrm>
            <a:off x="457200" y="1619250"/>
            <a:ext cx="8229600" cy="2651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52" name="Google Shape;152;p27"/>
          <p:cNvPicPr preferRelativeResize="0"/>
          <p:nvPr/>
        </p:nvPicPr>
        <p:blipFill>
          <a:blip r:embed="rId3">
            <a:alphaModFix/>
          </a:blip>
          <a:stretch>
            <a:fillRect/>
          </a:stretch>
        </p:blipFill>
        <p:spPr>
          <a:xfrm>
            <a:off x="2004200" y="1200313"/>
            <a:ext cx="5135600" cy="2742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Symmetric Oligomer Results</a:t>
            </a:r>
            <a:endParaRPr/>
          </a:p>
        </p:txBody>
      </p:sp>
      <p:sp>
        <p:nvSpPr>
          <p:cNvPr id="159" name="Google Shape;159;p28"/>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sz="3200">
                <a:solidFill>
                  <a:schemeClr val="dk1"/>
                </a:solidFill>
                <a:latin typeface="Calibri"/>
                <a:ea typeface="Calibri"/>
                <a:cs typeface="Calibri"/>
                <a:sym typeface="Calibri"/>
              </a:rPr>
              <a:t>Designed C4 and D2 symmetric oligomers</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Metrics: symmetry RMSD &amp; interface contact accuracy</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Generated assemblies closely match target symmetry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457200" y="590550"/>
            <a:ext cx="8229600" cy="743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sz="4400">
                <a:solidFill>
                  <a:schemeClr val="dk1"/>
                </a:solidFill>
              </a:rPr>
              <a:t>Symmetric Oligomer Results</a:t>
            </a:r>
            <a:endParaRPr/>
          </a:p>
          <a:p>
            <a:pPr indent="0" lvl="0" marL="0" rtl="0" algn="ctr">
              <a:spcBef>
                <a:spcPts val="0"/>
              </a:spcBef>
              <a:spcAft>
                <a:spcPts val="0"/>
              </a:spcAft>
              <a:buNone/>
            </a:pPr>
            <a:r>
              <a:t/>
            </a:r>
            <a:endParaRPr/>
          </a:p>
        </p:txBody>
      </p:sp>
      <p:sp>
        <p:nvSpPr>
          <p:cNvPr id="165" name="Google Shape;165;p29"/>
          <p:cNvSpPr txBox="1"/>
          <p:nvPr>
            <p:ph idx="1" type="body"/>
          </p:nvPr>
        </p:nvSpPr>
        <p:spPr>
          <a:xfrm>
            <a:off x="457200" y="1619250"/>
            <a:ext cx="8229600" cy="2651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66" name="Google Shape;166;p29"/>
          <p:cNvPicPr preferRelativeResize="0"/>
          <p:nvPr/>
        </p:nvPicPr>
        <p:blipFill>
          <a:blip r:embed="rId3">
            <a:alphaModFix/>
          </a:blip>
          <a:stretch>
            <a:fillRect/>
          </a:stretch>
        </p:blipFill>
        <p:spPr>
          <a:xfrm>
            <a:off x="457200" y="1333650"/>
            <a:ext cx="8229601" cy="292583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457200" y="590550"/>
            <a:ext cx="8229600" cy="743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sz="4400">
                <a:solidFill>
                  <a:schemeClr val="dk1"/>
                </a:solidFill>
              </a:rPr>
              <a:t>Symmetric Oligomer Results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pic>
        <p:nvPicPr>
          <p:cNvPr id="172" name="Google Shape;172;p30"/>
          <p:cNvPicPr preferRelativeResize="0"/>
          <p:nvPr/>
        </p:nvPicPr>
        <p:blipFill>
          <a:blip r:embed="rId3">
            <a:alphaModFix/>
          </a:blip>
          <a:stretch>
            <a:fillRect/>
          </a:stretch>
        </p:blipFill>
        <p:spPr>
          <a:xfrm>
            <a:off x="1625962" y="1307825"/>
            <a:ext cx="5892100" cy="2527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Binder Design Task</a:t>
            </a:r>
            <a:endParaRPr/>
          </a:p>
        </p:txBody>
      </p:sp>
      <p:sp>
        <p:nvSpPr>
          <p:cNvPr id="179" name="Google Shape;179;p31"/>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sz="3200">
                <a:solidFill>
                  <a:schemeClr val="dk1"/>
                </a:solidFill>
                <a:latin typeface="Calibri"/>
                <a:ea typeface="Calibri"/>
                <a:cs typeface="Calibri"/>
                <a:sym typeface="Calibri"/>
              </a:rPr>
              <a:t>Unguided vs. hotspot-guided binder generation</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Evaluated shape complementarity and binding energy</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Hotspot conditioning improves interface metrics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457200" y="590550"/>
            <a:ext cx="8229600" cy="743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sz="4400">
                <a:solidFill>
                  <a:schemeClr val="dk1"/>
                </a:solidFill>
              </a:rPr>
              <a:t>Binder Design Task</a:t>
            </a:r>
            <a:endParaRPr/>
          </a:p>
          <a:p>
            <a:pPr indent="0" lvl="0" marL="0" rtl="0" algn="ctr">
              <a:spcBef>
                <a:spcPts val="0"/>
              </a:spcBef>
              <a:spcAft>
                <a:spcPts val="0"/>
              </a:spcAft>
              <a:buNone/>
            </a:pPr>
            <a:r>
              <a:t/>
            </a:r>
            <a:endParaRPr/>
          </a:p>
        </p:txBody>
      </p:sp>
      <p:sp>
        <p:nvSpPr>
          <p:cNvPr id="185" name="Google Shape;185;p32"/>
          <p:cNvSpPr txBox="1"/>
          <p:nvPr>
            <p:ph idx="1" type="body"/>
          </p:nvPr>
        </p:nvSpPr>
        <p:spPr>
          <a:xfrm>
            <a:off x="457200" y="1619250"/>
            <a:ext cx="8229600" cy="2651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86" name="Google Shape;186;p32"/>
          <p:cNvPicPr preferRelativeResize="0"/>
          <p:nvPr/>
        </p:nvPicPr>
        <p:blipFill>
          <a:blip r:embed="rId3">
            <a:alphaModFix/>
          </a:blip>
          <a:stretch>
            <a:fillRect/>
          </a:stretch>
        </p:blipFill>
        <p:spPr>
          <a:xfrm>
            <a:off x="548200" y="1244613"/>
            <a:ext cx="8047600" cy="3025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Agenda</a:t>
            </a:r>
            <a:endParaRPr/>
          </a:p>
        </p:txBody>
      </p:sp>
      <p:sp>
        <p:nvSpPr>
          <p:cNvPr id="70" name="Google Shape;70;p15"/>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fontScale="40000" lnSpcReduction="2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22098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Background &amp; Motivation</a:t>
            </a:r>
            <a:endParaRPr/>
          </a:p>
          <a:p>
            <a:pPr indent="-22098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Diffusion Framework</a:t>
            </a:r>
            <a:endParaRPr/>
          </a:p>
          <a:p>
            <a:pPr indent="-22098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Model Overview</a:t>
            </a:r>
            <a:endParaRPr/>
          </a:p>
          <a:p>
            <a:pPr indent="-22098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Loss Components</a:t>
            </a:r>
            <a:endParaRPr/>
          </a:p>
          <a:p>
            <a:pPr indent="-22098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Conditioning Paradigms</a:t>
            </a:r>
            <a:endParaRPr/>
          </a:p>
          <a:p>
            <a:pPr indent="-22098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Key Experiments</a:t>
            </a:r>
            <a:endParaRPr/>
          </a:p>
          <a:p>
            <a:pPr indent="-22098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Results &amp; Discussion</a:t>
            </a:r>
            <a:endParaRPr/>
          </a:p>
          <a:p>
            <a:pPr indent="-22098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Future Directions</a:t>
            </a:r>
            <a:endParaRPr/>
          </a:p>
          <a:p>
            <a:pPr indent="-22098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Conclusion</a:t>
            </a:r>
            <a:endParaRPr/>
          </a:p>
          <a:p>
            <a:pPr indent="-220980" lvl="0" marL="342900" rtl="0" algn="l">
              <a:spcBef>
                <a:spcPts val="640"/>
              </a:spcBef>
              <a:spcAft>
                <a:spcPts val="0"/>
              </a:spcAft>
              <a:buClr>
                <a:schemeClr val="dk1"/>
              </a:buClr>
              <a:buSzPct val="100000"/>
              <a:buChar char="•"/>
            </a:pPr>
            <a:r>
              <a:rPr lang="en" sz="3200">
                <a:solidFill>
                  <a:schemeClr val="dk1"/>
                </a:solidFill>
                <a:latin typeface="Calibri"/>
                <a:ea typeface="Calibri"/>
                <a:cs typeface="Calibri"/>
                <a:sym typeface="Calibri"/>
              </a:rPr>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457200" y="590550"/>
            <a:ext cx="8229600" cy="743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4400"/>
              <a:buFont typeface="Calibri"/>
              <a:buNone/>
            </a:pPr>
            <a:r>
              <a:rPr lang="en" sz="4400">
                <a:solidFill>
                  <a:schemeClr val="dk1"/>
                </a:solidFill>
              </a:rPr>
              <a:t>Binder Design Task</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sp>
        <p:nvSpPr>
          <p:cNvPr id="192" name="Google Shape;192;p33"/>
          <p:cNvSpPr txBox="1"/>
          <p:nvPr>
            <p:ph idx="1" type="body"/>
          </p:nvPr>
        </p:nvSpPr>
        <p:spPr>
          <a:xfrm>
            <a:off x="457200" y="1619250"/>
            <a:ext cx="8229600" cy="2651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pic>
        <p:nvPicPr>
          <p:cNvPr id="193" name="Google Shape;193;p33"/>
          <p:cNvPicPr preferRelativeResize="0"/>
          <p:nvPr/>
        </p:nvPicPr>
        <p:blipFill>
          <a:blip r:embed="rId3">
            <a:alphaModFix/>
          </a:blip>
          <a:stretch>
            <a:fillRect/>
          </a:stretch>
        </p:blipFill>
        <p:spPr>
          <a:xfrm>
            <a:off x="1567188" y="1283975"/>
            <a:ext cx="6009625" cy="2575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Discussion: Strengths</a:t>
            </a:r>
            <a:endParaRPr/>
          </a:p>
        </p:txBody>
      </p:sp>
      <p:sp>
        <p:nvSpPr>
          <p:cNvPr id="200" name="Google Shape;200;p34"/>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sz="3200">
                <a:solidFill>
                  <a:schemeClr val="dk1"/>
                </a:solidFill>
                <a:latin typeface="Calibri"/>
                <a:ea typeface="Calibri"/>
                <a:cs typeface="Calibri"/>
                <a:sym typeface="Calibri"/>
              </a:rPr>
              <a:t>Versatile across multiple design paradigms</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Probabilistic sampling yields structural diversity</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Equivariance ensures geometric accuracy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Discussion: Limitations</a:t>
            </a:r>
            <a:endParaRPr/>
          </a:p>
        </p:txBody>
      </p:sp>
      <p:sp>
        <p:nvSpPr>
          <p:cNvPr id="207" name="Google Shape;207;p35"/>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sz="3200">
                <a:solidFill>
                  <a:schemeClr val="dk1"/>
                </a:solidFill>
                <a:latin typeface="Calibri"/>
                <a:ea typeface="Calibri"/>
                <a:cs typeface="Calibri"/>
                <a:sym typeface="Calibri"/>
              </a:rPr>
              <a:t>No integrated sequence design module</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Limited direct diversity control</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Requires post-processing for atomic refinement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Future Directions</a:t>
            </a:r>
            <a:endParaRPr/>
          </a:p>
        </p:txBody>
      </p:sp>
      <p:sp>
        <p:nvSpPr>
          <p:cNvPr id="214" name="Google Shape;214;p36"/>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fontScale="92500"/>
          </a:bodyPr>
          <a:lstStyle/>
          <a:p>
            <a:pPr indent="-327660" lvl="0" marL="342900" rtl="0" algn="l">
              <a:spcBef>
                <a:spcPts val="0"/>
              </a:spcBef>
              <a:spcAft>
                <a:spcPts val="0"/>
              </a:spcAft>
              <a:buClr>
                <a:schemeClr val="dk1"/>
              </a:buClr>
              <a:buSzPct val="100000"/>
              <a:buChar char="•"/>
            </a:pPr>
            <a:r>
              <a:rPr lang="en" sz="3200">
                <a:solidFill>
                  <a:schemeClr val="dk1"/>
                </a:solidFill>
                <a:latin typeface="Calibri"/>
                <a:ea typeface="Calibri"/>
                <a:cs typeface="Calibri"/>
                <a:sym typeface="Calibri"/>
              </a:rPr>
              <a:t>Combine structure and sequence diffusion for end-to-end design</a:t>
            </a:r>
            <a:endParaRPr/>
          </a:p>
          <a:p>
            <a:pPr indent="-272415" lvl="1" marL="742950" rtl="0" algn="l">
              <a:spcBef>
                <a:spcPts val="560"/>
              </a:spcBef>
              <a:spcAft>
                <a:spcPts val="0"/>
              </a:spcAft>
              <a:buClr>
                <a:schemeClr val="dk1"/>
              </a:buClr>
              <a:buSzPct val="100000"/>
              <a:buChar char="–"/>
            </a:pPr>
            <a:r>
              <a:rPr lang="en" sz="2800">
                <a:solidFill>
                  <a:schemeClr val="dk1"/>
                </a:solidFill>
                <a:latin typeface="Calibri"/>
                <a:ea typeface="Calibri"/>
                <a:cs typeface="Calibri"/>
                <a:sym typeface="Calibri"/>
              </a:rPr>
              <a:t>Integrate energy-based refinement during sampling</a:t>
            </a:r>
            <a:endParaRPr/>
          </a:p>
          <a:p>
            <a:pPr indent="-272415" lvl="1" marL="742950" rtl="0" algn="l">
              <a:spcBef>
                <a:spcPts val="560"/>
              </a:spcBef>
              <a:spcAft>
                <a:spcPts val="0"/>
              </a:spcAft>
              <a:buClr>
                <a:schemeClr val="dk1"/>
              </a:buClr>
              <a:buSzPct val="100000"/>
              <a:buChar char="–"/>
            </a:pPr>
            <a:r>
              <a:rPr lang="en" sz="2800">
                <a:solidFill>
                  <a:schemeClr val="dk1"/>
                </a:solidFill>
                <a:latin typeface="Calibri"/>
                <a:ea typeface="Calibri"/>
                <a:cs typeface="Calibri"/>
                <a:sym typeface="Calibri"/>
              </a:rPr>
              <a:t>Develop metrics for functional constraint conditioning</a:t>
            </a:r>
            <a:endParaRPr/>
          </a:p>
          <a:p>
            <a:pPr indent="-272415" lvl="1" marL="742950" rtl="0" algn="l">
              <a:spcBef>
                <a:spcPts val="560"/>
              </a:spcBef>
              <a:spcAft>
                <a:spcPts val="0"/>
              </a:spcAft>
              <a:buClr>
                <a:schemeClr val="dk1"/>
              </a:buClr>
              <a:buSzPct val="100000"/>
              <a:buChar char="–"/>
            </a:pPr>
            <a:r>
              <a:rPr lang="en" sz="2800">
                <a:solidFill>
                  <a:schemeClr val="dk1"/>
                </a:solidFill>
                <a:latin typeface="Calibri"/>
                <a:ea typeface="Calibri"/>
                <a:cs typeface="Calibri"/>
                <a:sym typeface="Calibri"/>
              </a:rPr>
              <a:t>Scale to larger complexes and novel topologies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Conclusion</a:t>
            </a:r>
            <a:endParaRPr/>
          </a:p>
        </p:txBody>
      </p:sp>
      <p:sp>
        <p:nvSpPr>
          <p:cNvPr id="221" name="Google Shape;221;p37"/>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sz="3200">
                <a:solidFill>
                  <a:schemeClr val="dk1"/>
                </a:solidFill>
                <a:latin typeface="Calibri"/>
                <a:ea typeface="Calibri"/>
                <a:cs typeface="Calibri"/>
                <a:sym typeface="Calibri"/>
              </a:rPr>
              <a:t>RFdiffusion effectively generates diverse protein backbones</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Supports motif, symmetry, and binder design</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Next step: integrated sequence-structure generative models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References</a:t>
            </a:r>
            <a:endParaRPr/>
          </a:p>
        </p:txBody>
      </p:sp>
      <p:sp>
        <p:nvSpPr>
          <p:cNvPr id="228" name="Google Shape;228;p38"/>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fontScale="70000"/>
          </a:bodyPr>
          <a:lstStyle/>
          <a:p>
            <a:pPr indent="-139700" lvl="0" marL="342900" rtl="0" algn="l">
              <a:spcBef>
                <a:spcPts val="0"/>
              </a:spcBef>
              <a:spcAft>
                <a:spcPts val="0"/>
              </a:spcAft>
              <a:buClr>
                <a:schemeClr val="dk1"/>
              </a:buClr>
              <a:buSzPct val="100000"/>
              <a:buNone/>
            </a:pPr>
            <a:r>
              <a:t/>
            </a:r>
            <a:endParaRPr sz="3200">
              <a:solidFill>
                <a:schemeClr val="dk1"/>
              </a:solidFill>
              <a:latin typeface="Calibri"/>
              <a:ea typeface="Calibri"/>
              <a:cs typeface="Calibri"/>
              <a:sym typeface="Calibri"/>
            </a:endParaRPr>
          </a:p>
          <a:p>
            <a:pPr indent="-232409" lvl="1" marL="742950" rtl="0" algn="l">
              <a:spcBef>
                <a:spcPts val="560"/>
              </a:spcBef>
              <a:spcAft>
                <a:spcPts val="0"/>
              </a:spcAft>
              <a:buClr>
                <a:schemeClr val="dk1"/>
              </a:buClr>
              <a:buSzPct val="100000"/>
              <a:buChar char="–"/>
            </a:pPr>
            <a:r>
              <a:rPr lang="en" sz="2800">
                <a:solidFill>
                  <a:schemeClr val="dk1"/>
                </a:solidFill>
                <a:latin typeface="Calibri"/>
                <a:ea typeface="Calibri"/>
                <a:cs typeface="Calibri"/>
                <a:sym typeface="Calibri"/>
              </a:rPr>
              <a:t>Watson et al., Nature (2023) – RFdiffusion: Diffusion-based protein backbone generation</a:t>
            </a:r>
            <a:endParaRPr/>
          </a:p>
          <a:p>
            <a:pPr indent="-232409" lvl="1" marL="742950" rtl="0" algn="l">
              <a:spcBef>
                <a:spcPts val="560"/>
              </a:spcBef>
              <a:spcAft>
                <a:spcPts val="0"/>
              </a:spcAft>
              <a:buClr>
                <a:schemeClr val="dk1"/>
              </a:buClr>
              <a:buSzPct val="100000"/>
              <a:buChar char="–"/>
            </a:pPr>
            <a:r>
              <a:rPr lang="en" sz="2800">
                <a:solidFill>
                  <a:schemeClr val="dk1"/>
                </a:solidFill>
                <a:latin typeface="Calibri"/>
                <a:ea typeface="Calibri"/>
                <a:cs typeface="Calibri"/>
                <a:sym typeface="Calibri"/>
              </a:rPr>
              <a:t>Ho et al., NeurIPS (2020) – Denoising Diffusion Probabilistic Models</a:t>
            </a:r>
            <a:endParaRPr/>
          </a:p>
          <a:p>
            <a:pPr indent="-232409" lvl="1" marL="742950" rtl="0" algn="l">
              <a:spcBef>
                <a:spcPts val="560"/>
              </a:spcBef>
              <a:spcAft>
                <a:spcPts val="0"/>
              </a:spcAft>
              <a:buClr>
                <a:schemeClr val="dk1"/>
              </a:buClr>
              <a:buSzPct val="100000"/>
              <a:buChar char="–"/>
            </a:pPr>
            <a:r>
              <a:rPr lang="en" sz="2800">
                <a:solidFill>
                  <a:schemeClr val="dk1"/>
                </a:solidFill>
                <a:latin typeface="Calibri"/>
                <a:ea typeface="Calibri"/>
                <a:cs typeface="Calibri"/>
                <a:sym typeface="Calibri"/>
              </a:rPr>
              <a:t>Baek et al., Science (2021) – RoseTTAFold: Accurate structure prediction</a:t>
            </a:r>
            <a:endParaRPr/>
          </a:p>
          <a:p>
            <a:pPr indent="-232409" lvl="1" marL="742950" rtl="0" algn="l">
              <a:spcBef>
                <a:spcPts val="560"/>
              </a:spcBef>
              <a:spcAft>
                <a:spcPts val="0"/>
              </a:spcAft>
              <a:buClr>
                <a:schemeClr val="dk1"/>
              </a:buClr>
              <a:buSzPct val="100000"/>
              <a:buChar char="–"/>
            </a:pPr>
            <a:r>
              <a:rPr lang="en" sz="2800">
                <a:solidFill>
                  <a:schemeClr val="dk1"/>
                </a:solidFill>
                <a:latin typeface="Calibri"/>
                <a:ea typeface="Calibri"/>
                <a:cs typeface="Calibri"/>
                <a:sym typeface="Calibri"/>
              </a:rPr>
              <a:t>Jumper et al., Nature (2021) – AlphaFold2: Deep learning for protein structure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457200" y="590550"/>
            <a:ext cx="8229600" cy="743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Thank You!</a:t>
            </a:r>
            <a:endParaRPr/>
          </a:p>
        </p:txBody>
      </p:sp>
      <p:sp>
        <p:nvSpPr>
          <p:cNvPr id="234" name="Google Shape;234;p39"/>
          <p:cNvSpPr txBox="1"/>
          <p:nvPr>
            <p:ph idx="1" type="body"/>
          </p:nvPr>
        </p:nvSpPr>
        <p:spPr>
          <a:xfrm>
            <a:off x="457200" y="1619250"/>
            <a:ext cx="8229600" cy="2651100"/>
          </a:xfrm>
          <a:prstGeom prst="rect">
            <a:avLst/>
          </a:prstGeom>
        </p:spPr>
        <p:txBody>
          <a:bodyPr anchorCtr="0" anchor="t" bIns="45700" lIns="91425" spcFirstLastPara="1" rIns="91425" wrap="square" tIns="45700">
            <a:noAutofit/>
          </a:bodyPr>
          <a:lstStyle/>
          <a:p>
            <a:pPr indent="0" lvl="0" marL="0" rtl="0" algn="ctr">
              <a:spcBef>
                <a:spcPts val="360"/>
              </a:spcBef>
              <a:spcAft>
                <a:spcPts val="0"/>
              </a:spcAft>
              <a:buNone/>
            </a:pPr>
            <a:r>
              <a:rPr lang="en" sz="7200"/>
              <a:t>Q &amp; A</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Background &amp; Motivation</a:t>
            </a:r>
            <a:endParaRPr/>
          </a:p>
        </p:txBody>
      </p:sp>
      <p:sp>
        <p:nvSpPr>
          <p:cNvPr id="77" name="Google Shape;77;p16"/>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sz="3200">
                <a:solidFill>
                  <a:schemeClr val="dk1"/>
                </a:solidFill>
                <a:latin typeface="Calibri"/>
                <a:ea typeface="Calibri"/>
                <a:cs typeface="Calibri"/>
                <a:sym typeface="Calibri"/>
              </a:rPr>
              <a:t>Challenges in de novo protein design</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Limitations of deterministic methods</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Rise of generative AI in structural biology</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RFdiffusion: a diffusion-based approach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Diffusion Framework</a:t>
            </a:r>
            <a:endParaRPr/>
          </a:p>
        </p:txBody>
      </p:sp>
      <p:sp>
        <p:nvSpPr>
          <p:cNvPr id="84" name="Google Shape;84;p17"/>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 sz="3200">
                <a:solidFill>
                  <a:schemeClr val="dk1"/>
                </a:solidFill>
                <a:latin typeface="Calibri"/>
                <a:ea typeface="Calibri"/>
                <a:cs typeface="Calibri"/>
                <a:sym typeface="Calibri"/>
              </a:rPr>
              <a:t>Denoising Diffusion Probabilistic Models (DDPM)</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Forward process: add Gaussian noise to coordinates</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Reverse process: learn denoising to recover structure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Model Overview</a:t>
            </a:r>
            <a:endParaRPr/>
          </a:p>
        </p:txBody>
      </p:sp>
      <p:sp>
        <p:nvSpPr>
          <p:cNvPr id="91" name="Google Shape;91;p18"/>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 sz="3200">
                <a:solidFill>
                  <a:schemeClr val="dk1"/>
                </a:solidFill>
                <a:latin typeface="Calibri"/>
                <a:ea typeface="Calibri"/>
                <a:cs typeface="Calibri"/>
                <a:sym typeface="Calibri"/>
              </a:rPr>
              <a:t>RoseTTAFold backbone with Invariant Point Attention</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SE(3)-transformer blocks for 3D equivariant reasoning</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Conditional inputs: motifs, symmetries, binding hotspots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Loss Components</a:t>
            </a:r>
            <a:endParaRPr/>
          </a:p>
        </p:txBody>
      </p:sp>
      <p:sp>
        <p:nvSpPr>
          <p:cNvPr id="98" name="Google Shape;98;p19"/>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sz="3200">
                <a:solidFill>
                  <a:schemeClr val="dk1"/>
                </a:solidFill>
                <a:latin typeface="Calibri"/>
                <a:ea typeface="Calibri"/>
                <a:cs typeface="Calibri"/>
                <a:sym typeface="Calibri"/>
              </a:rPr>
              <a:t>Coordinate loss: MSE on Cα positions</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Frame loss: rotation error between predicted and true frames</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Torsion loss: preserving backbone ψ/φ angles</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Symmetry loss: enforcing oligomeric constraints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Conditioning Paradigms</a:t>
            </a:r>
            <a:endParaRPr/>
          </a:p>
        </p:txBody>
      </p:sp>
      <p:sp>
        <p:nvSpPr>
          <p:cNvPr id="105" name="Google Shape;105;p20"/>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 sz="3200">
                <a:solidFill>
                  <a:schemeClr val="dk1"/>
                </a:solidFill>
                <a:latin typeface="Calibri"/>
                <a:ea typeface="Calibri"/>
                <a:cs typeface="Calibri"/>
                <a:sym typeface="Calibri"/>
              </a:rPr>
              <a:t>Motif scaffolding: preserve user-defined structural motifs</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Symmetry constraints: design cyclic or dihedral oligomers</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Hotspot binding: guide backbone to target binding sites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457200" y="590550"/>
            <a:ext cx="8229600" cy="7431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 sz="4400">
                <a:solidFill>
                  <a:schemeClr val="dk1"/>
                </a:solidFill>
                <a:latin typeface="Calibri"/>
                <a:ea typeface="Calibri"/>
                <a:cs typeface="Calibri"/>
                <a:sym typeface="Calibri"/>
              </a:rPr>
              <a:t>Unconditional Generation</a:t>
            </a:r>
            <a:endParaRPr/>
          </a:p>
        </p:txBody>
      </p:sp>
      <p:sp>
        <p:nvSpPr>
          <p:cNvPr id="112" name="Google Shape;112;p21"/>
          <p:cNvSpPr txBox="1"/>
          <p:nvPr>
            <p:ph idx="1" type="body"/>
          </p:nvPr>
        </p:nvSpPr>
        <p:spPr>
          <a:xfrm>
            <a:off x="457200" y="1619250"/>
            <a:ext cx="8229600" cy="2651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 sz="3200">
                <a:solidFill>
                  <a:schemeClr val="dk1"/>
                </a:solidFill>
                <a:latin typeface="Calibri"/>
                <a:ea typeface="Calibri"/>
                <a:cs typeface="Calibri"/>
                <a:sym typeface="Calibri"/>
              </a:rPr>
              <a:t>Tested lengths: 100, 200, 300 residues</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Metrics: pLDDT confidence &amp; RMSD to native structures</a:t>
            </a:r>
            <a:endParaRPr/>
          </a:p>
          <a:p>
            <a:pPr indent="-285750" lvl="1" marL="742950" rtl="0" algn="l">
              <a:spcBef>
                <a:spcPts val="560"/>
              </a:spcBef>
              <a:spcAft>
                <a:spcPts val="0"/>
              </a:spcAft>
              <a:buClr>
                <a:schemeClr val="dk1"/>
              </a:buClr>
              <a:buSzPts val="2800"/>
              <a:buChar char="–"/>
            </a:pPr>
            <a:r>
              <a:rPr lang="en" sz="2800">
                <a:solidFill>
                  <a:schemeClr val="dk1"/>
                </a:solidFill>
                <a:latin typeface="Calibri"/>
                <a:ea typeface="Calibri"/>
                <a:cs typeface="Calibri"/>
                <a:sym typeface="Calibri"/>
              </a:rPr>
              <a:t>Results: high-confidence, diverse fold sampling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22" title="100x100 movie.mp4">
            <a:hlinkClick r:id="rId3"/>
          </p:cNvPr>
          <p:cNvPicPr preferRelativeResize="0"/>
          <p:nvPr/>
        </p:nvPicPr>
        <p:blipFill>
          <a:blip r:embed="rId4">
            <a:alphaModFix/>
          </a:blip>
          <a:stretch>
            <a:fillRect/>
          </a:stretch>
        </p:blipFill>
        <p:spPr>
          <a:xfrm>
            <a:off x="2178275" y="107450"/>
            <a:ext cx="4314000" cy="431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UD Primary and Secondary">
      <a:dk1>
        <a:srgbClr val="000000"/>
      </a:dk1>
      <a:lt1>
        <a:srgbClr val="FFFFFF"/>
      </a:lt1>
      <a:dk2>
        <a:srgbClr val="00539F"/>
      </a:dk2>
      <a:lt2>
        <a:srgbClr val="EEECE1"/>
      </a:lt2>
      <a:accent1>
        <a:srgbClr val="4F81BD"/>
      </a:accent1>
      <a:accent2>
        <a:srgbClr val="AF1E2D"/>
      </a:accent2>
      <a:accent3>
        <a:srgbClr val="BED600"/>
      </a:accent3>
      <a:accent4>
        <a:srgbClr val="5A8E22"/>
      </a:accent4>
      <a:accent5>
        <a:srgbClr val="00A0DF"/>
      </a:accent5>
      <a:accent6>
        <a:srgbClr val="EF8200"/>
      </a:accent6>
      <a:hlink>
        <a:srgbClr val="00539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