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74" r:id="rId11"/>
    <p:sldId id="27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5319"/>
  </p:normalViewPr>
  <p:slideViewPr>
    <p:cSldViewPr snapToGrid="0">
      <p:cViewPr varScale="1">
        <p:scale>
          <a:sx n="121" d="100"/>
          <a:sy n="121" d="100"/>
        </p:scale>
        <p:origin x="15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612c74a93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33612c74a93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5393AE5-B931-D2C8-740F-C41495818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612c74a93_2_2:notes">
            <a:extLst>
              <a:ext uri="{FF2B5EF4-FFF2-40B4-BE49-F238E27FC236}">
                <a16:creationId xmlns:a16="http://schemas.microsoft.com/office/drawing/2014/main" id="{CAA2C0FA-50F7-27F3-C261-635028525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g33612c74a93_2_2:notes">
            <a:extLst>
              <a:ext uri="{FF2B5EF4-FFF2-40B4-BE49-F238E27FC236}">
                <a16:creationId xmlns:a16="http://schemas.microsoft.com/office/drawing/2014/main" id="{A48CA43B-2FCC-C777-01F0-75A40DC20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444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1ce8a5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5c1ce8a5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6127d00d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As of now the triplets from the dataset are just protein prompt and answer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Reinforcement learning would require some sort of interface for experts to approve or deny the outputs for a specific a protein and a prompt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  <p:sp>
        <p:nvSpPr>
          <p:cNvPr id="146" name="Google Shape;146;g336127d00d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6127d00d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We saw lower similarity scores for each of our tested configurations when compared to the original </a:t>
            </a:r>
            <a:r>
              <a:rPr lang="en-US" dirty="0" err="1"/>
              <a:t>ProteinChat</a:t>
            </a:r>
            <a:r>
              <a:rPr lang="en-US" dirty="0"/>
              <a:t> model, and can get insight into their choice of this model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Even when using Google </a:t>
            </a:r>
            <a:r>
              <a:rPr lang="en-US" dirty="0" err="1"/>
              <a:t>Colab</a:t>
            </a:r>
            <a:r>
              <a:rPr lang="en-US" dirty="0"/>
              <a:t> Pro with 40gb of GPU memory we were barely able to run inference for the model with the small changes we made. Adjusting the training portion could yield a larger difference in performance but that unfortunately takes more resources than we have available</a:t>
            </a:r>
            <a:endParaRPr dirty="0"/>
          </a:p>
        </p:txBody>
      </p:sp>
      <p:sp>
        <p:nvSpPr>
          <p:cNvPr id="153" name="Google Shape;153;g336127d00d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6127d00d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36127d00d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1ce8a5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5c1ce8a5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6127d00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36127d00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6127d00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36127d00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612c74a93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3612c74a93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612c74a9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3612c74a9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12c74a9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3612c74a9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612c74a9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3612c74a9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127d00d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g336127d00d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243D18C2-F40A-0EBD-94DC-05FF18DE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127d00d5_0_22:notes">
            <a:extLst>
              <a:ext uri="{FF2B5EF4-FFF2-40B4-BE49-F238E27FC236}">
                <a16:creationId xmlns:a16="http://schemas.microsoft.com/office/drawing/2014/main" id="{0108DF5B-7B9F-5366-588F-C2A9B29CD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g336127d00d5_0_22:notes">
            <a:extLst>
              <a:ext uri="{FF2B5EF4-FFF2-40B4-BE49-F238E27FC236}">
                <a16:creationId xmlns:a16="http://schemas.microsoft.com/office/drawing/2014/main" id="{15592E6A-BF0A-B0D6-959E-2AA493D6F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32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 rot="5400000">
            <a:off x="3246437" y="-1284288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 rot="5400000">
            <a:off x="5857723" y="1277144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6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Extending a Multi-Modal LLM for Protein Function Prediction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244600" y="3164050"/>
            <a:ext cx="25821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Thomas Haskell </a:t>
            </a:r>
            <a:endParaRPr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Conor Jurewicz</a:t>
            </a:r>
            <a:endParaRPr>
              <a:solidFill>
                <a:schemeClr val="lt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Mohammed Alnajim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57200" y="192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Results</a:t>
            </a:r>
            <a:endParaRPr dirty="0"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B16DE2-EEF4-A373-C006-2050CF6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00" y="1083561"/>
            <a:ext cx="5637600" cy="29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CFA9C9-E12D-6CCF-2714-DBA1DA664EEF}"/>
              </a:ext>
            </a:extLst>
          </p:cNvPr>
          <p:cNvSpPr txBox="1"/>
          <p:nvPr/>
        </p:nvSpPr>
        <p:spPr>
          <a:xfrm>
            <a:off x="1542011" y="3993473"/>
            <a:ext cx="5637600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lvl="0"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en-US" b="1" dirty="0" err="1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SimCSE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: [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</a:rPr>
              <a:t>Simple Contrastive Learning of Sentence Embeddings] 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assess whether two sentences that are semantically similar.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3217AE68-70E9-602B-82EC-C88F490C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>
            <a:extLst>
              <a:ext uri="{FF2B5EF4-FFF2-40B4-BE49-F238E27FC236}">
                <a16:creationId xmlns:a16="http://schemas.microsoft.com/office/drawing/2014/main" id="{B55BA99F-8202-E27E-E40B-348BA192C9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920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Results</a:t>
            </a:r>
            <a:endParaRPr dirty="0"/>
          </a:p>
        </p:txBody>
      </p:sp>
      <p:sp>
        <p:nvSpPr>
          <p:cNvPr id="133" name="Google Shape;133;p23">
            <a:extLst>
              <a:ext uri="{FF2B5EF4-FFF2-40B4-BE49-F238E27FC236}">
                <a16:creationId xmlns:a16="http://schemas.microsoft.com/office/drawing/2014/main" id="{AA06A600-21B5-6803-7A64-0E08619CFA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42D2D-60ED-A6B4-37AC-E93F9B0D8A74}"/>
              </a:ext>
            </a:extLst>
          </p:cNvPr>
          <p:cNvSpPr txBox="1"/>
          <p:nvPr/>
        </p:nvSpPr>
        <p:spPr>
          <a:xfrm>
            <a:off x="1542010" y="3986369"/>
            <a:ext cx="6059979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lvl="0"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en-US" b="1" dirty="0">
                <a:solidFill>
                  <a:srgbClr val="0060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BLEU-1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[Bilingual Evaluation Understudy] measures the precision of individual words between the generated text and a reference.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7A9FF0-72FE-E090-2F06-1DC1EDA6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00" y="1083561"/>
            <a:ext cx="5637600" cy="29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3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40532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Challenges</a:t>
            </a:r>
            <a:endParaRPr dirty="0"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457200" y="1216250"/>
            <a:ext cx="8229600" cy="29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 dirty="0"/>
              <a:t>Dependency Management</a:t>
            </a:r>
            <a:r>
              <a:rPr lang="en-US" dirty="0"/>
              <a:t>: The repository uses a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environment.yml</a:t>
            </a:r>
            <a:r>
              <a:rPr lang="en-US" dirty="0"/>
              <a:t> file for managing dependencies instead of a </a:t>
            </a:r>
            <a:r>
              <a:rPr lang="en-US" dirty="0" err="1"/>
              <a:t>requirements.txt</a:t>
            </a:r>
            <a:r>
              <a:rPr lang="en-US" dirty="0"/>
              <a:t> file [</a:t>
            </a:r>
            <a:r>
              <a:rPr lang="en-US" dirty="0">
                <a:solidFill>
                  <a:srgbClr val="FF0000"/>
                </a:solidFill>
              </a:rPr>
              <a:t>Incrementally pip installed required models</a:t>
            </a:r>
            <a:r>
              <a:rPr lang="en-US" dirty="0"/>
              <a:t>]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 dirty="0"/>
              <a:t>High GPU Memory for Training</a:t>
            </a:r>
            <a:r>
              <a:rPr lang="en-US" dirty="0"/>
              <a:t>: The training process is resource-intensive, reportedly requiring approximately 55 GB of GPU memory. [</a:t>
            </a:r>
            <a:r>
              <a:rPr lang="en-US" dirty="0">
                <a:solidFill>
                  <a:srgbClr val="FF0000"/>
                </a:solidFill>
              </a:rPr>
              <a:t>Couldn’t train a new model</a:t>
            </a:r>
            <a:r>
              <a:rPr lang="en-US" dirty="0"/>
              <a:t>]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b="1" dirty="0"/>
              <a:t>Substantial GPU Memory for Inference</a:t>
            </a:r>
            <a:r>
              <a:rPr lang="en-US" dirty="0"/>
              <a:t>: Even for testing or running inference with the model, a considerable 24 GB of GPU memory is needed. [</a:t>
            </a:r>
            <a:r>
              <a:rPr lang="en-US" dirty="0">
                <a:solidFill>
                  <a:srgbClr val="FF0000"/>
                </a:solidFill>
              </a:rPr>
              <a:t>Took 2 hours for A100 Google </a:t>
            </a:r>
            <a:r>
              <a:rPr lang="en-US" dirty="0" err="1">
                <a:solidFill>
                  <a:srgbClr val="FF0000"/>
                </a:solidFill>
              </a:rPr>
              <a:t>Colab</a:t>
            </a:r>
            <a:r>
              <a:rPr lang="en-US" dirty="0">
                <a:solidFill>
                  <a:srgbClr val="FF0000"/>
                </a:solidFill>
              </a:rPr>
              <a:t> GPU</a:t>
            </a:r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Future Work</a:t>
            </a:r>
            <a:endParaRPr dirty="0"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Calibri"/>
              <a:buChar char="•"/>
            </a:pPr>
            <a:r>
              <a:rPr lang="en-US" dirty="0"/>
              <a:t>Incorporate embeddings in the three-dimensional protein triplets to ground the language model</a:t>
            </a:r>
            <a:br>
              <a:rPr lang="en-US" dirty="0"/>
            </a:b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Human-in-the-Loop refinement to incorporate reinforcement learning through experts in the field</a:t>
            </a:r>
            <a:br>
              <a:rPr lang="en-US" dirty="0"/>
            </a:b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Evaluating the model on data beyond the Swiss-Prot dataset to test generalizability</a:t>
            </a:r>
            <a:endParaRPr dirty="0"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Conclusion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Calibri"/>
              <a:buChar char="•"/>
            </a:pPr>
            <a:r>
              <a:rPr lang="en-US" dirty="0"/>
              <a:t>Decreased performance from the more detailed prompt sets tells us the backbone Vicuna language model already captures sufficient biological context</a:t>
            </a:r>
            <a:br>
              <a:rPr lang="en-US" dirty="0"/>
            </a:b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Computational time was determined by the network architecture rather than the prompt size</a:t>
            </a:r>
            <a:br>
              <a:rPr lang="en-US" dirty="0"/>
            </a:b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Compute power is very extensive when training language models, limiting our options for adjustment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Reference</a:t>
            </a:r>
            <a:endParaRPr dirty="0"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[1]</a:t>
            </a:r>
            <a:r>
              <a:rPr lang="en-US" sz="1400" dirty="0"/>
              <a:t> M. Huo, H. Guo, X. Cheng, D. Singh, H. Rahmani, S. Li, P. Gerlof, T. Ideker, D. A. Grotjahn, E. Villa, L. Song, and P. Xie, ”Multi-Modal Large Language Model Enables Protein Function Prediction,” </a:t>
            </a:r>
            <a:r>
              <a:rPr lang="en-US" sz="1400" dirty="0" err="1"/>
              <a:t>bioRxiv</a:t>
            </a:r>
            <a:r>
              <a:rPr lang="en-US" sz="1400" dirty="0"/>
              <a:t>, preprint, Aug. 2024. </a:t>
            </a:r>
            <a:r>
              <a:rPr lang="en-US" sz="1400" dirty="0" err="1"/>
              <a:t>doi</a:t>
            </a:r>
            <a:r>
              <a:rPr lang="en-US" sz="1400" dirty="0"/>
              <a:t>: 10.1101/2024.08.19.608729.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[2] </a:t>
            </a:r>
            <a:r>
              <a:rPr lang="en-US" sz="1400" dirty="0" err="1"/>
              <a:t>UniProt</a:t>
            </a:r>
            <a:r>
              <a:rPr lang="en-US" sz="1400" dirty="0"/>
              <a:t> Consortium, ”</a:t>
            </a:r>
            <a:r>
              <a:rPr lang="en-US" sz="1400" dirty="0" err="1"/>
              <a:t>UniProt</a:t>
            </a:r>
            <a:r>
              <a:rPr lang="en-US" sz="1400" dirty="0"/>
              <a:t>: the Universal Protein Knowledgebase in 2023,” Nucleic Acids Research, vol. 51, no. D1, pp. D523–D531, 2023, </a:t>
            </a:r>
            <a:r>
              <a:rPr lang="en-US" sz="1400" dirty="0" err="1"/>
              <a:t>doi</a:t>
            </a:r>
            <a:r>
              <a:rPr lang="en-US" sz="1400" dirty="0"/>
              <a:t>: 10.1093/</a:t>
            </a:r>
            <a:r>
              <a:rPr lang="en-US" sz="1400" dirty="0" err="1"/>
              <a:t>nar</a:t>
            </a:r>
            <a:r>
              <a:rPr lang="en-US" sz="1400" dirty="0"/>
              <a:t>/gkac1052.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[3]</a:t>
            </a:r>
            <a:r>
              <a:rPr lang="en-US" sz="1400" dirty="0"/>
              <a:t> M. Brandes, K. Ofer, and M. </a:t>
            </a:r>
            <a:r>
              <a:rPr lang="en-US" sz="1400" dirty="0" err="1"/>
              <a:t>Linial</a:t>
            </a:r>
            <a:r>
              <a:rPr lang="en-US" sz="1400" dirty="0"/>
              <a:t>, ”</a:t>
            </a:r>
            <a:r>
              <a:rPr lang="en-US" sz="1400" dirty="0" err="1"/>
              <a:t>ProteinBERT</a:t>
            </a:r>
            <a:r>
              <a:rPr lang="en-US" sz="1400" dirty="0"/>
              <a:t>: A universal deep-learning model of protein sequence and function,” Bioinformatics, vol. 38, no. 8, pp. 2102–2110, 2022, </a:t>
            </a:r>
            <a:r>
              <a:rPr lang="en-US" sz="1400" dirty="0" err="1"/>
              <a:t>doi</a:t>
            </a:r>
            <a:r>
              <a:rPr lang="en-US" sz="1400" dirty="0"/>
              <a:t>: 10.1093/bioinformatics/btac020.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[4]</a:t>
            </a:r>
            <a:r>
              <a:rPr lang="en-US" sz="1400" dirty="0"/>
              <a:t> M. </a:t>
            </a:r>
            <a:r>
              <a:rPr lang="en-US" sz="1400" dirty="0" err="1"/>
              <a:t>Kulmanov</a:t>
            </a:r>
            <a:r>
              <a:rPr lang="en-US" sz="1400" dirty="0"/>
              <a:t>, M. Khan, and R. </a:t>
            </a:r>
            <a:r>
              <a:rPr lang="en-US" sz="1400" dirty="0" err="1"/>
              <a:t>Hoehndorf</a:t>
            </a:r>
            <a:r>
              <a:rPr lang="en-US" sz="1400" dirty="0"/>
              <a:t>, ”</a:t>
            </a:r>
            <a:r>
              <a:rPr lang="en-US" sz="1400" dirty="0" err="1"/>
              <a:t>DeepGO</a:t>
            </a:r>
            <a:r>
              <a:rPr lang="en-US" sz="1400" dirty="0"/>
              <a:t>: predicting protein functions from sequence and interactions using a deep ontology-aware classifier,” Bioinformatics, vol. 34, no. 4, pp. 660–668, 2018, </a:t>
            </a:r>
            <a:r>
              <a:rPr lang="en-US" sz="1400" dirty="0" err="1"/>
              <a:t>doi</a:t>
            </a:r>
            <a:r>
              <a:rPr lang="en-US" sz="1400" dirty="0"/>
              <a:t>: 10.1093/bioinformatics/btx624.</a:t>
            </a:r>
            <a:endParaRPr sz="1900" dirty="0"/>
          </a:p>
        </p:txBody>
      </p:sp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Reference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57200" y="124620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[5]</a:t>
            </a:r>
            <a:r>
              <a:rPr lang="en-US" sz="1400" dirty="0"/>
              <a:t> T. Gao, X. Yao, and D. Chen, ”</a:t>
            </a:r>
            <a:r>
              <a:rPr lang="en-US" sz="1400" dirty="0" err="1"/>
              <a:t>SimCSE</a:t>
            </a:r>
            <a:r>
              <a:rPr lang="en-US" sz="1400" dirty="0"/>
              <a:t>: Simple Contrastive Learning of Sentence Embeddings,” in Proceedings of the 2021 Conference on Empirical Methods in Natural Language Processing (EMNLP), pp.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6894–6910, 2021, </a:t>
            </a:r>
            <a:r>
              <a:rPr lang="en-US" sz="1400" dirty="0" err="1"/>
              <a:t>doi</a:t>
            </a:r>
            <a:r>
              <a:rPr lang="en-US" sz="1400" dirty="0"/>
              <a:t>: 10.18653/v1/2021.emnlp-main.552.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[6]</a:t>
            </a:r>
            <a:r>
              <a:rPr lang="en-US" sz="1400" dirty="0"/>
              <a:t> K. </a:t>
            </a:r>
            <a:r>
              <a:rPr lang="en-US" sz="1400" dirty="0" err="1"/>
              <a:t>Papineni</a:t>
            </a:r>
            <a:r>
              <a:rPr lang="en-US" sz="1400" dirty="0"/>
              <a:t>, S. </a:t>
            </a:r>
            <a:r>
              <a:rPr lang="en-US" sz="1400" dirty="0" err="1"/>
              <a:t>Roukos</a:t>
            </a:r>
            <a:r>
              <a:rPr lang="en-US" sz="1400" dirty="0"/>
              <a:t>, T. Ward, and W. Zhu, ”BLEU: A method for automatic evaluation of machine translation,” in Proceedings of the 40th Annual Meeting of the Association for Computational Linguistics (ACL), pp. 311–318, 2002, </a:t>
            </a:r>
            <a:r>
              <a:rPr lang="en-US" sz="1400" dirty="0" err="1"/>
              <a:t>doi</a:t>
            </a:r>
            <a:r>
              <a:rPr lang="en-US" sz="1400" dirty="0"/>
              <a:t>: 10.3115/1073083.1073135.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[7]</a:t>
            </a:r>
            <a:r>
              <a:rPr lang="en-US" sz="1400" dirty="0"/>
              <a:t> E. J. Hu, Y. Shen, P. Wallis, Z. Allen-Zhu, Y. Li, S. Wang, L. Wang, and W. Chen, ”</a:t>
            </a:r>
            <a:r>
              <a:rPr lang="en-US" sz="1400" dirty="0" err="1"/>
              <a:t>LoRA</a:t>
            </a:r>
            <a:r>
              <a:rPr lang="en-US" sz="1400" dirty="0"/>
              <a:t>: Low-Rank Adaptation of Large Language Models,” in Proceedings of the 11th International Conference on Learning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Representations (ICLR), 2022, arXiv:2106.09685.</a:t>
            </a:r>
            <a:endParaRPr sz="1400" dirty="0"/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685800" y="198746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 Questions?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505200" y="1608747"/>
            <a:ext cx="2244300" cy="16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Calibri"/>
              <a:buAutoNum type="arabicPeriod"/>
            </a:pPr>
            <a:r>
              <a:rPr lang="en-US" dirty="0"/>
              <a:t>Introduction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Methodology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Results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Future Work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78500" y="1010950"/>
            <a:ext cx="8229600" cy="306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b="1" dirty="0"/>
              <a:t>Problem Statement</a:t>
            </a:r>
            <a:endParaRPr sz="14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Creating an accurately predicting protein function from sequence data remains a major challenge. Traditional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methods often reduce the task to rigid classification, which fails to capture biological complexity and nuance.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4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b="1" dirty="0"/>
              <a:t>Motivation</a:t>
            </a:r>
            <a:endParaRPr sz="1400" b="1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Current models (like </a:t>
            </a:r>
            <a:r>
              <a:rPr lang="en-US" sz="1400" dirty="0" err="1"/>
              <a:t>DeepGO</a:t>
            </a:r>
            <a:r>
              <a:rPr lang="en-US" sz="1400" dirty="0"/>
              <a:t>, </a:t>
            </a:r>
            <a:r>
              <a:rPr lang="en-US" sz="1400" dirty="0" err="1"/>
              <a:t>ProteinBERT</a:t>
            </a:r>
            <a:r>
              <a:rPr lang="en-US" sz="1400" dirty="0"/>
              <a:t>) oversimplify by forcing proteins into discrete categories.</a:t>
            </a:r>
            <a:endParaRPr sz="14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These label-based predictions often miss context, subtle functions, and biological interactions.</a:t>
            </a:r>
            <a:endParaRPr sz="14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We need tools that go beyond classification — generating richer, more natural descriptions of what a protein does.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4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b="1" dirty="0"/>
              <a:t>Why This Matters</a:t>
            </a:r>
            <a:endParaRPr sz="14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Better function prediction supports research in drug discovery, disease mechanisms, and synthetic biology.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Making models more interpretable and descriptive benefits real-world biological investigation</a:t>
            </a:r>
            <a:endParaRPr sz="1400"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68525" y="709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57200" y="7092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(cont.)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140475" y="909599"/>
            <a:ext cx="8229600" cy="345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b="1" dirty="0"/>
              <a:t>Where We Come In</a:t>
            </a:r>
            <a:endParaRPr sz="14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We build on </a:t>
            </a:r>
            <a:r>
              <a:rPr lang="en-US" sz="1400" dirty="0" err="1"/>
              <a:t>ProteinChat</a:t>
            </a:r>
            <a:r>
              <a:rPr lang="en-US" sz="1400" dirty="0"/>
              <a:t>, a large language model that accepts both protein sequences and text-based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prompts.</a:t>
            </a:r>
            <a:endParaRPr sz="1400" dirty="0"/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Unlike label-only models, </a:t>
            </a:r>
            <a:r>
              <a:rPr lang="en-US" sz="1400" dirty="0" err="1"/>
              <a:t>ProteinChat</a:t>
            </a:r>
            <a:r>
              <a:rPr lang="en-US" sz="1400" dirty="0"/>
              <a:t> aims to generate descriptive, human-readable explanations of protein</a:t>
            </a: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dirty="0"/>
              <a:t>function.</a:t>
            </a:r>
            <a:endParaRPr sz="1400" dirty="0"/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400" dirty="0"/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4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400" b="1" dirty="0"/>
              <a:t>Our Contributions to </a:t>
            </a:r>
            <a:r>
              <a:rPr lang="en-US" sz="1400" b="1" dirty="0" err="1"/>
              <a:t>ProteinChat</a:t>
            </a:r>
            <a:endParaRPr sz="1400" b="1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Enhanced Prompting: Redesigned how we ask the model questions to guide more precise outputs.</a:t>
            </a:r>
            <a:endParaRPr sz="14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Fine-Tuning with </a:t>
            </a:r>
            <a:r>
              <a:rPr lang="en-US" sz="1400" dirty="0" err="1"/>
              <a:t>LoRA</a:t>
            </a:r>
            <a:r>
              <a:rPr lang="en-US" sz="1400" dirty="0"/>
              <a:t>: Improved the model’s efficiency and accuracy with lightweight parameter tuning.</a:t>
            </a:r>
            <a:endParaRPr sz="14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Interactive Refinement: Enabled users to refine and explore function predictions through dialogue-like interactions. (Think of ChatGPT)</a:t>
            </a:r>
            <a:endParaRPr sz="14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 dirty="0"/>
              <a:t>Overall we transformed </a:t>
            </a:r>
            <a:r>
              <a:rPr lang="en-US" sz="1400" dirty="0" err="1"/>
              <a:t>ProteinChat</a:t>
            </a:r>
            <a:r>
              <a:rPr lang="en-US" sz="1400" dirty="0"/>
              <a:t> into a tool that is more biologically relevant, computationally efficient, and usable by researchers anyone interested in this field.</a:t>
            </a:r>
            <a:endParaRPr sz="1400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57200" y="808250"/>
            <a:ext cx="8229600" cy="363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b="1" dirty="0"/>
              <a:t>Model Architecture</a:t>
            </a:r>
            <a:endParaRPr sz="13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dirty="0"/>
              <a:t>We extended </a:t>
            </a:r>
            <a:r>
              <a:rPr lang="en-US" sz="1300" dirty="0" err="1"/>
              <a:t>ProteinChat</a:t>
            </a:r>
            <a:r>
              <a:rPr lang="en-US" sz="1300" dirty="0"/>
              <a:t>, a pre-trained multi-modal language model designed to predict protein functions.</a:t>
            </a: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dirty="0"/>
              <a:t>It processes amino acid sequences along with natural language prompts to generate descriptive outputs.</a:t>
            </a: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dirty="0"/>
              <a:t>Our enhancements focus on prompt tuning and parameter refinement, rather than vast architectural changes.</a:t>
            </a: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3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b="1" dirty="0"/>
              <a:t>Training Data</a:t>
            </a:r>
            <a:endParaRPr sz="13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dirty="0" err="1"/>
              <a:t>UniProt</a:t>
            </a:r>
            <a:r>
              <a:rPr lang="en-US" sz="1300" dirty="0"/>
              <a:t> Swiss-Prot Dataset:</a:t>
            </a:r>
            <a:endParaRPr sz="1300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 dirty="0"/>
              <a:t>1.5 million (protein, prompt, answer) triplets.</a:t>
            </a:r>
            <a:endParaRPr sz="1300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 dirty="0"/>
              <a:t>462,019 unique proteins.</a:t>
            </a:r>
            <a:endParaRPr sz="1300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 dirty="0"/>
              <a:t>Pre-divided into train/</a:t>
            </a:r>
            <a:r>
              <a:rPr lang="en-US" sz="1300" dirty="0" err="1"/>
              <a:t>val</a:t>
            </a:r>
            <a:r>
              <a:rPr lang="en-US" sz="1300" dirty="0"/>
              <a:t>/test (80/10/10%).</a:t>
            </a: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300"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sz="1300" b="1" dirty="0"/>
              <a:t>Preprocessing Steps:</a:t>
            </a:r>
            <a:endParaRPr sz="1300" b="1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 dirty="0"/>
              <a:t>Tokenization: Sequences tokenized using xTrimoPGLM-1B tokenizer (max length: 1024 tokens).</a:t>
            </a:r>
            <a:endParaRPr sz="1300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Augmentation</a:t>
            </a:r>
            <a:r>
              <a:rPr lang="en-US" sz="1300" dirty="0"/>
              <a:t>: Randomly masked 15% of sequence tokens and dropped 10% of words from prompts for model robustness.</a:t>
            </a:r>
            <a:endParaRPr sz="1300" dirty="0"/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 dirty="0"/>
              <a:t>Ensures model generalizes well and isn't overfit to narrow examples.</a:t>
            </a: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300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sz="1300"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457200" y="14695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 Methodology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457200" y="124620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b="1" dirty="0"/>
              <a:t>Prompt Engineering</a:t>
            </a:r>
            <a:endParaRPr b="1"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dirty="0"/>
              <a:t>Original </a:t>
            </a:r>
            <a:r>
              <a:rPr lang="en-US" dirty="0" err="1"/>
              <a:t>ProteinChat</a:t>
            </a:r>
            <a:r>
              <a:rPr lang="en-US" dirty="0"/>
              <a:t> used vague prompts (e.g., “Tell me about this protein”).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dirty="0"/>
              <a:t>This would consistently lead to generic or occasionally incomplete outputs.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dirty="0"/>
              <a:t>We introduced two new adjusted prompt sets the the model that enhance performance: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Short: Targeted but concise</a:t>
            </a: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Detailed: In-depth and specific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457200" y="4890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 Methodology (cont.)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8F2B4-F19D-1C63-5EEE-1E454EB1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586" y="3375907"/>
            <a:ext cx="3369582" cy="1042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83D6F3-1BFD-1220-D904-C8B70C7C9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554" y="3375908"/>
            <a:ext cx="2822028" cy="10427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57200" y="1162119"/>
            <a:ext cx="8229600" cy="323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en-US" b="1" dirty="0"/>
              <a:t>Low-Rank Adaptation (</a:t>
            </a:r>
            <a:r>
              <a:rPr lang="en-US" b="1" dirty="0" err="1"/>
              <a:t>LoRA</a:t>
            </a:r>
            <a:r>
              <a:rPr lang="en-US" b="1" dirty="0"/>
              <a:t>)</a:t>
            </a:r>
            <a:r>
              <a:rPr lang="en-US" dirty="0"/>
              <a:t> is a popular and efficient technique used to fine-tune large pre-trained machine learning models, especially Large Language Models (LLMs), without having to retrain all of their billions of parameters. 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en-US" dirty="0"/>
              <a:t>Instead of updating all weights, </a:t>
            </a:r>
            <a:r>
              <a:rPr lang="en-US" dirty="0" err="1"/>
              <a:t>LoRA</a:t>
            </a:r>
            <a:r>
              <a:rPr lang="en-US" dirty="0"/>
              <a:t> injects trainable low-rank matrices into attention layers, reducing: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GPU memory consumption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Fine-tuning time</a:t>
            </a:r>
            <a:endParaRPr dirty="0"/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Risk of overfitting</a:t>
            </a:r>
            <a:br>
              <a:rPr lang="en-US" dirty="0"/>
            </a:b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b="1" dirty="0"/>
              <a:t>Why We Used </a:t>
            </a:r>
            <a:r>
              <a:rPr lang="en-US" b="1" dirty="0" err="1"/>
              <a:t>LoRA</a:t>
            </a:r>
            <a:r>
              <a:rPr lang="en-US" dirty="0"/>
              <a:t>: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dirty="0" err="1"/>
              <a:t>LoRA</a:t>
            </a:r>
            <a:r>
              <a:rPr lang="en-US" dirty="0"/>
              <a:t> enabled us to fine-tune only task-relevant parameters, making the project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r>
              <a:rPr lang="en-US" dirty="0"/>
              <a:t>feasible using Google </a:t>
            </a:r>
            <a:r>
              <a:rPr lang="en-US" dirty="0" err="1"/>
              <a:t>Colab</a:t>
            </a:r>
            <a:r>
              <a:rPr lang="en-US" dirty="0"/>
              <a:t> and consumer-grade GPUs that were made to the public.</a:t>
            </a:r>
            <a:endParaRPr dirty="0"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489000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 Methodology (cont.)</a:t>
            </a:r>
            <a:endParaRPr sz="3200" b="0" i="0" u="none" strike="noStrike" cap="none" dirty="0">
              <a:solidFill>
                <a:srgbClr val="0060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457200" y="193422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Results</a:t>
            </a:r>
            <a:endParaRPr dirty="0"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83455B-F70C-C949-F61F-428A6716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433" y="1275901"/>
            <a:ext cx="4746567" cy="25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CF675F-10DC-D9C6-EF01-ACC537B9C2CB}"/>
              </a:ext>
            </a:extLst>
          </p:cNvPr>
          <p:cNvSpPr txBox="1"/>
          <p:nvPr/>
        </p:nvSpPr>
        <p:spPr>
          <a:xfrm>
            <a:off x="0" y="1253852"/>
            <a:ext cx="4513811" cy="2550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US" b="1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temperature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: Controls randomness. Lower values make the output more deterministic and focused, which is often better for factual tasks like function prediction. Higher values make it more random and creative. </a:t>
            </a:r>
          </a:p>
          <a:p>
            <a:pPr marL="6096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●"/>
            </a:pPr>
            <a:endParaRPr lang="en-US" b="1" dirty="0">
              <a:solidFill>
                <a:srgbClr val="006096"/>
              </a:solidFill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  <a:p>
            <a:pPr marL="609600" lvl="0" indent="-304800">
              <a:lnSpc>
                <a:spcPct val="115000"/>
              </a:lnSpc>
              <a:buClr>
                <a:schemeClr val="dk1"/>
              </a:buClr>
              <a:buSzPts val="1200"/>
              <a:buFont typeface="Helvetica Neue"/>
              <a:buChar char="●"/>
            </a:pPr>
            <a:r>
              <a:rPr lang="en-US" b="1" dirty="0" err="1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top_p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 (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nucleus 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sampling): Controls the pool of candidate tokens at each generation step. Lowering this value narrows the pool, leading to more conservative outputs.</a:t>
            </a:r>
            <a:endParaRPr lang="en-US" dirty="0">
              <a:solidFill>
                <a:srgbClr val="0060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F16282F6-0EAA-81DB-08AD-4DFD8685D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>
            <a:extLst>
              <a:ext uri="{FF2B5EF4-FFF2-40B4-BE49-F238E27FC236}">
                <a16:creationId xmlns:a16="http://schemas.microsoft.com/office/drawing/2014/main" id="{D8F05638-B97C-3764-82F3-576A77D81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89835"/>
            <a:ext cx="822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Results</a:t>
            </a:r>
            <a:endParaRPr dirty="0"/>
          </a:p>
        </p:txBody>
      </p:sp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B90C94F2-D0EF-4F54-A9A7-4493C108E8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 sz="12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284F9E-4EAC-20DD-662B-4A18AF87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00" y="1083561"/>
            <a:ext cx="5637600" cy="29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D234F-27FB-39BB-5E53-9790FD323B2E}"/>
              </a:ext>
            </a:extLst>
          </p:cNvPr>
          <p:cNvSpPr txBox="1"/>
          <p:nvPr/>
        </p:nvSpPr>
        <p:spPr>
          <a:xfrm>
            <a:off x="1414762" y="3966288"/>
            <a:ext cx="5858397" cy="573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b="1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Perplexity</a:t>
            </a:r>
            <a:r>
              <a:rPr lang="en-US" dirty="0">
                <a:solidFill>
                  <a:srgbClr val="006096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: evaluate how well a model predicts the next word in a sequence. It essentially measures the model's "surprise" or "uncertainty”.</a:t>
            </a:r>
          </a:p>
        </p:txBody>
      </p:sp>
    </p:spTree>
    <p:extLst>
      <p:ext uri="{BB962C8B-B14F-4D97-AF65-F5344CB8AC3E}">
        <p14:creationId xmlns:p14="http://schemas.microsoft.com/office/powerpoint/2010/main" val="364447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1429</Words>
  <Application>Microsoft Macintosh PowerPoint</Application>
  <PresentationFormat>On-screen Show (16:9)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Helvetica Neue</vt:lpstr>
      <vt:lpstr>Arial</vt:lpstr>
      <vt:lpstr>Office Theme</vt:lpstr>
      <vt:lpstr>Extending a Multi-Modal LLM for Protein Function Prediction</vt:lpstr>
      <vt:lpstr>Agenda</vt:lpstr>
      <vt:lpstr>Introduction</vt:lpstr>
      <vt:lpstr>Introduction (cont.)</vt:lpstr>
      <vt:lpstr> Methodology</vt:lpstr>
      <vt:lpstr> Methodology (cont.)</vt:lpstr>
      <vt:lpstr> Methodology (cont.)</vt:lpstr>
      <vt:lpstr>  Results</vt:lpstr>
      <vt:lpstr>  Results</vt:lpstr>
      <vt:lpstr>  Results</vt:lpstr>
      <vt:lpstr>  Results</vt:lpstr>
      <vt:lpstr>  Challenges</vt:lpstr>
      <vt:lpstr>   Future Work</vt:lpstr>
      <vt:lpstr> Conclusion</vt:lpstr>
      <vt:lpstr> Reference</vt:lpstr>
      <vt:lpstr> Reference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Alnajim, Mohammed</cp:lastModifiedBy>
  <cp:revision>14</cp:revision>
  <dcterms:modified xsi:type="dcterms:W3CDTF">2025-05-22T03:30:55Z</dcterms:modified>
</cp:coreProperties>
</file>