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641"/>
    <a:srgbClr val="A1BFDB"/>
    <a:srgbClr val="00375E"/>
    <a:srgbClr val="015697"/>
    <a:srgbClr val="55B4FC"/>
    <a:srgbClr val="53B5FF"/>
    <a:srgbClr val="51B7FE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C3D-53C2-4A6C-BAB4-A180553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5852D-F7FF-4A85-8CD4-35DF71B8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D9D2-7177-42D1-A3DD-39B62B93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99B9-3F61-49A5-9B11-5408916A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A1A8-8A55-4AEF-B50F-4AF11E9C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27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C6ED-FD91-4637-85E9-F8136279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95204-F082-40F5-A01B-74215DA27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3080-50B2-44F4-A4C5-22F7E9FE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7530-CE0A-46E6-B51E-CE778C45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B100-0C46-446F-AF9F-542C12B7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7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A1152-A570-493B-9F61-0B747F189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353F3-B7D0-4CE8-B65F-AADEDCA8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BED6F-A293-4858-BF37-104C7CD0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42A1-D042-4C8E-97B9-F5265934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A996-8EAF-47B1-A9B6-26160236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45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B5A-0348-4D2E-9376-10673E5E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8E0C-DE34-475E-BCED-591A2B7E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1F33-0B10-4F70-AC95-904872C9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CCC8-121B-4613-8E9B-94E4361C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8FAA-4A71-43AC-B854-27B79A8E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98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2156-3044-4118-A465-0D39D50F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72EC-7423-47FD-9451-855E4A14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1205-49B1-47C6-AECC-EE2D9B63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6AE8-6780-4C34-9F3B-7F30123E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96D8-F2E6-44D9-8BCC-20A46C4C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0B63-77CF-4A43-9346-F71EDA97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BAE2-0B17-492F-8139-7A3A1C31B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5A58B-1591-4FA7-A814-3F8A63737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68F3A-43D2-49BD-AAC0-D80A376C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929A-581E-4BFE-9B62-37A954A5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5B62-3FED-4481-9A0D-9D66B04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35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5E82-882A-4B06-9018-ABFBD281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4EF8-5EFA-4C34-8585-D30B66CC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142C-BC89-4200-89B2-8CD2BDF7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BE42E-F991-4E39-9B59-F1905B6B2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96EEE-7ADA-44D3-AD37-927F60ECC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0F6CF-9F8B-4227-A633-64683395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2790E-F168-473D-BAAD-119015E8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71B7B-5F24-4818-9D92-5FCFFCA0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42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903-775E-4996-A055-1C8845E2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9DA5C-61FB-4BC9-8057-9FD08480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B11E5-8F04-43DB-8C75-E4EEABBE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445BA-FCFC-428B-8455-1214A765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44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19F7E-8DFE-4314-84ED-2E7AEC83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06C6-7EB8-4580-BCD9-AC77D76B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7847-9235-4F85-946E-CBC8A36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14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02AB-1FA3-4048-A642-79ED9CAF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37B8-F7E5-4255-AC72-3D698AD6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9AC74-06AA-47AE-8497-4E4FED9C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C7F15-58FF-42A0-A4B3-2E32B188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C943-3A21-4041-939E-8E780CC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A6B0D-35DD-4BAF-B066-440C6708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49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118F-62F7-43CE-AF6A-647929E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BFF8-DBAF-4AAF-AA44-698C8636B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F12E6-C49E-4F59-8A9F-02629C5D8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2697-5ACD-49DE-A544-5B21309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FEAAF-1F05-4873-A7CF-F7A67250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DC610-FECB-4041-9E40-572A94A1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10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E2105-EFEC-4CCA-B2A6-DF4B1C8E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4E19-49C7-4E0B-937C-F88517A2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F6ED-F440-44C6-AB83-CAF99253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D7B8-F72C-4686-BD02-2C85B94DDAD6}" type="datetimeFigureOut">
              <a:rPr lang="en-AU" smtClean="0"/>
              <a:t>06/02/2019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C50D-B4D9-4DAC-B39B-83AB824AE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A502-C01C-43DC-88DF-D8EF252FA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3576-1A9E-446B-B077-1AA03B074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7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C817-DCB4-4BC4-8762-92133DCE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4267"/>
          </a:xfrm>
        </p:spPr>
        <p:txBody>
          <a:bodyPr/>
          <a:lstStyle/>
          <a:p>
            <a:r>
              <a:rPr lang="en-AU" dirty="0"/>
              <a:t>Skills Requirements of Power BI Development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FFE34B-7F67-4602-BFF4-A5CDF4A38688}"/>
              </a:ext>
            </a:extLst>
          </p:cNvPr>
          <p:cNvGrpSpPr/>
          <p:nvPr/>
        </p:nvGrpSpPr>
        <p:grpSpPr>
          <a:xfrm>
            <a:off x="2760306" y="1825624"/>
            <a:ext cx="3624743" cy="4550009"/>
            <a:chOff x="838200" y="1825624"/>
            <a:chExt cx="6124662" cy="489395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2E0731-557D-40A0-9975-9AB466B9416B}"/>
                </a:ext>
              </a:extLst>
            </p:cNvPr>
            <p:cNvSpPr/>
            <p:nvPr/>
          </p:nvSpPr>
          <p:spPr>
            <a:xfrm>
              <a:off x="3288064" y="1825624"/>
              <a:ext cx="1224932" cy="978791"/>
            </a:xfrm>
            <a:custGeom>
              <a:avLst/>
              <a:gdLst>
                <a:gd name="connsiteX0" fmla="*/ 0 w 1224932"/>
                <a:gd name="connsiteY0" fmla="*/ 978791 h 978791"/>
                <a:gd name="connsiteX1" fmla="*/ 612466 w 1224932"/>
                <a:gd name="connsiteY1" fmla="*/ 0 h 978791"/>
                <a:gd name="connsiteX2" fmla="*/ 612466 w 1224932"/>
                <a:gd name="connsiteY2" fmla="*/ 0 h 978791"/>
                <a:gd name="connsiteX3" fmla="*/ 1224932 w 1224932"/>
                <a:gd name="connsiteY3" fmla="*/ 978791 h 978791"/>
                <a:gd name="connsiteX4" fmla="*/ 0 w 1224932"/>
                <a:gd name="connsiteY4" fmla="*/ 978791 h 97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932" h="978791">
                  <a:moveTo>
                    <a:pt x="0" y="978791"/>
                  </a:moveTo>
                  <a:lnTo>
                    <a:pt x="612466" y="0"/>
                  </a:lnTo>
                  <a:lnTo>
                    <a:pt x="612466" y="0"/>
                  </a:lnTo>
                  <a:lnTo>
                    <a:pt x="1224932" y="978791"/>
                  </a:lnTo>
                  <a:lnTo>
                    <a:pt x="0" y="97879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9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77F606-408A-472D-A15D-7502DB8C008D}"/>
                </a:ext>
              </a:extLst>
            </p:cNvPr>
            <p:cNvSpPr/>
            <p:nvPr/>
          </p:nvSpPr>
          <p:spPr>
            <a:xfrm>
              <a:off x="2675598" y="2804415"/>
              <a:ext cx="2449864" cy="978791"/>
            </a:xfrm>
            <a:custGeom>
              <a:avLst/>
              <a:gdLst>
                <a:gd name="connsiteX0" fmla="*/ 0 w 2449864"/>
                <a:gd name="connsiteY0" fmla="*/ 978791 h 978791"/>
                <a:gd name="connsiteX1" fmla="*/ 612469 w 2449864"/>
                <a:gd name="connsiteY1" fmla="*/ 0 h 978791"/>
                <a:gd name="connsiteX2" fmla="*/ 1837395 w 2449864"/>
                <a:gd name="connsiteY2" fmla="*/ 0 h 978791"/>
                <a:gd name="connsiteX3" fmla="*/ 2449864 w 2449864"/>
                <a:gd name="connsiteY3" fmla="*/ 978791 h 978791"/>
                <a:gd name="connsiteX4" fmla="*/ 0 w 2449864"/>
                <a:gd name="connsiteY4" fmla="*/ 978791 h 97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9864" h="978791">
                  <a:moveTo>
                    <a:pt x="0" y="978791"/>
                  </a:moveTo>
                  <a:lnTo>
                    <a:pt x="612469" y="0"/>
                  </a:lnTo>
                  <a:lnTo>
                    <a:pt x="1837395" y="0"/>
                  </a:lnTo>
                  <a:lnTo>
                    <a:pt x="2449864" y="978791"/>
                  </a:lnTo>
                  <a:lnTo>
                    <a:pt x="0" y="978791"/>
                  </a:lnTo>
                  <a:close/>
                </a:path>
              </a:pathLst>
            </a:custGeom>
            <a:solidFill>
              <a:srgbClr val="55B4FC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87321"/>
                <a:satOff val="-1564"/>
                <a:lumOff val="6646"/>
                <a:alphaOff val="0"/>
              </a:schemeClr>
            </a:fillRef>
            <a:effectRef idx="2">
              <a:schemeClr val="accent1">
                <a:shade val="80000"/>
                <a:hueOff val="87321"/>
                <a:satOff val="-1564"/>
                <a:lumOff val="664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2226" tIns="63500" rIns="492226" bIns="6350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4D3C77-C940-4322-B145-37B519C010A7}"/>
                </a:ext>
              </a:extLst>
            </p:cNvPr>
            <p:cNvSpPr/>
            <p:nvPr/>
          </p:nvSpPr>
          <p:spPr>
            <a:xfrm>
              <a:off x="2063132" y="3783206"/>
              <a:ext cx="3674797" cy="978791"/>
            </a:xfrm>
            <a:custGeom>
              <a:avLst/>
              <a:gdLst>
                <a:gd name="connsiteX0" fmla="*/ 0 w 3674797"/>
                <a:gd name="connsiteY0" fmla="*/ 978791 h 978791"/>
                <a:gd name="connsiteX1" fmla="*/ 612469 w 3674797"/>
                <a:gd name="connsiteY1" fmla="*/ 0 h 978791"/>
                <a:gd name="connsiteX2" fmla="*/ 3062328 w 3674797"/>
                <a:gd name="connsiteY2" fmla="*/ 0 h 978791"/>
                <a:gd name="connsiteX3" fmla="*/ 3674797 w 3674797"/>
                <a:gd name="connsiteY3" fmla="*/ 978791 h 978791"/>
                <a:gd name="connsiteX4" fmla="*/ 0 w 3674797"/>
                <a:gd name="connsiteY4" fmla="*/ 978791 h 97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4797" h="978791">
                  <a:moveTo>
                    <a:pt x="0" y="978791"/>
                  </a:moveTo>
                  <a:lnTo>
                    <a:pt x="612469" y="0"/>
                  </a:lnTo>
                  <a:lnTo>
                    <a:pt x="3062328" y="0"/>
                  </a:lnTo>
                  <a:lnTo>
                    <a:pt x="3674797" y="978791"/>
                  </a:lnTo>
                  <a:lnTo>
                    <a:pt x="0" y="978791"/>
                  </a:lnTo>
                  <a:close/>
                </a:path>
              </a:pathLst>
            </a:custGeom>
            <a:solidFill>
              <a:srgbClr val="01569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174641"/>
                <a:satOff val="-3128"/>
                <a:lumOff val="13293"/>
                <a:alphaOff val="0"/>
              </a:schemeClr>
            </a:fillRef>
            <a:effectRef idx="2">
              <a:schemeClr val="accent1">
                <a:shade val="80000"/>
                <a:hueOff val="174641"/>
                <a:satOff val="-3128"/>
                <a:lumOff val="1329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8019" tIns="74930" rIns="718020" bIns="74930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9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98EA47-5D0E-4D1A-8E1A-B2E7146DF35B}"/>
                </a:ext>
              </a:extLst>
            </p:cNvPr>
            <p:cNvSpPr/>
            <p:nvPr/>
          </p:nvSpPr>
          <p:spPr>
            <a:xfrm>
              <a:off x="1450666" y="4761998"/>
              <a:ext cx="4899729" cy="978791"/>
            </a:xfrm>
            <a:custGeom>
              <a:avLst/>
              <a:gdLst>
                <a:gd name="connsiteX0" fmla="*/ 0 w 4899729"/>
                <a:gd name="connsiteY0" fmla="*/ 978791 h 978791"/>
                <a:gd name="connsiteX1" fmla="*/ 612469 w 4899729"/>
                <a:gd name="connsiteY1" fmla="*/ 0 h 978791"/>
                <a:gd name="connsiteX2" fmla="*/ 4287260 w 4899729"/>
                <a:gd name="connsiteY2" fmla="*/ 0 h 978791"/>
                <a:gd name="connsiteX3" fmla="*/ 4899729 w 4899729"/>
                <a:gd name="connsiteY3" fmla="*/ 978791 h 978791"/>
                <a:gd name="connsiteX4" fmla="*/ 0 w 4899729"/>
                <a:gd name="connsiteY4" fmla="*/ 978791 h 97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9729" h="978791">
                  <a:moveTo>
                    <a:pt x="0" y="978791"/>
                  </a:moveTo>
                  <a:lnTo>
                    <a:pt x="612469" y="0"/>
                  </a:lnTo>
                  <a:lnTo>
                    <a:pt x="4287260" y="0"/>
                  </a:lnTo>
                  <a:lnTo>
                    <a:pt x="4899729" y="978791"/>
                  </a:lnTo>
                  <a:lnTo>
                    <a:pt x="0" y="978791"/>
                  </a:lnTo>
                  <a:close/>
                </a:path>
              </a:pathLst>
            </a:custGeom>
            <a:solidFill>
              <a:srgbClr val="00375E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261962"/>
                <a:satOff val="-4692"/>
                <a:lumOff val="19939"/>
                <a:alphaOff val="0"/>
              </a:schemeClr>
            </a:fillRef>
            <a:effectRef idx="2">
              <a:schemeClr val="accent1">
                <a:shade val="80000"/>
                <a:hueOff val="261962"/>
                <a:satOff val="-4692"/>
                <a:lumOff val="1993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2382" tIns="74930" rIns="932383" bIns="74930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9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723496-7BD4-4BC3-A2DD-3339E78253B5}"/>
                </a:ext>
              </a:extLst>
            </p:cNvPr>
            <p:cNvSpPr/>
            <p:nvPr/>
          </p:nvSpPr>
          <p:spPr>
            <a:xfrm>
              <a:off x="838200" y="5740789"/>
              <a:ext cx="6124662" cy="978791"/>
            </a:xfrm>
            <a:custGeom>
              <a:avLst/>
              <a:gdLst>
                <a:gd name="connsiteX0" fmla="*/ 0 w 6124662"/>
                <a:gd name="connsiteY0" fmla="*/ 978791 h 978791"/>
                <a:gd name="connsiteX1" fmla="*/ 612469 w 6124662"/>
                <a:gd name="connsiteY1" fmla="*/ 0 h 978791"/>
                <a:gd name="connsiteX2" fmla="*/ 5512193 w 6124662"/>
                <a:gd name="connsiteY2" fmla="*/ 0 h 978791"/>
                <a:gd name="connsiteX3" fmla="*/ 6124662 w 6124662"/>
                <a:gd name="connsiteY3" fmla="*/ 978791 h 978791"/>
                <a:gd name="connsiteX4" fmla="*/ 0 w 6124662"/>
                <a:gd name="connsiteY4" fmla="*/ 978791 h 97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4662" h="978791">
                  <a:moveTo>
                    <a:pt x="0" y="978791"/>
                  </a:moveTo>
                  <a:lnTo>
                    <a:pt x="612469" y="0"/>
                  </a:lnTo>
                  <a:lnTo>
                    <a:pt x="5512193" y="0"/>
                  </a:lnTo>
                  <a:lnTo>
                    <a:pt x="6124662" y="978791"/>
                  </a:lnTo>
                  <a:lnTo>
                    <a:pt x="0" y="978791"/>
                  </a:lnTo>
                  <a:close/>
                </a:path>
              </a:pathLst>
            </a:custGeom>
            <a:solidFill>
              <a:srgbClr val="01264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fillRef>
            <a:effectRef idx="2">
              <a:schemeClr val="accent1">
                <a:shade val="80000"/>
                <a:hueOff val="349283"/>
                <a:satOff val="-6256"/>
                <a:lumOff val="2658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745" tIns="74930" rIns="1146747" bIns="74930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900" kern="120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0766C-FB80-4D45-A4AD-906374004C7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35150" y="2735626"/>
            <a:ext cx="5754891" cy="35361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81D8DE-4BB5-432F-9127-B10C380AA0A6}"/>
              </a:ext>
            </a:extLst>
          </p:cNvPr>
          <p:cNvCxnSpPr>
            <a:cxnSpLocks/>
          </p:cNvCxnSpPr>
          <p:nvPr/>
        </p:nvCxnSpPr>
        <p:spPr>
          <a:xfrm>
            <a:off x="5297626" y="3645627"/>
            <a:ext cx="5804383" cy="0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EB824-7B4E-49D1-8230-BB35CFD444A1}"/>
              </a:ext>
            </a:extLst>
          </p:cNvPr>
          <p:cNvCxnSpPr>
            <a:cxnSpLocks/>
          </p:cNvCxnSpPr>
          <p:nvPr/>
        </p:nvCxnSpPr>
        <p:spPr>
          <a:xfrm>
            <a:off x="5660100" y="4555629"/>
            <a:ext cx="5825884" cy="0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9A2AB8-A924-4FF4-A26D-B244B6010CB9}"/>
              </a:ext>
            </a:extLst>
          </p:cNvPr>
          <p:cNvCxnSpPr>
            <a:cxnSpLocks/>
          </p:cNvCxnSpPr>
          <p:nvPr/>
        </p:nvCxnSpPr>
        <p:spPr>
          <a:xfrm flipV="1">
            <a:off x="6022574" y="5452370"/>
            <a:ext cx="5836634" cy="1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0A929B-B8FA-4F70-A81F-F6F3D3C4F46E}"/>
              </a:ext>
            </a:extLst>
          </p:cNvPr>
          <p:cNvSpPr txBox="1"/>
          <p:nvPr/>
        </p:nvSpPr>
        <p:spPr>
          <a:xfrm>
            <a:off x="2829370" y="2145221"/>
            <a:ext cx="111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Extract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5E2C52-8383-4B90-8B0F-C51B97383D19}"/>
              </a:ext>
            </a:extLst>
          </p:cNvPr>
          <p:cNvSpPr txBox="1"/>
          <p:nvPr/>
        </p:nvSpPr>
        <p:spPr>
          <a:xfrm>
            <a:off x="2432363" y="3046511"/>
            <a:ext cx="169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Basic Visualization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D0664-191A-49BE-8367-66C0CC12DFE7}"/>
              </a:ext>
            </a:extLst>
          </p:cNvPr>
          <p:cNvSpPr txBox="1"/>
          <p:nvPr/>
        </p:nvSpPr>
        <p:spPr>
          <a:xfrm>
            <a:off x="2005519" y="3978869"/>
            <a:ext cx="16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Advanced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FC9EC-4F1C-4D49-B81F-8155FD3E919C}"/>
              </a:ext>
            </a:extLst>
          </p:cNvPr>
          <p:cNvSpPr txBox="1"/>
          <p:nvPr/>
        </p:nvSpPr>
        <p:spPr>
          <a:xfrm>
            <a:off x="1725009" y="4878795"/>
            <a:ext cx="16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Dataset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342A9-8610-4170-825C-6B9693EEA771}"/>
              </a:ext>
            </a:extLst>
          </p:cNvPr>
          <p:cNvSpPr txBox="1"/>
          <p:nvPr/>
        </p:nvSpPr>
        <p:spPr>
          <a:xfrm>
            <a:off x="1343199" y="5809845"/>
            <a:ext cx="16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 </a:t>
            </a:r>
          </a:p>
          <a:p>
            <a:r>
              <a:rPr lang="en-AU" dirty="0"/>
              <a:t>Development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568FDB-7A15-4FA2-8793-B5B42725964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829371" y="2735625"/>
            <a:ext cx="1380834" cy="1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A38B60-C4D9-4687-ACD8-FC0358BE4A92}"/>
              </a:ext>
            </a:extLst>
          </p:cNvPr>
          <p:cNvCxnSpPr>
            <a:cxnSpLocks/>
          </p:cNvCxnSpPr>
          <p:nvPr/>
        </p:nvCxnSpPr>
        <p:spPr>
          <a:xfrm flipH="1" flipV="1">
            <a:off x="2441694" y="3642400"/>
            <a:ext cx="1380834" cy="1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4B2E77-A2B7-4081-9FC2-EAE41FB640C4}"/>
              </a:ext>
            </a:extLst>
          </p:cNvPr>
          <p:cNvCxnSpPr>
            <a:cxnSpLocks/>
          </p:cNvCxnSpPr>
          <p:nvPr/>
        </p:nvCxnSpPr>
        <p:spPr>
          <a:xfrm flipH="1" flipV="1">
            <a:off x="2079220" y="4548998"/>
            <a:ext cx="1380834" cy="1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D4D6DB-295B-4A97-B88E-016755DAA5EF}"/>
              </a:ext>
            </a:extLst>
          </p:cNvPr>
          <p:cNvCxnSpPr>
            <a:cxnSpLocks/>
          </p:cNvCxnSpPr>
          <p:nvPr/>
        </p:nvCxnSpPr>
        <p:spPr>
          <a:xfrm flipH="1" flipV="1">
            <a:off x="1717024" y="5454819"/>
            <a:ext cx="1380834" cy="1"/>
          </a:xfrm>
          <a:prstGeom prst="line">
            <a:avLst/>
          </a:prstGeom>
          <a:ln>
            <a:solidFill>
              <a:srgbClr val="0126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1664BA-EFB5-4EE3-87F6-EEEC2472CBEF}"/>
              </a:ext>
            </a:extLst>
          </p:cNvPr>
          <p:cNvSpPr txBox="1"/>
          <p:nvPr/>
        </p:nvSpPr>
        <p:spPr>
          <a:xfrm>
            <a:off x="4246782" y="1506023"/>
            <a:ext cx="73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Skills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61B45-ED54-41D2-BFB8-4C2918016C63}"/>
              </a:ext>
            </a:extLst>
          </p:cNvPr>
          <p:cNvSpPr txBox="1"/>
          <p:nvPr/>
        </p:nvSpPr>
        <p:spPr>
          <a:xfrm>
            <a:off x="455256" y="2672387"/>
            <a:ext cx="14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Self Service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B69E34AE-7870-4CAD-939A-AC695A601919}"/>
              </a:ext>
            </a:extLst>
          </p:cNvPr>
          <p:cNvSpPr/>
          <p:nvPr/>
        </p:nvSpPr>
        <p:spPr>
          <a:xfrm>
            <a:off x="1831618" y="2126665"/>
            <a:ext cx="193204" cy="14971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FC619B-63B6-4D30-8BED-CC733A5342A7}"/>
              </a:ext>
            </a:extLst>
          </p:cNvPr>
          <p:cNvSpPr txBox="1"/>
          <p:nvPr/>
        </p:nvSpPr>
        <p:spPr>
          <a:xfrm>
            <a:off x="5006954" y="1838887"/>
            <a:ext cx="568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Extract data from an existing dataset, use Power BI as an Data Extract tool instead of Reporting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Know how to use Matrix or Table visuals and filters in Power BI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Understand the meaning of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B7E4E-E5FF-4740-95E5-29882EF03B6F}"/>
              </a:ext>
            </a:extLst>
          </p:cNvPr>
          <p:cNvSpPr txBox="1"/>
          <p:nvPr/>
        </p:nvSpPr>
        <p:spPr>
          <a:xfrm>
            <a:off x="5297626" y="2779089"/>
            <a:ext cx="5683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Design an simple report based on an existing dataset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Familiar with all the visuals settings and related feature (e.g. Interaction) in Power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Understand “insights” and “easily to be consumed” is the final goal of a report design instead of “fancy”</a:t>
            </a:r>
          </a:p>
          <a:p>
            <a:endParaRPr lang="en-AU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B73B88-C595-4786-8C12-3F71649635E1}"/>
              </a:ext>
            </a:extLst>
          </p:cNvPr>
          <p:cNvSpPr txBox="1"/>
          <p:nvPr/>
        </p:nvSpPr>
        <p:spPr>
          <a:xfrm>
            <a:off x="5660100" y="3699588"/>
            <a:ext cx="604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Generate complex visualizations to meet all standard or non-standard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DAX is essential skill now to make calculated table/column and measures to support Visuals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Understand Tabular model and relationship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Leverage custom visuals to deliver more accurate information</a:t>
            </a:r>
          </a:p>
          <a:p>
            <a:endParaRPr lang="en-AU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53D835-8405-45D2-B9AF-87B27EE7F10A}"/>
              </a:ext>
            </a:extLst>
          </p:cNvPr>
          <p:cNvSpPr txBox="1"/>
          <p:nvPr/>
        </p:nvSpPr>
        <p:spPr>
          <a:xfrm>
            <a:off x="6047496" y="4585310"/>
            <a:ext cx="6040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Develop an Report/Dataset from stretch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Business Analysis 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Understand how to leverage different Source Connectors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At least one Query Language (e.g. SQL) and Power Query (M Language) to support ETL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621BA6-5A70-430D-9479-3A64DD0FBD3D}"/>
              </a:ext>
            </a:extLst>
          </p:cNvPr>
          <p:cNvSpPr txBox="1"/>
          <p:nvPr/>
        </p:nvSpPr>
        <p:spPr>
          <a:xfrm>
            <a:off x="6385048" y="5413359"/>
            <a:ext cx="604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Develop an Solution to meet all the business needs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Data Prep: ETL in Source(e.g. SSIS), Dataflow,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Share and Security: Row Level Security, Power BI App, Power APP, SharePoint,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Efficiency: Template and Parameter, MS Flow, Power BI API, Custom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Advanced Analysis : ML concept, AI feature(private preview), API Integration, etc.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9745A-2B87-413B-B692-B9BE595CB9F3}"/>
              </a:ext>
            </a:extLst>
          </p:cNvPr>
          <p:cNvSpPr txBox="1"/>
          <p:nvPr/>
        </p:nvSpPr>
        <p:spPr>
          <a:xfrm>
            <a:off x="2441694" y="6587006"/>
            <a:ext cx="553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* The skills at each level includes all the levels above as a prerequisite  </a:t>
            </a:r>
          </a:p>
        </p:txBody>
      </p:sp>
    </p:spTree>
    <p:extLst>
      <p:ext uri="{BB962C8B-B14F-4D97-AF65-F5344CB8AC3E}">
        <p14:creationId xmlns:p14="http://schemas.microsoft.com/office/powerpoint/2010/main" val="345984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278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Skills Requirements of Power BI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Dong</dc:creator>
  <cp:lastModifiedBy>Eric Dong</cp:lastModifiedBy>
  <cp:revision>24</cp:revision>
  <dcterms:created xsi:type="dcterms:W3CDTF">2019-02-05T23:24:42Z</dcterms:created>
  <dcterms:modified xsi:type="dcterms:W3CDTF">2019-02-06T06:12:41Z</dcterms:modified>
</cp:coreProperties>
</file>