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278" r:id="rId3"/>
    <p:sldId id="375" r:id="rId4"/>
    <p:sldId id="385" r:id="rId5"/>
    <p:sldId id="360" r:id="rId6"/>
    <p:sldId id="311" r:id="rId7"/>
    <p:sldId id="277" r:id="rId8"/>
    <p:sldId id="283" r:id="rId9"/>
    <p:sldId id="359" r:id="rId10"/>
    <p:sldId id="376" r:id="rId11"/>
    <p:sldId id="361" r:id="rId12"/>
    <p:sldId id="363" r:id="rId13"/>
    <p:sldId id="327" r:id="rId14"/>
    <p:sldId id="351" r:id="rId15"/>
    <p:sldId id="352" r:id="rId16"/>
    <p:sldId id="353" r:id="rId17"/>
    <p:sldId id="355" r:id="rId18"/>
    <p:sldId id="358" r:id="rId19"/>
    <p:sldId id="356" r:id="rId20"/>
    <p:sldId id="388" r:id="rId21"/>
    <p:sldId id="357" r:id="rId22"/>
    <p:sldId id="298" r:id="rId23"/>
    <p:sldId id="267" r:id="rId24"/>
    <p:sldId id="268" r:id="rId25"/>
    <p:sldId id="269" r:id="rId26"/>
    <p:sldId id="271" r:id="rId27"/>
    <p:sldId id="270" r:id="rId28"/>
    <p:sldId id="272" r:id="rId29"/>
    <p:sldId id="284" r:id="rId30"/>
    <p:sldId id="285" r:id="rId31"/>
    <p:sldId id="370" r:id="rId32"/>
    <p:sldId id="371" r:id="rId33"/>
    <p:sldId id="372" r:id="rId34"/>
    <p:sldId id="289" r:id="rId35"/>
    <p:sldId id="343" r:id="rId36"/>
    <p:sldId id="344" r:id="rId37"/>
    <p:sldId id="346" r:id="rId38"/>
    <p:sldId id="345" r:id="rId39"/>
    <p:sldId id="342" r:id="rId40"/>
    <p:sldId id="377" r:id="rId41"/>
    <p:sldId id="330" r:id="rId42"/>
    <p:sldId id="293" r:id="rId43"/>
    <p:sldId id="334" r:id="rId44"/>
    <p:sldId id="299" r:id="rId45"/>
    <p:sldId id="347" r:id="rId46"/>
    <p:sldId id="386" r:id="rId47"/>
    <p:sldId id="387" r:id="rId48"/>
    <p:sldId id="383" r:id="rId49"/>
    <p:sldId id="373" r:id="rId50"/>
    <p:sldId id="333" r:id="rId51"/>
    <p:sldId id="378" r:id="rId52"/>
    <p:sldId id="341" r:id="rId53"/>
    <p:sldId id="258" r:id="rId54"/>
    <p:sldId id="350" r:id="rId55"/>
    <p:sldId id="336" r:id="rId56"/>
    <p:sldId id="337" r:id="rId57"/>
    <p:sldId id="338" r:id="rId58"/>
    <p:sldId id="379" r:id="rId59"/>
    <p:sldId id="380" r:id="rId60"/>
    <p:sldId id="381" r:id="rId61"/>
    <p:sldId id="365" r:id="rId62"/>
    <p:sldId id="323" r:id="rId63"/>
    <p:sldId id="324" r:id="rId64"/>
    <p:sldId id="366" r:id="rId65"/>
    <p:sldId id="38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FF"/>
    <a:srgbClr val="5152FF"/>
    <a:srgbClr val="915AF6"/>
    <a:srgbClr val="6F71F8"/>
    <a:srgbClr val="6F893C"/>
    <a:srgbClr val="51FBFF"/>
    <a:srgbClr val="C39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E20F-6721-4796-A0C8-9B43AFE7021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Console" panose="020B060904050402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2/06/applications-of-r-in-government.html" TargetMode="External"/><Relationship Id="rId2" Type="http://schemas.openxmlformats.org/officeDocument/2006/relationships/hyperlink" Target="http://www.listendata.com/2016/12/companies-using-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rcommander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s.stanford.edu/files/2011-DataWrangling-IVJ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alanced_scale_of_Justic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-bloggers.com/why-r-is-better-than-excel-for-fantasy-football-and-most-other-data-analys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720" y="326835"/>
            <a:ext cx="9144000" cy="2387600"/>
          </a:xfrm>
        </p:spPr>
        <p:txBody>
          <a:bodyPr/>
          <a:lstStyle/>
          <a:p>
            <a:r>
              <a:rPr lang="en-US" dirty="0" smtClean="0"/>
              <a:t>R for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2806510"/>
            <a:ext cx="9144000" cy="750506"/>
          </a:xfrm>
        </p:spPr>
        <p:txBody>
          <a:bodyPr>
            <a:normAutofit lnSpcReduction="10000"/>
          </a:bodyPr>
          <a:lstStyle/>
          <a:p>
            <a:r>
              <a:rPr lang="en-US" sz="5400" dirty="0" smtClean="0"/>
              <a:t>Part 1: Nuts &amp; Bolts of R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" y="5755692"/>
            <a:ext cx="804672" cy="283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06" y="6121317"/>
            <a:ext cx="229637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This work is licensed under a </a:t>
            </a:r>
            <a:r>
              <a:rPr lang="en-US" sz="1200" dirty="0" smtClean="0">
                <a:hlinkClick r:id="rId3"/>
              </a:rPr>
              <a:t>Creative Commons Attribution 4.0 International License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513628" y="4143098"/>
            <a:ext cx="52561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Clarke </a:t>
            </a:r>
            <a:r>
              <a:rPr lang="en-US" sz="3600" dirty="0" smtClean="0"/>
              <a:t>Iakovakis</a:t>
            </a:r>
          </a:p>
          <a:p>
            <a:pPr algn="ctr"/>
            <a:r>
              <a:rPr lang="en-US" sz="3600" dirty="0" smtClean="0"/>
              <a:t>Scholarly </a:t>
            </a:r>
            <a:r>
              <a:rPr lang="en-US" sz="3600" dirty="0" smtClean="0"/>
              <a:t>Services </a:t>
            </a:r>
            <a:r>
              <a:rPr lang="en-US" sz="3600" dirty="0" smtClean="0"/>
              <a:t>Librarian</a:t>
            </a:r>
          </a:p>
          <a:p>
            <a:pPr algn="ctr"/>
            <a:r>
              <a:rPr lang="en-US" sz="3600" dirty="0" smtClean="0"/>
              <a:t>Oklahoma State University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93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1352" y="1835926"/>
            <a:ext cx="10442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Free and open source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GNU General Public License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Anyone </a:t>
            </a:r>
            <a:r>
              <a:rPr lang="en-US" sz="2800" dirty="0"/>
              <a:t>can access the source code, build on it, improve it, and </a:t>
            </a:r>
            <a:br>
              <a:rPr lang="en-US" sz="2800" dirty="0"/>
            </a:br>
            <a:r>
              <a:rPr lang="en-US" sz="2800" b="1" dirty="0"/>
              <a:t>create packages &amp; software to enhance user experience and functionality</a:t>
            </a:r>
          </a:p>
        </p:txBody>
      </p:sp>
      <p:pic>
        <p:nvPicPr>
          <p:cNvPr id="7" name="Picture 4" descr="GPLv3 Logo.svg" title="Gnu Public Licens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0" y="4936854"/>
            <a:ext cx="2919984" cy="145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61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user base in a variety of fields</a:t>
            </a:r>
          </a:p>
          <a:p>
            <a:pPr lvl="1"/>
            <a:r>
              <a:rPr lang="en-US" b="1" dirty="0" smtClean="0"/>
              <a:t>Multiple academic disciplines:</a:t>
            </a:r>
            <a:r>
              <a:rPr lang="en-US" dirty="0" smtClean="0"/>
              <a:t> Statistics, Education, Genomics, Earth Sciences, Finance, Linguistics, Literature</a:t>
            </a:r>
          </a:p>
          <a:p>
            <a:pPr lvl="1"/>
            <a:r>
              <a:rPr lang="en-US" b="1" dirty="0" smtClean="0"/>
              <a:t>Data science</a:t>
            </a:r>
          </a:p>
          <a:p>
            <a:pPr lvl="1"/>
            <a:r>
              <a:rPr lang="en-US" b="1" dirty="0" smtClean="0"/>
              <a:t>Tech industry: </a:t>
            </a:r>
            <a:r>
              <a:rPr lang="en-US" dirty="0" smtClean="0"/>
              <a:t>Microsoft, Google, Facebook</a:t>
            </a:r>
          </a:p>
          <a:p>
            <a:pPr lvl="1"/>
            <a:r>
              <a:rPr lang="en-US" b="1" dirty="0" smtClean="0"/>
              <a:t>Major companies: </a:t>
            </a:r>
            <a:r>
              <a:rPr lang="en-US" dirty="0" smtClean="0"/>
              <a:t>American Express, Ford, Uber</a:t>
            </a:r>
          </a:p>
          <a:p>
            <a:pPr lvl="1"/>
            <a:r>
              <a:rPr lang="en-US" b="1" dirty="0" smtClean="0"/>
              <a:t>Journalism: </a:t>
            </a:r>
            <a:r>
              <a:rPr lang="en-US" i="1" dirty="0" smtClean="0"/>
              <a:t>The New York Times</a:t>
            </a:r>
            <a:r>
              <a:rPr lang="en-US" dirty="0" smtClean="0"/>
              <a:t>, </a:t>
            </a:r>
            <a:r>
              <a:rPr lang="en-US" i="1" dirty="0" smtClean="0"/>
              <a:t>The Guardian</a:t>
            </a:r>
          </a:p>
          <a:p>
            <a:pPr lvl="1"/>
            <a:r>
              <a:rPr lang="en-US" b="1" dirty="0" smtClean="0"/>
              <a:t>Government: </a:t>
            </a:r>
            <a:r>
              <a:rPr lang="en-US" dirty="0" smtClean="0"/>
              <a:t>National Weather Service, Federal Drug Administration</a:t>
            </a:r>
          </a:p>
          <a:p>
            <a:r>
              <a:rPr lang="en-US" dirty="0" smtClean="0"/>
              <a:t>Getting help</a:t>
            </a:r>
            <a:endParaRPr lang="en-US" dirty="0"/>
          </a:p>
          <a:p>
            <a:pPr lvl="1"/>
            <a:r>
              <a:rPr lang="en-US" dirty="0"/>
              <a:t>Stack Overflow</a:t>
            </a:r>
          </a:p>
          <a:p>
            <a:pPr lvl="1"/>
            <a:r>
              <a:rPr lang="en-US" dirty="0"/>
              <a:t>R Project email lists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498" y="6259259"/>
            <a:ext cx="5373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www.listendata.com/2016/12/companies-using-r.html</a:t>
            </a:r>
            <a:endParaRPr lang="en-US" sz="1200" dirty="0" smtClean="0"/>
          </a:p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blog.revolutionanalytics.com/2012/06/applications-of-r-in-government.html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6" name="Picture 2" descr="Image result for stack overflow logo" title="Stack Overflow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03" y="4893954"/>
            <a:ext cx="2993572" cy="71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3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45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Objects must be stored in physical memory</a:t>
            </a:r>
          </a:p>
          <a:p>
            <a:endParaRPr lang="en-US" dirty="0"/>
          </a:p>
          <a:p>
            <a:r>
              <a:rPr lang="en-US" dirty="0" smtClean="0"/>
              <a:t>No Graphical User Interface: the command line can be intimidating!</a:t>
            </a:r>
          </a:p>
          <a:p>
            <a:pPr lvl="1"/>
            <a:r>
              <a:rPr lang="en-US" dirty="0" smtClean="0"/>
              <a:t>If this stops you in your tracks, look at the</a:t>
            </a:r>
            <a:br>
              <a:rPr lang="en-US" dirty="0" smtClean="0"/>
            </a:br>
            <a:r>
              <a:rPr lang="en-US" dirty="0" smtClean="0"/>
              <a:t>R Commander software at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www.rcommander.com</a:t>
            </a:r>
            <a:r>
              <a:rPr lang="en-US" dirty="0" smtClean="0"/>
              <a:t>, which provides</a:t>
            </a:r>
            <a:br>
              <a:rPr lang="en-US" dirty="0" smtClean="0"/>
            </a:br>
            <a:r>
              <a:rPr lang="en-US" dirty="0" smtClean="0"/>
              <a:t>a graphical user interface for R.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145" y="5891442"/>
            <a:ext cx="309517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Roger Peng. </a:t>
            </a:r>
            <a:r>
              <a:rPr lang="en-US" sz="1500" i="1" dirty="0" smtClean="0"/>
              <a:t>Overview &amp; History of R</a:t>
            </a:r>
            <a:r>
              <a:rPr lang="en-US" sz="1500" dirty="0" smtClean="0"/>
              <a:t>. https</a:t>
            </a:r>
            <a:r>
              <a:rPr lang="en-US" sz="1500" dirty="0"/>
              <a:t>://www.youtube.com/watch?v=STihTnVSZnI</a:t>
            </a:r>
          </a:p>
        </p:txBody>
      </p:sp>
      <p:pic>
        <p:nvPicPr>
          <p:cNvPr id="6" name="Picture 5" title="Screenshot of typical R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448" y="3823165"/>
            <a:ext cx="4740401" cy="29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9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16" y="158750"/>
            <a:ext cx="7374134" cy="5683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53671" y="5842000"/>
            <a:ext cx="9054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Image © Sean </a:t>
            </a:r>
            <a:r>
              <a:rPr lang="en-US" dirty="0" err="1" smtClean="0"/>
              <a:t>Kandel</a:t>
            </a:r>
            <a:r>
              <a:rPr lang="en-US" dirty="0" smtClean="0"/>
              <a:t> et </a:t>
            </a:r>
            <a:r>
              <a:rPr lang="en-US" dirty="0"/>
              <a:t>al</a:t>
            </a:r>
            <a:r>
              <a:rPr lang="en-US" i="1" dirty="0"/>
              <a:t>.,</a:t>
            </a:r>
            <a:r>
              <a:rPr lang="en-US" dirty="0"/>
              <a:t> </a:t>
            </a:r>
            <a:r>
              <a:rPr lang="en-US" dirty="0" smtClean="0"/>
              <a:t>"Research </a:t>
            </a:r>
            <a:r>
              <a:rPr lang="en-US" dirty="0"/>
              <a:t>Directions in Data Wrangling: Visualizations and Transformations for Usable and Credible Data</a:t>
            </a:r>
            <a:r>
              <a:rPr lang="en-US" dirty="0" smtClean="0"/>
              <a:t>,"</a:t>
            </a:r>
            <a:r>
              <a:rPr lang="en-US" i="1" dirty="0" smtClean="0"/>
              <a:t> </a:t>
            </a:r>
            <a:r>
              <a:rPr lang="en-US" i="1" dirty="0"/>
              <a:t>Information Visualization</a:t>
            </a:r>
            <a:r>
              <a:rPr lang="en-US" dirty="0"/>
              <a:t> 10, no. 4 (2011): </a:t>
            </a:r>
            <a:r>
              <a:rPr lang="en-US" dirty="0" smtClean="0"/>
              <a:t>273. </a:t>
            </a:r>
            <a:br>
              <a:rPr lang="en-US" dirty="0" smtClean="0"/>
            </a:br>
            <a:r>
              <a:rPr lang="en-US" dirty="0" smtClean="0"/>
              <a:t>Open Access </a:t>
            </a:r>
            <a:r>
              <a:rPr lang="en-US" dirty="0"/>
              <a:t>version: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vis.stanford.edu/files/2011-DataWrangling-IVJ.pdf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9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tool scale</a:t>
            </a:r>
            <a:endParaRPr lang="en-US" dirty="0"/>
          </a:p>
        </p:txBody>
      </p:sp>
      <p:pic>
        <p:nvPicPr>
          <p:cNvPr id="1026" name="Picture 2" descr="&quot;Time it takes to learn a new tool&quot; on one side, &quot;expected advantages of adopting the tool&quot; on the other" title="Balanced Sca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34" y="1606142"/>
            <a:ext cx="5112493" cy="40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12077" y="4025731"/>
            <a:ext cx="3196836" cy="369332"/>
          </a:xfrm>
          <a:prstGeom prst="rect">
            <a:avLst/>
          </a:prstGeom>
          <a:solidFill>
            <a:schemeClr val="bg1"/>
          </a:solidFill>
          <a:ln w="635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n-US" dirty="0"/>
              <a:t>Time it takes to learn a new tool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7390" y="4025731"/>
            <a:ext cx="4081567" cy="369332"/>
          </a:xfrm>
          <a:prstGeom prst="rect">
            <a:avLst/>
          </a:prstGeom>
          <a:solidFill>
            <a:schemeClr val="bg1"/>
          </a:solidFill>
          <a:ln w="31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n-US" dirty="0"/>
              <a:t>Expected advantages of adopting the tool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0912" y="5621189"/>
            <a:ext cx="63887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Scale image via Wikimedia at </a:t>
            </a:r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commons.wikimedia.org/wiki/File:Balanced_scale_of_Justice.svg</a:t>
            </a:r>
            <a:r>
              <a:rPr lang="en-US" sz="1000" dirty="0" smtClean="0"/>
              <a:t>. Public Domain.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70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4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Clean and merge messy data from the ILS</a:t>
            </a:r>
          </a:p>
          <a:p>
            <a:pPr lvl="1"/>
            <a:r>
              <a:rPr lang="en-US" dirty="0" smtClean="0"/>
              <a:t>Multiple repeated fields</a:t>
            </a:r>
          </a:p>
          <a:p>
            <a:pPr lvl="2"/>
            <a:r>
              <a:rPr lang="en-US" dirty="0" smtClean="0"/>
              <a:t>e.g., order dates based on bib records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Clean ISBNs &amp; convert to 10 or 13 digit</a:t>
            </a:r>
          </a:p>
          <a:p>
            <a:pPr marL="457200" lvl="1" indent="0">
              <a:buNone/>
            </a:pPr>
            <a:endParaRPr lang="en-US" u="sng" dirty="0" smtClean="0"/>
          </a:p>
          <a:p>
            <a:pPr lvl="1"/>
            <a:r>
              <a:rPr lang="en-US" dirty="0" smtClean="0"/>
              <a:t>Detect data errors &amp; anomalies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8" name="Picture 7" title="Spreadshee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39" y="4750284"/>
            <a:ext cx="3189316" cy="1290475"/>
          </a:xfrm>
          <a:prstGeom prst="rect">
            <a:avLst/>
          </a:prstGeom>
        </p:spPr>
      </p:pic>
      <p:pic>
        <p:nvPicPr>
          <p:cNvPr id="10" name="Picture 9" title="Spreadsheets"/>
          <p:cNvPicPr>
            <a:picLocks noChangeAspect="1"/>
          </p:cNvPicPr>
          <p:nvPr/>
        </p:nvPicPr>
        <p:blipFill rotWithShape="1">
          <a:blip r:embed="rId3"/>
          <a:srcRect b="209"/>
          <a:stretch/>
        </p:blipFill>
        <p:spPr>
          <a:xfrm>
            <a:off x="5362698" y="4138875"/>
            <a:ext cx="2487064" cy="2513292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004304" y="1931027"/>
            <a:ext cx="508406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"0300017502;9780300017502;0300018509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pbk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.);9780300018509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pbk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.)"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 title="Spreadsheets"/>
          <p:cNvPicPr>
            <a:picLocks noChangeAspect="1"/>
          </p:cNvPicPr>
          <p:nvPr/>
        </p:nvPicPr>
        <p:blipFill rotWithShape="1">
          <a:blip r:embed="rId4"/>
          <a:srcRect l="53677" r="11638"/>
          <a:stretch/>
        </p:blipFill>
        <p:spPr>
          <a:xfrm>
            <a:off x="9354312" y="3360007"/>
            <a:ext cx="877824" cy="23554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90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45" y="14470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Clean and merge messy data from vendors</a:t>
            </a:r>
          </a:p>
          <a:p>
            <a:r>
              <a:rPr lang="en-US" dirty="0" smtClean="0"/>
              <a:t>Normalizing names</a:t>
            </a:r>
          </a:p>
          <a:p>
            <a:r>
              <a:rPr lang="en-US" dirty="0" smtClean="0"/>
              <a:t>Removing/adding hyphens &amp; other punctuation</a:t>
            </a:r>
          </a:p>
          <a:p>
            <a:r>
              <a:rPr lang="en-US" dirty="0"/>
              <a:t>Creating custom subsets</a:t>
            </a:r>
          </a:p>
          <a:p>
            <a:r>
              <a:rPr lang="en-US" dirty="0" smtClean="0"/>
              <a:t>Merging data</a:t>
            </a:r>
          </a:p>
          <a:p>
            <a:pPr lvl="1"/>
            <a:r>
              <a:rPr lang="en-US" dirty="0" smtClean="0"/>
              <a:t>Data fields often included in one dataset and not another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28" y="4749927"/>
            <a:ext cx="8686800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28" y="5784247"/>
            <a:ext cx="87915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57" y="11946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Recoding variables</a:t>
            </a:r>
          </a:p>
        </p:txBody>
      </p:sp>
      <p:pic>
        <p:nvPicPr>
          <p:cNvPr id="6" name="Picture 5" title="Table of curriculum library items by sub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1" y="1827308"/>
            <a:ext cx="4352925" cy="3086100"/>
          </a:xfrm>
          <a:prstGeom prst="rect">
            <a:avLst/>
          </a:prstGeom>
        </p:spPr>
      </p:pic>
      <p:pic>
        <p:nvPicPr>
          <p:cNvPr id="7" name="Picture 6" title="Barplot of curriculum library items by subjec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88" y="2768090"/>
            <a:ext cx="7893058" cy="3946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6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57" y="11946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Manipulating dates/times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7488"/>
            <a:ext cx="3761232" cy="1880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1844230"/>
            <a:ext cx="8077200" cy="1743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24" y="3204592"/>
            <a:ext cx="6641592" cy="3320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51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BIAAAASACAYAAACHqDZaAAAEDWlDQ1BJQ0MgUHJvZmlsZQAAOI2NVV1oHFUUPrtzZyMkzlNsNIV0qD8NJQ2TVjShtLp/3d02bpZJNtoi6GT27s6Yyc44M7v9oU9FUHwx6psUxL+3gCAo9Q/bPrQvlQol2tQgKD60+INQ6Ium65k7M5lpurHeZe58853vnnvuuWfvBei5qliWkRQBFpquLRcy4nOHj4g9K5CEh6AXBqFXUR0rXalMAjZPC3e1W99Dwntf2dXd/p+tt0YdFSBxH2Kz5qgLiI8B8KdVy3YBevqRHz/qWh72Yui3MUDEL3q44WPXw3M+fo1pZuQs4tOIBVVTaoiXEI/MxfhGDPsxsNZfoE1q66ro5aJim3XdoLFw72H+n23BaIXzbcOnz5mfPoTvYVz7KzUl5+FRxEuqkp9G/Ajia219thzg25abkRE/BpDc3pqvphHvRFys2weqvp+krbWKIX7nhDbzLOItiM8358pTwdirqpPFnMF2xLc1WvLyOwTAibpbmvHHcvttU57y5+XqNZrLe3lE/Pq8eUj2fXKfOe3pfOjzhJYtB/yll5SDFcSDiH+hRkH25+L+sdxKEAMZahrlSX8ukqMOWy/jXW2m6M9LDBc31B9LFuv6gVKg/0Szi3KAr1kGq1GMjU/aLbnq6/lRxc4XfJ98hTargX++DbMJBSiYMIe9Ck1YAxFkKEAG3xbYaKmDDgYyFK0UGYpfoWYXG+fAPPI6tJnNwb7ClP7IyF+D+bjOtCpkhz6CFrIa/I6sFtNl8auFXGMTP34sNwI/JhkgEtmDz14ySfaRcTIBInmKPE32kxyyE2Tv+thKbEVePDfW/byMM1Kmm0XdObS7oGD/MypMXFPXrCwOtoYjyyn7BV29/MZfsVzpLDdRtuIZnbpXzvlf+ev8MvYr/Gqk4H/kV/G3csdazLuyTMPsbFhzd1UabQbjFvDRmcWJxR3zcfHkVw9GfpbJmeev9F08WW8uDkaslwX6avlWGU6NRKz0g/SHtCy9J30o/ca9zX3Kfc19zn3BXQKRO8ud477hLnAfc1/G9mrzGlrfexZ5GLdn6ZZrrEohI2wVHhZywjbhUWEy8icMCGNCUdiBlq3r+xafL549HQ5jH+an+1y+LlYBifuxAvRN/lVVVOlwlCkdVm9NOL5BE4wkQ2SMlDZU97hX86EilU/lUmkQUztTE6mx1EEPh7OmdqBtAvv8HdWpbrJS6tJj3n0CWdM6busNzRV3S9KTYhqvNiqWmuroiKgYhshMjmhTh9ptWhsF7970j/SbMrsPE1suR5z7DMC+P/Hs+y7ijrQAlhyAgccjbhjPygfeBTjzhNqy28EdkUh8C+DU9+z2v/oyeH791OncxHOs5y2AtTc7nb/f73TWPkD/qwBnjX8BoJ98VVBg/m8AAEAASURBVHgB7N0HnCVXfeD7f93QOcz05BykkTRJOaMEQiBYAzZgew2Ob+19mF28hmcWr5/3eT9mvay9z6ztZ8LawBIFGBNMRkLSKI00mqjJmpxj53hjnfc/t6fzDXVT973Vv/P59PTtCqfqfKv6Ttf/nvM/jtEiFAQQQAABBBBAAAEEEEAAAQQQQAAB3woEfNsyGoYAAggggAACCCCAAAIIIIAAAgggkBIgAMSNgAACCCCAAAIIIIAAAggggAACCPhcgACQzy8wzUMAAQQQQAABBBBAAAEEEEAAAQQIAHEPIIAAAggggAACCCCAAAIIIIAAAj4XIADk8wtM8xBAAAEEEEAAAQQQQAABBBBAAAECQNwDCCCAAAIIIIAAAggggAACCCCAgM8FCAD5/ALTPAQQQAABBBBAAAEEEEAAAQQQQIAAEPcAAggggAACCCCAAAIIIIAAAggg4HMBAkA+v8A0DwEEEEAAAQQQQAABBBBAAAEEECAAxD2AAAIIIIAAAggggAACCCCAAAII+FyAAJDPLzDNQwABBBBAAAEEEEAAAQQQQAABBAgAcQ8ggAACCCCAAAIIIIAAAggggAACPhcgAOTzC0zzEEAAAQQQQAABBBBAAAEEEEAAAQJA3AMIIIAAAggggAACCCCAAAIIIICAzwUIAPn8AtM8BBBAAAEEEEAAAQQQQAABBBBAgAAQ9wACCCCAAAIIIIAAAggggAACCCDgcwECQD6/wDQPAQQQQAABBBBAAAEEEEAAAQQQIADEPYAAAggggAACCCCAAAIIIIAAAgj4XIAAkM8vMM1DAAEEEEAAAQQQQAABBBBAAAEECABxDyCAAAIIIIAAAggggAACCCCAAAI+FyAA5PMLTPMQQAABBBBAAAEEEEAAAQQQQAABAkDcAwgggAACCCCAAAIIIIAAAggggIDPBQgA+fwC0zwEEEAAAQQQQAABBBBAAAEEEECAABD3AAIIIIAAAggggAACCCCAAAIIIOBzAQJAPr/ANA8BBBBAAAEEEEAAAQQQQAABBBAgAMQ9gAACCCCAAAIIIIAAAggggAACCPhcgACQzy8wzUMAAQQQQAABBBBAAAEEEEAAAQQIAHEPIIAAAggggAACCCCAAAIIIIAAAj4XIADk8wtM8xBAAAEEEEAAAQQQQAABBBBAAAECQNwDCCCAAAIIIIAAAggggAACCCCAgM8FCAD5/ALTPAQQQAABBBBAAAEEEEAAAQQQQIAAEPcAAggggAACCCCAAAIIIIAAAggg4HMBAkA+v8A0DwEEEEAAAQQQQAABBBBAAAEEECAAxD2AAAIIIIAAAggggAACCCCAAAII+FyAAJDPLzDNQwABBBBAAAEEEEAAAQQQQAABBAgAcQ8ggAACCCCAAAIIIIAAAggggAACPhcgAOTzC0zzEEAAAQQQQAABBBBAAAEEEEAAAQJA3AMIIIAAAggggAACCCCAAAIIIICAzwUIAPn8AtM8BBBAAAEEEEAAAQQQQAABBBBAgAAQ9wACCCCAAAIIIIAAAggggAACCCDgcwECQD6/wDQPAQQQQAABBBBAAAEEEEAAAQQQIADEPYAAAggggAACCCCAAAIIIIAAAgj4XIAAkM8vMM1DAAEEEEAAAQQQQAABBBBAAAEECABxDyCAAAIIIIAAAggggAACCCCAAAI+FyAA5PMLTPMQQAABBBBAAAEEEEAAAQQQQAABAkDcAwgggAACCCCAAAIIIIAAAggggIDPBQgA+fwC0zwEEEAAAQQQQAABBBBAAAEEEECAABD3AAIIIIAAAggggAACCCCAAAIIIOBzAQJAPr/ANA8BBBBAAAEEEEAAAQQQQAABBBAgAMQ9gAACCCCAAAIIIIAAAggggAACCPhcgACQzy8wzUMAAQQQQAABBBBAAAEEEEAAAQQIAHEPIIAAAggggAACCCCAAAIIIIAAAj4XIADk8wtM8xBAAAEEEEAAAQQQQAABBBBAAAECQNwDCCCAAAIIIIAAAggggAACCCCAgM8FCAD5/ALTPAQQQAABBBBAAAEEEEAAAQQQQIAAEPcAAggggAACCCCAAAIIIIAAAggg4HMBAkA+v8A0DwEEEEAAAQQQQAABBBBAAAEEECAAxD2AAAIIIIAAAggggAACCCCAAAII+FyAAJDPLzDNQwABBBBAAAEEEEAAAQQQQAABBAgAcQ8ggAACCCCAAAIIIIAAAggggAACPhcgAOTzC0zzEEAAAQQQQAABBBBAAAEEEEAAAQJA3AMIIIAAAggggAACCCCAAAIIIICAzwUIAPn8AtM8BBBAAAEEEEAAAQQQQAABBBBAgAAQ9wACCCCAAAIIIIAAAggggAACCCDgcwECQD6/wDQPAQQQQAABBBBAAAEEEEAAAQQQIADEPYAAAggggAACCCCAAAIIIIAAAgj4XIAAkM8vMM1DAAEEEEAAAQQQQAABBBBAAAEECABxDyCAAAIIIIAAAggggAACCCCAAAI+FyAA5PMLTPMQQAABBBBAAAEEEEAAAQQQQAABAkDcAwgggAACCCCAAAIIIIAAAggggIDPBQgA+fwC0zwEEEAAAQQQQAABBBBAAAEEEECAABD3AAIIIIAAAggggAACCCCAAAIIIOBzAQJAPr/ANA8BBBBAAAEEEEAAAQQQQAABBBAgAMQ9gAACCCCAAAIIIIAAAggggAACCPhcgACQzy8wzUMAAQQQQAABBBBAAAEEEEAAAQQIAHEPIIAAAggggAACCCCAAAIIIIAAAj4XIADk8wtM8xBAAAEEEEAAAQQQQAABBBBAAAECQNwDCCCAAAIIIIAAAggggAACCCCAgM8FCAD5/ALTPAQQQAABBBBAAAEEEEAAAQQQQIAAEPcAAggggAACCCCAAAIIIIAAAggg4HMBAkA+v8A0DwEEEEAAAQQQQAABBBBAAAEEECAAxD2AAAIIIIAAAggggAACCCCAAAII+FyAAJDPLzDNQwABBBBAAAEEEEAAAQQQQAABBAgAcQ8ggAACCCCAAAIIIIAAAggggAACPhcgAOTzC0zzEEAAAQQQQAABBBBAAAEEEEAAAQJA3AMIIIAAAggggAACCCCAAAIIIICAzwUIAPn8AtM8BBBAAAEEEEAAAQQQQAABBBBAgAAQ9wACCCCAAAIIIIAAAggggAACCCDgcwECQD6/wDQPAQQQQAABBBBAAAEEEEAAAQQQIADEPYAAAggggAACCCCAAAIIIIAAAgj4XIAAkM8vMM1DAAEEEEAAAQQQQAABBBBAAAEECABxDyCAAAIIIIAAAggggAACCCCAAAI+FyAA5PMLTPMQQAABBBBAAAEEEEAAAQQQQAABAkDcAwgggAACCCCAAAIIIIAAAggggIDPBQgA+fwC0zwEEEAAAQQQQAABBBBAAAEEEECAABD3AAIIIIAAAggggAACCCCAAAIIIOBzAQJAPr/ANA8BBBBAAAEEEEAAAQQQQAABBBAgAMQ9gAACCCCAAAIIIIAAAggggAACCPhcgACQzy8wzUMAAQQQQAABBBBAAAEEEEAAAQQIAHEPIIAAAggggAACCCCAAAIIIIAAAj4XIADk8wtM8xBAAAEEEEAAAQQQQAABBBBAAAECQNwDCCCAAAIIIIAAAggggAACCCCAgM8FCAD5/ALTPAQQQAABBBBAAAEEEEAAAQQQQCA0kwQf/ehH5aWXXprJU+DYCCCAAAIIIIAAAggggAACCOQt8PDDD8snPvGJvPezO3z4wx+Wbdu2FbTvTO90yy23yGc+85mZPg2OX4CAY7QUsF9JdgkEAjKDhy9JG6gEAQQQQAABBBBAAAEEEEBg9gnU1NRINBrNu+GJRELC4XDe+1XSDj09PdLS0lJJp8S5eBCY0R5AI8GfrVu3ejhVNkEAAQQQQGB6BUx0QJIHfiTSezG/A4fqJfiG3xXHYaR1fnBsjQACCCCAQOUL2ADOQw89VHBnhpHnYEeb+m/F/ls95QtiJK6nO9KG6jlzztQKzGgAaOQS3HfffSMv+Y4AAggggEBFCJiOU5Lc9kWRJfqH2ZKleZ9TYO1cCSzekPd+7IAAAggggAAClS0Qj9sQSPHFhn5WVlkASMfwFN9wapgxAT6anDF6DowAAgggUKkC7omtknz+UyKR3oJP0d3+hLgXDxS8PzsigAACCCCAAAIIIFBKAQJApdSkLgQQQACBqhYwyYQkd35D3D3/rH2bk8W1JT4o7itfFNN7ubh62BsBBBBAAAEEEEAAgRIIEAAqASJVIIAAAgj4Q8Bojx1z+tXSNUaDSMkXPi2m42Tp6qQmBBBAAAEEEEAAAQQKECAAVAAauyCAAAII+FPA9F4ofcOifRoE+oyYrrOlr5saEUAAAQQQQAABBBDwKEAAyCMUmyGAAAII+FvAJKJiXn+mPI10E+Iee748dVMrAggggAACCCCAAAIeBAgAeUBiEwQQQAAB/wuYC/uLz/uThcmc2y0m0pdlC1YhgAACCCCAAAIIIFA+gYqYBr58zaNmBBBAAAEEsgsY2ztn/4/EHHsu+4bFrjWuSJ8mhK5rLrYm9kcAAQQQQAABBBBAIG8BAkB5k7EDAggggIBfBEznGUnaGb+6z01Lk8xQtzjTciQOggACCCCAAAIIIIDARAGGgE304CefCRhjJLn9q+Jeft1nLaM5CCBQrIDpOCXJLX8zbcGf1PkOdBR72uyPAAIIIIAAAggggEBBAgSACmJjp2oRMK8/JebsLnFf+gdxX3+6Wk6b80QAgWkQcHXK9+kuZqBzug/J8RBAAAEEEEAAAQQQSAkQAOJG8K2Ae+WouAd/dq19RtwDP5LkK18UO9MPBQEEEDDtx6YdwXSemvZjckAEEEAAAQQQQAABBKwAASDuA18KmKEecbd/RdtmJrTPXNgryWf/p5i+KxOW8wMCCMwuAffSIZHO09Pf6P6rDEmdfnWOiAACCCCAAAIIIKACBIC4DXwnYNykJF/9ski0P33bNPhjg0CunfKZggACs0LAJGOSfOkfJamzfSUP/lTcbV+asXa7e78rJpmYseNzYAQQQAABBBBAAIHZKUAAaHZed1+32j3wY5GOk9nbqMPA3Fe+oA+CPxFjp2amIICArwWMJoI3lw+JOfK0mMNPimhAaMaKBqHNmR0zdngOjAACCCCAAAIIIDA7BQgAzc7r7ttW21495uiznttnDj8l7tbPi4kNed6HDRFAoLoETGxQXO35U0nFPbpFg88Th6hW0vlxLggggAACCCCAAAL+EyAA5L9rOmtbZHR6ZXfnE3m33/YKSD77STE9F/Lelx0QQKDyBdxd/yTSX2F5v/R8zKWDlY/HGSKAAAIIIIAAAgj4RoAAkG8u5exuiM2nkdz2RZF4pDAIDR4lt/ytuDplPAUBBPwjYPQ9oVIDLe6RZ/wDTUsQQAABBBBAAAEEKl6AAFDFXyJO0IuA+9p3RLrPe9k08zbJuM4c9lVJ7v0X8gJlVmINAlUjYPN7pd4b3ApNuKy5ysxMzERWNVeQE0UAAQQQQAABBBAopUColJVRFwIzIeBqMlVz6pWSHdoce05cDSYF7vlNcWqbSlYvFSGAQOkEbN4uc+WwmIsHUj3/nNX3SmDpptED2CGdyV3fFOk6O7qsEl8k935Pgg9/SByHz2Mq8fpwTggggAACCCCAgJ8ECAD56WrOwraY3kvi7v5WyVtu2o9J8plPSvCe3xanbWXJ66dCBBAoTMAGflw7e9/JrSLjZvBLzfK1ZIP+vq7SfF4XxaSGc1ZBkmXtAWQuHRJnycbCQNgLAQQQQAABBBBAAAGPAnzk6BGKzSpPwOhU7slX/rdO5xwvz8kNdUvy+f9P3FPbylM/tSKAQF4CqVxfmqvLnHhxQvAnVYlJirmwT2f7+qEGf3bqoioI/lxrvblyJC8HNkYAAQQQQAABBBBAoBABAkCFqLFPRQi4O3V4R//V8p6LmxRXh5EktZeRqdQ8IuUVoPZpFjB6z5lozzQftToOZ87trrzZvEpB13uxFLVQBwIIIIAAAggggAACWQUIAGXlYWWlCrjHXxBzfs+0nZ45+bL2BvqUmCEezKcNfRYeyMSHJHlQE5Hv+7y4HYdmoUD2Jtvfez8WY5NB60yGFAQQQAABBBBAAAEEyilAAKicutRdFgE7a4679/tlqTtrpXpcmxfItJ/IuhkrEShUwL30qkikI7W76TxcaDW+28/EBsU99KTO9HfOd21LNUh7fclAuz/bRqsQQAABBBBAAAEEKkaAJNAVcymq80RMPCL20+vA4vXT0gATG5Dkti9reg99YJqJEu2T5AuflsDmd0ng+gdn4gx8fUxjbN4WM2tnRJoQ9Ak3+vpap2ucTepu8+EYnbnLaA6uVH6vAQ2I6e+970u5cpn5Ho4GIoAAAggggAACCHgVIADkVYrtpggYfTBLbv2cSN8VEZ0yPbDslinblHKBDQ64258QGeoqZbX516UzD7l7v6sPqWckcPsvixOsyb+OWbiHzW0j8X59mO8XE+8b/q6vJdZ37WddloyKNCyUwKI7JDB33exTGpdnyqlpnhXtt8ncbe8ec/Wof3v4eLiSNuDlzF3hYUs2QQABBBBAAAEEEECgMAECQIW5zfq93NOvirvvB6OfzLuvflXMSs1ZEqoVcXRk4YQvR38cv8zR9UH9st/HL7evh5c5jfNS0zmPhzav/1zM5crJi2JnGkpqj4Xgvb8jTmPb+FOdda9NMpYK7phrAZ2JQR4N7NjAT2LIm0v/BXH1y8y9UQKrH5tdAbZww3AQzJuUL7ZKTel+7HlftKWoRuh7iSzdXFQV7IwAAggggAACCCCAQDYBAkDZdFg3RcAkYuIeeUbMYc3HMb7YKZg1KJSp5Dshs7Pqbgm2rRqtztXeAe7Bn47+XDEves5L8tlPSuCu39BeKzdWzGlNPpHU0KpkRAMxg9rbZlCDMfplv9tlOtTIqZsn0rhI43FT3xKMDdzYXjvaU8cGckaDPCOvbW8eGwAqcTFdr4ubGJDAunenPa8SH64iqnNa14iJDPdws0mgnXnrxamdUxHnVuqTcDWAak69Otzzp9SVV2F9NhDmarL5wPq3auDznipsAaeMAAIIIIAAAgggUOkCU5/2Kv2MOb8ZE3DP7RFXp0MXnamo7KVGe0JcK2aoV9xXv6I/5RtGGqmhzN9tgtqX/kFk49slcOOjZT7Y1Ort9PSm97SYgcvDvWw0uGNnk0oFdxIa4LHDqtz41B0nL3H07cAGgUL1qYCOifWmhmfNWL4lPT/Td07c4z/QfEvvmhV5gQILb5Pk5V3DVybaLckDX9Yg0IbhIJAG6gIaEKrmYgPIqRw/dhY/O+SLMlFAh4HZJPdCAGiiCz8hgAACCCCAAAIIlESAAFBJGP1dibE5b/b/SMzRZ6etoc61AJDNG5N89UsiUR1CVNFF8xMdUCNNXhu489c0iKJD4aahuJ1HxD27JdUzp+jDGZ2Guv98xYXZTM9JDYR8SYMfG4d7xPg4N45T2ypie/xo8CdVbHDv6t6xa2KDQC0ri77U01WB7T1mOl8fDlAe2qYBSu0ppu8nlCwCYQ3AUhBAAAEEEEAAAQQQKIMAAaAyoPqpSjvrlu19Yz+1n9Zic6FocQ/8WERnGauWYi7sleThegle/xYdVjW3bKdth2O5p58W0zNLpqTXYVHu+RdF9MtpWTXcK2bu9To0LFw243wrNqneVjHtrdOS766j26cSZdvheRmKDaZIFQSATFR77V3YqgFR7eUz0vts5U0ix/dkaBmLRwSctuoJ8I2cM98RQAABBBBAAAEEqkOAAFB1XKcZOUvTc0GSL39BZLBz+o+vPYDcC/untddRyRqpD7/Jg1+TwNq3SWDOdSWrdqQi98pr4p7TpLkjD9YjK2bJ99RwNx3yJqdrNFH4DdozSIdINS+fltbb/DzG9pIa0IS98QEdaqfTk6e+NGijebBSJVQnTtNyndFJA1R6/Z2g995gtrdPtnxKpkunSF9yz4QgUypnkAZM8zlOObCMTmOeOj/b40eNptyfCc1t1LJQpPdKOQ7vmzptAnwKAggggAACCCCAAALlECAAVA5VH9SZyvez8+v6MOohd0w52qs5bNz9PyhHzeWvUycyE1eTZR/7l9TDemDp/Zq/xi4srhgN+LinntIhNYeLq8gve6uxad8vSf2SmlYJzNdAUCpfjg6jKmGxSbNNxwFx2w+KRDpy16w9gUz3sdSXne3OBoICNmhTPz/rvsbOfnb+hazb2HxOySPfksCCW1JBKNN3djjvU7BOgut+SQNPS7LvX6a1ZvCqJE/8SH2yBIttgGyRnh8BoKxXwT36nATW3CfO/LVZt2MlAggggAACCCCAAAL5Cjg6O9CMZdYdeSiewVPI18v329shKO7+H4o59tzMtjVcpz0rNIFxNZZVmqjX6MxY14qd2Smw5m2aF0jbVGAx+mCdPK4P2ENXC6xhFu2mvW9SwaC5NxQ8hbwdYmcTUKe+dDYusfmRii31C3SmuNtTvZbGD11L9Zxp36fBn5em9prJ45jB9e8Tp3FxHnuUZlO351Qq2DnaAypntRqgO3Mg51azfYPA/b8ngcXVnfR7tl9D2o8AAggg4F+BeDwuNTU1Eg6HJRbLfzbckf0DSvRxsf9WT/lzcUWnmJHu7m5pbS3tB6/Vo1C9Z0oPoOq9diU/cztzVNLOZmVnoZnpUq3Bn5TbxJhqKonxoa9J8Lp3itOwIG9Z94rOvnZWh3yVIgiR99GrcId+nTlMv+TMMzoEa532pLBDxFZm7YWVSlbce1YDPmc0YfGZsSTMpWy+Bu/cUz/ToWs/1x5LTaIRQf3SnmFDtlfRxHsm/8NqPQ06vOpasTl4JKhD5IoIOo7Ulem7DRabS9tTuX4ybZN2eWBQz1XzYw3qkDBKZoG+yyIEgDL7sAYBBBBAAAEEEEAgbwECQHmT+XiHhA736tSHX0pxAvosPuV5PtqjyaG/LoHVb5VA242e6rdDj2zAwAaQKAUI2Bm0Og+lvuxQLLHBEJuPR79SgZFUbh5HzFD79PasskOh9H4obdFZ6M48q0PN7k5Vm9Thh3a4WnDz74pjg00lLu55zUN10U5Xn0cQx16DGs1v0675k6ZplrwSN3taqzMEyKbVm4MhgAACCCCAAAKzQYAA0Gy4yh7b6NTr7EV1zfrgqL0HKIULZBpVqQEJV/Ok2ATCgeUPauePzN09U8NqTv5U87tobwlK8QI26DKSsFlrK7a/TfEnVPoazNXXJKlfE0tpW2oSUXF3/ZOYc7uHD3P9RpGYh2BWrfZ8O60zCcbG9S6cf50Gg45PPF1+GhUwp16RxJXXJfTYH48u4wUCCCCAAAIIIIAAAsUIEAAqRs+H+zrzVos5rzMRUQoXSNcDaFxt5vJOSWrC3+CqR3VI2NiwHbvJ6PTZHQfH7cFLBAoQCOnMYDUa0C1RMUPdktz6eZEeneFrpCQyBzFHNkl9d4c0+DMpmNl+QqRZcxb1aY8gylQBTcDv2CAZBQEEEEAAAQQQQACBEgkQACoRpF+qcRZvIABU7MXM1ANofL0DF3Wq+K/qUJgGEZ3CO1US+pBse6lQECiFQG1pkvIZ44o58qy4R57R+1Pv0fGlT4eANY5fkOF1vF9k1SbtBbRv3AbaO8nWZ4fi6exmlDQC/SR9T6PCIgQQQAABBBBAAIECBQgAFQg3HbvZ2dF2/P3fy+lnt8ji22+TpiVLZNm998qCjTrsokzFaVtVppqpNq2AHeLFMK+0NCwsUkBzANkhW04R+XZM72VJ7nxCU/2cTX8yPZqouHFR+nVTlurQ0lbt8dZzZWxNRIePta3W3GOnxpbxakzA2lAQQAABBBBAAAEEECiRAAGgEkHmW42bTMq33vkuefwzn9YPwGulvq1NgjqN4PgycOmSPPUHf5hadOS73xteFXBkzZvfLI/97d/I/JtuGr95aV436QNajX6kH6MnSuGgpc27Uvh5sOesFgjVa8+ayGjCZaPDDqWuzdPMYKleP0efE/fgT3Rq+kRmRps4PqxJpm0Pn1zF5mFaoO8vfTrrmc4gNlps8Icg0CjH6IuWxRLY8Pjoj7xAAAEEEEAAAQQQQKBYAQJAxQoWuP/z/8+fyfEf/0Q+e8ONOvohJqKBnXBDQ6qXz9s++xlZdNttsvsf/3Fq7a6Rk08+JUe///2yBIAcOy11rT7QEQCaau95CQEgz1RsWBaBwJq3idN2kyYad8TVae1N1xExVzW3V+MSCa3/tazHNDrsKLnj69575QQ10OQlAGSPGusWWXuzyLFrSaRHzqTHBqd0yJrtEURJCQRW3JE1UTxMCCCAAAIIIIAAAgjkK0AAKF+xEmy/78tflq3/7ROpmlLBH/tKAzvx/gHpOnpMnnj0sZxHee5P/7Pc+O53S9v11+fcNu8Nihgykvex2AEBBEou4Mxdlwr+JM9vFXPxlbH6bY+gDMUOOTXHXxT3wA+155D27PFaxnXmyblLbZvIhVNTN0tqELxB16VmICSAaoHck1vFsUGghjlTvViCAAIIIIAAAggggEABAh6ncCmgZnaZIvD0f/yYfGrNWvnBb/3OlHX5LnDjCfnpB35fjOvmu2vO7QOr7s65DRtkE+ABNpsO66ZDwEjy/IsTgz962MC8qfnDbJ6g5Nmtknzh0+Lu/W5+wR/blOikxNDZmmeHkw1o4uh0xc4GNn9tujWzc9lglySf/aTY2dcoCCCAAAIIIIAAAgiUQoAAUCkUJ9UR6e6WruPHxX6iPr4Ea2qk59Tp8YuKen3q6Wfke+97v/SeO1dUPZN3dlZrAMgOA6MUJjDpuhdWCXshULhAcs9nNfjz6pQK3Ct7JLH382KiPan3J7f9gCT3f0HMlYMi7cenbO9pweVTnjYb3kgD1tneW+zU8C1L8qjP55tG+yX55H8X9/Wnfd5QmocAAggggAACCCAwHQIMASuD8pfuf4N0HDos7/jKl2Tzr/+62IDQ6S1bytJb59A3/0ns19zrr5MHf//35Kb3vkeMJpiO7d4myauXpe6Rt0p47Q3ihGs8t9QJhMRpXaoPhUc878OG4wQcDfxNjP2NW8lLBKZBwM0whOtarp7k4W9q8uYGkcFrM3LZe7bQEtdhZfqekTFZdLBOE1G36Exi7RpkOpzjKHoesUGmhh+vpMPjnEU3jV/CawQQQAABBBBAAAEEChIgAFQQ29SdLv2vz0rvrp3Su2ixdB07ltpg599/SmpbWuTs8y/Itr/+5NSdSrik6/gJqdv+jHQ8950JtQ79+J8luGyVzPu7r+rsPxMvt9FPl03XGU0Wu0acGk3keq0YHXpgbFJWSmECRTxLF3ZA9kIgTwEbCBqfuNnVYVzZgji5qg8361CwcUO7nKD29JmnM371iZzVnkUmj6GqqanhV2kS6tL1lsx1+qxHAAEEEEAAAQQQQGA2CEyMCMyGFpewjf07d0jDps3S/o2vy4VP/rW4Azp1ejAob3jLY/KCzvB1Ydur8s/v+qUSHjFzVesefkCaB9PnikiePy1Xf+NxCS5ZLk2/9ntSe9cbtJdQTJLPf0of0C5rT4A6CdzwqMjcFWLO7BBzXmcLsklZKQUKEAEqEI7dZkrAzv7XqEmY+671CMr7PMLDe9igT1SzQl/QIHi8iACODf4wNfzoVXDP75HgnGWjP/MCAQQQQAABBBBAAIFCBAgAFaJ2bZ9zf/EXOuzBlYH9+8RErs2uo8Ov6vfskrc//pg8+9IrMtSrn4CXuQS0Z88di3WYxWA045HM4IAkjr8uPf/vf9beQF+T+NkTkjzTL7VzdRcdwuEe+FHGfVmRrwABoHzF2L4CBOo071ehAaB+HbbVqT2AoudK15DU1PDasyhS/vfQ0p10eWpyatWBggACCCCAAAIIIIBAkQIEgAoENImEDGrgxx3UB580JbF3r7xp/Y2ySx+KLh4tMLlqmnrTLdr42BulcbAn3aopy0xkSLr+7A90yFetJE4fl+QjD0r9ynhqyugpG7OgQAECQAXCsdtMCtRoELnQMqRDyqLaA7KUxfZCbNWE0ASAdHa2fxFz9agE7/s3pRSmLgQQQAABBBBAAIFZJsAsYHle8ERXlyR6e2Xw4MGMwZ+RKuPnzsotKnzLQw+MLCr5dzuz2KZmHXKRR0lePJcK/thdhra8IIOvmykzluVRHZsigIAfBEI6DKzQMtRb6J7Z97NDwZoWZN9mVqw14izeOCtaSiMRQAABBBBAAAEEyidAAChP2xMf+ney7/775MQHP+BpT7e/XxYdPypvfMfbRYp4vsp0sE2PPSINEf30vYgS2bZNhs54nyWsiEPNjl3zSXg7O0RoZVUIJAo/y6gGgIJleg/JNm184WdcPXvW2eFfjjgLrq+ec+ZMEUAAAQQQQAABBCpSgABQnpdl8MABSXZ3SfTUqbz2DOsMYW9/y5ulYU5rXvtl29j2/tnYWMRD27jKh7Y8L9FuzQFCKYEAQ8BKgEgV0y1gdCawYkqDTShWhmJzATmz97+qwKZ3SPBNHxanaX4ZcKkSAQQQQAABBBBAYDYJzN6/qgu8ys333FPgniIJzRn0yLq1suimGwquY/yO865fK/VF9v4ZX1//j7ZIPNo4fhGvCxGwMypREKg6AZ2qva6IAHVNmd47EprcvnVp1WmW6oTdPd8WqW0pVXXUgwACCCCAAAIIIDCLBQgA5XnxYxf00+giSnfrHOk4fVaWP/CGImoZ3jWkiZxLWhJx6fvxDkkmikgGW9ITqsLKZnFPhSq8WpzyZIGGIgJA5Yx7hkr8Xje53TP4s5GgmKT2nnLmpD8LDYC5x59Pv46lCCCAAAIIIIAAAgjkIUAAyCNW/OpVufTZz8jArl0e95i6WWzZMtn+8quSGBqScy++JCsefECcUHDqhjO4xPR2S9+WYzq7fWWd1wyS5Hnocj4F53kqbI5AvgK19fnuMbZ9Mr9k9GM7engVSz/booc9K3aTVOAn3irmwGkxu7aKu/0VMdEWscsnF3N0i7jn95KsfzIMPyOAAAIIIIAAAgjkJcA08Dm4TDIhZ/70T6Vny7OSuNqeY+vMq926etlzpUPiA2NTJZ994UVZePNm6dNeRUPtHZl3zrSmTLGG5Pmz0r+jRZrvatXp4clnk4k/7XKGf6VlYWGVCISK+C8hUWQOoWxEg13Z1lbVulSAJ94s5sgBkcFxs6cZnY1x7zYd7qa5fm5aIY4bGWuXJpZ3t31RnJV3SvDO940t5xUCCCCAAAIIIIAAAnkIFPHXfh5HqcJNTTwmvZ/+S4kffE3CcRFXAzdupPAHnOOLlkj31penSFzZu08aFy+WeevXS8ehQ1PWZ1vglHG4UfLSeTFD+hDS0JPtFFg3WaCM12TyofgZgZILBIsI+PZrgDyg/6W4uRLTa+Q6rEO6wg0iIZ05LBDWL+31ErAdUnWdBkJ0TJToWFStS9984xoIsXmAajXHUHQsgF7ytpexQuPoTF5RbV8kIubscQ389GU+Wk+7mGM14qydNByvcb4Ebn1P5v1YgwACCCCAAAIIIIBADgECQBmA+v7XX0vkmR+n1toO+Ys2r5SOM60SOXkywx6ZF1/deLOcfPKpjBsMXLokQx0dmhfoAR0a9mLG7aauKOJhbWplo0sa7rhVakV7JB3QIQm33CtODUGgUZxcL+gBlEuI9ZUsYGL5n50Nei7VxPY2J9mQBmsuvT6xjrmr9Gd9rxrs1kCOrk/qMWxQx37lUzQAUg0BoFSwx9UAT6BBHFMr5kqnmNOv5tNSkY4LYta2aThsbFid07xAhwz7NxdSfkBsjQACCCCAAAIIIFCIAAGgNGr9X/+cDD31/QlrAv1dMn9RrXS33iL9e16bsC7bD4PrbpTdT/082yapdW48ngr+rNAg0PlXt4kb00++Z6A03X+XhLuPjh7ZvPaKOHfdrz/7ZwjGaOPK8YIeQOVQpc7pEnC1l2NQe+Qks7z/rLtdz0ZnDLNBHdtTx2hPnXi/7qNfuqssWy9y/vDw+vlrRdpP6OsSlGoIfjhzxby6dbg3k+taocJLQnsNhTRoNlJsjygKAggggAACCCCAAAJFCNg+95RrAiaRkN7P/JUMfOPzaU2ceFTmhHplzgM2IJK7JBYslO27NVhkhzR4LGe1B1DbunWpYWG5dnFSQyZybeV9fd3GmyTcq8MTJhV39w4xDtMQT2JJ/6MdAkNBoFoFbA+2+gyzUY22SYM/UR3uFdVegjENUNjgz0ixecmC2vtl9U0iC9aVLviTqt++j9oDVE5J5fPR2buMq4GfSLO4B68N49XgT7HF7H45Vadx6ob/C2leWGyV7I8AAggggAACCCAwywV4Wh13Awx8+ysy9NPvjlsy9aWjyTibh85L6C1vlPantmQM7rg1NbIvEpNoT/7Dp9oPHJT6efNk4S23yJXXvPc2mnq23pcEF8yX+nqdaWcwzYNLIqYz1egn+huv0yENhedB8n42VbylzWVCQaCaBeqaRPqvZm6Bl15urn62MKABoloNHEfHJTrOXGvuNXbIWK3mDSo2D1DTPG2fnlsRJTXMq31Ah3Yd1k5Q5euZY/ZdGzrWoLODzUuIiUV0SG5dEWfOrggggAACCCCAAAKzWYAeQOOufuLkkXE/pX8Z1nw+ttR3nJAlb3lAQm1taTc8vWK1XD08KRdG2i3TL7Q5ga7u3y8rHnoo/Qa61ClVvhmd+adl/ZKJM9JMPuqABrJOa3LSCvsEfvJpzvjPJe6VNePt4QRmn4BN0Jyt5OrQaHsLntWeMIOdInU6jKlUZUh7G7Utzb+2sE5tv+xGETt07TrtmdSmPy+5Pv96ru2Rmqp9u/aKPKGzeJUx+DPhBHW2MPdnX5T4X/6mJH/+VTHZkkhP2JEfEEAAAQQQQAABBBAYEyAAdM0ifvywRHe+PCaT5lX9v3qXzPmjD0rDL703tTbUfkbaNiyV9jvvlsT8+aN7dG3cLEeff2H050JfmGRSzj7/vCy7/z4J1o17KNPAz6p775Kbb1hWaNUT9mt9+E4dqnF2wrJ0P5jLZ0R6ddYeSmaBEgz9yFw5axCYBoFwjl5sbpYIkA3+nNHAt/aUTJWe8yIN6YPkebckrr0Pm7X+XMX2UFqwSoM9t2nQ52YN9uh7c1BnD4teGRuu1qQzihVQUkO97FTtI+0roI6idtHAT/Lpr0n8r35bh5u9UlRV7IwAAggggAACCCAw+wQYAnbtmg9+7+uazyKa8Q6oe+TN0viex1PrG9/5Zk12WiOD//SE1A71yebAkOxZuVKa586TYDQiu7Y8n7GeQlac1+nj2264QZrnzZWVKxfLCtMn9ZF+kb5LhVQ3YZ/Ge++QwEWbsNVbMa/vEbntPp2NRj+Np0wVcDUpLgWBahZwsgR4bLs0MJ2xdGmvH5sYenyp1SFltjdQKYpNON0wR+ub9P7Tovlx2hbr+7IGr+K6LjV9fJZhbDZ/0fyVGvjWoLbHYod9mV3ZPyTwWFXxm0UHJfHVP5fgu/9Qgne+pfj6qAEBBBBAAAEEEEBgVgjoR6WzuyQ7rkj/Vz6rvX905pYMpfbu+6XpN949YchV49sekuAK/ZRZS8hNyJ1Oh4SXtMmu02d1luNYhpryX9y8dInc/Nijcktzo2zo6ZK1TTXDwZ/8q5qyR811a6Vm0PsD0EgFZo/95FkfwihTBfReoCBQ3QI53r8SWWYIa9X8OpNLSROja4BnvvZ8rLHDum4aHta19kZ9O9Keia4GmaIa9LHBHy9l7livTS+by4D2asojob+nOovZSM8l+Z2/FdOdJdBVTP3siwACCCCAAAIIIOA7gVnXA8jO9GWneHdq6yR55aK+/oG47ZczXtjg4mXS/HvvlykzbjkhaX73PdL79ai4V4Z74qwduCALH9oszx+cLxf37stYZ64VNS0tsub222SRBhNqjx0V5+D+1C72c/WLP3tB5j/2iNS1H58QkMpV5+T1gdYWaVygM+r0enxYGl+BPni4r+0W59abNSm0zvhDGROgB9CYBa+qU8BOBW+DNpmCmTbvTaaPDhybJN7O1DWuF9GAzhjmaOBmcs+gQnRi+n4V1GMstoEm7QUZ1a9Ciw0WNenwtH6PvZM6i0scXehpZt1Ph6K5h16R4H3vyLoZKxFAAAEEEEAAAQQQsAKZ/oz3rY6jCY9je16V3r/9uAx8/XNZgz8WofbBh3S4U5qcGMm4BFuMtLzvIQlv2DTq1aRDEx5f0yC3vfNto8u8vAjqrGFr33C/3P/oG+XhthZZdfSw1B0/NjXIo8GX9ieflZ7gQjG5krVmOrAmKm657ToN/hTxQKOz0ZjDx3V6+NpMR5mdyzM9NM9ODVpdjQI2ubwdZpWpNOqQroxFew9Nnq480ivSosOzStETSJMhaxfLjEfPb4UGqRavzrmLcerFtDtiLp7Mue1MbOAe2TETh+WYCCCAAAIIIIAAAlUoMGt6ALk6fCrQOjd1iWxyZa+l7q6b025qBoa73QebjTT/4nrpjUQkceJYatuABmlulw5Z/P53yrM/fl4iXZPyVYzUqM9Zy269TZbpFOzNp09K8NTxkTU5v/fpLDSxVatk/pp5EujLL5DT8sg94lw6lPMYOTewAaRzrWKW1eln/uM+8c+5o483sMlh9fpr5M7HjaRpvhdYcb1IQmcGtL15UtO+2/v52j2dyNHrplGDR32TelXaZNCN87X3jv6X01tE7rIeTeRcn2aYWaEXJKG9f2p0avnYYNoajBMWc+ScSLcet0qLe+mUuLt+LtKjszgmNHim703O4jUSWLZOnOX61VyiJN1V6sNpI4AAAggggAACs0lgVgSAIttekJ5PfEzqHnlcp88dkNj2Fz1d49CadRJcMBw0mryD6RoO9tjldnRD83tuk94vD0jy8sXRTZdqkuZffMtd8tSuk9JxdGz7OatXy5ob1knbpYsSvHJBxH4VUKKnT8ulri5ZeN+tEmo/7amGhjtvlWApgj/XjmYunBCn6RaR1lJ9Ku+pGRW+ke1YR0Cswi8Sp5dNwMZ6ol3Ztsi8ribDfyt2KFjAvllqb6BCE9jHdPhXqFGDUzqrVymK7bG3/AaRE3sm1GZjuPqJgZiTlR/8CWy4b8K5j/xgcwMln/26uNt/pm9H12Zlu7bSHNgqqSV6PYJv/W0JPPieqb1NRyriOwIIIIAAAggggIBvBDL8pe6b9qUaEnnO/gFsJPLsT/JqWK1Ov562aP4fSeiDyLgSqNN0Er/8gPT8w/cnzCbWONQjv7Bpsby8fKl0nLsg61bpbGGa08c5sHfc3oW/TPb2ysUnr+UF6tBgTJaqwnrs2vhYgCrLpnmtMkdeE7nlXnFqevLaz7cb24ig6IMlBYFqFZgUMMirGYEswWCbI6uYuu2JhDQBdKkCQLY+zWNmQjqUNalfUX0H7e7W4V6n9H08YtdWfElu+aY49c2pWdCcRg1aac9M96XvirvvBc3jNDHwM6Uxej2SP/m8JLfq/1vaOyv0m38mgUWrpmzGAgQQQAABBBBAAAF/CMyKAFDijPehVaOXNRiUuru1Z0u6Ep8Y/BnZJKSdhVp+5x3S+8Uf6oNERHvGtEhw+SoJa96hh9uvyuCaZXL158+luuCP7FOS7xrcsnmBGm+5Wea06gfXA1MDMU5jozQt1ShVT29JDjm5EvPaKyJ33q+fIhfYa2ByhVX986xLrVXVV4uTTyOQjKZZ6HFRUodThXRWLjvcKF1JTQlvQ9UF9pJzs4W50x0wwzIbqK3XYWn63WkNivvTf8mwYYUv7rwkia/91+JOsmd4SHPibz4gzob7JfS+P1EWG8imIIAAAggggAACCPhJwPdPqtFdr0jy7Km8r1ntXfdJoEWHGqQpbl/mXjThhY60/PY7JHzjRjED/ZI4vE/i+3eLe+lcauaupW+6V0Lz9aGjDGXgtb1y+cB5SbQtnVJ76z3rNfhT3jwWZs8OMQH9JHq2l1TOlNmOQPurWiDeX/jp2/xXzQsy7297ABWTIytaRHCqVvMTNS3X89MvWwY1V5HO3iiNQxJ4+7v0vHz/X+Jwu7P8aw5uFXN84pC4LJuzCgEEEEAAAQQQQKCKBHz/127kpWcKuhx1D92fYT99uOk+kWHd8OLwQn3GeI8dPjb1E+5g5zlZtH6JNGzQgEwZSqKjQy49t0tiC9eO1t7yyH2a9PnY6M/le6Ht7UwwM1jWgXjl06dmBEomYHsABcKFV2eHJGUqNgDUWEQi5748ehkGtddj4xL90qC4HToW7dZp38/pW7O+V02Yll5/rh+UwL/SIBBF/wNrRQEBBBBAAAEEEEDAhwK+DwAFF+of/3mWwMLFEr5pTfq97LCBCQ8O6TcLBHtkzkd+O+3KgE5l3NYYlbmPPJh2fbELTSwql3/yrPS3rJL62zXp85VDxVaZe/9mHf82d7GYo7tEznRp6Gs2Dx8o0RCV3OpsgUD5BMI6O1ahJZzj978mfe9KT4frvqTBqQyjl1PDurT3ke3lU6fvSUnN4zOgPTZtL5/xeduS8fSHqh0U5843pF83S5YG7n+XBJZeP0taSzMRQAABBBBAAIHZJeD7AFD0lS15X9G6Bx7MOCOKiXqffSbY0C8tv//+tMd3NPlmU98ZWfT4G8Wp1eSjZShDp85KrHdI3Nosn8aX4riLV+uDVkLk6tlUbebSaZGuWRwEmTyMxCYNb1qmD6Ta68H2SKAgUA0CwWLelzLk/xlpd6CY/3q0t054XA+VurbhgE/DtWFnQ5rPxvbyiWTpKTSkM5LZYNGU4oqzqkEC7/0VcW7cNGWt3xc4S3R6+M33+L2ZtA8BBBBAAAEEEJi1AsX8FV7xaEPPPymJE0fyO8+aWql/c+ZPgE3vcJDDa6Xh+TFpev8vZty85uoJWfLgrVKzVIcolLAEGptk3po2SR57XfpOaC6ilms5L0p4DFuVs1ofki6f0VwafRNqNsf2iYm2TFg2a37Q59NUqdGHVBv4sflO+s/rA2mHDjMpYujLrAGkoRUhYAOXhRbXJoLOEkAa+R0ppP5UQFvrtkO7AppsOtI5HPAZ1MCPh96Zw4fUYWjZfhdNlziblkjgV39ZAvc/4v/cQLX1ErhbhwovrxN39xPiHnlGR8mpEQUBBBBAAAEEEEDAVwK+DQAluzqk/0uf0oeQkLR86D9Iyx99VGruvE8/OdYHhiylZtMtEqjP0EvD9uzo1d4teZbatTXS8AuPZdwr2HVJFqxulabbbs24Tb4rFj54hwR69FNuLW5Pl/RtPySx1hJ261cLZ80mMaf260NX+gcFs3ebPkToMIzZVuo08GNnF4r1DAd+3PiYQLZeCWNb8QqBmReY3JMtnzNKJYLWZGiZiudAzbUKmheJzL9OA6paZ1SDzRc1p5kd2uXm6GmU6fh2uZccRwnNGbQkLIFfeacEHnw0W23Vu66uUZxbNuv7uLbVFr027v4fSvKpvxT39HadVv6SuJcPi4lpUG9cMYloar17Ymvqe3LPt8X0axCOggACCCCAAAIIIFCxAkV8xFt5bYofPSixQ3tTs27F9u8Sk0hI60c+IjXr16ZOtnbjdWLi75f4iXMSP3REBn/8Q5H4xAeI8MYNmRtmCh3WZDQXzzwNxNwrkRdeSVt/IDoocwKDUvvmR6Tj51vSbuN14fzH3ihh7Vk0oSSTMvDyDkncepvUx8+KY3TIVqGlrkmkbZGYkxr8yVHMnu0id9wujlue6edzHH5mVruadySqvX3SlYQ+RNmeC/bhlYJARQsU001HG9ag7xOZRmHlCi7V6r6NGkS1pV9nL+zT2brs10jp114/S1bq79lwkHtkcV7f496H80pCt10YkMCb3iruMz/L6zCVvrGz8Rb9/yDNhdJgjrvz62OnHwyLs/RmcRbdqENZw+Ie+LFem4kBn2T3OQk+/CHt9Ojbz5bGPHiFAAIIIIAAAghUoYBvAkCxvTul6z//+9FL4DQ1y5yP/UcJr5k4tMoJh6TmxtWpr8jzz4mrPYXGl5oN68b/OOG1GUrzR/KELbL8oJ+qNr7pOkl2dWuA6nDaDW14qaHrpIQff1iuvLBD3IE8HlCu1dhy911S13F8eNhRmqNE9+yW5Ko10thmJGBnxMm3zNehZNEhkQt6DC8lERdj27tprQaBNDBC0V4L43oE4YFApQpk6Nnn+XRDWYIAndqTsl57B468pwY0H0+LBkZt3qGI9pwb0MBOtD/7oQY0mFrM/2D2/S+kvT0TebwvLdDAlF+Kmjub7tT/KzSY5mXmQk2cbc7uTH1lJNDrag7/XJz1b8m4CSsQQAABBBBAAAEEZk4gy1/oM3dShRx58KffGd0tMHeezPmTj00J/oxukOFFaNV1ElqcOUeL6T6VYU+Pi3W4Qst775Hg8olBqcl7h6+eksX3rJfalfoJdx6lbs0aaXa6MyawHqkqcfqk9B7v0rxA+dXvrNBPfrvtp/ETg2Yj9Wb8PqAPdKc6ZtHMYDl6TtgEtLVzMnKxAoGKEMh3mNbkkzYaKM5UbHCpRYd1zdNhXXNX6Fb6X5H2HhEbvLbBHy/lwlEN4BQxU5k9Rq0GofIpCe3JWF9lQaBaNZqnwbVGHZo6rjjL1b42kvP/i3G7eHrpHn5STJdeSwoCCCCAAAIIIIBAxQkU8/npjDcmceaEDP7wWxI/ckASJ/VhQEtw8TJp/aM/kOC8iX/spjvZusfeKrE9eyShiZJFZ+WqffCBdJsNL7MJUe3sMsWW5KC0/u7j0v033xa3WwMjGUqw56osWFonPQvvkL4dOzNsNbY40KRJn1fNlYDH4Izp7ZG+V/dLw113SG3fsN1YbVNfOWs265CvfVNXeFxiNFG003yzPuwlPe7h883sFNuF9MDyOQvNqyABzfFSeNH+jHYY14LrJ+UI0+X6Xpsa1qV5ZYorGmh1GrWKiblp8qvT9rv0WjRIpQEjZ+06MQd2e91pxrZzNKmzmAHt2zPS41CDzs4GMYPqH9B212l7HO39pLG4khYN7iVf/KwEH/0jcRoIdJfUlsoQQAABBBBAAIEiBRyjpcg6Ct7dsYlCtRR6Cr2f/ksZ+tn3Ro8fWn2dtH74gxJosQ8F3ouJxKTvie9Kw1vfKKFlC9PuaPrbxVx5Le26QhaaQKt0/o+v6bNLlk/JtWJrE9FPydttXqBMl0odF7/lAQm3nynkVKRm42ZpCFwWJxmbun+NDpFYqD2Fzh2Zuq6AJc7N9+i09z7PB7RuswZ3cg0X1Iev1PCTYh5eC7gA7IKAZwF9f7a5XPLtCVSr76Fn9P0i1xAuz+eRZcMGDfTPb9ENCvxvzPYgsnm5MpWwBrECus2ADke7qu+vcQ2Y1CwW96VnM+1REcudRavEWannPYPF0eBf4IHfL3kPoxlsEodGAAEEEEBgVCAej0tNTY2Ew2GJxdI8Q41umf7FyP76l5Z83PaErqLy5/rpkf2YsLu7W1pbc3e6qKKmzYpTra67bdIlCV130+iS8IabpfWjH8o7+GMrcOpqpOX/+NWMwR/7CWkpgz+pY7o90vaRX9cuS9k7YdkgWX3nCVn81gcl2Nw82t7xL+Y/9kjBwR9bT+zAPh3VVSPJydMiz9EHuUb9BLdEwR97rFk7M5ht/ISiN1VdnsNPJuzPDwiUW0CDKnVt+R2kThM3H901PcEfe2aD2ovSHrPQYoM/teP+cHE0F5GtL6hDgbv1j7nj2kvJtueCBrRs8MeW7BNJDm8zk/8uXCGyevFMnkHq2ObqMTFHt8z4eXACCCCAAAIIIIAAAmMCVR0AqrlpU6olNXfeK61/+G/1g1rtrVKGYvrOl6FWDTxpvp65H/0t+yJn/eGrp2XxHeukbu3aCds233Wn1LUfn7CskB+SF85J36FLEm9dndrdWar5ISKahFqnqC91sTODGcd+au/Tkqmn1uTmDqhtsDz37ORD8TMCBQnYpMxeS0BJ6hIVAABAAElEQVQjI5cueN26dNv1ZB5K6+kgYQ2s1y7QoVDa2+e8nv+RPSIntbdn75X0uw91DveMSr92Zpfq7IzOyuaKmXXRzhRmusvz/+fMQnN0BBBAAAEEEECgOgWqOgAUXLlW6t/2Tmn5/d8UO7tXqYvRKeJTXwMZHgRKcMBAuFfm/F+/46kmm99n3oKgtNx3T2r72hUrpDXYW7Iu9mZwQPpf3iORORvEtbN82QBQOYqdGezAYQ0C1Zej9gqo0+NwFDu0pr6I3gsV0FJOwecC2YZHTW56VHvPZAqaTN62lD9fPiFigzj5lBrt9VOjPRyjGrQ6vF17+ezWno7a20ffm3IWHSrrrFiTc7OZ2MDRhM+O4/H9ZzpOUN/jktu/oqMI8+8aPx2nxzEQQAABBBBAAIHZJlDVASA7PKrpfe/VNBXlaYa5ul+nvH1BAyH6iW8ZS7C+T1o/+H5PRwgkYtIauyQL3vomadm0Tpx4MYla0x9yaOtWGXSXihsqY4DGzgx2WvMqiT40+q7k8QCWurdy9wDzHRENqg4Be3/aPDg5i97DNhAzU8UNZz9yQD8gsLmJRAM/7ZqD7NgB/do1fM42KXWexVm8NM89pmdzc/GkHmju9BzM61H6roi77wdet2Y7BBBAAAEEEEAAgTIKlCdyUsYTnly1E26ZvKg0P9tZvyJdpanLQy2heTFp+tfv9LDl8CZ22Ne8TSs051F52h87fFD6LxlJNtqHpvIUOzOY9NcXnAS8PGdVglrziP+kEtA2zny+jhK0mir8KlDrYSanGn0fKiCQUjKy88d0WFaGYHKNnn+H9ma0uXzOaOBnsARJ6BvzGBpXskZ6q8h9XXtXVliiInPiJXEvHfTWALZCAAEEEEAAAQQQKJtA1QeAxAZqSlxMdFDcDk36Oc0l2Znfg0nYGZLW9Quk5rq1ZTnT5JVL0rv3jOYFuq4s9dsE0+aQDr+IlCeIVZ6T9lJrPhEgrS+ZpRdXjQ5tadTeBo1LNDmtJqYtZ68sL01jm9knMNSROeeNDbrU2oTJfTPrEhvUIV16HpOLHeZ1/JBI39XJa4r7OdFf3P7l3Lu3U3O3aZL5Civuzm+IiczwfVJhJpwOAggggAACCCAw3QJVHQAy+uBshi6W1kwDSub8y/pAY7vST19JRppl6Mkt+R3QTeiDTYc0NvZJ47135Lev162jEc0LtFOG6jQI5CFZtddqU9slh/NtmP2vai+gChu2kFdDJm3cqw+jAW2PzTPipdhhNja4Y4vt0da0bDjgY6eojukD04Amph3Q+zyiD+KJoeHt7IO37XXRoA+4dvvUPtqTqNZHjsMt5d+ZFkjqPWfvs5ESahzOnxPRYVdnzmnPmtd0WJX25pvp0n557AzssLWYDmG9rL87+U5jP1ZL5leRHv0dzTPvUObaSr7GHNtXee+p0X5xd32z5G2lQgQQQAABBBBAAAHvAlUbALJJJU2f5pwo9R/3JiGBtW/1LliKLYMN0vMP/5x3Tc7Ip6mauLSm97i0vuk+DTxoYKDEJaDTz9fNccRZrIlP673kA/F4AjbJtJ2yWIvZtU0DTB4DJh6rn7HNdMY2ObUvc6+JdCfmapJU27snrr3A+nXWHBvwyZaA1973Md12UBOU2+1T+9hZxXLkQkl3bJYhkEPA2FitnSkrrrPWnTw6nD/nigbJS/3+m+M8sq7u0t+DukW6iQ75OqHneEm/4hq8ymcms6wHmLjSWbpy4oJK++mCvh9UWDE6DMzV4WAUBBBAAAEEEEAAgZkRqN4AUEQffO1DcznKND/UDL5wXExPfsO/Us2OTByGELh0SOY+tFkCczzk7PDoFl65XFo3LRHn0jExFzXgZgMMi1Z53Dv3Zo4OA0sVzR/i7t0rJlDCAFPuw5dvi1CtzjDU7b1+29NnpHeP972mbmmT3VIQKIGAxsIlejwuvd97XXo+qwFqO1PWRc21YypveNFoczv1d+7M/rHAlO2p01qeHFvOnMrubWcuntJcQJX3fuDu+75+eHN59JLxAgEEEEAAAQQQQGD6BKo2AOTY4TFlKmagxPkispxnaujX0y+m3SK09gYJb7wtba+ehrt0ueYqmlKunJLWG9qk5vq1U1blu6D+tpulaa4+BfZosG2k9Gti7I4L4qxaP7KkdN8jg2IOaqDJ0SEm1V4W2N4BeeYCKrrN+us8qMPEKAgUIRC/4Ervtw5I5199R/qf+J7E9+2V5PmLYuqvDVMsou6y7zqgwyknl07tkTdPey+mLY5Ii+bXmq9DXJt0mJujv0MZt51UQa1OIV/JxQbqbHsqrejQ3+T2r2ocMf/Z1yqtKZwPAggggAACCCBQbQIV+NehR8KauTL4zHaJn7HBCf0jvoTFdB0vYW1Zqso29Ku2TpLdnRI/sFuCS5ZLcPGy0YqCc+dIrds++vOUF/2d0thQXF6g5ofvlbroGR1CEZlSveiQM3P6kDirN+m6Iu3NpCBJX5eYwye0J1CVB4FmIj9Igw7RcbMklJ56JVmCwKiA7fEz8OwF6f38tyWuswBKcuIDenKo9MNLRw9eqhdDGqCu09xYk0vXWc1jNBLA0vesttU6W7oGaUMaxOnV4ZY6q6L06/8lNmjSoUPbWsfebydXNfpzqLL/+3QWrxLHlKmX7ChCgS+6z4t78CcF7sxuCCCAAAIIIIAAAoUKVPZfsFla5WhC4obHf1UGvvZN6f7kpyWVoyLL9nmtcuN5bV7oxoNbtYt+hqFf4etuEtM5HORJnj8tyfYrw72BNDDUfNs6kSEdMpStXMsL1JJvXiDNIdT66D0Suno4W+2pdeaUDrVYvFofrIrI3ZNuuJ3OYmNeO6Q9gYqoN+fZl3kDkyZwVuZDZpwGu9zHpf6qFrBvd5EjUen9xi6JvJg5P0vsmAZKqqE0tE09S5sw38aqG+eLNGugtPOUzpSlAe5EhoBpWHMd5Soz8Tue65zGr1+5ePxPFffaHHlW3Ks6pJCCAAIIIIAAAgggMG0CVRsAskKBpmaZ+1//XoKLVkj7Bz4okR0HdeaT4pvkLL1L84iu1YcF/QO6pkkfHNJ88h1slESvDkPT74UUN9qis349l3bX0KrrJH5wz8R1GtCxvYECrXPEyfTQMnGP1E/Ba3mBbK+hnCUQkDmP3C6Bi6/n3HR0g0v6abmjvXjm6VTlhZSkfuKermiCaLNrl9bt4bzT7T+Tyxo1N4hN5jydxd6jg9M3dHE6m8axSitgnFpJ6EjB2JmkDDx3Sbr+5w9k4Jvfl8TJ7D0fh7bre1I15JjKNFvhgDZ6QIPqfeOGtGaijXj4/dXhls7G2zPVML3Ltc3OhjvFuftece6x32/Xt2UPbZjes5x0NCPujifExDRRNwUBBBBAAAEEEEBgWgQco2VajpTmILYXjy2lOIWO//AbkjilnyaGQtL64T+S8Pq1qVnLbescG6AoNh+LTg/vHv9Z6gEofsmR3i9+W3Pw6KfHNWHtifRGCS2cq0O2+jXlgiO1N+psTtlKsE66/u4H4tqEpZNLTY0EWtrEbc8yg4sGapofvFtCndrepH6y7aVosuXBvhqJHj6ScevWR+/V4E/unj9pK2jRT9aH+tMPGUu7w7WFNqH05dOZtwiGJHD73bpeh3ZUS1lph8alubblPP8GDVYOZrlnynls6q5AAQ0I1msg0s6AZd8EbcL8ZFQn7QrIwE93S/SVnQWdc9sHflGcoQpP4Gt7AA2myQWUb4trNMAfS5NnbXw9Dfq+N0dnHqtzxH3mBZGrHn4Hw3pN4hl6Ho2v2+Nr50bNB9dqNOBTujo9HrokmznLbpXgPb9ZkrqoBAEEEEAAgekSiMd1FmZ9bguHwxKL5T/kemR/23Xh41J8B4bparc9zp+LK/avju7ubmltreIRG9OJVkHHqrwpQgrEsb1mUgGgREJ6/sd/n1iLBkzqHn6T1L/pjRJctkADQhl6nUzca+JPmiDDNK+X3s98ST8pHxewiMVl8PtPTtg2+O9+XUJtmf8YH9p9OX3wR2sJr9ugPX30k/ZsxXWl77lXJLxiuTSt1bwWdtrxXGWgWxpCQQk/cLf0v/jqlK0b77ur8OCPra23XZzVG8WcOjCl7qwLojk+/dUAl7vjFXFu10+2A1USBKrTvCKRrK0u/cpMvR5KfyRqrFSBGv0P2PZYTOofIRHt7TKkvV1GiyOJzhrp+YdvaPDBY9B4dN+xF4nOmIRzxLfHtp6hVzb44yV4k+v0bFJoO1QsU5mnwesmG2Dr0aFk+tnAG+8UuRIT94Wnp+RPcpZdJ7KsWbfV/3tssqV2o++VhzLVnH25DtOVukZxbtggTo2jVXZp8Gf4w5TsO1bmWnN+j7hnNkhgpfpREEAAAQQQQAABBMoq4JseQP1f/awMfOtLnrDqHn1M6h97s4QWzdHtbe+g3MUOLev86H8St0MfrDyUlg+8T8ILpuYScpOt0vXfPpe2huDKtZI8cyLtuowL9cG/WYM6oZ6T+hDiLfrsLrlJel7cPdyDSStuesPdEu46kvEQea1Yog86F7MPJZlQX0inldfhbV6Kc/M94tRW+rAGbckazdGUzBHY8tLgfLap014PkRL0esjnmGw7swJ22F+99kCxw7KiGoSI96c9HxNslv4f7JLYzhyB5bR7T1xYs3m9NN9u3zcrvNgEzzbHTzHFJopOFwBq1sBQm7pnGmIVahH32a0aDBrOmWSHZknjoKYgGvu/RvvriNmr79m5AuB6/s7aTeLMa9bE+Po+6er7iuZNG+k9W0zzKmrfUK0E3/xRcdLlb6qoE+VkEEAAAQQQGBYY6cFDDyB6AFXb70R19TfLohtcqn/weyyRp5+Srj/+mHR85I8lduy87pXr01NH+j73Jc/BH3savZ99QiKH9Y/18fmDdOhXz+e+l/4swzVidBr0vIsO7+h7YZv0tetD4MLVnna3w7zm3n29ziy2SBruvFXC3cc87edpI+1pJF4SqNrKmjVo4TH4Yzc3e7eJGWgoyZBBW19Zypwl0x/8sQ2xvT4o/hewvXyalmnidQ1C2DKow7H69T0sQ/DHTbRK58e/XJLgjz1cbN+h4V5G9odKLqXIVdQ/KadWnfbgWblRh3xp0DpT8MeaJHol8MiDYzoNNROCP3aFDQY5N2wWWbB8bLt0r+Yt0eBPUtd0i+MO6H6u/4I/tt2a187d8Y3Kfm9Pd31YhgACCCCAAAIIVJmAbwJAycsX8qZ3u7qk5y8+Lv3ffVL/8ExPYRKa7+cLT0h060t51z/wrR/qzDo7dDar4U/MU0O/rowfljFWZVi787tXPOSPGNtlwqvEhQvStWWPxOfeIFKruStylY7z0rI0JLW2F5QdllCikjB1EmlY4602zXWUbzEHd2p0rdY+PuW76/RsP/fag/n0HG3sKJrfheJDAc09Jg2LhoM+YR3eFdOePjbgM6iJjNPNoDeJwO3X+6JWhySWsLhGAyGVXqI5Zkn0cv6xAQ1Sa24tO1X88g0arJmre6m/l+GWSR2Wdef92kNLr1kgfc8sp65PAqubxVmjdY8UW7ftFWlL01zt/ePxvXR4j6r+17QfE3Ps+apuAyePAAIIIIAAAghUukBVDwEzmh8mcfaUJI4d1tw8f5VXb5IJF8YJSGjdjdLw9rfpjGL6AJ9ISvJqu0Q06BPb8eqETQv9of6xh2ToqQx/3AaDYnswJc/qkIASlGDbXGm58yaRc/ppvYfirNks5uQ+D1tm3sQEwhKpXSkRO3OX9kqqu/0OqYud0U+tMw/vKua4zmpt34Jg6hPxzGdVpjVNGriabz+5t0M6bCDq2ncbSAvra/uQPp1F799SBvGm89Qr+lj2sgY0x4tNpBxUY9ubz1rbHCyp667XPhUMsPeALbqDq701UgmXtUeWnXo8dW/o8lRPwJF7JbXxpH9G6hi/WO+n1Ix/9kSKKMEm6fgv/7uICibu2vj4I1K3qAoCjjqsKOM07xOblP4ne62XaY+foAZwTOb3sfQ769JQk5hth8RZkO7aju1lejSgfWRPaiZF5zrtQSi2x48WE9O7rMhrP1xT9fyr/48EH/2IOM0a9KQggAACCCBQwQIMASMJdAXfnllPraoDQLH9u6Xr//5g1gZ6XRm+6WaJH97rdfPSb6cPleH1eg6HXtMHx+J65NSsWS2NDb3irLhBTLvtLeDh0/Dl2nPoylkNXgzl3bZEyyoZOH5J3Ks6HGVcCSzQIWbXL5Fwz6lxS8e9nK9DWez5FViGE6s2aAJU+6A9jaVRA0DzGqbxgDkOFW7UIUDaW4FSvIBOkS5x7fHReUFzKl0L5C3TYKMNAlRpSfTWS8/ffrlkZx+Y1yZzf+HGktVXtormrNC/TPQ9rZAyf7Xm7dGeOCb/98OJh5svckaDO1mKcfQ4cf0dDvVpwOda8CfL9r5fNXeFBB/+A4212kArBQEEEEAAgcoUIABEAKgy78zcZ6UfcVZvCd+4SezsX6UoNvgTLFFdBZ2P9hyIH9itPZCWSnD5qoKqSO2kM541rtAhGtobxZzRKd21N46zcn3u+s5pEuhG3a/NfgLtrRjtGTFYs0b6XnltSvDH1mADQv0v75EBZ4W4tZOGjbTMKyr4Y+s354+LOdGhQ+zq7Y/TVwY02XJ4Unum7+hpjpS9h0GaHVg0RUAfwhM6XOfsaZEL2nNuJPhjt7t8XANAdVP2qJYFZqC0vXXcjk4xNvl0pZegXtN8S6u+/63W98sGDSoXHfzRgwd6dQie3ldZiqO9i5yQ5vgh+DOs1HVWzOs/zyLGKgQQQAABBBBAAIFCBao6AOSEw9L6nz4hdW9+h07z/lZ9SCvuE0O3p0sCbQsKtSzJfsmL5yR54ZwOSfMQtElzRDsjmLSP+9R7qF8DQfpAa3v4NA3nIkqz2/CirisifZ0aMNIeDzmK7fXTe9FIdI/OJpajxA7sk95DVyXWum50S2fe0tHXRb1ov6APC2c0CDTNAZnANAedikJi58wC+hbotmjQR3v8XNCAaWrY1qStbaLyaPW+VYaXBiR809jv3qTWFfRjcrAKPGKD3tvWMFdklQ73atX/Q1wPPSa91myHA66sgt5SXtszTdu5h58S03Vumo7GYRBAAAEEEEAAgdkjUAV/xWe/GKElK6T1Q38irR/5L9L43t/KvnGOtaZbP9nWnjjBpTp0YAZLYE6bJM6czPsMmu6/S0Kd2pMnXbE9fOKaU2LVhnRrx5bFo6meQ87qzfrpdfrbI9Jw/XCvn3YNGHksJhKRgZe3y0Byqbh1c3Q2rxLmyelpF/PaPp0mWR/kp6sM5vFwOV3nxHHyENBeU0Zn1LrUobmyDubOFXNBf39qF+ZRfwVtqkMkm//1Qzp7VwE9YjI0I3rkvIgO1ZH52gPTJkpu0sD5nOU6NHLt8HebvHqmS99l/VAgR5vr9D3Dzuw1X3vpmBK+J420vVF7FOmsYHLD7cP5o0aW8z27gPZgTe74muY5n+bhvdnPirUIIIAAAggggEDVC6R/wq/SZpk8phTP1EQbBEp2tktorfaYmaESmKs5ZqKRvI4eXrlcwn0aNMqWPyg6KOa0Puwu094AdnaaLMWc0qTQC3UoWsPEnjWRxnUytGNHlj2zr4q9flD6LyfFabDBmlIOXdJ0qbtf0yr1oX46ylXtZZVK7DsdB+MYJRPQIZHazUPkqj6Unz2gOa8GvFd9Ure3M3FVYXGSvdL6wfeX7Mwju/bqhFgXtbehDo/ru6Qzk13VgeDaY6PjxPB3+6ttc/C06XvIjBW91jYwNaXoyS25XuT6OzWRvH0fsoEfe1+UsNRovfV67AE1SmoeoYgGy1dtKuEBZkFVGsBzD/x4FjSUJiKAAAIIIIAAAtMn4KsAUGzH1tLIRYYkceqYDpvQXjDTXGwi6MTx1/M7qs5E1LRGg0ZePy09f3R4qnidZjhruXRy+BP0BfrJvpZoiwZ/tm/PuouXlTVLF4k5tV8/dV8qsniNl11yb2MThsYi4u7coWmPcrQrd225t7CBg14dGkSpHgEbHOyKaVJeDeQM2Yf+PIudkavHJgUuZeAyz3MoYvNQ84C0/envSdP73lVELdd2jcXE1Goer0zFDqWzCZg7T2sgRH8fbc+gVn0fsTNrTWcJ1owdrXWRBn1uF1mjwZ+wBthr9D2j1JfSBoWbtJ0xHUY2pEGx8cXR94yahvFLeJ1DwBx7Ticy0CAjBQEEEEAAAQQQQKAkAtP813hJznlCJe7ggMRPHtUp1n8gySv6aWupivakiR/eJ+GNt5Wqxpz1BObOT7Ul54aTNmh+8B7t0XBm0tIcP3brJ9I1mti2JkcuG80JJJ2XJbniVhncVnjPn/FnE7YPQrbYGcCu6ANiKYJAIw9yGgQzGgg0iRz5jobPoLh/MwyRK65S9i65gKO9MXqSIqc18GN7qhRT2vV+DVdBAuQMbXScbqm9rlZa/s2vZNjC++JEtwZ5vJShruGeQT3aQ6hOg3AtGvidrhIMDQ/xWnezBqB0OFhM3/dsjxxbot3D30v1b4MOEQzr+2m/tjNdj6KkBhBXkA8oP26jQ8GeEBPPr0dsfsdgawQQQAABBBBAYPYI6F/H1VcGf/pdie3bKW5Pt8QP6hS7SX24K1OxM3PZnkBx2ytHc+iUswTa5ol7vD2vQ4SWLpFQjw67KKR0XtSEzxs0548OC8tWknEJnt0jDffcJYOv7tRhZoV7h1au1hm1xwXq7JA1G2Sqa9RhEtcCQ9nOxeM6s/tl/bRfH/q084EjZeqpE9MHusZaj2fEZtMuENDhWr2DGsDMcX/ne2InXtN7a6MGEDSwUZXFSHj5uJ4xBbYheuiEhG/VgE4+xQaD7JftEWSHi5W7NGiQ22igR39Vp5S4vt80aP6iQR3CVkwJaa+eWnWww71yFae8/4fkOnxVrh/sEve170jwzvdV5elz0ggggAACCCCAQCUJVGUPoCENAEVffFriGgQqZ/Bn5ELZnkCBefMldP36kUUl/26DTHkP/dKzaL5BH2CKCEzZ4I9jZwjzUGp7j0jz3RvFsdPFF1jqlmlEZnLRhNDO/GWTl+b3c5oUHubYXp0hTHsZOWXqDaSJSikVKODoA/mgxrZPHdbgT54947w0x173y5pguJpzQOnsVE6r9owqokT3Hhru8VJIHR06vHROkb/z2Y47T4dhrdPhXgENAGYrcR2qVXDCau122KRtSGpQx0vwx55HrCd3r8ts5ztL15kzO8Q9r4FXCgIIIIAAAggggEBRAlUXADLaY8Sp1U91p7m4ly5I4tghjSXMTfUICq+/RZymwgMh40/faZ0j8QJn/ZIr+iBVZDGd+gm47YHjoYR6z0jz+gUSXrPGw9YTN6ndfIuEe9Kfr9FZypw1myfukNdPaSJAdv/eDnFffVnzSGiSaNsjpJRFcy9VRsnQ9so4uek7C0ffFyL6dfqoDi88Vd7j9upQIju0rIpL24ffI43vflvhLdCE2m6g0OCq3rOD2jOnsUzD6Wo1CBjVa2SDM9lKqhfQgmxbpF9XpznXbK+ffg0w6yxreZXlN+a1ORsPC7i7vyUm0gsHAggggAACCCCAQBECVRUAMvG49HziY6ncPEW0uahdTXdX6vjxQ6+JGRpMBYMC8xcWVWdw4VJ9GOovqo6idh7sFcfO+OWxBENGWh5dI42PP+JxD/us3Cp1watZtzcn94mzWofWTJp5LOtOIytD2Ye0mJMHxWzbLqYrVLpAUCLHw+XIuZX7e2pmq3IfpILrD2sQYkiH4p3RIUVXjumJTlNAzM6UV1emAEYO7vglV/p+clK/TuXYMsvqZL/UbWyS+rc/mmWj7KviF4t4ILeJ1Ic0CGSnkg+VeCjlBQ0Cep2xzfbeadT3YC/FJpW2vX4iOmy10BxCrvYCqi1xMNrLuVf7NrFBTfL/zWpvBeePAAIIIIAAAgjMqEBVBYD6vvB3En31xRkFm3BwzT1kh4fZXER29q5CSujGTZI4WliOkoHd+zWhamkeQFNDwZbqg5iHErhVh1bEh6RuUVRaf+NdHvbQ56uNqyWgf8DnKubUAX2w0iStmhjaWbVev3TI2epNw18b7xZZpEM70pUcAaCRXcyxfTos7LSmBakR43jr9TSy75TvalARpWJ6Ik2jRq0OJbSzLdVoL4yAPpRf1ZmCZmJI3jkNOgXTBy+MBuaMW9pgVKLLkd7vHpbef/y2xHbskNiePXl3QJl8lRruWiLBxYsmL/b089BOfQ8qptjZwuwsT3Z2sHn6/lOqWcLs70RQewF5LZGOjNdxtIrGJfpSz9P2+immuHGdEt4Ou62UHoTFNGZ69zWXD4l78uXpPShHQwABBBBAAAEEfCRQVQGg6LbnKpNec/DED+2V8Kbb8jo/O/Qrce50XvuM39gMDUn33gviLrlp/OKCX5t+/TQ+nL0nTeBWDcJEdMjYtRIKXJG5/+cvidOc+RPtmg2bdehXHu2009nrFPTm9CH9OpCaMt5OG+8saJDAyhYJPPJmkWUTeyw5rXkEwuJRMUe1B9f2nRoICmuPoDweFEcabr8n9EHOJoCd8TILHiQDGmSxCXtt7wtrbhMw29mWbE6VmSzae05imm9oUtHONTK45aJ0ffLHMvjSVZ3FaNIGef7oahLjAa2v51Pfkvh+7Xk0UvQejGs8ItFZq5NbNYsxc0a/XH2d+nL1u/2Kt4obbRE3pl8JfW2/kvZ7ndQ/cs9IjXl9T17Q9wI7HKrYYoOpHRoIqteAXrG5gVbpUNI16/R96or3s7IzdNXPS7+9DTLW6/uL7SmUjKTfJt+l9tzW2f8vZsHvbr42ObZ39/6LmP72HFuxGgEEEEAAAQQQQCCdwNQnl3RbVcgyE6mQHhcZPOL7dcawjbdK/MCeDFtMXGyHfhXa+2ekJjM4KD1PvyJ1mzdIfaM+xGjOm4KL7mt729hgS9pSV68Pe/oAlJyY/DigAaG29z0ofS8cl9jBI1N2rWnV26zI53RnjX5iPqCJd20ZOC+Bpdp754ZHxT1yTOS89uiJ5u5dNLzzuH9tD42je/WTfz2/DXdo2wb1cUyDT/mUkAa+bM8T+6WJdWek+LUHUJ0+kIf0nkvotbVDboqdralcF+f86yKrtQegq+eoJXI4IgPf/Yme9/C9NPTMFv29WCpNv/yAhObk1yPI9iKKHo3J4A+fETOgUaU0JbLj6PBsiGnWTceiRDQsJfuPRGd8Evs1d6V+14B0VANs+ZRQWHuF6Q5RHV6Wb+m/MBzoGboWXLBJvhs16GiXl2NYoc1RZINAR3fle6aze3vN62Snhg8+/O/FKVWPsdktSusRQAABBBBAYBYJVE0PILe/L+MDUCVdLxv8SQ0HC+jDQ5YSumFj0cGf8dVH9h2Urj3nJbl4/fjFeb9ODcFauCLtfoHbtZeATgmftkS6pfmeRdL8i2+ZuFp7FIX6ihwyoTU6qyefkz5I64NZYKn2CnrjYyIXT048btaf/n/23gS6jew6E75VAEiCBHdSFBdx0b5LLbkldbsX9eq2nTgTJ87E2WbO/HGSk5zE+eMkTnycHOd39pNkTlYnTmLPxCfOOF4nbafb3e1e3ataaqnV2imJi7jvC3ag6v9ugSBBsKpQVSiAoPrdIwhA1av3Xn21EPer796b9dQdiiP1/OukvgPVURwKCjI/dqu6noACIgTyx2q+kVUbu/Ula3/c6rbY/XASZ6pDXhg48Z56MCkgM1nlw+RPqVvf26RMxGjxqUEKfvXxZfInPe0kksjP/f23KHoVJK1FS4D/WPjqBQp+5T9M733KzPqqIWI3l4hZi/tlqdnMADAE2czl4q3aph6iLVAGsjrMqXFIGltlS4p81MK97JF2qQ4s/F9WjTFAnTF5KMweAtN9pF591t42orVAQCAgEBAICAQEAgIBgQAnNNgYFrvw1saYKGbJ4WDebTsNw6m4elhiBI6t2xaJ0Pyzr1JI3URU66CyjTYfODscgqVHYJXlIEbgPJXVLlD9xz6MJ+nszCPX6d69JOWrjNkM8kd7Cq91ufY/Lc+KDSfNSDETXiT1LCqGXYCiCOEyloggVhyUQ/kTXU+SYqMSQHB+pVqEUCGkaxLqlv5eJHKG+mziJtQ0S4742qNdskvk8DgFdktU818fporjIEs9WdcLQkUXQeYsPjtEatJ4NxIQvQSfA2H0t9+g+JVLxg2X1iRxL5HqGnK2K1SD8KlzOI4F+FPCFbymbiDsrwm5zlqNpy/jGtyyF/c8qPHyDdGKhaEgwlghkFpxfcWV8UQsrvGB+OGk0zH0H4S6iJVj7bssbiyapRFQLn4XIbxD6a/iXSAgEBAICAQEAgIBgYBAwAICBfjVbmFUB03iF8+RvLmDfHsPw+FOkQsOuinaJolrl8jT3kmSH85tlnk78KR6Ic+YqKw+M79GL12l2XP4YezUKZsaQfJlOFTZBqGLFZNjI9Tw3x4h387tVCHnT4zIu82dI3UEKhw7lqtqVghqs7OvQRGEp8wJONZ+qFH0bPsRrDPx5PW2KcQyI0KrEGPl0ydzdBKc32QNQgKB20A/SB8k/R69mgr3yezbDqcl2SD/Msco0GdfRZCqdstU9+P3UcXdd60hU6Mvv0LzXz5NifnVO8nhXuGz8zT311+nyPdfBjFg/dzytnUWaG8sdIswVJXD9QplnO9lHvl3GrpBzmTcT+tBouzANdi5BefVfH7KHz6FFJyXtwaJoOYiCaSS28a5qziHFZeeZ+InM6ysHF+ZTBZmHQGwqMk3/xVk6sYji63vpGgpEBAICAQEAgIBgYBAwF0E8Ah+Y5gyM0XK6C3tRVXV5Nu2G0obPHnO5cyv4+4l+3rJ09FFPPd0/g7vtl2oHAYHoxiWR1UkdQDKgzooiWbHtZlKTLzFrIeaSLF5qj7USeo04ljyKRVdB8fSLPeLz488PmcLgyYrgoYGQIZBWVCDXCDsfIZA3IUQmqQZFArCzBGQ/LhGy4AZ8vjMwulNWFS+qavJEfNBSosASs/V441Q1Q7w1d33UfCVfkr0Qc2yZPx57q/7EC66l7ybm0mNxSl2pZeUcZtk5lJ/athBzpv0ZFx4T0Zk9/IAGc0HYT9aufi2/VDQ4PzgUC/Oo5OvSbi+p3FNL15c6SmCP43lBuGuK62sfWLipwIkchDH1qiCWALHr3Mf0Y0C3cuszXTjtZofJeXCf5Ln4Ic23tzFjAUCAgGBgEBAICAQEAisAwIbhgAqO3KCIi98NwVRcEFLeurp2gb1PCrsLODpb4laElW+PFt68DAfT/Oh1EhOTRRlpnIVnA67CY0zZ8ZPVSu4D0y7ewdJAThDWcmftZV6/5XXIJH0OKm3bmJjmaSeA6TePK/XMucyef8hOHl4+m9kZQ0gGCxKk9J9yNaFb1It+icQPXA0lq0CSoEqEFPsH7JSIN8ST8sdO/xgd/8dDmNtM2DLDnUM5/scwmhCFgmf7M5Z1WOV17HaLnuMIn33+iJUc28rLeCajF94Z2VURdG+xyGCytcS/SCXQIwT7o3rYYnxefI2F2HkRJRoGBhypS9WOOZ17uPaRQJrGru8duJjCEfshvJQQZiWU1smfnD/MiJ+0n1L+FM8N5n+Jt5tIKD2vkBqK0KNm7fb2Eo0FQgIBAQCAgGBgEBAIPDuRMC6J7zO+FScuJ8kdnAyLNl/HSFWAaQRqctYWnofk4M3SW5pIy8IK3V2uigTLO/syH+c0T6Sdh8lqQNPry07WhJKt4OUY/KHDdsx+SNtgTOFY2XL/Kj0lcRTfhNTJ/Dk3q7ZCZmqgoIl2yIgHKewf/1wRPv7oGwBWZbEuSnjtR5khFlCmey5F+K7lry5FuSDl9RBKH36oaQYuQLyB+ovp3YbKIAyd12SFao+WoN7QE/mYvc+I1zMB6J5vSx2rb+4QwehmME/rUqc3ZE11SjO11EQlGMIP9Q1XMgzDh8syFC8cagXl5Zn4ifXvdOD9kGMN+WQLNWd/7tpoYpQsH8DD4+k4cIEAgIBgYBAQCAgEBAICARMEdgwBJCEEuT+9/3Qmp1RxlEJqho/5lFtqpSNyar4ZWcqGCf7FUJVMKoAgZKnxWbDpNrJhxFoAwmwEuqSHl4dBCHAypsOEEEWTb7jzlQlIKP2cJzUK4XFVPLlukTguLE6aAghc314jUDhFWJVEM5JDn8qhhU5DFIbbsEDYi9EykuXSUGJcuWb30TepIukvn2mGHu8IceQoGqqPLatYHNXY+vnAMdv3MT5npX0ulB7Wt2CpOEYb3IAJA6ut3IQ1FZNwj2RRVIDF6BSA1lpZnPD2CebDxeY/EFYaor4yZHDSYbqp3wT9gHKn8kiE2hm+70R14VnSDn3zY04czFngYBAQCAgEBAICAQEAkVFIJd3W9TJ5Bqs8oMf0SV6OMzKu313rs3fXetjMVLr81ABlVdStKILFYuQsPbJc8h/s1p9ZQSmcsXoiTq2COKJ+q0rJLVuJWrpNuoitZwJPSlH+IW/CQQR1DcFNFWy6VRziAo7p4NwMPuv4TP2IQank6tdkVSYmbIjWWBT4yB8xlVSz42S+viLpDz1JKlnXiYaR9LcSFBLWKyOwomttHae5J4uiLXb0LxIEO3lUuUFsARyjlGlTZWdW/Pg8NByPscLbAgvpQgzOEvnB6vMroN4ZSLFzDjEytOICnPIGWSnctQYEzM2/kz6MUZ0zmwmK+s8IK6ugTANO1QarfR0e39CBTh572Mk7XyQqLHHcF/VgVOkDJ83XC9WCAQEAgIBgYBAQCAgEBAIQEC/kUDwNG0i/yMfovB/fm3NtBNcen3XfkpcQViOsBQCeZTSjld1UOj7b2j9JPpv0fzz5VRzPxzXeNgY3UAr8nM8a7x+aY06klIIMRGkcnjEaN+abeQ7joE4mVqzfNWCaXYEHZid6misasiHi2AHNR0K5atAJSNULKqAQkiBk2gnFM1sN+3sj1k/GetURSIpKJM6gYpoCGGkSaghLJjUyI44J0fK0+zkAMpzqGJuzoeq6t5tNP/tWVLnLRIFFifo2dxOajRKSigHcWqxP7vNFCT71qVKtMpdID81xU0eFxNfi75yqGuyCBO+zzGR0rkf1xTuCdkhkeUgiocHQED3pQiE0Iz1XWOyKQki3WPhXlOF+18Q+X6smhpCS+CS1w3G6mAbtF1FNXke+gRulakzS03GkfT/OVw7Y0jQfw7Q4e9Hhilvf0vLBSSxCkuYQEAgIBAQCAgEBAICAYHAGgQ2FAHEs6+4+wFdAojXJRBmJYMkUibxlPddbnJNDUkTcNwdmNK6C8qfFPmT3jx+7TotVldS4DCeWuNHuJ6pAzacH3SwmgiCYzi6NF8mRsrh1JmJbxD+pVyEA+DI7Dihui6to1GJc1SMQRXEBseG6tuhrMK+quyw25mT1sPKfy4RQGoMDjbnMxoaBunTi5waDqqcVbMCxYaDvbIXqz+pNnBXMe8NZF5fmGo+eJQWv3+dkoP9+c8cajnfzr1IKH02/77y6CE5GyU50+/mZOktOMfVJfJErSPlFSgAy0HiBKoRIVmJ6xxkqAfHL47zrgzOfAKkiFFoFlfimxsynuEAyP86kDCNUCLFcU1xEma+hwxk4OIkXHIE1+yWbuyHyQ1JGysHYZ09c6781bodYaNL94Ts9e/m7w3AG3mtKBZcJn8YDsnjI2n3oxoy6uJj+BsAJeLoRZw7lSQ1bScZKiFB/mjwiP8EAgIBgYBAQCAgEBAI6CKw4Qggub5Bd0e0hZEwfgRCgeDFbhU4NMh4EqWxxr9/J5z5XvuTqW2mxXPYTsdRip45T3LVcarcBqct+yl71WZSTz1nfzxskU0EyS3NcNxyqCMq0CbukACSS4AwYGXByOUUXnBqqK4tFb4jxwEIKwNsmAMCSE1C4bOIhN2zGGtyktSxQYSiMBGVp3kRApcHl7UyOisjLBqu+41m3rIw1Z5so1BvK0Vefc3x9LnCIKt+1pv84R2IDYyRbxdCN9nKEPbYglw9afKHlzGxiyT4KocMwgxPE75/gziSautJqkQ/5ejTA0JQwXsAJFASxGQc521Ch5CZBQkdwr2jfQeIH1xfHJKZaaHpzG/WPrPCKAgyAnySvmFuPqwMT+qvNlsaYMJU2CoEAri3T/elFm3C3zEDk9DOc+ynDdaKxQIBgYBAQCAgEBAICAQEAnoIbDwCqKZebz+Wl3E+IN/eQygT75AcWO5pY3/wla+Wxlvdm5hSTclJ4yfS4ZdeJ7nyfqrYDIcow9ThiYxvzj6miSA6eTcStUJFMn7TsCN1dNxwXc4VZQjFsmq2qlFZ7TSrHSuqpqAESQsIapBIewxhLs0412tA1HhzHEuLBJCm8JmG8zwwiCpt11Phd1lTyetr/SaS7JJXRgPawX0dkx8bTd/Kcj5sVTtxfMvupfALL1nZZKWN1weyZT/uc1C36JC1Kw2L9yl2+RpV7doHAh4Kn9YOzCtF9KyaASeCz2VM3g/1I8QHL7O2CAeT77kHIWHDq1uxguimwf2fK/ixMonf7Rjn9erai33K2s4LyZMPJE7Y4f0vCtKoEoolJq2EpRAoB56LS3iOXyV1ZpCk+i0CHYGAQEAgIBAQCAgEBAICARcQ2IAEUC1xRTDV5Kk/kz++PQcpjrxA7zbzNDVR1cEdJI0iMapda2ij4Ovnc24V/O4LRO8DCdSOpvw0vrIR6p/v59zOSgPp6F14ug9yhzmaHYcQ8gGHK5sIKq/GeG9Y6U63jYRExaaOpe5WRVwIdY76zqnUgKyaaO1B9TQ41E2VwCUBIQWWrbLs7ysr1TAu8fFFUvuuW87js7K1vU/SZnbSbKqXDIewcYSMd9+w91JaUdkNwoOsk0ByQ5OWDD9+4a1S2g1SZnGt+kFatkCloyyFfWXP0CJZmb2Z7vd4FKGKIyAHdNcaL6xssE8AcW9TICXqQW7x+cb5iDjnT2jMOfmjzRDn+eatRDdK61hqU1uP/6px7kyBbMuw5Pn/IHnrPSgesAewQwUmTCAgEBAICAQEAgIBgYBAwDECG44A4j317TlEsbfMwybiVy+Qp3MrJQduOAZnI27I5I/HCfmDnY1y+fI41CgWjEmg2NZuqn70IH6w6zzpt9CHXhNpO1ilxNLT8CgkMXpEkAf5c5xaSzfIkIuWt4Y+w3Jb1xqyoqMCZE8EZAo+q8M4h/nFVgX1Qud2ONkgAerYD0XbLKdaTcA5HQ2TehUk4AzItCKZFGDnzC0CyMaks/bfxpbr0lSNQ/ERh4IuIJOkgDSBMQnkqX2YwqevUnJowHReSnAxlT/HtNX6rFTq2klWZo0HX0NeGje1skbtvUjS/ffitIOSxrI5vKZZlVK/DyQXzvMEwg4Xb1ke0bwhXzM8J1zL73bj0MFsm7yOvH7XQQDtI/nQjyAsEDc+YQIBgYBAQCAgEBAICAQEAo4Q2JAEkBrFj+9clkyi0NIMyXUNeDLtIO9Drv5LdH10eIoqjaIs4CgnG7ookfQgNUaSYgsRiqKSVmRkglTJR3Xec7b2Kn6jj8a/rpC/vYECnMfGIDm01U6lIydWyJ/MjVYRQXMgNswd5MxNMz9LHbuQMBRPl7Mqx2S2KYnPoWGS33OAlO+/vnY6wXlSL50hYoEXO9MtXVAHRaGCqESKFNBVfTiWl6Am4ASqxTSPF+7rgot0mUMnvZj7bHcsqY7UASTYziRoWd21pRGhc0Eqr8fr4XZKJraTEq0geQaEA+pqJeMSLbyOY4pcP5pFI+Tp2UGJEryvKQthkiGwMbRC5N9C8mmyIwwJzxhOL+cKjsaMQd2UjORsarkBJ4NmFdDodcub3LYNowbKMeywOnKBknhRfSdy/QEvVFeU3/MTIME35M+Y2/YQih0TCAgEBAICAYGAQKC0EdiQv5x823ZZyvGjMgHUAQcZT8zJSUWj0j52urNLTIHsal67KtnYQ8MvX6eZU99auxJLWn/oUaJbV3TXmS2cvzVNI0++RIG926j7kd0kTzt/Ki7t2AICyEQ9oBFBCAFsg/pFPkjqlbfNprZ6XRNKZA/32idG7OSiWT1ift+8FlROrA4a7YPj2LekHUDo2KbOVK6SIFRUE4PwmoqjKpA2d4H8cZF04nlb5YBKXAGkSrVEg6NwYJm1W23qyE0o6JC4+OAR8HkzIGK9JMc9JF2CwnGJqOSbdN17D9Dss28ub5y4fL4kFY7xwXHyNmB/jaycJX3umnL+TZLvOgpiBvd5KxbGPQZhpGRCNqzpxg/VySaoE1VcV368Lw6taZLXgmoo+0bz6mFjb+xBaB3UYzS1pHQ025uZAeQFWnoIsOd9yJPWYtZarBMICAQEAgIBgYBAQCAgEMhAYEMSQP7HfphCj/97xm4Yf+Sk0N7dBylx2QZZYNxdya8JHNyG6lIrRE6icSsNvXSF5k7rEz/pHVKT/GjbvsU5Rw9s8eJ1eufKTdr6P36QAnGQQEnOa2LdpMN3mpM/3JUP4QE34ETDMZbgL0knT4IAQVUhK8eWQ6ocqGLUOMaCuKnoFhxCgts7tZyz6tunLA4P0mS8f6WtP0BSM0g1KIXUyWEQoSbk2spWzj41NGK7jKf3PiTH5XweXLab80TZMjA/Cs5HRLJtZFNlJLMd4/xLIHPMDEms1TdfIdp1B85nkHZza8OZpCkszzbGqMQsfvEa+Q+9x3BWUqCW1AmXyRPGQWbC1CIBxLOrwvlqhQBixVLrLvSPc5vJHzYmf8pBCEVdup44n5CCc94Lckyvsllq1Nv7fyZxrJA/WSioIPMkQQBloSK+CgQEAgIBgcBGQoCfdz7avrEeZvzh8ChFi/SQeSMdy40y1w1JAHnaoTaoQiLfYIbDaYI4kz++fYdLolSyyTRdWbX49nWqOrCXVCRIHX39Ok1/6ZuW+i1H+XFH7mTmxQ8S6cY//l+qObCDtjy0lzxTfZbG5kbSru7cBFAST4kzw7eCYyTB75NO3g/HGeoJIyKoAo74rWuW55LZUJ1fJKUW4TgehJloqhSEWUnFUdVQFA4tokMcG8q6qwMgzNLWsBnOUhOpHKrHypOEXWIm3dHad6lCXr2wGn/IpjEGJ21FyAbJfKsBbowhH0N+MUnIJbb5pX3GvHhuvM5Ktaj0iC7nlUl36/RdleHIgxtQr55O7YvFjtQrbxm3rOa4KiQczrDkrT7ygdyOG533GW2L9THei2Mu341janBuVYKILYApV66Q3AVW2Kqhihr5oVQKL5E6ettV1kNN2YRjmCK5VzXRzudVS5x9KYdccwRqlkUQtyDrnZAgzgYuoa3KcdzSih4700IZeCmA4yNMICAQEAgIBAQCAgGBgEDAMgIbkgBSF/GD3KbCJH7hLHkROpa4vqKOsYzSBmoYA0ky8u+vULQfDoUF81T6qen+u0gZcph/IpOQWRpv/vw1uoBX0wN3UusB/EifMX/iLx3l3D85nqZ74TgaJW8OjpsSQVITyqrfumoBDZ0mk6M0++3eVSvkpk1UtnMblbUFyOsPIQczCItCGMgT9eZ593qeRhgSXvJ9D5G62QsiqwYkagKKDMSejOsoTKyODGfaMP8Pq3+cOHdWx+Z2JRICpnK4YAzE9MUzOJ9BZLlprA7RseQo1HZlIEZjIChLxFS1EtF7BgRQVWEIIBrHPWYPCBSryaAXpxDSBVJtHuSw3v1JI3+gElLD+qiGodKqgsItiGvHiZWBfJpH8ueBDNIvvg4J1J3M3e1tmIiL6pBsucbhcvG8rTCBgEBAICAQEAgIBAQCAgHLCGxIAih+7aJpGXijvU+MIKymeTMp7PDeZqYiEWYo0E7Tz7wEpwUqC4vW8f57SOlzSI7wGCbO9+Rzp2jyOeQo/rFHqKEBDnFwRndW0vYcuX94KwUOMCtFzMyICMonSej8JMm1NUgovuKgKJPjFOEXz8VXBjJoF/m6NpGvXiWP18BhNJu30To/HNBChPnISTjorMJB+AT8cakrQGr3YYyFL/NBUof6cKxMlBFZ85Xat6X6y1wems78VtjPrJ1dZ1MlkHX92Ofxi4WZicG1wwnuS03dmJyLkReiDj2Tqv1L+ar01ua5TAURZtW08xMEUAAnTwVCvDLCZqm2DfloWG2oXeHGPcYhz+P7nw4JbriRh+9jCI/sfQdNsu7T8/i7VIlrPgRy6t1kJn9DTGFAuXh14DRJ3cdNm4mVAgGBgEBAICAQEAgIBAQCKwhsSAJI4ifeTiyEkJoaPDHkRKSopHO7WKKpk6Yv9VN04EVbu7TlR99Pys38HFbJQqjOrX9/moar/NTzE49SlQInBzlP0ibtPWhB/QOHyUj9k+4o8z2DCFImQ6mqWJnrbX4u39pF4bcMlDhILh67cB6vVKeezW1Utmsr+TZVIKUHq4OynDw7Y4ddTKqcHteLSz681sGUVChIJLz4gXpNK8J44BTH4NxOTiJ59k04rSZzaUSoDMc8pU1GeA0rKCIrpFl6VWHeS4EBAj7zBSS9kL/J195G8SHkcsowL6qBqaHSUo4kkZfLW4N7rI6p/sIdK3VqSiM0dYbVX6Tg74iEe5EPRE7nfiJOEr95G859nLeqBQUXVwMD6W4tITSupTKEK3FIZsyEJGZFS6EJIM5/VIFx5kdQHMFkLvqoGS+tqE6RYVHgacUqwBJyMm4Lf0OMulMncMwEAWQEj1guEBAICAQEAgIBgYBAYA0CG5IA4rwXnvZOSg4NrNmhXAuU0SHy7thLCaiINropVbW0EC2n+e9C9WPT2j78GFGe5A8PqVpUqCjBMF1HfqDy1mbq/tH7qHz+hqZukfbvRjjfjPnsEVKSU/2j1wOIoMiYSvG5aqporyHfXL9eq5zLvHUINbBoydFhCvML7aUKP3K07Kayzkby1cSQR8iCU5kxjjqUR1hWRj+ZH6WenTmxlDinjgrnFjwOteK/1j1Q+CBcbDFK6hhCbRBGtsp82K90FBznMUmCSOJcPvmYlm/JYgclkANIq4C2Dbm3LlhN2G1x3zKa+ZEnK00A8T1MjYQocfNaRovS+Bg9f4XKdx7Sn0wZiDJ2+C3eN/Q70V+qXrtE0h3b0bcJWZm56RyI0Lr0n0AQmG2bsNa68k3rKjSBPFcgkvicN7KKZlT4wnUzf8aoxcpyJmXsqopWtrb2iUOnOOEyk7SMle0k7TrD6OUv8qP/KqisNEUqE+G4r/C1mgBWKOGuEcR5ksTq4GlSNu8hecsRnUmJRQIBgYBAQCAgEBAICAQEAtkIpH/9Zi8v6e8SVAxldxynsAMCiHeMyR/fvjuQFPqtkt5Po8mp+EEd27SdJl98jRSbT/8Zuy3/5SF0jRLiRgPYWW7T+Y6OTNCVv/46BfZtp86PPkhlucgfDpkYdEbWJaQWCr/wLW1vFsEVenu2k7+lirzz9oggT65QEAO81EiYYmffwivVwNuzjcp3dVH5pkjuRNK+SlIHoRZw2aRNLVAgZBE4OcZIlXefQcJV+G+BelJ3QCGUgCprbgGk0DxJSsYTf/h3NAtn991oVWkWrDA775kbIN+BI5RECGspE9jxSyClpKO4xawN2dS4xUaEWE3cch8kVhZWgmxZtHh+c8hV/W7ME8pQzRwcP052baQC4jw/C6CCM/P85NprVuQ0dIFktXePytXtqvXp5O8hEO+crJ0rnc2tVpatap/rC+5Vunm+wuifXwU25dpzJG3ei2qNFQUeSXQvEBAICAQEAgIBgYBAYOMjgEexG9MC//X/If8HftTx5Jn84afoG82U6kaaidfS+JPP2iZ/eF+ZPFJJRmnqK67suswhRQ5s8UIvXfz052nxPBweLxwlQ0PpdycJdVGGfP7rz6zqNXGzlxZeO0cLwQaK1/asWmf2RZofN1tteV3i5nUK4rjNPTOAHOY5nJUyPD0vhJUxQ5OfSQoILBmEUH0CpeqPEe04QLTtDqImOK5Tfany7/kNkVIKWO3DJglptVu77SQVIX9du+xulrt9oI6kEydJevS95H/v10SnVgAAQABJREFUblKgMCtp43uMhOvWwKRGkDSFMrthk4qz+9eq6S/ieJQhnCltTFpLdcjzA+J6DEobu5avek5vPA750qrxQdHHKqM0WbKAynJM/nDeo0br98SVIXA/4UpcufKzrWzg/icQzsqZr7jfr+hRICAQEAgIBAQCAgGBwG2IwIYlgGTk8qn+77+U1yFJ9F8nT9uWvPoo1sYqnNwwZPbDr1yg4PnzzodNJmnwa08g6S/CeqqshzYZDSijiphTq9i+lfxXXiblK19D/g08SfdmOY0e9N3vTP0TD0JBs5B+sr96hon+G7T46lu0sFALIqh79Uq9b5EgSX7n+5ndZXL4FsL2LiAKpix71cp3JUTysXtXvrvxyYMn/Tr5f/Lqugz7EMVT/vgE1BcIJ+nqRnUlqApadsIphjLg3WYt1cRJsV0xf4Ckux4g6ZE70aePJK9Cvs0m54wrg7rTiRI0UdPUgxwpkKm3Bq333LEnle+nEudrXgYtJatgULUPyb+IbkHd1P8OenSosZwDQcO5cdwyLrPOpBJX4+Pwu9p2XK8redi0YZgEQlJljQRiIogJIUMD6VO9GYQvzvMy3BcLXeXPcB4rK6T6jfF3fGXG4pNAQCAgEBAICAQEAgKB9UFgwxJADJcS1HfwLUOJ0slKGI42KoOVqnF1r2jzNpoYV2jyqedIdanc8y2QQFJN/ioTT0W5Y+ja7kb1KCnlJCmvvkDK17+DkAn0x0mENYNTpcBxsWsomb3w7edzbpUY7AcRdBaKoHoQQV2m7T31+WOVOQBXEls8NaEpsjKXL3/m0Ikqd519qWeXO/k+lieJD0nkCso0DomJI7dKeQgkEPJ/dO0FIbQd5J7NfbGl6oFDWiImqQiH64AiIh/zguw5cg9J77ubpDavlhJmubtkkOTNIBlK3JKjOH8NTAo4v2cYdLm8WL0FEoPJmFzWcwj3GZy7XMFLq+aVpxKIy8HHsV/Xkecnm1zJNZc163FPrM5DJSWB6OUEy2wB9MPXXrrEPOffmTMJ0WQSiF9R/G3lZPBVOJdr8PeRq5Pxi8mhShB4C9hfthiu8xIwNZ8QthKYv5iCQEAgIBAQCAgEBAICgWIhsKEJILm61l6oiA6q6syURiSVWjiYUllDofoeVCee1MK9ogN4euuyqX4XnjKzqsSB1Rw/SgF1fPWWCPVSnvo2KS+dgxMHwmXw8ur1Fr/FQ1WG6h+9LhL9N0EEITQs3ESJmk69JlBfuH+pxC9fpNisiQoLSZfdNKklX6VD1mwCcAgTCOEzMuZl1Hk4oxEk2IUTaYsMghNs2ey0tdyp44aSgrxI2/bb3x6kl7Qfap8PPERSj58kj/5+VRw/bL/vIm8R6zW+X6l5ci05d6XcjKzFSbkDCYOTICnTFgfZUeUCqVbB9wiXyMgFKOqcGKt9WJXDyZU5mfQi+glO2u+Jt+dQMd6WcyVxZTJ+MTnE+8iKm8kb9vst1BYlQkQVavdEvwIBgYBAQCAgEBAICATcQsB9r9atmVnoR0EC2lSFEQuNzZqgPDwnVfXu2EPebqgV1tGSDe00X95Kw69eoqlnnqfk3FxBZlPRgTCAMRvhEgaz0CpGGawzW9yyG+SdkaFijoJcOSQ78BQtqn/0hk7lCHqbFkKNa0LDlKgDJZLeIFnLgk+/gugM/fAyBTmLXLW0sMqtThuhELBsUFpkkkGd++BEdhhvbcePtqUWMh7S1TWNyAPDyXUtmtS5E8TPYyTtQr4fH0LpTMy7qcFkbWmsir59yXgi5TgXCmlBEI56xoTIDpBn0SzimdtyHh9O5pyPxXCv7sJ57YZFoU6yE9bEqpxm/O3i64bVO2ysbnLT6kD61OGaDU0j7Iv/dugTlG4OabUvdewKbi9jVpuLdgIBgYBAQCAgEBAICATetQg48LBLBytPPcprHzhK8fOnXZlUAmWE2aS6BvJuhjOA8CsmmFQulcvhYrPTpEw7eJpqYXZKXQtND81R+PQrFlrn32TTXQdJvXEx7444qbRdq37PHeRXMp7A63UwO0nqeAuOBXs01seIhwO21D96Qyf6rlM43EYRfwNVtFZr5ePVIEJ7CmAqQhAXXrhGtQ924YF9huNfBbXOpIkTbXcuPoSnhB2qCozGKkdoiYGvbbRJajk7pnCWq/FWswPhKSBKJvrxHs7YzPoxz9ioZD5qoWC7DpN6Kce9CeE50ol7ECYnIxwyYWn+UmXhQqgsTcBKI65O6AlAabNERmRsw8omtQYk1jyIhAKYMtCPsuAYO9u2GZA/6XaLCI2qhFIttBTelF5u513GBeEB0+pGImcr91bOs9UO4geqM/LigprotTNba205ZxD/DYzgms2zbLu1AZ20wv3CjXL2ToYW2wgEBAICAYGAQEAgUDQEYrEY/cu//AsdOHCAjh8/XrRx7Qw0BwHH2bNnaWhoSJvnvn37kIbRWHcTj8dpfh6/5UzMg6ibujo88HPBjGfiQufF6MK3dafrw6ggeuKXz2tl4uMXz1ICnxM3rtJ4/wJNzcFZ3boXLJEdiYL5FDkUa/TNKxS+fMW8oYtrh779PCkckpOvKfafMm/ai9AhC6Zeu4BwBhAhVg2Ki8Unvm+1tWE7GQRgEjl61ESSIjMKBeVuUhbXOrKGHdhckRwapIVXxkA04txK27wjZiW99Zp3afvulBO3Zo3TBTj/47NON17ZTgXp4wW2rchV0rkfiWW7l5QzGWTYSmuDT+5diwYDOFtcjX3wgSQzME3189iDJLV4cDuxsQ9WiAGDMYu5WIlmnM9ZA0u11u4BWZtZ+zo6iBxUWQRQK4jGmI7yJ7tHJkkrQE45tSSu245dTrdevd3sLcwlSylZj+TMrJ7jMDZWM7UidC0JIk0FeZicIfIjBMxN4zLxnDOIc/6ULPmztMOc70iYQEAgIBAQCAgEBAK3NQK///u/Tx/72MfoG9/4Rknu55/+6Z9SZ2cnnTx5kn7yJ3+SDh48SA0NDfTnf/7nhvP98pe/TE1NTaYvN8muDU0AxS6cpdD//TdDMN1cweXXw1evUqj3Bg1+9QmajVeR3OhC3ghMMlLZXLBQLyMMkuEwhUcnjVZbXq4q9pQagTsOUZVqXYmivPwcnGgmgXI7yIrcTMoMnCCL5tnSQ949h0jetDqUydPWCWcqQclb/Rr5Fx/os9ij82bx69codGOJ9EAJe+Xi284709lSwk3FVWuEKsDVJ+5MJIJQqoQj2wH8F4CFpx7Lch93V/fLxc4kNUrSbjjp2YbQOfmh95F0J1Rf5XaIrqWOPBvjtp2cCmbv+cr3+jxIlpVejD95M4gTJlGqLRIjKo5HAiSOVz8s03jAzDXz+SVxzuyKS6xX1SG0DOTotj3ol489lDgcxhbF/ZuJn7RxKfYOqIHctGwizc2+3e6LQ9OECQQEAgIBgYBAQCBw2yLwhS98gZgAKlX7nd/5HfrkJz+JStML9MEPfpB++7d/mx577DHt+6//+q/Tpz71Kd2ps1qomLYxPAkDRBb/7R8N1ri/OOrLcCjQ/cK5CzT0xlWSu/N/2hudwg/6dbDpV06B/MAT5XzMphqh5YD9p7TKK8+TOgOiyc+EgL6p/kaa/cpT+isNlkrlFZS4dI6U8RHy7tpHntYOkuAoxnsvrdpCrspSE6xa696XyGtvINKinJRXzoAVRAiNm4YS4q5arcuE0qrJIRn4+bdJ+fd/J+VZhFDNIaTGCyd4I1oFFE6VCM1hA2bSfQ+TdD+c+Trnx8NbC1JsA5BA8b6R1H7r/V9T4GsqtKSg47w/XAXrBghV0+TQGZNMcPgacjhJ3oyFNj5y7h0OIc7XyqvQA+57DcBKnYXiDnmBclkU5HqNOw8mtKEiFsbMNacirVe1vERFGkwMIxAQCAgEBAICAYFA0RAIIhXHxz/+cfrZn/1Z4wrKBZgNpzqZmprSXrm6ZxInTU5xiNq3v/1t+sM//EN64okn6Etf+hJ5vV76oz/6Izp16tSartIE0Gc/+1manJzUfb3++utrtnO6YEMTQOVH7nK637a3W7hyfc02idk56v/6UxRp7Ca5wT6xke4w3D+Q/lj093h2iEEBZ1B/8r221D+ZU1FByiivvglnGoSVTnLd0JuDpC6aKA4yO8NnVvkkMoiexJULlBxByAVKcHO+p0yTKvJRA2T2lONzMgkfzzhkKMfW5qv5Sb6bIRIGFarMJ2F9rVSG48DGVfqe+U9SvvJVUk7dwLEBmeLJOh52wqdSvRbtf4kSJB04QtI9qOz10B0kNaPSV76iJuTVCXzkB4q2D04Hir1z2XjTepzneQNh3L2KsErNGrpSlbBQYZCg6CMfkyoWLAolIUhl5wbixltuf3MmnZq2pkqwczl5rrQl2+kH47a4QD6lZx63fk9Nb7Je7+o0jq8wgYBAQCAgEBAICARuKwSeeeYZ2r9/P/3VX/2VljKhvt5YEOD2jk9MTCyHZYURPWNmHPrFdvfdd9NP/dRPrWr6Ez/xE/ThD39YW/a3f/u3q9bxlzQBdM8991BjY6Puy638PzzehiWAlPlZiqNyVzEsWb+ZzMqwTzz1AvU/+xaFqhBKhPxAcusWOKnG+S8y56z4A5QA07deFpvN8wmvRSeuHLGQbVtiy7vJjKqqGnvCusml4zFSXvgeKX14Gh7YvNyXUrGZIm+eW/5u5YPkzyIRljZSQTisMZM8Lmva5rkgOWN+c3Hc/RwcYi4JXQ3cGnucqxt4AkzAca6TQhonYM+2geukPP4NUr76OKnXWTWHPwAyE0VwekvRWH3Sc4ikzirk+eEkz+5NsnxXgCruvtO9DgvQU3IYeWNYSaNjUhmIsb1Hdda4s0gdAhnQtG2pbPlSn2GEZk3hpZ0zFsYJjdmvDOatxLUBsvUa7keJ1USy8Yg4MZiI5/mWAS8mfbgEOydeRjgoKVb7WRqBVUDNIL7csAoo71BZcSOYCtx0/25shMmLOQoEBAICAYGAQEAgsAaBc+fO0SOPPEJ9fX3U0dFBzz77LJ04cWJNO6MFnIz56aefpj/7sz+jz3zmM/TNb35TS8xs1N7pcv798eSTT2qb//RP/7RuN0wCsX3lK18hnlfaeN9mZ2c1cuvIkSPpxQV91/GyCjqea51z/p/oK8+51p9ZRwmvhafGUG9MvfgapekDCTKvyu3dVLmlDb/t4QBODaNMLYiLLEtW5fOUOaszB19nz14g9cBu8tWg2tXIVfs9WAwBiw4O0qWvTSDRsUIqsrdzdbVlY8840zvmdXjt+G8PoFqYTl6HsVuk4CUfvRthHVEKnepd7srKB2/PDkpcv2KlqdbGVoJey73qN0xOrT1H9FvaWIpqecvOKCdzZWPHsrYTpBDOWK7uY8f8TVDkfIuknftI2ga1QmCJTOPjpqAjzgvFycGT6RccWe073pFYm/MrqXHkK2FVRgLvuFaoooLUqwi9K0NVrObNpLIay8gwjnr2De1FZeUk3/c+OLxwnqcH0Df6LAVr6kKYF4iAWPqO4PKklDhVPbKDVGAcff20y527152arEAWJwOycBvOyysg8Pg8cNnkQ8dwPvSt7XUWxIp/B85/i2NyZTAuD8/vucxXTTSM8za8kKslznMQRZUNCG8cxr0O14lWYUvnOmzF9cU5f+xaHQgl8EB5GyeA9oEAYtKYCakZXGOlaovIi8SJs+u3lOoMxbwEAgIBgYBAQCAgELCBQDQapUAgQL/0S7+k5dZh9c+f/MmfWOrhW9/6lpYsmkOqMq0MvsbvI4/QJz7xCdPKXJnb5Pp8FXmCZ2agHoc9/PDDus0feughbXkkEiEmtu677z7te1r9s2PHDqqpSeWs5L64alhtLX7PFcC8BeizKF1624r3Iy8Rww9fm6bCsQ1e7tVevCkTQpseuY/KUWVGXcBT6CWLBOEAr6MlZmY14oqn0Pmjj5F6E054IQxOu2IknWPigF9rDMSQiSmnX0GC1GqS1OYUgaTbh04HuKDsmApyz4n5uraQB8Ra5Lx1pZrC5ebhG7ppMgivNU4kl1xnpQEnWa7rSL3PDlobFvwdm3oV5CFebps6asHZTg+KcD01HCSpFse0HQo8CU54CPs21Z9yWNPtivVejdxIrZ1w6OGMxhw47nbmCRIo8NhOkgOVFP7eS3a2LFrb5HyUvKm/ZWvGlHwgPqACUt9+bc06WwsQfivvPQCiYul+kcTxD+OPMLrXtZFrUGYdBFmoQy7rbbAIksaPvDphHFNDw9iTU9bIHx8ucCZgmawwswacR5z7J5McN2ufuS6KfWvfRTRknejO3HzVZw5Fm7qZCktbtaIEv/gL80OpBPdUTEkgIBAQCAgEBALrhkBaccvKlfRns8lw/hsmcuwakyKskOGwKDv2l3/5l/Srv/qr2iacjPmHfuiHtPFffvll+od/+Af6zd/8Tbp8+TL98z//s51uDdteu4bflkvG1bz0jPe/vLycmNRiwiibANq5cyf9wR/8AX3uc59bVin19PTQRz7yEfq93/s9PCt3T5FtzxPW25t1WubtwhN/PP0vhsXnLTzRzTERJoTGnniWxq6Mk4z8M2xxyPTn3ngzx5bFWz30ny+QVFNXvAFzjbTkz5k2Cy6QP3qDqo8hiXMbExnmJje12FL/cG9qaNG8U521lUcOUqA+Qf7kMNXfvZsC9xwjqTI3s6MyAeS2mSbcBfHGjiiTPxXw1Bu3wjk1n6c6Nub2DPPrb5n4g8evgnTxg6HqAEHM5bJr2/Lr2+rWnO+FS3PXw7Fn8qdYhspPlfd2I9SqNLn8xK3VT13WwLIdhN2m3Nftmu2WFkgH3kPynXeiItYIVDogavjF5E8uu/k21IMgdSwZrhEm88pwfRiZDz9M5iwcd1b+8CsIsiiXVeOcckL+pPut8GB7F//Ec3U0uTTPM22XOTQ1x70rDY14FwgIBAQCAgGBgEDAOQJpbXd3dzexKifXq7q6mj7/+c/bHpD7tUv+jIyM0Kc//WltLE66zMmYuWz8Rz/6Ufqbv/kbLYyMiZgvfvGL9Oqrry7PiYms8fHxVa9M9VD2Ov6etvn5lLiDiS4z1Q7vD1tmCFhaAcTz5HkPDw9r4W6sALp58yZxbiEODRsasvGAPD0xg3cXfx0ajFCgxYmBG/hRbjM3gsO5REdXDrDDLpY3i46M0dD3z1OwYRuNPvliKhxqee36fkhCOaE02nSY83FQzHYX/XrKrDsb3oVbVF0fpMrjcAZNiEEPwovsmpKh2Mq1bdm2Hqp96DiVRwZwfkKJwDY7Sr7pq1S3owbrTlDZDpCXOsbJpsu6QVy4bUgabMkiuHlN4bri3CUN3fpP/OEAqiMgi0rJdInCBGYIp52VQV1QQLXvhbIqddN1fepamW4cUy7NvR75iJCPqeL4Ha7vlhsdxq7gfDIxvn3Id0C9Y9fwR1G+D4m1K0CYTkOdwiFKdq33LEhP/ac0a7pK4prgEvHZCci5oQd9XEdfuYyJHyYKgzlIMe6H8+6oS/ePXP0arY/jemYS1C0LgVirRThcqRpC1JTT/4fUBAhgYQIBgYBAQCAgEBAIFAyB9E9vJjs4OXGuV3Nzs20ix+nkufLW4uIiHT16VAsby+7n3nvv1QghJnw+85nPLK+enp6mlpaWVa99+1Z+RzHZlb0+xmlNYGlCp6GhAc/u0ugsd738gdezcVWztL311lvaR1b4/NM//ZNWAWwQqVN4Hzh3ES+/dOkS/fzP/3x6k7zfrXvYeQ/lbgeSv5LkugZSZi3K+B0Or3h8FBuCM++icdhVqP+Wiz2615UHzj90FOtu9fffQ2UBOEs2fCAJF3L5wjXy7m+jaCxA0XfOr9oPD0ozxy+/vWqZlS9qFtHISp7KA3vIG0C+GjVOEhMmnHuGc39E4CSNGCgQEEohj1ymKh8i1z70ECJQpimZxCUIgYEkxcm7MERSsNfKlKy3aW5N5RexvkXK0Z3uS23BOao4QS2rhPCu9oL8caCIsjO87bbLCiCDLdmR9uDVVAWgW0DMAfAp7EcsZLCBncW4ybOij0Nu1tF8W7dQ5JVT6zgD/aHjl64Sffhw6pzSb4IcO0gIveMgqdcsXpsc8nUQhF4Qap+0zeKpCIf/hEH6WTXOvdN3BSRJD84FkCW5jCtiVeAPN0LvwDIstcaYNy2QP9y6BuSzFnaZayCsZ7UNleGVJ5nhQT9e9OMGKVIHcnqm38Lk16+JeusMJUcvkHzkx0nuOLR+ExEjCwQEAgIBgYBA4DZGoAIkRxC/v/v7+00VL+sBwenTp7VhH3vsMUMyhvPxsBqIc/G4YVbDs9Lhcp6MYlGf+tSn6MaNG/SBD3yA7r///uXp+FGwiPMU8TvnQPrOd75DTz31FD366KPLbZx+2LAEECs5vFt3UuxMnvkjciCn1iJMQHXZKceYEcT+VR48RKG33TnxcuyGpdWBPTtJuWX+xD67I09VFZVxuA2TnQg30FhPD7/LSzGhcLZ5FbOhHI6gteP/sg3lsWUJ+VBV8tZWU9UiE2RwthyYJ75IlRVJ8j90jBbevkHJidQTd6m2nshOfpn02Kg+phnkgtUnjpB39ibRwnW80g1M3jkBMyf/zsojJEWD5JkfIm8HEvkuYP2Ue7K+zNnIPdtx/lpQHGRulPmZQ1X4BSJUudqHJLfukqGZQzn+nDrFrG2uQg0FAo5acG7J3SAMcGynsE9Jh452x+51J394x+UahJ6VoiFJtSojCX4yB8Gyqw2Vs97OuQfS7oMkNeAABlltlWF8/DgMiyt92VFhsUpvFCGNzbg3WKlsFwHRV4m/CSGMX4b33jMZkzD5yBW+0qSqSbNVq2L481zm8LxMd5TA/nXh6dX1t9JLnL3j+qcw7lMbwfghxpv/yn90SG4/qM1YjQVJHT5PUhPuh/y3CAm4zZ7QbYTdFHMUCAgEBAICAYGAQGAtAul8PFw2/h//8R/XNsCSeBwP82BjSGvB4VucfJlDzRJcnCbDOMyrrQ2/UWELC0g7klVFOk3kpNukE0FndLHqI6uM2DLDxHIpe37hF35BUypxSfrXX3/93U0AJYYHKfbW66tALcSXuEEZYzfGknz4gV9CVrcXTkrfRVsz4sTOsVtQU7hkEsK3Gt57gKR5hZKyn+TWncs9S/zkPQIHnp9omxAm0padpPZdICmEC7qtnBK7j1Poxgglrryz3JetD6hgVfPQe8nD4VETl2xtKh/aD8dpBuoEOKcJEFxTU0i0fY3UiVvaU3mep2Yt3SSV+0m9ddXd5MVVwAqQ5W2cW2M4t4Oe9zjF6oA5SBVkAedTa4dKigLACYzeNJ/LNhglP/CFAGy9LTGW+oOy3vPQG18JqkbV4JebS+VJol2HSb1ioKZhZ/7ukxDEgKxZ+qO9vHH6A5dO5xxWfJ3aMa6E58fxrwRBzaqgXMbkT6CL6JKVhw840Rq7ofwBYWzXRq+BvNmFOeV5ASf5/lOzRI7ZncRS+/pOZ/vgcLi8N0NuLOX1/0Xq9pPIC7+JlH78VpjuX+5WPvYzJHUcXv4uPggEBAICAYGAQEAgsPER4JCsdN4eBf4bJ1w2sjQJMzo6ulx9K03opLfJ/M6fM7+n2/B7mgBiYomJIs55pGd6BJBeu8xlnAto79699MILL9DFi/b89Mx+Mj+XFgOROTOTz7FL52j2D34TP4xtOGom/Zmtii/iCWqBLArZXKlYZU8XyfPjdlxfbeoSTko3rfnBu8kzkXLg5p97dXXXUOB4EGfKZcQDh3YhnArhG9mGRKDq1PDK0jiqEE1doZqedgpV76LoZZ1tVlobflKDc3A+bZ4LAThdwQn0ifM0OKr1LcHPlI4fIeWF768ea6wvhX1lDaKUuiDaGQLVnKdTD8WVcr0fScfb4QB64ADC0XWqdJEx8VI1JnPyMpAPnC+IdzHQg8PlR8jbJPAH2WBmVQ0gf4DpepunkoLf/o/1noXh+MnRWfJ04/zLZbsQInUdSpPssvA19SQfhbO+mLqGTLth8qdxG0ggm4TLBO7FW/bi4gQpmMs8TPrhuG/egXDPy8atOWFyTSvmctO4jekavm/ghwu417wMZAh1bIfC6oyzblj9w+TaBjS193ndv2nKxSehGKsgadNOKIHc/Ru2AWESUxYICAQEAgIBgcBtgQCXeN+0aZOWyPnv/u7v6Gd+5meKsl9pAogHY6WOHgHEeYLSyqNdu/CAz4alQ8fSZeJtbKrbdMP98on39dLs7/3aqlLqunvm0sLIkAWnw+FYiclJ8ixlA3fYhSubBfbuokb4suo0nF67lrfzvTJgzfFjVL5E/qwszfgEFjcJqV4S5ZbjM/pkjNS5G447nnhn2/QQHvCPIQnzXSRlyfeym+p9V6VyvcWmy+Tte7Beh6RUTfqCakm9eR7O7ixJXXBIa3BgnFpzB9FALymvvUDKc88iLAJl22dxwMrhlFa1wNm14JQvja3OgiApVeOQDtcMITcS9rUeTi+rL9pwDDkHkp61dustLe4yOK/Bpy+BkABRUKIWvz5oaWaSL0nS4ROr2ko7DyDfD8gLK+RPeksmf1ixYtcG8VTF15x7q3JckwgzRdIu5JXq0W/PZd45fxZX13NqtXydYuMACNx8LQoiuhbXvBOr3wLyO+Rky9LdZnGclJc/T8knfx/qoFOlO08xM4GAQEAgIBAQCAgEbCHA5dTZ0rmA9DZmkobz/6STN+u1sbOMw8c4QTTbd7/7Xd1Nn3wSD59gXIHs8OGUCvnpp5+mrq4urUR9WrmktzGXrGfbvRt+rgu2oQggDvua/f9A/oSL82OUE0BHCqzSKVuKK3ThWDruYvHiFaIekA0OLM1IOth01SaMQ43HwtP39FZ6yiM4w6vUP+m2Ge/yyCWqu+8Ile22t7+K6uBSMSi/roLAymkIRVH74ZDiHJTatoEMAhHBoW82TKrKIi4Q16peu0jK90EGPf88KWd7SQ2CjPIjthU5McxMvYFwlHebqUj6y05+M6RBjH8L/qBwFSc2mZUqs6nP6/h/5Pw8RV5+Yx1nkHvo6HkQVFatvYLkk4+SfP/DeL+PpFqoV6IOQqDmhkGcbLI66kq7AfyBNQv7DYBUDS09FNByyUA9xkRNtmWrmLLX5/revBX94hxDknkKg5g3m1OuvrT1IKJbcJ07MUiob1tDXiPl9L+RMvEuvL/dtgdV7JhAQCAgEBAIvJsRuO+++7Td/9KXvqQpgbKxYN/1x3/8xzUS5tChQ0jTit9yLhgnamb713/9V93evvzlL2vLOTk1K5XYDh48SFzxi6uCfe1rX9OWZf+X3g8uMf/BD34we7Wj7w68WkfjuLLR3J/9DilTeJJZJFP5iWmBf/x6AtVF2hvzYabesuGkZXSF1M0Z35x9lMCENu1uIykattxB6Mx5UjPyA2kbtu/QV/9k9zp2A5W4Jihw12GSm6w5iVwB2rbpCWygulF7Uyxuzv5qmlB1ZwzJS6+DDMLxAeklcUJXhIhZMTWagyiNRUi9eJaUF7+HkLSXSbk2DlIDpFEVHEUOX0lbJZQMnKj63Wrs6KsggsqBZxvuCXwMeg5iGciJdbRkuJqC33xiHWdgbWh1AQSOBySaBZP4tAtUgGQZWgqftLCRXhMOe9KqdtXorTVe1g3Vl1EyaD/UQVpy+szNQY7UYr4cDphpfG6UVWUusf65DU93KqJov0S8cAl6rj6Wr0Xwt3OTgWLJrG8OhSwvjb9TZtPMa90C7n3CBAICAYGAQEAgIBDY8Aj81m/9FrW2thInZGaih3P8pI3zAv3FX/wFPfvss9qiX/mVXzHM68MNOJwsFAppr+wE0Ok+0++/+Iu/qCWJfvnll+mzn/1serH2zhXHHn/8ce3zJz/5yeV1rBr60Ic+tLz8zTffXF7HH5577jn6tV/7NW3Zz/3cz1Fa3bSqkYMvGV6eg62LuEnk1ecpcR1KlSJanHM9FNqKkMfIyi6ErvdR4LEHyFfuoWQUzgv7vGlyh6OYJO2/VFf8ccmil2+kPzp+3/QAEixPXF+zfd0DR7QS62pZgBR1iU1ZwovfFJAyHg9OYeQEYpN8ZXoBV2v61XL5QFXjA7FS01pG0Z73UPitsyA/Uv2s3QBjxY3X6bXXlimxtasqQerE3lm7XGeJ1LAZeYrx9D9tTNj0LyWN3tSJULZqUofw5FqvxDPjMjaQ3tLa++wUKW8tqZO41PahA3B4R3AiLKlerPVym7eCU64iRCyOlwxcqnA82UFnlUaRLd6/cZxWJeYhpOeyZktPRaw1NmmFSnva8WHVFipD5TStopvBcfQipCsGIkvXoNJpAknKhKtWvh03Tw6bspuMmnPRcB4iYrIVfWQal7z341zL9zyrDRDZPW3i4VRIXRQk6G1qSu+LJHWfQCVKqyfpbQqE2C2BgEBAICAQEAhscAQ4/87nP/95+uhHP6oRKHv27KF7771Xq7zF4Vkc/sX2Iz/yI/Txj388597mIn7SHXAYGBM/v/Ebv0G/+7u/S1//+tfp2LFjdPbsWTp16pTW7NOf/jTddddd6U209y984Qt09OhR6uvroxMnTmhVvrq7u7WEzy+99BK0KIpGEv3xH//xqu3y+bIhCCAlFKS5//l7+eyno21jCxFH29nZKDE7Y6d5QduOP/kc+fftp/AFawSFG5Opu/8eKtMhf7hviRkeVPtiVyjnz/KOXancOZYnlXKwJCRFrgj2ku9wN4XAfSRu9ur2oEbgQNrRy1XAYQxPr+0rYb0TNW5y/o0PpMiuCpTY3oJ9nx5BHuMV51UCQaSO5EHOTU9oeYPkex9EQuolUmjt3pTGkgxCsqgTUnBOLEKpwuaD2qO8PpUbJloctZSnKSvELzWTkvw/ORkkGeKpolsQ10RtB5IYg0DJVeFrGNd+D1SEcR2iwwfiJJz6waC7DypIkvZtREzQVmNHZ2ySr5wzqL0HTLPJuZME0aTdDR2e8L5qcEvzutM3Xcj7EzKZl+nGG2Tl4gSpV58jaffDG2TCYpoCAYGAQEAgIBAQCBgh8AM/8AN0/vx54hLqrPZJq2+4Pat6mKTJpf4x6tts+Sc+8Qnavn07sRqIcwzxi62pqUkjhX75l395zeYNDQ105swZrdT75z73OXriiSeW23Byad4HJo4kF3OeSoiDc/hrcnlujj+kdyTXFKJnXtUSPzseyOGG41MSRcHGFdR8yPGCA6qibF0pWOX+/RR6pzgEkH/Hdmqsg86IwzV0rP5+hNlMWHOkOEeOFial04/uorbtKGu+muzhCyFes53CV/tIyUqI7e3soeqAdbJO2nuYpKq1qgN1Bse696LulFYtZAUPO3ua07dqjf4XnEOcK0jlJ9i3rpHUvc8mIabf7UZYKt39IEmtOSnC4u1KeV2KEIrgfEnkCMNzOCvVU0Nzf/9tSo4iPGcDmP/Rk1R5HCFUViwJomLokpWW1ttYLQ+/4xCUPFmEJ+f9WRP6ZTA0zz0cRsnxPoMGWYsr0L4eIZc+Jncs/A2wM5fMoTh8bQRkJSo92raGbuv7Y7vzEtoACizPvb9IUtPWEpqUmIpAQCAgEBAIlCoCXNGJc7n44Mtx+XG7lt6ef8G+1t5qd/N1bX9yeJSCoBBmZ2c1Zc26TibH4Izz1atXtXxAnHC5s7OTOJ9OoW14eFhT8XA4GpNCnPw5l/F51NvbSyMjI1rpd962EFb4vc9z1ioO2sIX/ybPXuxvzo50ohj5hrB/lUeOUBDMXykYkz+VnBALF3Qhy9TLgQA1tKPk+UKWs5UBQjyOsu+te7BEJZnDL6ZuZaxd/VFNIjTHjqUEQKu24EVl81ADtXkptvNOKKGuLFebUxahCoAIwKpJHBIShuog0xBSqN60Rq7ZVvDgJqwOLRFanPwZTDNNgoh4N+Tu0TmWmbAX/TMrgNIqoMpN4PFwm41AiQK1mRumyrU0+1dfA0m5cVQZsbcvWSeA4u7gtAprDseyQmQkcJ/JtApcx1bJH95OhsLGk+MPfFkl8nj1oC0IYpVVfghVs2ohEH5ebG+HWOScXkHEv7dsxv0A52EuJVT2XJjMYhUQ5wK6nQ24JM//B3lO/goeylhXat7OkIh9EwgIBAQCAgGBwEZHgAm6ffv2aa9i7gurdzLLw1sZmwnFvXv3ai8r7Z22KflfOeFnv0PJgTxCWRwiw+FHrbuaqO2R91Ldve912Iu1zZSISaiPtS5cbRWCXC0+M0tV73kPeWpBJhTAmu99D8km5A8PufjKKZr73qt4vUYJORf74p6QjRVJ5fPXqLbbT/5jdyLXTiUp88j5YsckHSfWD2fSaqZ5hHY5tiDmKi2QvKed5AceQlgDlFTC1geBEBQXnL+FlVxMBnFJ7zLn15RG/vzlVzcU+cPAa0olq5Ws4muVc64cPK4M5s+FfcZ9hokco4TQRhNiea4fisZ6qIb0rBrnAD/NkXCNauSPXiOTZQrOo/Jc+5CxPZ9vfP5xQukoQlK3H85YaeMj51Dyg1C+3Q2he8rZr4P4d6CUut2xEfsnEBAICAQEAgIBgcBtgUDJE0CxM6+tG9ASngh6pm9RIHSLKsEcFsrCFy9SFVRApWRMeASRiVxGlTLZ73d1avUn76Wy8Zuu9mkt+7O9ISUk961YBBG0o4b8Rw4jvMpnrYNqOGghPGnPthCcN4umhhYsttRpFoCjpkDJwE/6F4dJqo6TfO8Jkk/cDycuD2JJZyixyCoCICiZDOKcQTE4/5xUuApEADvoHDJmxaBKmPvik0gTY5OMtNJ3EdqoSoW1UQpVeZEVWIy7md08hzAp5B4rA1HDx4Uridk2XHfVUH0x2ZNpjd1EdcBAzZPgCo7gOobCz9QgKOfzK52jKt02inNw2+H0N+vvKJdOPovHz3qvhWkZQLhbfSewBgnXtI2oEa/6LhCw9ZbGU2++Ssln/hRF/vI8TpZGE40EAgIBgYBAQCAgEBAIFBeBkg4Bi50/Q9E3Xy4uIjqjcYRJfXMZRSqhBEEpuEJYGPF+ZR0dFLtlHOZUiHFz9RkfAYHg4ehUd8y/exdV2QmpsDqsVqXMamO0syHxl1DZh4kgKoMDFMtN4khbd2KArFASLFGHBq1N0FuG3EcW2+r0KHX0IIQhS1UWSZEG8iE4QxWbSL1+g9TBGzpbi0VFQSCBPDH8ShurY8qgEGOFBxMETBJlWTJcBTVkad0fsqZo+jW5ECdvhsDGsHEdHPU6VrmAsNHClSqREwjXnxshdAujIASQ48WsQtcsCJZKkD/ePEhYYhUQdpYr9EUQFtaKe4IH9wS3whU1LPi+DLIq2zwguTipNBNFehYHOc0Vz25d1ltrvCyIcN2atlRCbeNW67emth0Yg6RfxP5x5bJo1j2Y13HVPn8NwmNz3PsCTYjchAJMmEBAICAQEAgIBAQCAoHbDIGSVgDFLp7DD2j8kC4Bkxemqf7uYwWbiTIPJwFPvj31cH5KyDgEjPMwuWGeujpqaPGjojyekFswCYSbp7GBfJ0dJHtzeU651mcNyBXGbBn6Rxl2KyZpzmtWS+T9UG/1ZS3U/8r5f7Qa9/qrcy6Vqk1UDhyKFERltc3lJJ88SfJhnNMuEnw5Jyca6CPAoUYRqDOu457Xe4FoFM72LBMgcFbLoSRB2NjiN57V33aDLE3cgmNuxdQ57DfIF00pw/cefN/SAxxAqLhh0/1QXkElYmR1TCTkQ/6kO8bxa4EKpxtki9dF8oe7j+HvRWBzeqCVd1YtyfizHkG4l5nJmM9OKIEat5i1Wr2O7x2ci80HQq4UbQ7quum+1Bw5jLAR5wznW0qbdu/DOTgJ9SkrgyQm0AwMIWDqVJ/BSrFYICAQEAgIBAQCAgGBwMZFoGQJIC79Hnn+iZJC1uMtLFwxZAv3NTeTVAE1QIlYcm7OnTxAyI2x6fgBkhdnLO9Z3Z07qaZFoUBgkeSRS+bb2S5mB0LHjtkJnVJ0wkZ8Nog9Vho5NV85ouEQrmHFgmNw5pAr6PhhhIg9BKdIx6G00s96t0F01W1hKhzs5q2pXYlBwcAVmwYvEl07o5FCtQ9sp/qf+zBV/+hjVLaXVWYby2KXrzufMF9TmxHSY0O5ZziYCvI3iQcLSMq+xpgwqMX1Z/P2sKYfXiCj/zKoTvLJ56Xb8dJCDinkhNBpq2xJhaxZDVvjxORVuHi48tlmECJWjNVMjF8DyJVSNlbSTYHoKUPIK5M9rFxi5Zdm2OdJnItMlDFJZGDJN7+Mhx/WSH+DLsRigYBAQCAgEBAICAQEAiWHQGEZDYe7y+TP3B//NiWHBx32UJjNQmM5nqq6MGwEZer8u3aVjiqDVUnVUCHkaU0P30/eyQF7vbjhhBmNyMla7VilRQwaodaI6BAw8zqkkMH4qg2SLLsLqQ3hX3YTIsVDmPMwyT0NJD+Akur7j6aco+zOS/W7zUNZqruhzavC5JYMx16OjsCnnaPqOxup8WcfpvqPgRD6L4+Sb/eOkt4tnlz84rX8CBwV6pM23BvdsDCIaFb6ZFtr95LyKHuFze+cQNoH8oGVOByKxZW43DYmOcpQRp6Nc0kxIcTL7BqXvS+DYmbHndjSwsXEuXEsNLM7jYK0X5xIkT3zw6mwv/otIOQ4vBDGiqDsMLHUmtT/wUlS+9/IXCI+CwQEAgIBgYBAQCAgENjwCJh4G+uzb4nBPprEU+7YuVPrMwGDUVWPl0JXrxmsdXcxV+EqpaTQ8bHRvHaw6tBBqpjG09iNbFDWWLIEno7rOHvKTYvnTiUcukmEMji1vEII8WR8cQRVz0Ik33cfST0HkMi2welMxHZOEFBBFHL+GSvGhFAMhFDtAtUcbwIh9CAUQj9MgR98mDybmqz0UNw2UN2oOav55ZiSF4oM2aXUdawQ4WTBaWvfA/IHCpd8jXPwcLLpaIbaMQwiwrdE1uTbf+b2YZA3TbhOtWTPuH6dGodDJUFcbwcGHXjlMg6jY/VMhUViPFd/xVo/g4dKMRDe6dCwchwTv7E6U7n6LErDP04q5z8SJhAQCAgEBAICAYGAQOA2QKDkCKCF//U3SP/gwo9wlw9OvLGTlKB1FUe+wwdPnaLAiRP5duPK9t5G584kVxCrbUbeHwczUW2Ee0ic4NOGSVYJHRt9ak3npkh5/nukzsChCiw99feDRJmxlv9Eamy3O+Lq9uV5OIGZPakeUm+eh2M5S1IHVBdt27HWyVHM7LRAn5PWckoVaHT3u61udtYnEt/K0VEqbwhS3ft3UMMv/CDV/uQPllS4mBrK8/zkMLkqF0nJBRAzTAJw2XbZhbw/6Rw80SwVICtz9ELOnB3p1FZQ/8hbHyK5FnmGOIl4PsYVwzgpOecWYhy271siggyuec7jxgQaK2iYCGraCtIrzznkM3872/KxqGxMbcHJwLnCWQDKTT1DyJt67TlSLjyht1YsEwgIBAQCAgGBgEBAILDhECg5AkiZgoy9BC08hR+6RbbF116jwJ3Hijzq2uF8LQY/jtc2Xb0EyYU333MHeWacKYhUsn56qjIclRr8qK+CeoJzbnDJYiaQGuHY8SvL1CieAtuxhYyn+Va2S0qkPPc9UoYxThxzsUo4ySCOnFoF8oEkkTDXBVNnlkhYOHrqrStEw714Uh4gqQuO4RYQQvhcMpaE6up2snKd3DQO9k8KT5LXO5kKF/u591Hd//hh8t9/FwgPi2o2B2Pm2iQx5sL5yde4W8akR91m3DtAIBtwHZaHqsR9kvPvGOXgiUBFElh7L7Lcf2ZDfzPJW+6GYimh5eSRO/DZqbH6B+fKKuMqdEwEbduN630vVhmAkyaCuKqWVeXaqoHW6QtXCls2kJJQ+JqZOnYJBelus/uM2Q6LdQIBgYBAQCAgEBAI3LYImP/qWYfd9jRvpoTVcJkizY/DvxbPv1Ok0VYPs3jmNFVs30GR3murVxTxW+jiRfLv2UvhSxdtjdr04L3kySP0KzSeQJ7OTlKRryeVsgdOCBM9SybxQn4hAXTs1UukzCDfRrbJcGTww12ur0NZXy/JcH753b+I8Jnstmbfg3hKXAcHb9YCQYky7upYX6q3oX5S8GJCSupEaAXmog5f16/yBcJqeTuzuRisk9q3Ag53nBR1bGTtKOEF5MS4sLK8qZ0khIipXB1tHKEV65UwlZO53lYG8q0bJJsKUmIOxONsHiGBaVyi8+Shearshp++7TgpvkaKjy5S+I23KTkylm5V8Pd47y0q6+zMb5wKF/9sNYCQAV9MCahC8jHOwbOIPDO58m8t3sIBQLLmUB6Y13SR3MznB8iftHlwH6ztwfkCVY5dqwIBpoWQ6WwYBwmErjUiKAKiZOiyTqOlRfMg+hu6UIkL97tSNz/yAC2A/GPjELA5PnYmBnWd8s7jJO99P/5+rB+BajJDsUogIBAQCAgEBAICAYGAJQRc/CVtaTzTRrG3T1NiwMEPWNNe81+ZaGgnJQynfT0M6oZkcJE8NTWU5FLx62EoAy957SlTKvfuyTvvjxoJU/Q61Cf52NJTW2UGBA4sTY9UNO+03atU30KqBQJI6thJal8WYQhyRB24lBqTlTQtcJSiYVJH++DIIZyCjcu/p4mj1BJ7/9dyPg6bSiW9EbhyDp545zTkKlLT+YqYhMH8papaVO+GYzU+AKc6lrMLVxrYrgDnyqgF7ASOdrqSXACOqhsEUOZskfxWTiJUDEKa8ke3QjF3FLxkBSXmIpQYmaTY9f6CkULR8xep6sE8CSAF98E2KFOGTciIzP01+sy5bjxQ6LEKKB/TyB8bJB0nhi7DtcrhVjZN2nSIJC5hz5W4skxu2knKHJMvS/eTrPW6X2WQjKxMymVMBPGfgB0HcIsBqW6U0B/l07XKWzEooUrZGD9WiPK9V0sIDiJwFuSciam9L6IwxXnyHPsZkpjoEiYQEAgIBAQCAgGBgEBgAyJQMgRQ8BtfosX//XclCWGUn3yuo8VHRqjy8B0UOvvWuswicOw4Lb7xuuWxZZSxr9+EvD8LcK7ysRJz7NWhXnjMCLMyCx+DIkmdzfF0P7wIgmhJSYNwNal5SyoEgUu450MA+UC42PD9DA9NmYMQG1SLY9Jn+UrhULaWbpKQ1FoLtxsDIcRVdwphKXlYIXpe/z49OKac9FjJUHu4PavIjKaG47y4Zds8UAiBFPLtJ9VTTcmwSvHhaYqcvUjKpAWiIMfc1HkmEhA+mMwzpNaDflp2gKh0qIzs2g/nH6Tw8gmbY+J6q7nMewWuFSP1jN42vIxz0JAfxxXki/bZqOHq5dKWeyiVu8xg0lAESR0nELL5yuoNzb6xGolVSVaNE1vjPKGdR0DAgWxazDonoJShWqih4lFgW8Bz1up8jdpxdTAuC885gNg4yTPnMmJSiMPZjE6M0AwlX/w78rzvt5Es38F9UhtM/CcQEAgIBAQCAgGBgEBg/RDAr531NxWOfuTFp9d/IgYzWLzs0Mkw6M/JYiZ/AseOOdk0/20ywq6sdNZ08i6kj8hyDKxsmN2mkAQQ/9C3a7EwSW3bTLeSOvfiSTKcC6sWCZI6eFlTDKkLUAYE6rU8O9IWKBw4l5FVq2kgKa0asbqNUbv5PIk77peVVyCztETSHPLGDtVmlKjnymKtcLxy5Nwwmpru8kb2SG9TUxFexzmXjHKwFGq34yGSImPklcbJ356g+g/u1JJK1/zYB0hubMhrVCVmT02oOxiTfuXApqFTd7XpQs5pw+RPPuYDicWVvrj0uhNj9U+FRRyRo0fueXiJ/DEfTGIWz99k3ii9lnP/RDJz4aRXWHiPYL8bgcFO/E2qQghVps1BDcXLpJJ5vpQ5u5XPaeUlL2HiipNaT/fhuOYI8QJpp47lqT5bmYX4JBAQCAgEBAICAYGAQKCoCJTEL7TkYF/J5f1JH4VkfRvFT7+a/rqu78Hz58m3uRW5O0aKPg+pDHltYrlDeqqPHqHyiaWnqvnOspAEkI0n75m7obKShckLlLReY1iuTuXIJbFmo6UFtXDaWP2DfVYXM8K4Nm1BWFUdqXNw1KaNj7u0GSoiyn18jIbPXK70MWHjsjFeozdXnqszhpu7SaqAE8nOPBREKiuEOKGzB2SRhFcIYSQhkFERvDKdNZ4aE3hIMo4sx3B4sT2rMTQlED4zWcJvadKEl2vnEvpkJY3DY889roupCLnhEuVDF9dl+PSgnFTaB86j/gf3IodQM4Xf7qfI62fSqy2/J6dDyGFjublJQxzPAI6tz4YSqPsgjn/G9WXSu+GqalyT9dsQ0vm8YRNLKzgPECeFNlPgIE5P7jiO81fnfqM7CFLntx4h5cZTumtXLeTKX2Zjr2qs8wWJqCkMIqgZSpga3L9GMh6UsMKmHuTcDO6XpWh17SmyJ3tuTFzzSZ7gGwjOLyPTu/8btRXLBQICAYGAQEAgIBAQCJQQAvCe1t+UMBy9ErVwoiQg0tBRw2HydnVTfByOA4fcFMm4Gpm3qYnKu3so+OYpw1HL2tqotgzH0h0eAj67yQ9ww1lYXaExBFYbr7QLzZHUjfCY7Bw/aCFBqbEc2rWyhaVPUv3mFMmT3RrJlVUaTC1FEmotDxFKs9PE0rJ0+2pWC7kAfEUNnoRfSvdauHeNEOrTdbHkj/yYgZOePmbZ5wWIIzuXA5fjluC0MrHkA5GkIpxIdyaF233bPXtwXVVCMRKatr2p6xsgf4ocG6Wq3eVUdfj9FBtL0sLj30uRdxYGiw+Mka/ZovolZ3848OVQb2zZRzTIBFn2ubHUQTmIxk4QRVEQE3nYcg4ejCN1nSSl//k8esOmWlLozTiuSKCcbUjOLG8+hF2ySv6kO0iS1LQX+blMCEMmTJ2qfzhsjNVDwSWymyH34RrknEq3Mu4dTP7UbYEiMutelZ7mur3jPmKWV4v/ttbgmMwbE+7qyAVSkOyfiWgJoWNSVeO67Y0YWCAgEBAICAQEAgIBgYAdBOD9rL9xVaZStfDg0o/cEplg+PIlhIIdL/psEpOT8EOMHRGprJya9naRxBWh3LKCEkDOJ6lOIcSBFSyZhiTI6jSIOYemjvfn3hIJqLWQKiZ/aptJC6fixNGcgJkJAjcMeV/W34zyw7CnaeDg25l0EkQZK4w4iXA/nORhkAJxEGgSnvyXrEGZgCTkJWeRWSqrXaCGj72ffLtBsFiw2IWrFlrZbCJBJcWV09hxz7YAyKYOKD7yJX+23IsEzBxetXQOQoEmd96XPZr975yEuax21XZSw06SWxAuyUSNA5NqQbww0WlkXLI+4eBezQmvWbmUJn8y++eE2s1dK0tYAcRKoJIzHL9yEN1GhvBHiuIexCohA1PHr5By+v+Q8ua/kVoKpKzBPMVigYBAQCAgEBAICAQEAtkIlAQBpEzjB3AJmoqkvJGbN0tuZouvvUqB99xZ9HlJPp/hmC0P3kWeGZfJskKqnLRwIcPdMV+xMINkq3A2M0wr8T6PMC0nhnLqFGIVig2bm0iRQVxty19NUgLkRVVbKimtjW7WNJ21OY81HbiwwKHTa2tkLpudNnaER1Btrr8Xjh9wlMrTa0rrvUQJUQZJCk9RzV2bqeoDD+TELNkPArMQx1hhpx3EbOc+XAdLhIoX9yyEzVI8D4J0OQePDqGC/qXNR3Pus2kDLSQRqhNOCg2TWu+EQA0EDsvakiAjvCAn7RpUQ3LH3QZbQb1jpfJX5tas+DErF89tubJWFdq17UwlVGYFkBOSKXPcQn3m88LMorgPWvn742fFZD/UVjfMehPrBAICAYGAQEAgIBAQCJQMAiVBAMUunC0ZQDInkoTKwtKPwMyNivR58a0zVHU0T8fD5lwVlKPXs8ZHTpJvogBEWXbeF73BHS/L79RX5/FkO51Imqt3pcuhO5iPFEA4Uj4WnCPlzGukPP89Ul56lZSbyHFSBiUEJzOtASnEJYsDeOLP4V1LTqbRcMp1ECHrblnqqkLMh53VNQZlAFeVGoQaK8FKqCLMY80cTBaUMAGkzRr5lSqaIyCBHjTZidQqlWDSB7wAAEAASURBVKtgFcygBtoEAqgDRFDPIURG4rtTQ7JneevDuNZxbhiYVFkPddY2g7UWF8dAOFQ0kdx1EkK0LHVKAuSVXGGxo4xmnCOrbmvGgqWPAdwbEuG1y42WcLJr5CKioE6YWvY2SgyXDUirBmCSK5ly9rbF/J6IA1ML1zcTX2YWxr334n9S8rUvIncb/iYIEwgIBAQCAgGBgEBAIFDiCOTnBbu0c2os6lJP7nYTS+Z4SujucPZ6Q7Lc4OnTFDh+gjhBczEsPja2ZpiqA/vJP9O3ZrkrC6w8gXVlIAedzIwjB8hebUOpA0+8OS+PU8tHjaQ35uQoKS8/R0ovjheTVNMgNBaRrDUyD0ITjk8Z8qHUQBXBxBCXQm7CixUHNVAiLeSxH3pzcbSsCLclxeSew4mih5HLZAT4qawkKcJ8rOAU1idgrWxazDYVm6Lkf+C95kMmMxRY5i0drmVFDYifOMjQAEhQJ1bVghAv7EfOHDxIvNwAAohJEqemEQ0gmYzCtlRct5SDjNAZW27cASIGBE6mRW1c4+UgcjiZul3FUBT3m06+v+C+sp5WDbKLy9LzPY7f0xbFvbAe8zMzzgFUASKYCb5cFgtS8qXPCRIoF05ivUBAICAQEAgIBAQC646AhUdghZ+jb/d+Cn/nq4UfyOYIalKhxoehbvGq5Iks0PyCSgun37LZS2GbL77+GvmQfLmsvZ1CZ8+SGmdHoTCWmJoiuaqKlGAqnMJTW0t19UiCGYTjUgirqoEDtp3U5Xw7K+NIXC0KuTiUkUE4eXjqbNfS6h2722W0VxGGxaFfatCGQ5Wx/crHAjnDC3CAg3gqzeofJoDSFgORwC8dk+86DEeWSQ+Qn6EoElPPIUcy9m8BDlOQCSQ41mljDPnY8IvzELETy+8y3isqQEyiDya3uJ3M73hpbbHei5e2Pc4fVipwDqUYyiv3IQyLD2051HfpKl483sqh529Lq9I5qTAOrlWtOYai2DTacycmxnk+tA2yO87YhktDD15AiB3waO5An8DBbbIuY7icHxcdhhjm7NjlBlDuVXbjmN57jMIvveFy5za7Y6JvcTgVvhTBecH5n6xY3TaQOltxzNPnWI6NODE2qnUp17+bo6HOaiZovFD4IBG0MoJ+Wg+hUdZ5yeezDEUfV6myYxwKtuUeqAKfTm3FYaJ6+Xv0+uSQrxDuH7muJb1teRljvQjM18s4zw+HcoGcWTYmvssq8Tcjkir7ziogJnyNLIxrngnzAO5HuRQ+aJv8/t+T54H/F1Gk2EaYQEAgIBAQCAgEBAICgRJEoCQIIGWmNHMAVc33rzpkdfhW9dhJGnv2FUsl0VdtXMAv8eFh4pento78u3cTJ2yOXO91fUQJTv1yImg4wptOHCR5csDSOMmGDpKgQJFDIBEs2sS5axS8bL4fnQ8fJXXGgWPsAgFEM2OkonoXzeQp/S9UqBsSc1MCDjA7QVylJmjhOuP2iRWySIIPJdVU4YjxC86Th0kdOPdwmtRwJalvv472a51q+eCDGBdP0NcYO7bscK11uiT4wNJujBFGf/3n12xpuCC73HQVnti3dWJ8s/0FYVSFKzo4Y9jt8gqEedAAXrWYWx220aqGLa8t3od2EBIM2xDUSaVuICoqtyM0MnGUIq+eXjtbD86DDC5xbQOXl3D4kqbQAQmZxDluZpzoGCXvSdq2hocx24zJIqn5AKkTNs5dTv7MJFNk6TwM416iABtZZyQmszwgLzgvkB2TFC1PkTp1BdcECA0rxhgsDllpadzG14Dx+ozXF3pNdRNRdm6ezMperApiQnse54ZZriImy6uZRLdwnw/NUPLVfybPe3+eJB9uaMIEAgIBgYBAQCAgEBAIlBgCej8ziz7F5GiePzSLOGPv1CB5AqX5dC85N0usCGLyp3zrVi08jFU6bllFdw+p0ZTzVP/QA+SdsXbclNomGn3lHA2/fpUi/KPbqrEjlMPi/gaKbdpGiaykzDk2w+rcfefuAz4ikx/8NDkf09RM+XRgsG2a5GIlC8/RSiiDQVfLi5NQmLGzxE/NodgxNG8etxaerx3LzuXBpE7vO3D44YCaWXWO9dnbzoHQmgYxwGWw8wn3ye7X6ncmnjx4NXZZ3WJ92+EcqdpdRf77T6yZhySZnDtrWru0gMkPJjCzKm6t9I5zNk18RJHbZQKEiS4Ts7JF9icpgHPDqmmVuEDmZCWoVsZx7hqZ06TQrGLh8LKEBfIojYHRHCwtB9E22mepZUEacXhrNvmTPdD0QGoJq3ty2XTf6hAys/YIuU0+86ek9L4oKoSZ4STWCQQEAgIBgYBAQCCwLgjk4aW5N9/IS8+411mBe0o2tFFieh1l7Rb3L3rjhkYGJRGuVXn4DiSMfg95aiDnyMO4BH3loUPk37efZp57gcZuwElCCBR5jYVkSmUNTVweQdjYIlRTUZr47nMU5rwzFmxZbWTSduTxp2nsiWdpse8Wqd17KYn5yI14WpthUiWcn569lEB1mnjrTkq070L0ERwUF0ydQnhJvsakSiEscxc5DILH8UMd45KpE3oKH3TOYWARC0/LjebBJZjtWEzHqeWwlYkcc6iosjNKqm1TK8JixlJKCg6n8Tnow/6oq7fwwpHfKIacU5XdMtX9/+y9B3AkaXod+GWhgAIKHmig0R7tZqbHe2/XLynySK5I7ZI8nUhRZOjiDCXeMRQ6UaE7UoqQ7oLUrRh3IUqkTrxQkAzu0uxxybXjZ8fudE/PTM9MW6A9Gt7byrz3siqBrKw0f2ZVoauA/5uprsrM377MLNT/8n3f9ws/KUZ7njhv2Avc4qpYKjVfqjmoAEJw5yKjG1Yz7g236gUKUGsm5v2NYNFGz61FTftukGShe5WdAcxTgtdXGPHEoNANGK+KGWkxb5wS6+JL4LyhdgkLakwiNSrTl0qfLEMXzpvp/uX3neAdO0nsiSGRqUveI6XbxG4aDzy69uLUBP+9W68IdzDz5F+I+cE313fpDxoBjYBGQCOgEdAIaARqAQGFXzLVH6bFWCV1YBZim6zk4P5ST7a2hthAx9dHnAIJ1NjbCxUTUoc3Z0CEYD7ILrR6YwRq/aH1ckEfFt57b/3Qyti4XPnzb0nv049KNgcZvSdLkdncJmOXZmUF7mluG/vOC7Ljs89Jy8R59+6Sz5aCAsipNPveKeHLNrintd6KGB5wgbIg8V84dU7MxQ+dovZ77//4o0XbiTeQgUuasBhbialacXVoJYlh5Kof9DF1+BYccrl8kFhhXIxMOwgMKEnKtZkAIrQNqjPVWCt+Y1iK+X1A1wwubL2xSqZAUPXfCzJqzK8XkAAxv/7o0mG41F6MpcJ+27Ao5KLdbzHv33N5e5uhYqkrQww187r0/J1HZHU6AwVTF0ZfJdJTBZcczmEaYwA5YrtfMdAxSSGfQMfW2IditILMYJwqRTPgkmjRhWwxwAVRQWFjjn4sqT7evwFGdzAD14EdHNqnDK5LC65N1ujJjYNUQAX1nYZrGbN2qWT62mjR/1MGBPy5jb8T/oWqvDci22Hi3qcu5zMrKhKDqVs/nbgrXVEjoBHQCGgENAIaAY1ANRCIuQKqxhDqo02zvVeuvX0aSpZw0qLWZ2POzMgyXn6WOXQY66JOmX/3Xb/DgfvGX35Dsj/9RZHzBQKmUHJmOQNSqZh4cRoZ++4L0vvpZyQ7NeTsKnm3krpGgYiKih1U0lncHS1tYjXl1R8GY3iUQQDJiotUiDuOsPKMb+HV+DH7DVVAdAkJCAQd1mTRsaCAtCDgyjK2G4ekIvHD4K7u+B7OACbhDtbC8fi5/MUMqHvwWKmyiX3PYVHYAHLIDrZNstOvL2dAFXi3cA733ZEPUF2B5jatCQTebsyCKN1D5RRIUxIwVGGQLGRa8lxyEjX2HBwyhP0zOHQIeWcOvyypw5/Nk0UqHUEtktr9IAIvP1/cLgkb3ntulVFQe7OXEHgc15sdEd2nEBUpJDlKLjVc63BLNa+8ksfVW5V9ZwdAWIKwd4zujDwHThwiZ7/KO6/7NEhlBmFnNk8ExpfZeH8/VLqJXYYEDZWm4+djV42ssABir31n/hqeGAotnjvxdWl49BcRFDr/tyK0sD6oEdAIaAQ0AhoBjYBGYBMQ0ARQCMgmXUSwmE3Z6ZeRcQpuTFvZls+fE/yEt928li9ckFwAUeSHwcjzb8nA7TsR82B+/XBHZ1rmkKLeWsHiwsfGv/+SmM8+JQy2bZRLGvi0H76rPJLCzPbI4kKDXPrzl+W2L90V3lXU0XJjCAW0bw6fx8J1R+nRRZAi2V7s56LNx32qtIb/HifGkPfoGtQdTL1tAWOHe7FwZS0EKHG89blNtU0clRIJBT8bHUbsDizW4IqYz1QGRozXGl/LMQig/XeWkj/u/qgq8Vtcu8tU8rMxjZjctyJV/SeVbLX6be2/Hdccxs6Xn9kZsXAuGa/GdlfCeSLJZpIkAsaeeDl+TSjvI3liu1tF1TDFvPQGsmk9kh9LVHEeZ/at/U+LOfT9fGm6nDG73jxUaYpmTp6TVPdgcGmqgNL4G0WXMNsaxLx+AnPaCOLuW5mEF10XiSXjWVGpRBI7rrHvkVHM6WzcmptTnuRP1z41F684I2Kg/NmRfI2ewfz3ih24G9cqY8LR1ZbXLzMeomzu2/9SUrd/QYxDj0Nxq39yxYFal9UIaAQ0AhoBjYBGoPII6F8jIZguIo7B7AcfwX1oEesP1xPTkDpb4RDdvJr277d/2Oam4DagYCtIEb/YfKc08ykw3M5oBtKjR6l4Jl98Raynn5C2uUulJBB+T1fLLHtxmbz11PhFOy9W62EsMIKUMKrNkzCphhXOg2/TfIrdCnKIbntxgy47DTLWj5/Nz4r5QmHhWzieevQZv5LB++ISgsgwF2jTWKzx5WdckFEFEmZtIMtSIH/Bl9WUpbGAZ0Do8eGaGlbgYJh+O00iJ7AEji3mX4FF8KVA8qIRbdluPtimeofk0ArdGlVOEuq07gJxATWMqoGwMiciCBlvW7w9dj0EZdrlvLqGBGGQC5a3LrdBAEnPkXByxo4HhGx8k+eF7mpKRjLNdgWF8kdFjRTU6GIOGIJMqmUrV+UYNbeJoagSuNZ6och6DwrZH0jDA18Wo3cwuo4uoRHQCGgENAIaAY2ARqBKCASs4KrUW5012zo9JAP7WqTt7jvXs1/V2RQSD3fl4kVp2gdyI4aNfvclGb2yJKkDR8XCwnpqBQs1BTeuqZdfk7nWfT7eDNW7PBGVJMbMQoqSQIkiEEKq24cyLVElqnN8HoqcDJQJaahtkliQAihJWyV1Yp57kgtJTOXc7QLJolKO/cclrpKM2akDHsNmIZmiutaN1wq+F2yCp6yx4n5bBRlHlQvJC7rfUcVjK4pA/lBp0wI8SLQwNhM/003Jbdk+EBd01YtpIGSs5YVYlQx+P1D1Q4UYjWNm8HBFs6YuhpTEBUAVDlznLLjXxTLGKApxe1Nqa7IOHoosBijNlCZYoULzINvHL4AEnJbcqW+JefkkHoyEsaAV6lc3oxHQCGgENAIaAY2ARsAHATz+1haFQKbds4CIqrBFji++/7603v8AYgL9UHlGS5evyDBeXZ96VuZeQhwKRZt65TWxnnhM2pevib1oQj2VLGCKzZcUm74yKy2FlPRcRxct3LkDCzeG2bBdmHgc6zh7Hz9D7s91HW3+wqsitx/KbyT9F8GyZRZuWZU2FTKCAZTbB7CIxiKlWtnIEs1LRcnhatg5Ia5dkR+Z/pnzDzO6oq0Am5o1qDB62kGKgGAIU0Hd7PEfvhcudyBtqm0kh/jyGlO/NwEnKr5mhrxHlbetK6+LcehzKA/cI8yavYEgzO+XliJhxbg7jEMUYdb4R2J07eeXYXHJBhCetlvcvL0/teOomCTF4rjIrUA11wx1m0/w6+LOArbKiXsW0GTFd/NLnCR33MyCFR8IGqTr2CjiCOIlPYNidO4WCynjjT4kLLjrx/EnKCbpXY0x6jY1AhoBjYBGQCOgEdjyCGgCSOEUp7D6b73zDlm+dl3W4Oq0nWx1LGKBHADG1PMvSvMtt4g5N48sYHjqrWDTr70u5sMPSqc1IQbcqqpJAF350+8qjEixiIkFWhlmNCJOUhn1g6va1FbwYefILJ7kYzFix7WI5c5WoVFjMYTgGAWyDWMmmROXzGAq52Ys8uNkELODeEdc331cfMdRV1QIE+fcqLwzvtIAXJou452LzFozEq0rUJzcTKNCiNfYMt4Zi4dKoTnG4wFBENPM4ZckNfhsKSlTaMfi9QvXIGv6vH/LdkwjEEh0YVNQ4VizIMVJVtJSiC3DyO45zzWJNlN7Ht2IOWQXjviHbnNsK5XBOOJdN8auB8VqBYH00fMRndTAYQZnJ5MfJ6ZYtYfN6wMvXpP8xjDf/EMxkDEs1R1PdVvtYer2NQIaAY2ARkAjoBHYegjg15+2KAQaRy9IT2ZO+u+/RbJ33B5VfEsdpytY6333J5rT0mk87URMoMbd6i4Ps2+9I1O5TtuFrB2p3OvCkqhPam1i03CJ6cB5ivMUulLzhlLCztYzhgXz2Ln85yRtM1aPqiGINxfpkdYUU/2XZNyRg1AoYEIJsgf3S5zzp9Bs2UWYLWniIgiL1rKbKq8B/qmzl9p5EoiuWHR9jOGOtd4/Usab105gs/TPp4XMe9aNU8Hkj9PI6mxefeNsh7xbN07ivIIsorsXVT8miRsf43DaQATGsTUQScxMFsMY3Npo6ZTUzv0ie++KUfMmFaUKqAH41aJxbNNXxLp6UszXfg8PPXB+tWkENAIaAY2ARkAjoBGoIgJaARQD3IaJq9KLNUPHF56R2ctjMv/BhzFq12/Rtank7klrY2PSODAg6b4+WRuNUFsUIJp797jIvfdgLYMn9fVgdCspx32qrUeMg3DpUDYsZPk/gmzL6OXgWooCoPUGqKLpPoDgs1iwq2iSVFzMnMbTDf5eMztAWowPOaU23lVj7mzUgGsPlEwM7k2FRZQ1wx1oQSGAbVwMVXCLGlvS43Z6+GMiF2vke8l2vQExxXN57TRS1x/CuUGQ55thJEa8AY9JfvB8NYMMpPItKDOZ33jhxmUrc0hwFYxxXawRkDWq6dSZip1xihjHKMSMnffnr+v1bF/BhVP9d0F1qZ5pzG5pnuNAzCQvPt5ujDSUT89hLCAtbLMkdQTp7udwH02BUKtFI7mlQvTWwthX5sUaekOMI0/Xwmj0GDQCGgGNgEZAI6AR2KII1AQBZLR34Mf0TN1A3Dg6BEUQfud3dMRKlV43E/QMlCnhqQKaP/6u54ja5ur169J04ICk2tqwWPCJz+HTzNyJ9yS3lhOjuVmspYAn3j71bsquNNwyyiGAsICyrkL5ksQ6dsClpaVQE4tZkjJUgeBltJBUchZrio1PDtvxKQSxKSJJoDgEEB/A+3mZMDaHH2Gj4BpTMiOmtKc7WdSCL8tFIeenYIC0vgwuTjWRHh7XIAkgknI0EixzUDdsthCI7k1ZKMOCyA3et3SF4j2jQoLkZ2P/a41+YLuTGVCJWcjkZ137YbwYPGyF5I+dkcyHtGnfJ6n+23F/gECj6gcEjP3ZNYbSj/jO7EEQ/okzpYfC9pAEyuC+WA4g+5s6JLXvMZ/+TUnd+3kx3/n/MBc1gj9sGBU/toj50AWR6sI6MPPMC2IcegKXI4hsbRoBjYBGQCOgEdAIaASqgAB+9d58a37qszd/EDFHkOveLTsef0Cyx26LWbM+izOOT6rFIRriz2FleFiaBw9Ciq/+w3bxgw/sOkbrZq8a483PysRR7/i0HYdI8VafQWyV0UuFFxaTN/B5BOTG9QtwQ8GxJEYCpXcwumYcd6Og4LRBLlNYUCcylRg4zQjAq2x1xgBxuAtwL7rZxvT0DvnjjIXp6o1NVPWR0DHQ+RzcG4OM5ApTypOEJEnEOjHMuozg9cgMZl15Iz754/SzBCWfndK+sCOdRSbFT0mq75ZiwqUBZJaCGd0gPOIa588XFXRea9sdQP44BRF/6MEfA47J/z44LVXlfewCZLsDVWm64o0ia5l18Z2KN6sb1AhoBDQCGgGNgEZAI+AgUBMEUNvP/QqCH+IpbR1ZanrEHu3S8MU6GnXyoa6OjEj2rruTN4CaCx+8L9m77xajCYoZRVv8+CPJIIZQCmqrWjWTAWXLMcQNqYo1lCHwY9riXhB2FbOgOZKx8LFYwahd9WegpGiJIHgWseBWtYDhBVcn43ATzYRrG+M53UzrBQHB68fPRukqVOU/O8xsRTULCR3E6wk1qmrc5CTrtJIsUD+P1lUs2L2p5kM79RxEGnfJMlAxeh14EOTPk2jPp3/bZU0BO5BattuYp5vITWYFs+e+UdLovQ0qpDuKiaiNw65PIIEe+zIyCubn4TpQAx9xE9NNt07MPP084uAHfV/WyST0MDUCGgGNgEZAI6ARqFkEFH5NVn/sqbZ2afu7/231O6pgD8xS1TR6XnY+eb+ku7HY2AY299ab0vbIo2XNdOH4cWk+jLS3MVQ9S2fOSOOOHdLQFbGwL2tkySsvL/ks1mI0Zy1Uyf0xjkLHb7xcxNN9opoWpACK67rmHqOd3cu9w/OZgXSVLTYDpNxyxQsaUIgsgUxgRjc/JUfFO/RpsAOxdqggC7IFkG9mmYRpUNskYaBWsdOaB7kyees2+qgL6Q5lEzKK97VFtRrKlkMyoG7q8OfFyEIh5ecSaY8b12JaTWVjtME11K0q8s47aJsEWDavljF2PwzBFhVRimRECu5gD/wI1EBfqj01UK0GgfY7D3Cls66c9Dui92kENAIaAY2ARkAjoBEoG4GaIIA4i+ZnPi+p3r6yJ7TZDaTHL8nAsZ3S/exT+MFdM3BWDYa5N9+QtkcRC6IMt6XFj6DqQUygOLZ8/rykOzulobf2lGJzF8fiTKW4bBMWdEldtYpbKtkyyjhH640xdgYVHX4Wh2AK4lH81thlL9aCOitMIpB08ptk3H1+E4rZBlyA7ODAMavBFwkKDrg0deJ7aP9+qDE2AhTHbSpR+QxUekuIQRSlXrh6Gt8fIGsqaXTdYr9h7l5+/dH9y88Q5NmrhvErtr6PAaRbEvz9gnowNYj03zuOYPw4d1FGtZCKOgkkkrHnkajW/I8vT4mx/zmcIqjJYhvuPcR6Sz3xFTHu/Fzs2tWrUIH7snqDK2nZ/OT7Jfv0Do2ARkAjoBHQCGgENAKVQKBmGAsDsWFaf+rnKzGnTW/DWF6UttmLsvu5B6UpRsrzTR9ohTqce+N1yRw5Ii133pm4xQYsEuLaMuIINWSzkoYaqJZs9GUEf01KWrTVpqqpCN9xkEDM1uW1igQq9VmYNai7CHqHZG9HEVOKsVTstuKSRT7T8R2j384MrgUGBF7DIp8ZolrgTmOrMaAKmQC5Y8Rwg6QqpVEtZozfUGLvo+KI/TEQd5QxK9g84s1UwlrwXUDcqFyJpewqdB5Gks7DnTBOTKCY5Y1dD+Vj66j8FaaapwFkVQMIY74rmMHz0b5XoaSrCO691AGkeS83rpmAgNqxS1IP/7RIF8i53n0iO0Ek9+HVM5h3LyWxTIVhrcYOcsGy6R+RGt68fmrTu9UdagQ0AhoBjYBGQCOw9RFI1dIUs3/rZ6T9V/6nWhpSrLE0TI1I/4F2ab0rOTESq8ObWHgZblkM0twEpQEVQZmDB9VGgwVX28MPy9xbb6mV95RauXRJUk0ZSfdvsrrBMw73Zm5uQda6oLhIZBFqlURt5isxLXXFbOxcqTtYjIDesQiysheEESxMObGRIgGN6NuvfhbXMtUjUF4ISQSmJiehsngjTwSRD8M1L8NYEM7wWBJlhl/HFdzXg+s/ThYoBuaNQ2h5h0pXKJJli1DfEbdqGYmlOCQQU7AzrXyYdR3Ku3u1kNCDainU8Cc6DTc1ZsXLgVxjKnhL3YXR6IhBADV359O8g7yR3FK+39CxKRwEYW/c+jDOFa7bDMbdQTJzKB8jisSynZ0Lx2yVYYJ7R2EIdhEGJC/HRU+1nwqWM0/8GURhIH61aQQ0AhoBjYBGQCOgEaggAjUXGTH7I1+StUtDsvjXX6vgNDevKWNlSbp2tMravn3StAsLuxyCY2YyiBHahN/weCrakMLv0AaZ/MFbYi7gB32d28rFi8IXrXHXLsnsPyCrozeELlteS8N9q3HnQGLyx2mPGckaB3bhNSBMMV8LNjk0KX21ti5PmkkrCFDbHQxEX1CA36B63L/kk10oqHxjhd2DvP3UwkKQBA8D7q7MguSBu5HX3MGL6V7UhsVxz/0i594TmQIpQcKlHSSIBULgZlsPVBxczMe1Mcy7l2oWEABxjITMAsgxmyyLUzFhWTswNGILzasE1zbzaeUZj4gkitugVErtfhDEF+ar4u5FpQ+vA5I+biMZZEARZMcech8o/WxkQB7tvF+skXdLD7r3dBxA1rFbi8fFfv3m4a6n8tmtFPRTXK0CJ14/WRBnzSDFGAOJiieWpVqMLm/LuE/mx4t7s+MhAcs1D87FpfJbq/hby3hGUNbUjS1MiPnBN6Xh3p+qmyHrgWoENAIaAY2ARkAjUPsI1BwBRMjafu6XZfE7f4kfdvihW4eWmhmX/n48uc2N5kfPh3ieB3nND98m45dnZOns2Tqcof+QV69dE75ozPa1NjEhK5cv57fvugufr8jiqQ/t7XL/Wb1+TRqhAmrcu1dWC32U22Y59a9/8xXp+8XHsDCdKaeZ2q/rBIa2n9zHGC6I0KLkT219ULVgcTrrQ+DVAkETY2qxijK+D5QWtnKFxIKyYaG7AtLj8G0ikyCExkG6TmBhPHALlBX4cvEjFPwW28r9KRY0usQ6d0EMTCm2cUHfDRIshfmoWBPifxkgBGLhptKwQhmSTVRq+ZF13urM1tUM1zS6pNnxkFKIx/Mo3KpwvUcqflAkRckX/36EPCAgQZJT+/totPaKxUyFq3Pekdrbxs77hGV8g0+TgKFLZVRcJ9+WuTMl1mz+b0K+sxCyD4SH8OVnLbjAmJWQGe4ymAvVjYw3RWvHNUTSeGIYG572SfpQ8cc5zAe0bTdSm/9Y518Va9/9YvQO1uYA9ag0AhoBjYBGQCOgEag7BGqSAGJWsOZnPidL3/9m3QGqOuDU7Lj09jTK7CMPycybb/tWMxob7ZhCmYF+aepok8YUfvTih7iJBcLIt17wrVMrOxdOnhSjpUVaH0ImGfwon3vbf47ljHf1xggysPVIZnBQloeGymmq7LrW6pospHZIVmqIAKpWUHKSPz2DwGxUHTdvLJ00F2xD/vWjYvj419rYG0V8eMeyUdPnE0iWOGYrFjwVUpk82cXdS5MgMEIW9p6qJZtUA7ViTN33Qw10QuT6JyAbID3buR/fDV4iJebYSzoL32GlsmKdfB9k1pwYzz6DBTYIqrh2/YzInn0Yu4chd7fD7GaEjGXxXVhZU8UIxMISCIQmuDDxHETZElzTWneD9GkDOXYQ88N3dyT5A5KCqhav4se3L9VxszKyc0F5ZA6/WNKSse8piIlIOHmIE6ckx20rkZJds+bYabgtDjutYW7Abv+dIldx3cZ5wLOI+4YvmtctyiGRm0AMdeD6oLsXVUXduCeCvmPyLdXFv+Yn35WGx/9BXYxVD1IjoBHQCGgENAIagdpHoCYJIMKW/fxPbmkCiHNM4Qluh9yQzOeek4m3jktuelo6H3tEMh0IdIxsL6nxK/lkW2tYWE1sLK7WenZJ+8MIOA1SaPx7L7KpmrSWwUHpalmWmYXqXWZrkxNigRTLHDoMt7Nz0vXAPVjQoD8s8nOrq2Iu4ym8acH9bk3MpWW8lvBgfQGvxYpjdv3l9+XQ/XzKXyNWzVTgXFhR1UNrxaJ4PmJRXKIgCFhw5lvEchSLYYMLU2ehuwrPGS6iN8wiMSCl15ZhYF8LAgPbkiP0U0T4YJtBpqkoUDKMo9Ht2+eM2xkXGzGBBQgME3hw4WlgEW8vqFkGL1Zh8N75OIof1Ak0NEg10NF7RU4fBzExi/hAUNbtOIhzgfE6ZIp7iIFtJTtggdSyPrlkkz92C1O4nyBKiW1ruD8XMVDwgaWG/Sawvwbix1G7rOKcNxZfB6X1FPfQBW/9+lKoQ9crnmsVtygQRan+2zHWrBqhE+TuFTSsKJLTW48qGMYmIolFwz2SGnwO75hPlFGJ1IDvtdx8VMni47wP3eQPj+ZwvgWvgyCBLuCa5fmvlK1A4TSGFwnkNK6TLUD+EBrr+kfgdq+K0bm7UkjpdjQCGgGNgEZAI6AR2MYIGBbsZs3fSVMdNIT5v/wjmfuDr96s4W1qvxZ/0De3ioGn6SqW69ktY6cQf+dKpRaVKr2ql+l57mnJzl3G+iInJjJkjWPdUU13txSyijXt2SP9dx4QawhPl6OMAYx56QN3gwF2+RQciyRmoxMqZxy3AX62F1s4P0WGuozv1N0trd1Y+BcWZKlGLsBZsHBbsQ/7FbDQonpjsaAaYhtcvBTaEid2BskTvkBkGQcP4jjIBpaxx89j7I918cK7YeXfLaaYR7wkMQt9O2NhcfeY2Kc9b8zdaXcFfbT2YPExzNL5/cx0xqad+R3uR1+YO4gZI5UnVCyOjcftcvjHKY+MREZzYZXPxTyzRfGdpIlbGYGxWLlOsX74A+z3WAvUFB1YxKYbxVpC/fFrngJqm6k4ahW6najGPKIbyvqcMBZmOHJc5dp3QJFQIIbo4kOXnOWELilcWDcBh8lxuMSM5EknZ+pc+O4+gnOAwMiL6IfBlitslgHlzxmQP5MbpDTvmdRjD+C8qn1/lQzpwDGMGUSWYwwQPQolR4lLEC6oA7egbEwywmmX71TxMBMcg2y37YUi67L7aPRnZh5b5Lkr3FdFNeju9Yit/Fk/TgWYifvCz3gt8P7zxgvyK+veZ2cCw41mp4V3Hwj5jO8F88L3MH+kad/3BDCMSaRxrKqZ1kA+m2NncH2GXH9NIGmv4jpaiCCPQ6a0XQ4ZcANreOjnt8t09Tw1AhoBjUBdILCKB81NTU3SCI+NlZX4DzSc+vj1LW/s2VUXc3YG+ezV6zKPtcTU1JR0duJ3lba6QgAridq11v/qK7J27hNZeunbtTvICo0MTBwWFeqLJ7qQ9dx1RFZvOyrj33+xQqOoTDOdTzwmra4nv1Q69ezrk2vDWLjjy7IaZs7NCTOE5e4/Zus+Ivtw1CsoaC2CTOCLn+1/1f9p2tUnqYkh9Qrekl39COrrWkh7j3u2jUP7MEgslJ2BOu8s5/6MTQMklnn+E08L6pvGAagXpscCKxgHuwqcExblJBxgjG9rm/edhI/K30YQXVwPO9ULreXfcH9YMe6RorpJN3hfqhrVP26jKwpVWCTJZoEjgvHasUsunwbJiP37DqA0yIEVRVc6O+gtlBhXsLBeHnL3tPGZ7jEXoazoBrGBYPOVNgsZyKxTGP9c/nyvt2+TjCC1RP07bL0uP0yAzOoCwZACiTYPYmLsVNHhjQ2cj2lc/x24SOIaiTOqfuauomaBdHAH21Ztj5nH2nYX2tmoZPTc4u/uZavfOF43YYRtqsLiqmqc7hgA2m6X55gkqoLx5rSDPd+GujHJn/XmHUZ3fUfpBxJNl14DMRlB0q3gGhpAXKVxnHMSmdoCEbAunxDr9h9BrCYQv9o0AhoBjYBGQCOgEdAIlIFAgl/RZfSWoGrTg48nqLW1q1AttNq9R+ZuTMvUWz+srclibK2ZUpKnYWZUep55oqpjZVa1sTfek9QBKCA2wzLNklm7thk9JevDVgQlq2rXCqsPxVTY4TJ6FYuxrraCkfTqIclTsLNw17pwMq/YWcbi+CxIDu7L9Dol/N+pWBG8LpwXOX8C5E/EwpqtTELVMj6EwLmHscFFe/lmGVBmnfyglPwpNG2+j7E5qrW43c2CBDW7RC4NgfzBK8ymSOAQkxjGlPF0/bPVPi4iZgnEE5UtcY0kkpMeHq5VqUOfFaOL5KzPtUuyhoojxxgInOckKfnDANB0RyOxSFWeqkGJlBq4x3+MKm1Q/WOTkEGFod6bupRXGUWRP04TDJjdA+Kw/6CzR7/7IQCyzzzzot8RvU8joBHQCGgENAIaAY1ALARqngCy5lxuAbGmtjULmx07ZGwiJSN/84LMvXtCcrO1hU/LkcPCLGhLcH/J9ewtOgktM5ek7V4sQKplmYwsX7ggF//qZTEO4il3la359tslpbrQCRoL5S71aNXM1GViUVgtdsnGujKEiNJpWwDBsE7AQIFRZBgH4/gss0yAZeBadxaKHqp6uOCPYwxIPX4OqhcQTO1QWpRlyPb1Lshmut4F2cwk3FgZVyehjZzNkzQq1UeGUUpB4UTyrKUPqiIQtSQbvEYVTRbHk9g8VCs7H0CAZSi7itQ9Po3RVSsN9RaJIHscMc+lu0k3YUXXMbYbZVQbkcBRdeEKao9jt93PfAogqLM1cdrnQMQuqrCagcf+OyIKbu/D1tCbCO+VUGG3vaHTs9cIaAQ0AhoBjYBGwIVAza8+LcYi0WYjYCGOyujHV2XpPJQANWqLZ87KjeurMvrtF+T66+9JjmmeC2YgdW9n07y03nO3s6ui7ykocmjWyqpc/Pp3RA7eXtH2vY2lmzeRSPB2voW3Dbq00DWuJsxL2sQc1CJcjXoGAyqh7SiiaxmkShfUK+XYPFyWqLDpPQS1SwzFSKFPa61TzHfeAHFRquzzDst86/VCAG7vEYXtNZAZHYpEFRfCayA1gozzpEJnZQbunaNBpZLvJ2nUCOJl6iw8sRTJHDu7lwJpFTYqA/PyZgnjNl3ngowEkR0rCNcblUMM6FyOkXSiO53bsG1eP+7eE/MzVVm4V47cF7PeNiqOc2eee2UbTVhPVSOgEdAIaAQ0AhqBaiBQ8wQQU6FryyOw0rVXVq7hSXaN28pluJ/AGJfnxrtnhKolxxgPqCuzUBUSKN3OGCQFQ+yWS1/7GzEPVIcESiN+S3r6nNNb8velKj7RtWOEJBxa/34EWsbC8iaZ0QHlS9WsTFIn7riWsLANskkQPFHWXyYBZLePOY+DOGZgcLoqKZq1Arev4yB/VGMhLc6L+SH6aYbyJokx4LaqWuka1CZ2xjVPR0i/LlSozV3BAYVzveqjDPI0ub5J0odxhBZGQS7hvC7jNZ3/vlsvE/bBJk/KIIGCFIN0M/NTRNHdzEsYmSBw1lVpYYMNOgayxk0A5eCeNPRCHo+gKqr7GQ/rKBVVmlz3g8w69yq8DPVDMT9s9D6NgEZAI6AR0AhoBNQQqHkCKNVZzYWgGki1Ump56uYtyJNisDYxITdOXZa1HSAUCmqHdRLo7ruSNutbj1nAvHblz/5G1vbc4t1d9nbjLmTAKrsVNMCgxjsPVKKlirZhIOOWXMdi/GYZ3PmqZwqkgNN5jKJOlZJ3ZrICeWsb0893u8736BBIGcS+CbMlqHfa4MZFawxRveRLhP+7BEUM4rTYsYmagpUgyDcn1lyLWO+B/Ilr4yNinvgYRImimidu+055EpyzJDMKlgGOzNA1j/g8a3C5UjGmdKfKKtLwp5KKIi6+568XlbYmz4AsVXXFxZjdLlxFLUVs2G5cAYv/knhAGC/n5uv2BsWSHYcoor+wwySR4ApmzeBcD78AhdFKWOl4x5ZxvR+FSrSlPV697VB6dVGsC1DZadMIaAQ0AhoBjYBGQCOQEIGaJ4Ayjz0n6cEjCae3taq1dGWk7wufkt2fe1za7kPskDqx1ZERufbtV2SuBU/mC2aTQM2L0nrXnc6ust5bH3pY5o/7uyBc+8Z3ZbnvEBZelbvczYVlMTMJVQ6emRrZDs+esM2K0E5hHeSPRamHoo5H9xBeIkjpEF5L7aiqmkWtNbVSTA/fDeXNIsiGWRAIDEjs2DJIgSjbvR+L4vtE9oKESFdAFTkxDIkeiACmufeYRSXJDVOsj971HImxOTsl5ksvg7ACCRQ3MPTsiO+4fHufAJmV6smTM8tTwHfMt1hZO1vgjkiyjIoivyDPaNwaeQ8hmoCnijnxgFTKOmXsjGERpJYTD4huYsSc20FmE0Mok8AsuPJacCm0oCyyFkPiV7nbZhwmKrPc1737uPcz42LtQvnujb8Z3iLbdds8+5K62+F2BUnPWyOgEdAIaAQ0AhqBQAQqtyIO7KK8A0ZDg2R/4mfLa2SL1G4cHZbm0XPSMH5FulOTsvuzj0nLLZVXt1QLrqlXfiALXRsLTpsEalmS3s88K6nWYDVC1Hgad+6U+bffCk0xf+NbL8hiOxfPcA2pgC1/cFJmTo9D1ZRsEZV4CLEUKQnJoj6qVRLWTTwxT8Wo2Die4iWbbVCDZIMUBDFArBQMJDUmQVbQqCJxFEHcvgy1TFQg3yW4xizjlcacfEgbNhPbGHOHLlcdu4AVSBSYZYCYujQn1jDGVK6BJDR/8KJYV6Bya8b5iGNQlkgaCpYo24nvvwYQaB5VTlS19eNhgbWboILLDoBUgiJlJULhAwWMBWLPUiUX6ZZFUkfFVMgfpx3OhyQVY/2EGu6BdDyVHWMdWdNXxboIN6TR9/H+Wh6XsLhSVDtROcU4TFRmUZXUCFxVjBh1ov6uoyqlt08ZxBWzLr6zfearZ6oR0AhoBDQCGgGNQEURqHkCiLNtee6L0nTvwxWd+FZorGHiquxoX5a9T94hA194Wvo+/ylJ9xZcRWp0giszWFy61R0I3JxuNGTXPfuTEUFNTdK0F8oKBRt7/lWZbwQ+SGFeCWvYATewsAVkJTq5CW0YcL2wLn4U3rOpoFoJbyH8aFICCLGLhIHH56AGQdB04+CdYgzixVhQe7CQbCbRGIfViVM2fErrR9ughmCGLseoprJCyA5mjmpEnXEsiM9A5TaDxXQlbeYasnshlk3fEbiXgNS8PlTJ1sW6PCTmyU/ikUAp4N4SorDrwDkevE0E8cRkFeeaad6TGF3GvEZSl6QF3G1k4br3aOk2FUJUA058DJJDURHDVpj9Kow8YRkSJnYAZ25EmB3seQmFFAlOqoAU3dGs2VGb8LHG8b3gfOdx/Ksg9/ww5FBJnlGJZMdiKoydQbl57QfVKRRbf7PLYj57j63v0h8A4ekX1MlGDZhGQCOgEdAIaAQ0AhoBFwJ1QQBxvO3/4B+L0az4xNQ1we3w0UAcGVsdNHZOskcPS+bAgfVpN+3aJZ2PPyrNhw4hUUzIInO9RnU/2G4SBfchs7VTRi9M2SntV9p3SXbywgYRlM1GDiTV0SHpzk6Z/6H609CJV98SczdcCgsZwyI7CSnQ0B2yQA2pV9YhQ3FxV04nKq5y1XYBy7SIsQfnqUnxmsVC0zh4l8goVDaThUX79BgIjQ/EGsJr+JTIlTMgOkCixCGX4rovReHeA4JqDgTO5MXikpdBkHjJAKYwN6CcGUbZc8dBLkzm69CNLEYg5+KOAraa4YYIt57U7QeB4y0BhcrYPT0h5nkoQBicOdRA/PQehkoKChaqprxG1cq+O6AMAbFggnxwjGneG4MUX04hn3c3Gc3DDPBM5ZHt7hXh0pXG3yO6NVEhRPczmHXjJJSIJGFUjCQqCcYAktFW/ii2lYaqxhvsWWUICgpGa+oyFD8ngTfOiZ8Re5I9jtm4YJvkmV8sJrqmLU6okXY8H8SngWRV1LXjDGAbvM/BBe/aB9tgonqKGgGNgEZAI6AR0AhUGoG6IYDSew9Ix3//T/NPFCuNwhZqr3N1RPrxULvnU09L97NPSf+ejHQsX5O+7pzsevgW2fnF5+z9Ate6m2Fz7x6Xhc4DYrZ1y+jZMXEyho1++3lZRJrq1PKCTQTtvv+gdDzyUOAQm2+5VZp2DsjaaHw1BANDT82nxWhVdEUIGEWqqdYXJAnJIu+i2G/+1VYAYRFtXTmLhR8w3ndr/kUFz26QAwMHRfqh+uqG8iILkoQxlEDUWBfexwo84Zz95siF50KBdPE9nmCnFbDYJ2mQLgS8z+AGXgHRcfZDkD9Y5PktvFVTj6sMkYokuqUxQPTCmBg70pJ65jNQ7FSYcL8ynFcyBY2J48gCg/Fz/kGF+4/g/EOZY0Ct5CXxqEppjCaNS7p2rpcmXENU8tCVbHW+pFjxDpxDKoSoTqFbU5FZUFCdUI8HZK7gGvfBOY7bF4Ix22oiSfDnnOoiT/8W7m2+aCTsrRkPWVk038IGCTC2Q0KM12akSx7aJ3HUttevNdwLmBNJJbZDEonnl98F2tYRMD/5/vpn/UEjoBHQCGgENAIaAY2AKgIJfjGqNl35cs1PfkY6f/238EO/Mi48lR9h7bTYOj0srbOX4aK0sSBOzU9L043z0jZ7UfY8cFB2IYZQ88GDmz7oiedflusnLsjK1eLF09h3EKenJz8eqpo6127Ijs89Vzo+LP5Wr12VpTOnS48p7pl970OZGF0Vox0EQgLL3HWPZObOJKi5RaqoqITKmaqzwGeWtEtQx/BFBc/Vc/nsZDcuQUUD5cUCyIAFEBdrWEgrGxbwKtY7iLahVKiUMfsX3NIC7SoIrxksdM+cwBwxzzCbwb1DwoRWjjKCsX+WgfEKFBbrhu+MhSuSeuhuMW65c31vJT6Yx9/GeBv9myIJxrF4rXOXyOAxEFI4LiHneWEEpMFOb+3wbX4/koRYQb9U8kRZM1xI6e5FhZAfMcf6IJCs0VPqLjo5YN/QutGzMvkDEj+F64n1mQaeroJJzHHpQl1rCS66VxBPbey0PX7G4DN2QHEVZVT1kIAjIUZSS9XmLueVQO608g655na/y4CcU1ZWqXZe5+WgIrRG8Z2hTSOgEdAIaAQ0AhoBjUAMBOqKAOK8mh97Vrr/xe+IkXX9YI4x4e1U1JD8U1y/OTMAcxoxhDI78cP6JlhuGgt3Hxv77ouy0H1wffHUMn6+hATKgLTKzc761I63a+6j0zJ+dV6MTqgOYhqTAinSCDFbvsnFHeIlahjVJoCi+i/ruMKZI6ni54IU1C9dk3oGRXYcwgsqJboxcbtzT/69HffZ5DCya4G07Nzt3wqJrKlr/sf89tJViQGhqdhK4hLmEDGMdeNnUAQZnTlJPfsZkCRQyFTC5nHfUmnjZ8s45g6O7ZTpws1m4piK2dmtFP+s0b3uIhbQS4zbE/xdud4tiQnGzCm4e63v9/uwADJpCiSlquWgOjJwDamSPwzWzXvQhHLLsSTZxVgXhI0laTFHQfpcfTOvgCLBhevV4uu6oostcQxS9Dhj9HunEigD9z3GBWK2MJtc85BIN0AUaStBwDz9fMk+vUMjoBHQCGgENAIaAY1AGAKKv5TDmtj8Y0133i/tv/xrm9/xFuvRbM7K7Mn3a25W4997UaYb+sUqqCVIAtGdzbFKBrqeP31OxoYmxejudZpXe1fgENQaqmapDfWXci+dfXlXqqgKKm5iUW3U8vEuLPaLVDEBg+0AmdMziEU0lDsTQyJj5/GCeoduTNyexkKa74ivs24q2a3WC4d8IMHALF7IQCXIzmSTTSHFSw51Q/mionCahxro7qNSqdhA1lW49QTZ+FDeDcw5vus2ylKcreh3Zutqg2IozAwoVWZxA9O9ji5+s8CP8ZaCjOoUBpkmMbEAskKR5LAmzyBNuj/R7dsV42qFpW53KpEkouKHJJDXGAcoBWIwrjGgs8dty5o6BwIopsJkDtdhBqqyuLaE87A4hteof82GRv/923yvNfKxWFO4LrVpBDQCGgGNgEZAI6ARUESgLgkgzq356c9J+ujtitPUxfwQMBbnJXvrLX6Hbvq+hTNnZb5lw52jFW5rnU88Zo+LbgmVtIXzwxBmIABub8GlRqHx1RUsCmvdEvA/lY2hU6MAqaicwoLjNmIBjnhVdup0umKR4HFn9YqaNkmhBp/Fe1S9sON04yHJ1L5xz4QVt8dP8kjVVhfEGMiKcQiETJlmnQbx0hp0r4EEsdOvQ51z4A64FcE1K67Nj6AeVEMlhu+NVcT9oupn0qXOGYUyi/GWVnFeve50TVCmcDxUqThGtyUqVRTMGkE8IAa0VjKUI7kTZnamLyq2cHNTNcT4P16zyaF430+2q1fvMW9LCbZx/hL0H9lRr+J1HdnQ1iugVUBb75zqGWkENAIaAY2ARqCaCNQtAcQfrJ2/+htlB/KtJri13raBhXBnK+LgNNbW09Xs7cdk12390uYKPkrBTTuCWXc/97QsDw1VHNqli5fl+geXJdU3gEVgNMG0ivKWd7FY8VH5NVhl6ZEKOeI3rErvu9nj8IvvQlVQz4G84gaqNCX1jB8uDLjMbGCVNo55EcF42wJcrJz+6KLG8cc1jJskkOwEDmWadREkTZBR2bTnIIiEGOoZd1vWGkgbr8saFD4jcFG69jHaBUnhZ9fO4N4H8eQY4wmtQX3k5/LFmEEMVBxlIAatEWQGUw2azng+JHn8jPu9mb7o9uVN5U4yMIzA9Gub+1qhgmwE2VWuUYWVjbgG4/axDHLz6P2YV93+ZIk7Y+Xy1mWQjPO4trVpBDQCGgGNgEZAI6ARUECgrn9NpfcOStc//20xWhR+iCuAsR2LpBBk18hkbvrUW6BE6v30M9L11BPS05ETYxWLZI8xoHXbzLD03HtMKukG5nSzDNeUaz88J82ffRYLyHCFRm50RBaN8hfCTt/K766g3sp14hSsdvuqY6kmz6WijJqBmxIX0c1QgJAwaQaBQFeLieG8u5fqPNzl2B5j9rTugFpnFEeqMEk7mxfdoAIUKpwLXdSSGuIFpW4BedXuIkoStGWd/wQ4hNw/V4FzEhLDGQsVO1TpGCBNZnDCL37oH2DaKe+8jxbcaRjvh0Gl/YhAliXxQiWYyhhJIE0OOT1Ev9tuXO7vZPyZpjLIS/7YLWFu9j3r+VPO2EBBRFLACAzEFDJ2HAs4qribgajpIsdManSbq6SRBDpydx73SrZb921ZYp5+oe5noSegEdAIaAQ0AhoBjcDmIOD51bg5nVayl6bb7pLu3/x3YlQqSGklB1cnbe2676Ds/MJzSLv+MBY0VViURuDQfOiQ9IL0yU4NSfsCMpf5kD/uJppGz8vA0V6kun9GjHQ8Vwd3O36fV0bH5Pzvfk2aEHPIiEiDvXzqAzG5CNxKtoyFbS1YNZ/0R13j7LsDi9cdRxEgGEoPEiZLCdUoxJKKHAaHbgJRTberecQ6YXvd+6qDNNNmM5sWM3y5jWMoh/xx2lqaktS9+K4oMy6LefK9Upcrp495kCbM/JTUGLdnfjXv7hUnRgr7pXqF8X6ibBGqC8WsY9b0BbHmSPopGl0KSS5xHlQaknAKMjsDmE/cHxJGfi5iQe1wfxsUkMx0FtcYwJmED5ILCF3kVnB9M6aPikoqTl/LaPMASNS2BGOM00+dlbWGkbltCcSvNo2ARkAjoBHQCGgENAIRCNQ9AcT5NSIWUM///h+lYScCsmqLjUAK2YdIqnSujcieTz0k/V/4lLTedWfsdpJW6Lx1vxhxYqigI5JErdNDsuvZB6T5MFQNFbTczIxc+OqfSONTj4WTQLmcLFk74QrWWMHeI5qKIi8iqkceXglZaEZWrmCBavKQZsDXXgtULcze1YjFNFIs59NZQ2FRjjEmDxf+DA7NLFdu42K5WmZn9gKIVC7RGLOIY6iENe8S85XviLG7zPtuArg0QaXjNWZOy2LcZ4/jXLR5j4Zv22oY1L2Gti9/kHfZC69RfJSKnwUEhVY1pj2nWkjBrBtwBVsCKaNkORA/uA7prqaSVj3IdczPRcyvf5JN6M9AO0YfVEAqBCy/9zj3DO4bkj12nCSM1zFi6RuLySmQ8H0F2fL6ukGq7k/YwBashr+f5rmXt+DE9JQ0AhoBjYBGQCOgEag0AgEroUp3U/320rv3Sdf/9lVp2Hug+p1t4R5SUyOSGT0n3W2r0v3Mk9K0b5+kslnJ3nHH+qwbOrzxNdYPxf7A+EONo0Ox6zkVGiavy45u01Y2bnkEAABAAElEQVQDOfsq8W7Oz8uF3/1TaXwSJFC2NbDJ5ZMnZLV9E6+5WC5arsVY4AwSHog1joR9VKmadQPkgGNc6Hbj/JF0YPwcZu9ysn8tlBlXw1ZuYBHMgL1+NgM3pUoHgy7qp1nMj4dB/hxJFvOnqC1ugFBK9YH8ed4+Yl36WIyDd5WUirPDfPuNvDKKlTL4XunGop5Bspmdi6TwYoxr2Hb3Qnm6e60UiJYpqFGagu9f37HOoO84Zme+AgkSZVQW2W5jUPREGZU7NqkTQ2Fou455lUC89vgKYVTtGEI4biLeEUsi+6Kx8z77s+8/zVCWteFhC78DqJTyi5HkVGRWL0WCzKmi9M5saa0Y897bNoozlXzPYN7NkrG6eC1tI7OG30YsICivtGkENAIaAY2ARkAjoBEIQWDLEECcY3pgD5RAvy8NuxCDQFtZCBgrS9I2d0n6+wzZfe9+6W2ek92fe1z2PPeA7D7aLXs+/bB0Pfn4egBpkkRNe7CI9ljTnnBVFusxtk85ZuApua0G+vxTFY0NZM7NydD/9TVp+SxIoA6oCgIstxRjkRrQhvLukHVcSRtJYO3GIrULr16cN776cC91wr2jxJI0XtJI8I4qKp2sj0/CxQtzo0sUF+STw3nSwTsapvBmYNykxkDPUWnWFQKOJ+oexJYFd0ajtUfMd98FCRJTSePtFGSWtZwV882Xi45YF94XY/DOon2xNpYWQNaA7GBsIrquUXnltqunQQz5XX/uQlCisI1hlJ0Gqea23AoICB+VkbuM9/Ma6sQy3AtUuzR4yZeNRoyeW0Gq3AGvLvzJjQoeb2f6Ai4kbkjqxHGj4ji8cYnCxsbYQjzOwNkuM7JdYvS6yBWOmaQP1T5LEyB+oHzy1HFVL/5IkiiJW1lxK6VbTfhO5vfy/nugGIMiiAq7iaG8myVjdfFaovKtqiRr6bBu2h7c87kX/vimda871ghoBDQCGgGNgEagPhBQeBRZHxNxRpmCWiN9+FbJXcOTX21lI8BMYVKIC9Mwjh/yBaNSCM9bpe3BI7LWBTcXkDCNSKdsHr1Pcs1dsgZOxFzNwZumQZYPDcri0CWEsUAA2eZmWblcnXOTHrsoO28bkJnlAzL7Dha9FbDc7Kxc/eYJGfyZB2TmWyfFnICrg8dWzl+QllLuy1OqUptxGKAEfY57FtBsYh8WgtOl87ZVBbw+bALPhxCiusYdJ4bbfFGNYE+D7/xQeNn7cJykyBQWpDyWwcK+tQNEI4Jys+46Wcj+cJxlELzWNrjkWaOIIdWP2DpNCEZr77cbtYvaZdCO0YmFOokflXg4dAtLkmGnA7FUVFyuSFzkQGAEWSfusvmN+84mD1qw2OXcme3JwSOHoL90KWvGMSzMrQkoJBaXxRqCGgZmphskNQgiBOncYxuwskYWxDr3vm9Va/gUsnYdFblyxvd42E7j7odwjkG4hJ2LEZAN3Thn3uxdnLuB+V6Dast2eQvoiaRAO87H7PWAAp7d9jXq2Re1yaDHDDoNzDHQjdJwkzIG7oMrKb8tC0b1il9GLx5Og6jzBntmJjID1whj/UQargmDWOHdbXQF8/bp3XaX52eSpMx2Rpznb+RJH28Z1W1en3QZI9mU1Kg8SpOwwncDSahlvtBYM3CnYszPmO2OCrAWEEVxYjD5tVXr+3CezLe/JdanfxaJMVzXW62PW49PI6AR0AhoBDQCGoFNRQDiC2cFsan92p3Z5AI+VXoIc3/0H2X+j39/8yeke1RCINexQ2amctLU0ylNWBOU4wLm1yGvp0U8+R3/7ot+hxPtu+23fg7riBTWZpnCOtQC92DY167RmMIxkBa25QmHoLvK5juKRmCJhQUnVUy+ZlfYWFBaWbhnYDFvG3fb3fEfbNjFnLJoV6DaOP5h4Rj2m1gUcvFkOmXYCj6zb3eaauezPQnWw3GWsV+FOiRkVgtKCY6RWaFasNDiZ/YzO43FMBbFCS31xEP5xWfC+pHVqGiwyR0/YstVm8qCoMWlq1jRR5JeVNwsBixKXYXN9y5gnljgBxkxbcfiledgFYvn6XH/kn27cCOh36sX7eN0zaI6x23GvkNi7MN5CiNLnAqt/WJ+ch4qCuKDc0qlTpjBbUi6sBAHAadkGG/qzmNYlPsQjn4NHLkPOMGdyLEU8J2YQoYvRVKHKqA4BMAejK0BpIkUK2Oc7gPf6e7kBJAGYWH034n7FefFz5gxi8SIY7byB9eCl7zhcbppqcQCcrflJZJ4jCqlMALKqb/+nhbz/LfXt8r6wCDRdpwgxVYaQWJkeO3je2YJ91IQeURshnAf5b8A/RtPA2sGRafb5RY1axFE7QfvSsPn/htpeO7LW3SWeloaAY2ARqB2EFjF77ImZA1uxO+vlZXCb+IYw3Pq81f9G3vwN7KO7FlkTp7HOmFqako6O/G3WltdIYBV0Naz5ue+KPN/8gf4PYjFq7aaQ6BhZky6KdqYwo/6KhiJmezEBUkjs9mN770CQUTMRZzPmOYuLcuOO9LS1KH2BNvmbXza8dtlhF2mnmNGDE7FgFLEmoB6ohrmdjPhfca4KXFjp4SNKw6AYe0EHSMRpuJ+RfInLnnQtU895k6U2oQkmgqRNrqxsPUjfwiDdQmETsNRMXaBVGK6+CDL7hDzjbejSR93fWbuW4ALTkcvroMAkspV3qCbrir5w3pUMu0fzKuclvBna+RjV2sKH0n+0B2IihAVu/IR3B9Rvg8qmPkRf1LGrx2SPyA6jEYou7oQ3N5Rp/mVJVEq/NmHdxIzvI/8yB/WJQnixAXidpSR/KF7lzd7GNtncGk/csi3zTWh+5o18Ynv0Vg7Sf60Es+Q7yS6mDHwN4kxxg9axTUVZcSmF9fT+KXgkrzeeQ10oRzjQm01wz1rvf2KPavcD74hqad+CsQjiDFtGgGNgEZAI6AR0AhoBDwIcBm+5YyxgDKPPL3l5qUnFA8BO138px+VVBsWFGXa6nSISqPMtqtXncqgOrVqE0CEZRYLewZ/jrLmjqgSG8fZnirJwFpByq+NFmN9CiJ/nEasoTNi3cBiOCguCpU/bx+PR/44jTMALReddNuLMOskCKZWBeyddhiXZwEEyVWQCCNnnL3x3qkWYqBgFSPpl4Vyh7FuGLxZ1UjogRw1EHg7lPxhe4yhQ7WYTdRgfkGZvJy+o4475Zx3Kn3oOuYYU8pTzVUI9uzsjno3ugejiqgfX4ArmTuzW4YBpUHKZOFGzGuSAaWZRp7kTxzrBPEYZSR9p3E+ewajSkYfpzKw92A+yxxdzEj6kvS7WbYCoswhk+cmxTz+/M0aie5XI6AR0AhoBDQCGoEaR2BLEkDEvO2//of5OCA1fgL08KqLQHrskgw8ckwa+2Ms4nyGlMpw8VRnVk0SpcLERQmyIQF1S8qWtQOkQpSpuEyxDS7mvaneo9qulEoR55rBmL1uX37dW+c+gqKDShDPNd26M6/8WUDcl6Q2cQ2KkQEldZX53omNRatKf9dB/NCNJ4ntOCipJ74sqQd+PLw2Cax9tyPmUAYEDVQ0NGdhnd8K/pcpzzMgBkBgmNcwN1H482qTNCxn5tulMieFvoNsDa54YceL6uHatscO0od1eK3FcSNz2gJRZex6yNkq752kVxNIOBI+jAnEOD4kfBZAxjJgd1JrULiP2Ta/tyaG8gHg4/ZF9RDJowweKFAZOH4BbQ3DNRHnbArqowzOf9yA43HHEFQeCidj8Mj60dwrX7fdk9d36A8aAY2ARkAjoBHQCGgECggo/EKtT6zSSAff+pM/V5+D16OuKAINUzek/9adkj12W+J2m3fexKe7iUeNhV+1rNoE0OxqtUZe3C4VAR27ivd5t1SzQnVDBbA0461d/W0s8o19cNMZ+kC5L+v0B2LNwv3IceVrGxDzB28kU/54erWuncd4bvHs9dlkfKFsn8+BkF105VElZArNGIcfQ7yhZ7EF0qsJpNeuY/4d9GMBvQfn0MA5LLp1ijb861IlRIXJUsH9DYSGNYNrS8Ucdy2nbJAbmH0cRId9XPFPtwm8SP7wnTGH1k1hTutlAQcVL5UiZelSR5yCYvq4+lX+uAJCRsWl02mQAdqp4IljDLJO8mg5gCClixlfzZ35FPQkjDbTGJfNMcTisj5609nS7xoBjYBGQCOgEdAIaATWEVD8Fblevq4+tP7ML0jDwCb/CKsrhLbPYFMLM9LTijg+n31OjIx7IRSCAeJ3NB86JO0PPwgvkM25VewwIAxwa3ThCS5i+Jh4Oe/87Gxzn/vlHHPeczi+gAV+1SzeArJqw6hEww0gBcJMhezq3K2W9SusnyTHsOgl2WJdjBkTB31Zp06ItYh4MEjvbb76Wngw6phjs4Y/ErqjRdpsTNUHM7IpuvAYR5+U1LO/WCCjCgobDCh162PFw2oHeTMIUqgZLlMWiJK4Rhcmuja5AzqjDWvsQyTuUpyfnSWrsIC3iZqQ+8t2HXMt9qPG67h8OS5kTCtvq79ifKeBdErteSSqJ8XjOBfM6FVJ4z3aE/NvPRU8iteSdO/Pu4yqjHkJrpBMQc9YQz0HClirVCyvjNEB4slluZe/5trSHzUCGgGNgEZAI6AR0AjkEYhY+dQ3TEY6LS1f+AmZ+39+t74nokdfEQSYaatl4rzseeiILOOJ/cLIuCxdGJLcTF610dDVJS2DB5BVuFsaUzlpmLkhzUcGJd3bJY1Mdc8sMwZUBFyscZHGeBVhwXSTjBoZbaw33w7LZ6PeKtOhV8viPG2v1hgq1e4slCjlmO36BTeQJKZCLgW1S+Jq16FE5I/TpPX+OwiuDPJjrfKKK7qjGftvx/hOOd2VvJvH35DUg3C5ClW9eKpNXYGSB+42dL3xMWPwATEO3JO/V6n6KbGcGHd8VqxPEDR312EcxYLdRAyVIAtSqvA7IIP4UHRhCjDr0itiHPocjvqNw10JBIZ9LYCUsbHAd02Yxcrk5WrIHfzZL0i0q2jJR2Yza+lFfJ6CyqmkQIwddP+qtHVCpTQ2HK9VKnpI0tCVy8+69uA6g9sdCZ0kxnYZH4jZx6gQq5bRffPU6aLWreEPxbz4kaR4f2vTCGgENAIaAY2ARkAjUEBgSxNAnGP2iz8lC3/9dTFv4AeYNo0AEDAW56SZL179R6GUMfJPow07HgtIHaaXbmiQrqfvEWPkPGI9XBfzJR+FBVJfpx54HIsitDOHALMVMMNaqQz5w7EUpXuvwODcTVSZALKQWtPA+npTLA754DegOFm/XPUtXm+5hItCxqrphyrhcvGiz9W88kcLi0TjwB3CBWOlzbr8ichukCxXz/k3zfT2zJSViyJIXNVJwFJxhUx/Xks9/nN5N68owqUbhO6eXSBbQP5Emd+13gyygTFrFuDyE2Hm8CuSGnwafUWca1vZgy8Tzo8Bm6PKO65j3kxfEeOxD9vtx8DcrmRJauA+MS98T6WH8DKr/uRdeKWIo6kI0iyouv297zqYxjnowrXBLG1BxJCreORHXj8MEL2cf9AQWT5OAZDP1jxeb7/oW4sqoNTP/4bvMb1TI6AR0AhoBDQCGoHtiQB+eW9tM5pbpPs3/5003nrn1p6onl1iBEj85MmfjSZaH7ovT/5s7Cr9hNTX5sd4yoqU2eYVLGjiZDVytcb1h2Vg0UG3r6V215EyP9pppstsI6h6Q5W/OlawCK4HIxERJ+tX0ZyAoXfxWXQ8YIPkT99ekCpnAwrE303yh0GkK268BsdBvvdiQe1nA/tAeCRQH5H8aacqr9isyQgiFsSHifNlXXwR2Kv263HHgsuc0M1HlcTowLmyYy152ikeen6LZA4JCD/Sybc8yaKYappyAkIb+LLqpmqqTKN6sigmUZntsfoqCRYFjL1dMRsgDanUZecxkDVwi2SMIDf5w/heSW0O7oGVovVb8LCC11/TAFx8m8X8CLF+3v9h4MisU6/DFRGKOW0aAY2ARkAjoBHQCGgECghseQUQ58m08F3//Ldl7Ff+tlhzVXgKpy+nLYdAYwuUCSqXCgJM20qMNUvMF78nxt0PidGMRVwMVYmR6hLzLfxQrzSK1SSAvBmkKj524O82Bv7lU3Quzrg4ZhaecrIGudvOdiG+BxdpQRZwZspx/QrqSmG/sRcxf2IEfFZo0i7CNu1MYnHapltQFqQlzwuIKYPbUM/ZMWacLHQguawV3BM+ltq7H3uRCSqRlS72rY++L0b/L4IHAPHkNlw/1sKUWNfedu9V++yQdCRxmL2KqeEVjdmzjBa4idlBmHH9Mg5PlNnKHpRNw83N7bLlWw/3ia3m8T1YujOu21dpC5LqOSLm5HkcCbgvfOr47qKKaj6CsPOt6LOT54YZ2HqgypqISXjQjbcV5M88XEEX8OodhJsbCKpM4bpuwrlwrmWfriN30YWsEaQeCUuHbIqqxEDSiDVtTeN7LtuGU9yA63cRSp/XomoWH8e1y4xg6Z/8H4r36y2NgEZAI6AR0AhoBLYtAtuCAOLZTbW1S9vP/pLM/t5vb9uTrSeujoAxqb7IkxsX8w0zE9NJLDBvv1eMdixOFWI+WPBzsj76RH1gcUqWE18mqh9VhUJUO0HHuehu68dTfQTmXcOLZM8KVkR80ageYBYfBnIt15xMWEHtBGWdoiqASoHNtG48+Y9D0MQcm00CIXizSjp5Nm3su62obGxKoBGE0VrMQTrFZ0Ee+FwD5ievSuq2x5xSuA/x/5XXcS0Vrp2NIwqfQDzSJasJJA6vg3n174XUgedwnaKOY04Q5khSBxUY44dp5FUIG6Z2Z2BnpogPMyVCKayBjWPGjmNQlpza2JHkU9B9pdQWsGE8In4PEKvFCbxuwDVwR3wCiP2R/HFsfAhp4g/n723HbasTsYDKsdUCAdp7KN/KHPpz2vZt1xDzOK7ZgsW+r5yKeDff/Z5Yn/27YrSB6NamEdAIaAQ0AhoBjcC2R8D163TrY5H90Z+W1i///a0/UT3D8hFIQp6M5xeHdnYlPLgVKkSijE+WZ7F4qTcra/GmMFkEcBe6TnCR5Kf04aKc5A+DtO7AoopkTFtf/km7QvPrRfiknQFaQw3nyGtMHb/Z5A/GYHCBW2WzgzerZPDiOBx1TNIxLUaQFt52G5oQNPpLwuxe0o7zPQMSiOojt10/DRctkCJ09xo7I+bQ9xOSP2i0bSB/H3MBT7clFeMYGfjZTf449UjSKLk+gbWyYyNxHgrfI2yXBE+QNaioiYIqu/Y77mOtwL5cFWBQOnVXd+sfqXJqQZ/MuNbSD0xwTy6O4jviMt5J3gAvWqPPvZo/Eu/fsXMoX6BdGCR6+kq8+n6leQ3RXZSvVZyvDlxbbNttWZBaaZBaVJCWozpyt4kA77nXv+Heoz9rBDQCGgGNgEZAI7CNEdg2CiDnHLd95ZcgyW+Vuf/0VWeXftcIlCLAIKCjw6X7w/YszApTX3MBbZ1+X+TwMbij4Md8WKawwhojrNnkxyq0GPIbQBWbtrtTVRgxI5TXuDBllii+GC8nrC2WZTyXOEZij8qksi3+ybfocrgJZpNAiAkUqTZSULmFDrcV52hlNrSIc9A4/BgUR4jRYgd4RlryB34M99oJpBRvR0avl5xi9nk3Rz5EsXKJVV7keMV1U6Iah1V9Ty922q6ZcFmKClRNZU8D2rIxDmxwY9626xi+b0iOOkai1sA9kJt39iR/d6mRDGag64UKaBTfc0mNMXsacf79YikhG6LQRYzZwkhuLYFRJ+ETZatq11JUM0XHGai80sZzSvKSMcQcg5uYefxDSd11L8jG65K6/1Exf/i6c7Ssd/ONvxLrmZ/BpeAhS8tqVVfWCGgENAIaAY2ARqAeEdh2BBBPUutPfEVy1y/L4t/8WT2eMz3mTUAgl8oKl2hxzV44MzX3NQSaPfcRqoME2oFFTFAq6SRBS+MOqirluSCtnhlUACU1Lq5I6qgQO3QzizK6oLktYdYvdxOJPnMxv0kEEMdnu4NFZQeLk73Lb9KNuMvAc4Ra/xG4dD0JMoCMCpQR64Z07iRcqUK6DsJ2GgvqXbeAAAIBUjb5g05IPsxdWe9N+QOUQtbkEGK67/OvYmf7wkI8FDvELEK8GIMqJ6p3qIBxu3jRbZHKIJKbbpcyN7nE8RMy03P9+o8qfK+f+xjj5kwFEDjhrW0cbYICjwTQOuGDeVIdswzCZ6EQnHmjdPQnO4MaMIkRgy2yUZJd1TK3eq0d6qaZd8X88KSk7r1PLGajrJTh4YT5znek4fEfr1SLuh2NgEZAI6AR0AhoBOoUAawotqe1/9I/ksY77tuek9ezjkQgsWcLUl6T/HGMJJC1iKfyN8W4+quSlav8iBqWn/tMVJ0kx1Vc/eiqkoUagVZW1q98E0X/xnHzYIDlTTY7O9h+qm78zYJ7SVk2G6VMSUnq6GMF8se/JwMYGrc+IXLgVihK0F5U+nT/Zkr3kkxpBbGUwKyJ02Ith8yNcWv8XLZsomdNzPPfFYNZqejGdvElkEVgyZzyJHYYH4jEjqP6ccZok0skhkAwcfzKmc6cBnze7fhCpXMx4KJmQAVUtlHpQ7UTCR8SbiR/yjEGIa+oVZHsdu4fxgaaOAMXtw6QauNivvw8VKSnKjqL3Gt/LpZNEFa0Wd2YRkAjoBHQCGgENAJ1hsC2JYCoMOj6J/9KUn0DdXbK9HA3A4G0keypuZGBy4bH7MDQWZfUv+h4FdwLnPZVyA2nbNz3UPVC3MZ8yoe5bfkUT7xLlchiRiC6fgVks0rSv8393ARSJ+5YrUsfw/UK5IqfrUJtU461tETUNsV87f+FmitcJmRkW8XoOxLRVozDWfxdYOYmkhFRQcIDmrWuvAECJuRPrE3eOPM3xJqfAPHzvTzhgzat2cvY/j7GMC3mVaT6XkMMGZJAvGbdxE4O2ySO1g2EhT3mMr9b2EYDiCS38mi9j8IHZjhr7vHuVd9egEtjaDBk9aaqVrIi7p4Bo5u6hFhWUCEyLhDUoKnb78kXpNvZEpRQlbSJ62J+8FolW9RtaQQ0AhoBjYBGQCNQhwiE/Dqtw9n4DDk3iadpc/5xAVIdXdL1v/wbuAzcLIWGz4D1rpuOQNPhgyIjFxKNw4LU3s/M1/HDmwGHvVYptYK3XW4nljH5NebZV+0nyQyAuxmmurifvIhA0wcQh6RMdYJ3TnGCaWOhbxwCEdMPVYpb5dCIeClxlETeMURt4zqyrpwVY48PwVLO4tged6myxG845ht/DOIj/JowmGa7iAjxayliXyMIjSwW5AvX4YoE5Rfd/5j6PaHZ6p2wMdkuS01Iq35BrJHjuGeh2ikYVUTraiYEOrYYFN129/Iq+1iHpA/wIUGUA1HEmD+MH5TUHJWRnY0suBFbfdULt7ukxu+/FiidatEYQ4xZ5mauVnd0szivNDwkMN96Jf+5Sv+aL3+tSi3rZjUCGgGNgEZAI6ARqBcE3I8N62XMscY59wdflbXhc9L5T/+1pAf25ONFQHZtcPEBazx4VDp/9Tdk+t/8s1jt6sJbFAEQD617sQgcTbjQD3L7WMFCkmtdPFR3m4GYJlYvFvTj19y7a/9ztQkgEhxYG1bdsG5WMrp+jZ1VKhqr0Gq4sqWoLaRMN+7b7x81iot/xoqxnK90KHNs4oHEAFqxOYMCcYBD5l98vajpyA2cb+v6sBiF+Fbr5ZdBNiQxjDf16NNQOcDlR8lAQs1NitHhQ6I69UEmpPY/Kebwi84e9XcSga1Q/czjPmRwYrctTeRdwXgsrsF1y7xxCkrTW1HTS9ywMap08Jq+xI1Qs268B7ewT9veXyUFbUUQrgF3PCASQczaZeKExzGqfuzMexxbtBmZVrGYoUslSLNfc+VmE/O2GYdU9dZ1tkn8TON8M9PgZhnvUwZp5t+KKpl1BVnxziPG0KG7q9SDblYjoBHQCGgENAIagVpHwFkt1Po4E41v9cwpWXr5O3bdmd/9V5J58AlZ/M5fShqkT9f//FvrbTY/8WlZ++kzMv+n/3l9n/6wPRHoePYRBJT9KPHkje4BsaZGfeubJ96S1OMPwuWhWCVk7N4nVjUIINNvwek7tPg7q00ANWNBDgFG1Y0pl6PMdv2qsDvGep8xzlGBtF6v6v5Ad7+14uvKfbjoc1MhnlHRToWN3KpYY1fE2HsLPJCWxchgsdrUBGUQiBO8CwgqSeO8pUlGYTXLBa3Nb2COKWzgEJgF8CCIG0TlxwjTd6ubwYxuUUbisA1k3VwM1Qbj/MDNKjDgM1UwPJ7UZi+JBRdCowP9+BmJqwNPi3nhe35Hi/aZF1+R1MHn8vgVHeGGl7AB7rYbKM5HybGSyvkdVBC5SaSAYt7dRtcgYp35f+95y5Zs+2UBKykUY0c5BFAbiCySgZtJ/DhTm7+Cvw8Pi/nSq4Xz5hyo7HsOKiBNAFUWU92aRkAjoBHQCGgE6gmBLU0AzUL949jq++8KX7TclYuy/OkflVRPn6yd+UhIFK1+8oFTVL9vUwSy998jDWWQP0LyB09YA41xHSwssMSzUHfCgARWTHiAC/Aqma0EGT5VpdbRLN1vNsMaFAigrv1YEJ6rzmjouqXqqqdarjojzbcK4se6fFpSf+dvgyhwkyJUMrnUTG4ugtcheS63oiuFuDGLF/JtKv5rwd3MkOibJbXzLrj9KhBAzEDVAFJJRdnDODhte0ESXVYcbXExa+yUGG0gykiE+ZlhQV31EALIv+13dGMfgiWb19+T1M47sY+gRhjJNlf69tDSCckfu81MG+YGAjAw2yFKNSKOVgbqSnvcwIEkMmMsIWuaHWsowt0sdOzug+74YSSDmuAKR3cukr1UG/EUrOFaZf88/yA2bVe/FUg05xKSWO7+y/k8D1K0Gdf4IuWi1THrk7fFHBnGNXSgOh3oVjUCGgGNgEZAI6ARqGkEtiwBtPTmK7J66r1A8Kf+138ceEwf2H4INOzcKRmrjB//u4+I3BjGQgKLiRAzz2LxvJ+LoA0zLBBCu5E6/ur5jZ2V+FTNuDDuRVYlxuptY7MCw0bFGurAor1a5A/nTFWLqsvHUkJ3Ky+2ARyEt1jVtjMgf86cjN28NXJOjM4Ho+tBUWP03yN0mfI1usbR3ctO8a5AojiNzCMuEEmjFTfx5RyMfs+rdz4F/sPNhG3UM1o6xWrfB3740sZOv08YhzU3AEKp1+9o6T66goWSO7ggSBIlUP44nTEjmLTDxXp6yNkFogWEUAvGyO8KKqhW8T3Hl9cyXSA9utG/y1XNvkb5D8+P3wXrtw9lSZK24BjTyq+AtGPgbGbx46suzJLUI1ABvfhCVUfLWECpn/61qvahG9cIaAQ0AhoBjYBGoDYR2JIEkIUfgfN/9B9qE3E9qtpDAG4jHbdhQTg6nHxss3iSHUH+2I2PIObJbYcRZNZDNu1lFqNHsWgBgbQwL9bwx8nHsl7Tb5G0frC2P6ThXsQAvNW2sCxgVAu4F6XVHktU+062pwACIar6xnEuqsu1Mq6t0ULQW+UhoK+Bo2LsOKBeAwGhrXGqO1yqJNZu3Q0yAPdqEiWPgzsJJOez8ohQEOoY88rbktoDEssV7HmjCcyT16Mdgyf82rdunBCjBWQSXe1UjOQOg0LnQIq4je5OnI93v7uM6mcGc16YgMoHSh+qaugSxmDaUUYFUCPGNn81qqTa8Ul8x6qoo9Raq34pKsPmgZVzTYDgSz3wuJg//EHV+jbfe1Gsz/89uCWCoNOmEdAIaAQ0AhoBjcC2QgC//LaerbzzA1m7cGbrTUzPqOIIGNmsdD4Gd4prp8truwFPwFVtuXTRZnBB2YSn5FizShuON98n1ifHVVv0L1dNBZB/j5Xbm4HSYjMIoLC07t10/aqwKsuLkFtJ1dyKxTOUGORnqGTgZcJ3vpawgKfbCl3W1vwVJN6mg7fhbnTbXWgfHTgvFrbVUNyHz3Sd8R7jcb643z3u4I5KjzT3iVxUuK5bQSY0QylHQiTbLqmjIE3iGBbTqb0MCP18vlYGChOOuVySgeofxgxScRvzGy8CSpsjCMLb73HhAnlsXnw5X6OlH+RJOAHEgswwljr0GVwfitcDXayoyrEDRqMBqmQYIyhukOj8KEv+tRpx7TKAtjeIdklJnx1LIIEqZe24dmY9BHul2q5CO9bQFbj+XRLj6B1i9EINtQosVqbEGDwq1lCVfseATM699heS/uLfr8KMdJMaAY2ARkAjoBHQCNQyAluSAFr45p/WMuZ6bDcRgfZnHkUG7RxCoqaxjoXcfupy+eQP57OEJ+tpLK4UVEDmaWQFuvt2VOJKn29856uwILf34Z9+EBBcbHtdIOx9LASz6+KdxYrKob0mLMha8DTeWciXLNrZH6vZlfNt2UPCPzYBwDYDrDEjxj2P2MXsRtZjm7BNvBiM1yYLQBi4A9AyDhKDUzv9sr/1uq6+WrBgb0FcEQcX16GNj/Zg85v8yDZduzwbrmruQvjccyA/d7sEtokpFQmMCdK5p1CvsN/dgXPe+O687LmWDKTQPsrZcaCAAc8F63RisUplD18kefgKMgSBtuZWxIA4qixD7B7jDqgO3NYEsmUFi3dVi0N4uttE2JVA64L7E68dpjtnLBS+aBDsyMH7cX/xWophVMcMPID2oEKxYwIB70oYyZ82XBe2C1mCBjEeC0okoxXXOMxanCmO/bOI+au0D5IrryjCHO1gz1FjwXVnq5eAy7rKqEKYoGsjncbd4XPtRw2LxxljqVKqv/69tUMAUd2Tw3XLS5fE2MrcBhrNcPm7OAa151l7n/X+OxvfLn0gGUdxnVXRzDf/WqznvozvExDP2jQCGgGNgEZAI6AR2DYIbDkCaAXBnFeOv7ltTqCeqDoCrcjAlR792K6A5XdljQv3HVh48B3pqkNtYhQxHl4KLVKRg+1YYNI1rQrGZWPqkbtBaKz6t461ps2FUEUzebG0jHvdybJes0D+VFt94+3T2Sb5RQUKiYhqGwIbCwIrKxlSxhtrfmAp1Q4v5D4f4SXLO+pH9jE7FgmMqUuBbZunoHa5+7nA40EHUtluMedHcLjCE5zD4rwZ7jNL40Fdh+63Rt4Va+8TYoAQ8I1VRHIpuxMuVBx7iEFRZE0hM1snMFQxBJG2gzH7xeJRqR9SxsB9Y6VBOpPMSWJUaa1VgPRYgxtaN1z9JivkUqYyFxK6jSBS3LHL4F5nvozv+VzhngUpbtzG70xsgxy3LgyJjAW4yFWZ/LGntLwg5tvfkoanvqQyQ11GI6AR0AhoBDQCGoEtggCfS20ZW37rFZn6zV/bMvPRE6kcAg29PdK0WOUFwdhlxPEBCVQrVuE1b8m0HOVQyQH3joSDUGrb3U8FP/cObg75wyHHdOeyVqtEAMUlSCj0SGKra8W1eg+JzGARPBtBdEyARAxTDxW36tqCyq//jvzi3LW3/I84DyQKqaRJYsyYNXlBrFkQPUG2BPK2CQq+CLPGT22QDBFl7WDQJH8YFLoaxkxbSY14VsIYS6evvxItqbeR7hPz1Teh5gIBxsxiNIzDOHA0/5n/5nJifXhcrI/es98DyZ+NGlX/lHv1LzBMzz1Z9V51BxoBjYBGQCOgEdAI3EwEKvSL62ZOAQ/Qh87K5L/4VZn6l7+OH9Qx3Bhu7rB175uIQPs9h/F0NuGT6TjjVHABi9NcTZdVIWlsN6mankXx4Kj8GRsq3lfNLaaijmMrVVqsxSZ0YlfIzxIqpnXbcaig8lIjCa2R8+tVY31AjJzUvqdiVQktzMDJTAm/CKUJXefiGoMl2+nnQUjTzTANd0M/o1rHDtKM/iLMjh9E965Aw/lyZ/qiSidVBlkT1A+JraRmB8ZPeF15+1yC+2Bbj3dv9bab8j+lrA/eRRyvvnz8qoY+qHyqFMOnUjOZGRMGhNamEdAIaAQ0AhoBjcD2QaCuCSA+uZr9w/9bJv7R39NuX9vnmo0909aH7xfjevV/iBv7bxfrUt7FLPYgq1FBhaApp99KPbEPGsMOkHZ2TJGgAhXez/nYc6qWysZnvHHP0VKAy51P07F2qXEwsZosKcwU6ldP53d3gUAZi0foWMNYXCcxW+0CEmj/M0lqF9ehWxaDHdtZxEDe2fF6MBdVawYpsQhyYhXED81O0Y72gu4lZsjKKqhZ7HhAb+UJo3zLG/+SGGLAZ/a1bjjhdtygSv8EKIPAIeHFdPCVMCqzWnG9bZbRJXDHgN2b+dL3xHzlTTHfeLmA8WYNIlk/5stfT1ZR19IIaAQ0AhoBjYBGoC4RqPSvv00DITdyTSb/2X8nC1//Q/jUx3yKvmmj1B3dbAQaBnZK02pAnIUKDs44APLn4qkKtlgHTTUhTk+klcEsjJ3DU3w8TW+DYmIzrPfg5rl+OfNpCFNtOIVc78uK8YJYhSnPqVRZf+0pfOY7Xi2IYdOIc5hB5qGmKrkEuYYuBhQnJB0y6IvpwuPaMkmTaDXMerMkPtZVL7gOEaTY6Ltr/XCsD8TJicnjDuTLRkgGqZA0LMsYOV5jHCFmFgsyJ+h00HFnP1zGrMkhZyv/TpUPb0G/TF/MBsascpW0ICJLtQ8/fFTrustRieTE3nHvr9pnuBredaxqrVezYWtkSMxP3qlmF7ptjYBGQCOgEdAIaARqCIGYq4/aGPn8N/5E5v/Lvxdryf1EszbGpkdRQwgg0GbHrXhiP3qxuoNCtqqaUv44s622+9UciNeoB/5l8D/2NOxAzOiEaqDJS1jUQSVQDbNdvy5Uo+XKtrkSY/6MhaKa9jwGr5SfUNSJ95m2CQKnDaQTXZ5CAj771NzYtYKBNin82aLqZw39eeKbGO0DiNMyBtIGig0VowsWyRlmEVudC67BNOYkicLKZKBICcocxv1tIOzsbGU+3ZAEonoIQZ/DzJo4batojGaMheRXkerHp6atQCpg5XM49q5yCSCeF14fSQNJk/hphIroBvCcHok9/MQVGPvIjEFOJu6oOhVzL39NUrc+WJ3GdasaAY2ARkAjoBHQCNQUAnWnAJr7L78nc7//bzX5U1OXUW0OpuOZR6pP/nDqi1gYUtWwzcw88TYWmYWAp4FzL5cBYsNog2ogLi4ZNLgdpF4lje3arlib6Pq1Pv6YRAoCydaGJcCKbk/9+5OTP5i4NaWg5nPIH1+gTEnthAqIqqcoy8Klh4oU290rYr50X2oA+UDCyM9IajD7U5gxXT1JHj+jcioH8ksh6LR1FcGIc7hnosgfpx8SZQrtOsVD38slgJg6MK4bGM9RE9zkpnAOhoZEzsBVsJrkT6YjT9ZlduF3SFbMC5Nivn5C6PpVr2adf0/MK2frdfh63BoBjYBGQCOgEdAIxEBA4VFqjNY2oWjT/Y/ixyrSq07jR9fYDWHmL20aAS8Cmdtvk4YbmxSPh7Em5qe9Q9j622tYcLVgwcqFa6DFJDicdvzUS2tLG6nh+cS9BU/60w4BhQWvzTXZ/+RbYRvsnrtI8KTwdQdVmL09D7ebpcI56x2MHY8m30EF/o0bAyhO+Thl404liszwa68RrnznjvsdUd5nXT8tRn9AzB0DBAzPLwmNMIMyKrX3ETHPY8FOlZTbSPqQhCBZtRB2XbsrFT4zaxfd7ryqK6pS6I62OuNTyb0L/fIaJxmTw7vXOKaWPhDOPsfWy2L+rVA5XXpZZO9j6Na5P9YL+H8w17AfdTn3cqxsAgidR6mAmG7dAumzCDzmoLyavVzOiMPr0s2VmdjgLWdNz4g1DCJ65qPwOnV61KQK6Cv/pE5Hr4etEdAIaAQ0AhoBjYAqAvVHAB27W5rwcmzhr78us//+/3A29btGQFLt7ZJtAzkx5yIDqonL/IwY+48hBtDWXBiEQuddQHsLJ10QRvFGa1BDzMZcoHvHBncgaQF5xxTj9WIpKEwa4EZFJRBJGOJkK5gK7yDHpQE7TaxYI/3zEk6aiosIV6SilqnIWcR4L54o2p1oY+ISCBYs/Fs9irsGKGxImuQ4bwVjZrADz4o59P18YWbzSoN4iUv6eLsi+cP4So6rFzN+kYizM1x5C/ts0/XJJnnw/eVHxiyOon0QYLYqyVOfgZ7pZlYgoKyRkyK7EACfpFiUAQ8ll7GIdgxci+V/6+K6pgpoDlj42TLwvFyBa6mobbTZAlVYCtf2CtK1T02JdQXfC9Pb5zvdfP8Vsb7wC2J0V1hhWYSz3tAIaAQ0AhoBjYBG4GYjUHcEkBew7I98Cb+TczL7+/8n3st8eultXG/XJQIdDx8TuXZ6E8du5cmfgYMi1y9sYr8RXfmpaCKqxDrciAXnApQ0Yaay+PSrX/4q0q/V4n2zI/jOwMKXZEnPYP7Y0izmNIHPPgOguxuDNlPRQTWRbfjOoXsOsba/fwqf6QqURjmSCnQNYnkSAXZZkCFsHptiQDUS1y68p1bjlvvQPxa0dD+yVSjsEGZfF675rV8nzvcnytnjxRzWFkH2eM4x3ZQcgiPfov+/JKbSIKuGP0A7isSMf0tFe823oVR49MsgCaACo4W6fOWL+P5LXmTgQcwFRCLnsxKl0PFtpXQnFSzEiEoexu7xu5ZKa23ssUkeF4m0cST/yQ46jUX6Aq5fx6hS4QXFuo4tT4s1fhaBr29x9oS/VyIeUKVUZ/OYGwNU0+3Na824nssynPhmEn5oZ35FrKuXxRq5CpWPT19l9VNnlfHdlHv1zyT9Y/+wzgauh6sR0AhoBDQCGgGNQBwEnFVMnDo1Vzb7t35GGnbvk+l/+5uQaSdYUNXcjPSAkiLQ9vhDYmwq+bMxUgPkgGtZvXHgpn2q8mhsMgRfIUGBmXsOQF0zfNNmH9kxs36Nn88XmxgqLm4TIGQIYMwySKUT5+nMlbGInLr5UqX/UsRRaWsojEmlXZ5+Ejh8lWNM384sYXbgZDQKYkHJqMAbP65UNG4h840/ltRjPw8lEBbyUS5fQY3TLYtzsvEhWJUyEGkrIBJNEokJLSooNN3NSPqwH6qMltmfD4ExewneUj1iqGbSI5YpEFcm1FRJLKniz9sXFUktUOj5KZ0MHFO1LAhIqvyWQO7xRcIXRIf5zsm8C5lqO9uknPn2t8X69M+LkSWhqE0joBHQCGgENAIaga2IwJYggHhiMvc/Jn3/6Rsy+x9+Rxb/5s+24rnSc4pAoHHfXmmc32TCYWBQjMZmsSagInAp0IzBO/LbUFfwP6PwZNyi2sJeaxYvOFNHD2B2VGAU7y+ZMuvjQb9t68qNklL5HVB9mM9/N+BgBXYvwUWD6haHFPE2Wc5i0Jmjt81KbXPxH+ZCZsdECelM1dUopAn7UFyM6OK12bYCwocvZrki2TAzpDaCnj4QQHDZqoa17ZK1//w7kv7lX0/WOs6/eemN/LyoBFHJmBWnJ9sFL04Fn7JOUGg/dzsGnTYw7lYohWyXr+DvDesGyI6mx8VoArGjYkwPL/xpEINoWW83BkG5Xifgg60CgurO+/2ygrg/nf1wz7pRXJHBmbMge0je8v5cxDVLhaKPStE4dItYH1aHnCweVJ1tQQVlvvFX0vCpr9TZwPVwNQIaAY1A/SLANcK+B7gOqB9LjeBv8BoejmqrSwS2DAFE9KnAaPnMj2kCqC4vxTIHjS/PtkM9m5P1yxnqTnxZg/ixVvC0nO5frgWWdRXKkpUN5UXw8qzQ2OH9WKjADaGSRtVGtY0uTUEWRVAF1eP+cuqGtesc696LczfkbMV/nx+LX8evRlyXmTgEUNy2/cbn3scU54wxo2rL+HHQu6+yJFATSI+lJjFffRUuOyuSe/ctabgfblyxDOTP0IsgCQqKGTvuDogtO7hy5J0aq6fyCuPecjJ/+QWFJiHnp5Ap6RQU9Ahi5uyGOlLl+qHazQ5EnYAAquQ1RyKqBfepd478btiJ70vGfaKrJQNn021zGQofvhTM6OuIotoVWtmaRXKvf0NST39JPYD41oRBz0ojoBHQCGgENAJbFoEKPq6rDYwaduDJoLZth0D7kw9vLvkDhI1mECwkf2iI/WMNf2h/NA7cXkT+2Dsj/rGuQUFUjxallEk6p6jg0knbdeqVq+BZBbnHLGTlWtwFczqONKoaZEac/gFONwmjmHWCMG0bEPPDITF/+LpN/rCY9f2vYdEf4wmUZSD713c3yB+nr0UQem27na3aeWfmLye+jzMqxqLK4u+clxhxjvu9ox1r7GPwqiGErbseCSfGVoprmQq7DjHYezOUZMwgtwS14TjwuIR4TaffyRO44+egBMI278c4Nn9DUs98GnPcUs/A4iDw/7P3HmCSnNW58KnqMD05bppNszknabWSdpVXwgSja8BYYMDYgLlgMOYasI2N/eBrY2w//LYxwb8x1yYZX2ODEcIYyUhahdVqd6UN2pxnZ8PMhskz3T0dqu57qqdmanqqukJXp9nvPE9PV/jiW9U9/b11znusyyKzmnLgaevz4oxAQCAgEBAICAQEAhWNwIwjgFJd5yv6gojBu0cgMHcOBYc63VfMu4ZhYQvBX434aZ0HIui465bVM6jjt8dOob1oeJbpHF4CThebZmgphSAv9I5w3YZ8INw4a1C+5pIAkiSHC3geF8gO381taBOH6yzZkN8wOEwuNIeUZ58lGkBIT5al/u3rOGI/VzWB8JYLP0NZCwxZd4fTuJeb6aLQPC72wJIhjhyFd5VbG8U97+a+Zz0g9rJxYwnU8Wrs0VQzN5NFjQkuFi6P34BnFsLdzh0mun4B4W79uK8trp/bfpO4N1M5vr/ctjeDyqdf+D7IwkJ+B88gsMRUBAICAYGAQEAgUGEIzDgCKLxxK4VWrXd1GeSWNgpv3U7hzdtIbvThqb6r3kXhfBGoXzO/JBlcVCY/5nSQxAvcYDhD/PRCVNaL8aIm4CK8xkkfbhfrTto0luEsYLkCKfJaqBVw8VGLUEE/PIzsOQcjWqbbujaU6UmTg4XgdEy6sTiEfxfXkJ1J04exKGJ2WIVAMWPuxaDrovZCtPelXda1uy9Az+ey9XmcUWNDpF5G2JidcWYtTkFebsbePg1L4FkIgiUJPD2a2nuC1DhC+ZxaOorvpWqnpR2WwwenChgz2VaH727WleIU9hxiGAVJxUQcE1z695c0SLR4BVLar8ZYQAr5ZckoyXfc41drM6udm1dIPQ5PO2ECAYGAQEAgIBAQCMw4BGak/3NgTjslTx3NfbGweK1967spct/rKLhg8URZfuqVPHmEEof3U+rCGRo78DJ+dI9rRUyUEhvlgkDt9q0kXTtbkuFIuIfUy6dyUSCuxqV2dSFls48fSaRRZnJK5fTGV4BRXoSMyVSqIiYHDYc4e5Zn84Fdseo75NOCdiwPbwd9bG5FoPV6xX5nb4A49Fb6u4jq16F3LMqdmIR7JA2PlRC8ONwaQrKUvXtBBtgTFsp/fJ3kj/0xesj2DpFIHepG+NMxZ73r2d6sUpA7a8X/UvWLxsW38ydG1Z4DRAvuhsaLQzKF08OzJxCTQXaW/R3DXjwRkH8szKx9U+JzPQqSfAyePPxyair65uEuWAISEvXj3kmwKV0G8RmuB/E+7PB+nlJ5Zu+kn/93ktdtn9mTFLMTCAgEBAICAYHALYjAjPMA4msYuffhnJcyvOkOavu7f6W6X/71KeQPV+In8uE1G6nuHe+npk//OdV/4OM52xInS4dAoKWZwrGrpRsA68iEfSITMAu18wxuXh/CinREQHSoF44QXT6Np+x1JHXAM272Qv1s/u9VNnPPRx/IZWiUq8nIIDL8sOzsRF7aLCDP5WU4lnVS0Ha5cSFzetSekAG7QHQT5S6CeLwE8mXgCgShsXh3YjVtpI7VIeQLOiQOyB+tybEYwrvOT20dAsFK71nn5I9eW9Pd8dkbT2/b7TuHe3E41DCIN780iuBZo14/Cj44myzLMTiNBMJYbEwLG2KvHvbuqcJ3GX8HsFcVe/WM4LuavzOzSSKbNqecZiJoDsLEauBB5IdBQFrefLsfLc24NtSuE6R4CGeecUCICQkEBAICAYGAQGCGITAjCaCqbfcipGuH6aVi8qfps39DgVn4EenAIjt2UmDRUgclRZFiI1C/eTmeIjt4Kl2ggaldJ/FUmsOgfDTFxqvGTVdGoeMoQmA64RV3/RJR05xM2FpDq5vWppcN8SP5HJaPB1BB9Sd8Yl0Q9pe3VYIHkAoypBv3um4DWMhLSLmt4JUGMaS9eHt8n8miMWAThcaK0YZABARtSAQIaysv7Cb1tf3Gmo62lf/8DsqN/0vjNO/dh+Co1Omo7rRCMYQgMZFRSgtDE4fx0vV+mERhMsgPg6eT6sqLBp5H/H3ChJSFqfx5HziXIXs4Nf0YX/8sjyXGlUO+8jEVHkltIJeafSKzAy6IsHzGXYF12QtImEBAICAQEAgIBAQCMwuBGUkA8SVq/MQfU2jd5ilXS6quoYaP/xFJsvNpy3X11PL5v0NbW6a0JXZKi0DN1s0k9Zwp7SDQu9Tm7yJROQNvHSfGIRXIikS16D+E8IwJM5AbSmLi6JSNgWsZz6ChXpLmLYV4NUJ6QjbEE3vk1GBhD5Fral9G0qI1JLWi7xq8whiH1Kp5baiDAVK74Y1x+hopr7yG7Tj0V+ApFMDCtQZeAfBiUAPQdWEPkVwGfY6CmV/eRX6IdheU6PIBQQnkD3vwGI2JgMEheJYdR2jhifEXb4/vX8WxHpP7mK9pI+4XK8O9pOw/DGLJ44I8NgKPhU4tCkzpfH6SOLHqz+64JgqN+70UxkQPe5glgLPR2DuJQ6ociF4bq03Z5vqsJdTziobVlHM5d3BdVHj0cFiXmSVwfZ1oa+XjATTRL+7BOpBL7Wsmjnje0Igqz7VndEX1xMuk3rg8o+coJicQEAgIBAQCAoFbDQGbVVjlwiHX1FLz//4SxZ97kmJPPY4fpirV/epHKQDBZ7cm1zVQ4299hm5+8G1uq4ryBUBAbmigKuorQMvum9SeeruvZl3jOp7yr10GnQxkvzGzWpAt0RQprx1AdhyEd7G1zAIJAwKHF1bxGMkbQHyOdSPDjQUBlKml/VW7z2f24M0irbqD1FE8tWch66bZJIWqsD+IseAVx4IxOpx5oQY/1+eQMuXY3kx9i7/qKOpcvjDpB4B2aQBeADA1AuIKXkhSPZ7mRzD+KmRSQ3SWGg6QlIY3gUZsoSdOBe3LolEfpIEk0w95ec9ybvDSBDnVYQkESWpfguuMr2zAURST4IFy6ZR5V17FePs6QQQ24z7qn2y3djYE1KHTo2XomjzsZUv54T8SveX1IE/gJeKHcQauMEiwBD4DxTL2PBq9hvu/OkMCGftlAohf/D0Q6wWBAyLErXF99jzD/at0vUDykgexDWLHiTHBwx9SE1NHMGYnFsd3N4eIsZdQPsYf4yC+Xxavynwm+uDdyCSUW8P3i7RoOaldCFcUNhUB/G5Kv/gDCr7lY1OPiz2BgEBAICAQEAgIBCoWgRlLAPEVkYJBqt75Ju2V7xWSQCgJKw8E6u9Yg5AUi4VpMYZYiwUhNHUImVIo7mHBYTfGeBZBwYu1mlmk9vSRuv/Z6bX7ssiiKMbEazTW32BvFydeJiCLVGRToqGbmfbhTWHHb6hMCrk0CeFn6jgBpGEH/FQOSxs37pOFqxXWLho3+cGdGf0Q/UC+71nwem4uDrIsT5MWL4YXFryndLT1sTHhpad8Z1DUOHw+sPguFgEkgXy4ejFzD5nOUR+o6UnrgzwvDm1iAggZvggyQcqu56zLuz2TgMfZ6W6SlqJtP0zTscKYOUuVlUedH/1obQDTunmZECrehz4N1S3I9MskqJGE4pTuYZ4jiNMESBCnxro8TPYkADwb5sShcvLcjbyjHbL9wzgE8f+Q08SPm5YRcahL37V/1+aC7zWnfeZqUcU4cHloLj/cASaDIMYGQWK7MGnZYkEAWeClHPgZqY/8Ckl1uHeECQQEAgIBgYBAQCBQ8QjMaALIz6sjI1MIawGlu8772axoyyUC1ZvWRl/0JwAAQABJREFUk1xK8gfjldoWgIwBWVIFDxb2jvHZlFPHSF4+a6JVNRYhdd+uiX27DXVkBNnEsMjWvAN4oW5H5aAIh3P1gtByajz3a51OS0+Uc5KCWsUi3mjKK6+QvGYDgOcFo8GY2GJPoWwbDyFSUymSajHOCIesYNHLIUi88E1jO9tYGJrD6qa8jx9jrR8OkQvxeeApoV9+dZ7MbsX9fgTtIASFr5Jm2J0w4/bEwSJsSMDrBojApE9eNNlDHkYIYtVCUvfuQh/2XmrZ1e321YN7SVr2S7jtQTL5YUyw1MwBaeXQw8VLn5xqnT3eWChZN/78cvp33QK4B1kknskfNg4PC+FzHkTdlM214nu7Bl5DI0yMZH1mMC91uAeeeLO1Zh39YfLHmCltkElcFzcseyExuWWcn6OOcxViAgukbCM+t01riPpABA1fz1Vh8hxwl5avIfXsicljYiuDQCpJ6Zcep+Dr3isQEQgIBAQCAgGBgEBgBiCAX4XCnCJQ++hjNPTlzzstLsr5jIBUXY1IISx0PEQ9+DIUeNOw9o2qZUbBYgchUgURoe7H4rt2fSYMBLoo6v6fuRq+ehoZfk6PV2G9KwfrMqmukVQXBJA0ZxGemLskQCLwGrh20X4unLbeaEjRrOx70XjE8fa0qSPkSn7bOqR+XoI2eMHIr2mlstrnMiCPdOPiQSy8bevpFfx8txtrnn2puF8GQcAZQ7RMm/Q4DmhWKYcOgkgDmYKFZaFMeeYZknfeicvrE8HE5I/vhMX47OsX4lbCPcaaQ7kszdcF3n6s4cNhVGxJEJpMHkUQVhe3ILyYJOKwrRxki3rjCEk1D6AtlHNq42GZ6tgovPrOO601WY4xZVKL5+XEWDeMvZ6YCI7jOzKXqSDtmtE2gdRySAJJC6BPxpkYQRwLm4qA8vKPSX3gMZI41FiYQEAgIBAQCAgEBAIVjUDWI/WKnkvBB1/9yKNUded9Be9HdGCOQMP2zfgxj6e6hTZeYLDQMadN1w1EirR47ST5w8eziQq9rA/vah9Co7CeU55zR/5M73rCt2T6KeMRt6nRs71xjG1ZbEuzF2UWuhbnJw4XIqxOb5wzl6XYa4vJB/aE8EhkWAnh6v04fXctSO3wejrt31iOPapiIAAchc+4HEctQv9uQLtqF+7nAXyG++BxwuLjhbI+EAQ3fV7IM4HC2js+mtS2luRZq0hqWQZSjOOYbIw1eLLvPdY7YmFu9sjJNj7G3j/G8LHsMuP7ysXnQa6grFODh5KiSPCGPOC0xtRy7OFU3Tr1mNVeBB6RFy8SnXkNmmJOySYFJFA9SCN4VjmxsT6S77k/Q+w7KX8rlWGB9VeevJVmLOYqEBAICAQEAgKBGYuAIIBcXtr6D3wcP5JdLn5c9iGKT0egavVKhH757J7P3jGs58OZvNg7BSYtAenT2g79k3PQpsGCowZPnNk47KvzWGa7CH/VM8dJPX+qCD1560IdhCdCwcwjKeNgPNLqDQ5KOShiIYTroGZWEZffJW6+e9zCmKoDaXIha3wmu7ygjjv0rIng85OoB/GzK+NdYWhOZW+wMLxXCmTKs1iwBhEy5aex8HJo/Dshz3al9jtJapiHVlTwLhBAn7vFWYscPpVt7AnE+j5GY28ZJpUcZ7lSSLmyHy04+1mgsgfX1b24hiBZvNoYh7FZ1A9g7FXwdqpiLx7MTydro6jDx7RXG760c3ktjRHN60Bdw+eMy9egHmdQlKGtNlqFeY+Ssucg7tOnC0rse4WpHOqlX/gBHNWYNBcmEBAICAQEAgIBgUAlI+DicV8lT9O/sQdmz6PIfa/Tsov516poyQ6Bmjb8aO+zK+XwfCOeJvN6YAAkhp7lCgSPNHcpwppAMnGqczbOejV3CRYL9dCSQYhU5mhx/uKJqzR/BalXzhSnPze9sCYOY+fGQFyo17sc1ZCasChDivpCmLR4IZr1QbeJQ6V8MZd3lcvijoeoggjtdkhwRvFvowHeFbmMF+9yMxbVu61DvWLDIFw3IPvXkVwt5XVO3XuQpNvhXeOH2DCPhL1WgiDA2FPGaeYskxnIix+Ex87Ue0iKgIBrRYhprw3RbUUCGsPUqkGQMPHjNgQOoWVO9IBYp0vtfjUTvqWJUTMJ44Ic4NAvfrGmHr57yfhLhLOudSMcjjMSWtmZA5NnqkF0LejAfC3+QaggjBZugGZXF7zQoHd09SKG6mKskz3d2lsQ71eOvEiBTfff2jiI2QsEBAICAYGAQKDCEZj6C7TCJ1Os4dd/6FPU8Ik/pqY//iJV7dhZrG5v2X6qVq8C+dPt3/zZe4VJDBA7E3bzMjwUsBBlgWBDVipisWdk+yrkInViDNkbXlNtG9uxWiway7jdZq8ptzanA14jJp4LZu34MW+zdhmLsEPPFbP6xmOFImKMfRRrW8L1vHTcWW+1s0iByDKpwNLUcJx1fk5cIuWlXdbkz3hdjXBtnmPakh8H1c6zuO989jLicCr2IPFi0OuRl75uGvkz0VQDQszswsxY08fKOEyN08jHIH7slvwZb5P1gHLp4KjQh1Kv7MmQP1yHxajrHIbGSc34PkX5C7guZ4+ibhReRKfhzdM6OSPGlwlEpxZDe13nUAfhblYmgdiC94p6CYSTIH+sULI9rrzw77ZlRAGBgEBAICAQEAgIBMobAUEAebg+MlLCV8MLqGrzNmoEEVT7S79G8myHP4A99HerV4nMx6LBb+MU7lW1WLggbGLhapqi9+N3Xx7b0zKNITSk7MzDmKTqHIvW7AmOZ/HKPpzvvnTbXVj8xfJtJlO/QGO0HZxTPROtIQcslYTrcukUSjsoy20m9H8ZJuVBAqg9cYTR/AxOVhbeGNq4DH+YcGUythBE5Xg3ylM/QR8GstfQvedNzsTFotBuDJnE5I77UMPa+0SCtpbUBsKbM3tZmhX5Nl7BTkzast3JE0rXc9hhr55JU6ERpfZfzGj+jAtAT5zlPqsdkGIpELAcwpVtvb2TR1jvZwgElhuDEDUp8MzKYdJKEI2zxP/pHBDZnlKvnCXl3CHbcqKAQEAgIBAQCAgEBALli4D+a758R1jmI5OQNaXuXR+kWf/wHxTeur3MR1t5w5Nqa0m+gae2hbB+LOIS0Ii4dBKLB+tFWSG6dtRmIkbSvKWOiuZbSNPzcNoIiwW7NBXhA46NhW4LYNKyhf61apZK3lPrNov57DZdFbcpLIFk4HAYBSSMnbFXFvRSlJd2ZUqyB1AEnkP8gleQGq8l5dlnMx4Wdm1ln79xicgouJ593st+x3KSdzxI8v2PkLR+C7xO4l5ayV2HvW1qZucuo59Fpi957kZHYWNSIGijB+T+86cPw8270vViJtQNlTTvmRsnQQCdtW4iBYztRKSrLIitPmAZgBcQ6/MkEPrF5LxbuwJPIq5v5T2EbGPyQ/fi/FRiy203t3r59PPCC+hWvwfE/AUCAgGBgECgshEQBJBP1y/d30uJw6/41JpoRkegdss6hCPgqXGhDCSLZm6zYBVqPNnt5usZ4bS+K00flwtQaPpQ/7XsmVnvc9Yin01auwmOF/3+tZr06Z604WimDdgl9NPq6wckEDo3bkLw1plHlNoHgeC9z+u1Sb3cQ8oLL2deu54n9Uh+332SzwSsvPU26HfhPoJTirQUGjFN0O6pbZ8Yv28brAWVKyQLHUktELCfvQZbiuNuJYhjS7OgW2NmiWH06YEgMWsr17FUlJTrx0gF2al2H0Qa+au5SuNeGrH3Agrm+Mlx4TDuSXxGQ+yVCS8ot5ZiMh9EUgraQlaWGiD5jY9anRXHHSCgnn6VFA6NFiYQEAgIBAQCAgGBQEUikOPXWEXOp2SDTp6CnoFfi8KSzaL8Og4RFhWFNoQ0qUbdn0L356J99co56NbkWNC4aCtnUTcLcMUdCyEVUOMl55wMJ6UNKw17Pmwmsdj0xVwyQG6KW10mJi0G4K0BLRdHBk0f9TS+34xm1baxjJNtzrgHoXX1okMNIidtcpkhaMtkGwSOSc6hE5Nd3m4/BGLzFIivPoQ0WWSikuZvJ6kJnmdevNrq0D7r+WQbEy38eWUx6kIbyHe1F99BY9DlcWJReFXWzrMuaadLxOFhZxBi1O/CY9DYG+PSjfH24/PJWcLMLAyB/dvvNjsjjjlEQHnu3xyWFMUEAgIBgYBAQCAgECg3BAQB5NMVGdv9jE8tiWZ0BMIrl2NxZfPUWS+cz3s9Qg+iDhc4+fTjpW46iXCQJV5qEnG2M6ehSm4WqNn6H3aji5ssxnPUUYcdEhM52jCekh94HbwCEFbip/lF9kLzxZW5Il5MCnP4Xgx9DnY767a6hZTdL5iUdcNEmVSvqiFNd6sX4yiAN4F69sz0ThECRDUGseHpJZwdYbJHgabQOXjFsPXjO0rJ9siRofezkySrkKdMzZx/JXjvSW0rzD2MeC6R5pz18z7JGkcsJq0JS7vwnhrFNbUigZJMltnd87hHe+HJ49XYE2j4BsIbOy21lKSlwK59kdcebvl6yuFd8AICvsIEAgIBgYBAQCAgEKg4BOAjLyxfBGI/+zHFn38q32ZE/SwEqhe24WkuwlQKbUPcBy9oTRbMhe7bQfscguHJePHpWK/HblFmHIELnKBnorLGi1NjsstPQqCNhV8R7mTneeB0fHq5CRIM9w3rlUTwAqmheWvp4YR8S+mLXe06jOPGx/TQvJizECy9W+02ndjxsJGsgx7OKWcVQXSo3SDOTL2dXNwDxt6AjYTwHvUGZ93L8ioylnO6jYx00qyFIPgQ4sXGmPMfFsuWw9OvO4cxcYp0Jja8GIszD4J8yU7VzlnUliPsLIF2kY1KXnw/Woc3Sp4m8b00dzNC7vZM9yJirxzdQ4i9m1Iu7yWrsTHBxdpGTPzoNgLPniqEZnFqeSemkUBzkcqdcTaEvvHnphGfyQGHBKSTvqzKjAKTflyvRr4PcH9w2ByysBF/ncog6O7dRsr3MQ793rFqRxyfjgC+z9gLSH7sU9PPiSMCAYGAQEAgIBAQCJQ1AoIA8uHyhDfcRlXb7qGxfS/60JpoQkeAf7Mrc9Zk1spYN8gyL/LwVHwYi4pR/zx2WGhZvXxa77b83q8ipIEJBqdp1PUZXO/CggcfcScEUgiLJKc2QX44qDCnA0/icwjHGpvghXwfFpp+GUgW+aGH4QXAKz6QAhoZg3fmLtK4oZLjpAHv6wQNv097oSzPmY9z9i8mGeYsImppQDsgAyaIQ25vvE1saYe57WwzHgs3Zp8t3L6KvnqO5W6fRZ0l3GujMVJOg9QYdrjgt2hVWrACMACwBHCKQrsGn1tfwr3Yg6h9GT63pyyJJPViHclvfiOuUf/U0WnXjAlPXEs3FgYB0n0Zc7DAhLMjrd0OvZ9VuPYeSVuT8UihKtxvmzLZt4znORSMX7oxQcNhYaMgubwa6xnJIEyZwJliwIrFwllgOZ2YcsZyhzOlRVowxuj452S8ZAOOFYMA4u76r4C0wj3N6eaNRM8KkHWpQZJ/4S2k/Pv3LKcgTuRAwEM2yBytiVMCAYGAQEAgIBAQCBQJAawOheWLgFTfSCleGAjzFYHh5182bw9PxQMtTVS7cSUFWJ8iz3AcdcRiQWfee/GPgnyQQKSoF20W7/mMjEkNp2YkMGzqSOGqCXrEpihJNXXuvIVsGuQsUHThgHmptqXwhDlvfs7J0TAWwmGEmuRtboDnztyWHx+ghEVwFwidXIY07spLe7BgZlLLzhyOIwjywg9PH304IPGkxWtBhlwg9cIR/aj5ewzkyBi8cLL/yyWGMincjR4u5i1MHo3MJjoPj6VcgvRMEl7AZ3TWysl6Pm1JNc2kNiyGttFF6xbZO4dfHLqlpYJ38UHlVqtngSgBSWcklYy98fEaePWwzo9TY8+kMIhSFnbX28V3QlHNLLz3DL4X5nF4XT9EoX+BlJ/8sKhDmgmdSbMXzYRpiDkIBAQCAgGBgEDglkOAH4MKyxOB6Pe/TelLnXm2Iqo7RgBCn+mbvTT0zB44KmBxwV4u+RjCAcrd1DE8wS4bc76wVHudeyOovGD3yeQtd2ExnO3F4FPj3EwPiMcqLJiLbZqnksNO9cskw6tD83DTD6B+CKEwHCZVBS0b6PxQdTspL+52SP447J+LuREXt2lWWrSGqKE14/HjxBsOxDyFLO6p6DV8b0Rsehw/HcR1Pg3CIBf5o7cEYW3lzD7sOSTI9HoO3qUWkJY2Gce0ZpjYYi+eWpA1Tj3MNL0fhMJq3lE5BsPkjx52lqPYlFMg3JRYiGIH+mh091VKXgZJVYBMf1P6dLJzrRP3P4i96lGS74Fe09rNJN/3MF7Y7gA55NaCef4fcttficsLAqjEF0B0LxAQCAgEBAICAY8I3Fq/WDyClKuamk5T9Enx9DAXRoU8lzh9lmrvQ7rkmy50ZrIHVNvkb+hRdvt+7LMuDo/TKvwk3z4M3IBtU07LVoN4cCPozKEuPhgv5CgETwan4/Ta5+Wz0GeBnondojlX+255Ag7DcWwAQAKm7J0IMfEJQ1Yv5cCr8CbJCo2aKOBgQ3IIrpPwQ7vu5i3TyBe164Rdyannm0BsWYUrcnxpHa5dLi8g1sJJgyg7f3Bqu3Z7V46S2jwfAs4gYHw0iYnquVtIvQLPSB5/LmPNKw7BYou0wgtqnOzi+4e1g/R7NgQCkMnAXDhkWpn8y95FrBEUvT55zHJLosSFBA1/52sTJeLP7Kaqzeuobivw4fCwUhljyJ5ANU0UAx9YPQs/h2KYG0zCttT+ADzidvGuvbXOJnn9KhBb+LwhK5w62A+i8ox9vQouIc1dXMGjF0MXCAgEBAICAYHArYtA+bs+lPG1UaEhMvS3f0rqsH96NGU83bIdWkqGZkkeJlWIloE0C6Edbs2Nx4jTtp22WY3FpRtLuSE3zBuWlq4iqQGhOFYL/4lqbpmXiYqTGzGQTGNF/gp14znB16kX4U5j414woRpSx+pI2fWz/MgfDQFn+KmmAtKTEObcQop4aT48MTittxshcb1RkPM5LXYDp0HymFkQ3ynDqH/5pNlZ22Pq0ScRTpX//ZzdkQStLql9Kw47w1+rH+/NhIQxccOeT0z+sBdPQweIJBBFjoicrJHEB+BdZPP5BoHGXj/D3/lhVmXckoeOwYMT1zUCUruUhv6Hnj1D0cf/i8Z6skjN5DWSH9yJkL55OUcoLV9D8mqEQ0XhQcUYh4dJmo3rtOH2nPUq+iTIfYmzTAoTCAgEBAICAYGAQKDiEBAeQHlcstF//ybFd/00jxZEVT8QGH7pADXfjqeRg7ygc2dSxzpLEVl3LRW+tOok7MU4jJa5zj2bXKwnsWo09mK9HR73OrAuMeUMp8zOWoJNOW+7M38xSXOxcE/GbIv6VuDqaaIVm7CixSK7GObGA2gYxA9CkggePxRPknLoVexbhEQVauws/uzWEOYlNc8mteskdLfzuCPstIzS0HDidOXZgschhJX2dOM4sMvDlL3fQ6ap96AFGyLKZR8SQvfU2bjnrh9yWRPFORMWi0VzNjT+tGn7je5JICaOWCychdXNyFaQP9E9Vyn2389bjjF5vpN6v9VDdTt3UKARc4Iwe6AuTLIC3PnaeDX2duIx5RKrhph1Smmmoe/+DA9wMp+JkR8/TeEPPUqSRgyOdw6c5A7gtQ66TimQhSwCz55YLCDPc6/GT6gR3CuJ0amjRf9SJEbSdhdeRFNbKO+9uhITd+WNjhidQEAgIBAQCAgEyhoBQQDlcXnSQvg5D/R8rJpI0NhYDVW1YqHbm3Hht20dGaKkRRCT7TxmW7RsCmhhYFisOc2ANuLCM83NOtvhotyRAHQY4SdYTEi6totXsFvnkLwEIT1j8Moptg3BywaRH97MFfOGrEZdCFlBSE/UAeE0MkbK8UvwZDnibWh+1Iq7CPFBpjstIx9CvdQhB/OzG18vQpQ47XfaBSHIGjv8vR7FNc3XEHanHPwJyVvegJYckqYO+lQTmA+noWcvHk3s2UElLqKJQ4OsSBq+I5MgLvilncO83dgYiBrTejJF9/bkJH8muonFiYkXo0n1dVT/hvso1ATibMzhdQAZk1LaaPSZVyh1OTM/ubWZQosXUHDuLAo04d4KypQejFLi/GVKHD+D+2K6h9bI8yep/o42DCfrC1FLZ28c5fh2Tj4VbaRu4PrfhfvgZZPKlXtI4vBeYQIBgYBAQCAgEBAIVCQCggCqyMsmBp2NQPTAYYrV1lLTHSvwZLwz+/TUfY38WVPYrFpTe/Rtj4U3bbMf6b3xQhEZ0/wU4tWadkgA2Qm9SgtWknrtIryUuknFy7PVNZC8bhn0O7AgLYVdu0C0bDUW0jlXg/6NLFLviABSh0GG5ZnGPe9Bj2V5Rpg1CBF3FnhWr55zfm+btZN9jEM7JbwoBwHEWap0k/Dv8Cb2/SB/9DYHe0Ayv0ZSx3r9SF7vagz6Mj2vZjxcnGrxyGGEWjWDLMpB8PA5x7o+hinEEPZE8IQxEFzx48MUe3KXoZC7TfbIGfreT3DtJIrceRtF1i2iQBpknpmnETcNb57RY8MU3/v4lI6U3n445uE15WjuncTx05TatpaCKkLl/DAecxDp5u/apM2HqkDgK0FoCz0PcgheRBVqar8T/acKnZwYtkBAICAQEAgIBGY4AvzLTZgHBJIXztDYvhc81BRVCoWAOjpK/S8dR3jEEvMu2GW/DeKsC1eD/DluXqbMj6pDhgWro7FmPcl2VMemkNMmsYCzNDxB1hYR+WjEcOMQjpa3bikd+aNPUK7Rtwr/zl5AEYQpVYIxWQjPHivjlO5UU58hfnzOdCfvfD0W2TYeJBxqVD07MzwJmA76v7BVO1/VRIGtMHB6XB2+QWr3/qlECGvx5MoMxinYOdsZa//YWQIEJgtfuzHWE6phjxkYCLT4yRiNfh/kjR+Geyf+8qs08H/+g6JnQZZwZrNsC1TR6KF+kD8Hss943h/+D3gkcWicn8bhaCnca+xJFENY2T07bLWF/Oze97aG+xA6VyLC3ffJiAYFAgIBgYBAQCBwayEgCCAP1zt1pYv6//CjpMaiHmqLKgVFAOFgA7sO0shoA40M1tBYZBGlF25G9hyQQpwu/uYVaIsgfKJSjUPcII7rvzllddCz1ZP47EFZeQqBiJNmLcRiCIvXfAztaAspq/CMXG1bjS1XnVznoF/iybwIkDP+tbM8dVeSSmYE0IIVGhmrEbEFWkiqV/FZcWIBEAtV8JDpLFyonHrwRwg5ykGI5hiniuutgvRTb7w2vRRr8cADxpS4YY+eFAiapA0Jpreawv+z2jn6nvN39jAK1NLwfx6n0X/7sfN6LkrGXtxHo0cxD6PwdBW+4w/2UvyACS4u2s4uqgwOU6LXJRGW3Yjd/igEppe2knw/Us6v2oj7DyRdhZl69WyFjVgMVyAgEBAICAQEAgIBRkAQQB7ug+D8RdT25X+h2l98b0X+cPMw5YqrkrzYBamLqxTF4mDoyV2kSPiBncJiaQaYVA8NGKfmN9HB/Tpt05h63DBeTXjbBxJOvv+hjACroe2SbTrFJHuA3jgBZPG6qnlcZDc3Zd+M02OvLCZC+YWMUsRC3bxtNPaU49BBJkaCKBOKkAqtJrUKQr0gc9RIHaVUGfvYnjgGjwmuk2VcJsUEgW4QJmedH7oMDRaQsYU0tQcYObExEJEc+pWt++Kkrosyyqs/ROnpGOVqQoXosHrzLAgg4GVlHMZWk0XcsDYPZ/digsiNpXKEy1m1k4hS/5eeoMSrh61K+HI8vv8Q9f7j0zTy2ggNHxig3v/z3zR2sDCk3fCP4AXEYXOFNAUaR9Gr0D9LwosRIYIuRfMLOTQnbatXBAHkBCdRRiAgEBAICAQEAuWGQNYv/3IbXvmOR25qobr3fIhqHn2M4rufoVTnWege8A98YeWIQLJ/1LtOb6knpC/QecFQ24QFYVcmrCY7Kxgv6DmEg71KkCmIF/hpPJnX17W8rucdSdfr0EiLcZYAdTi7kKZLwURZEp4DrCHEWW+mmRmzMK0QUo6be8i5zmY2vWmS79sJD6J8CAQQIWFgo5Md/K6RHRAN5m2d0JlC0Bh3gIEGw/i7pifbkBkp1+UXXy/dNK8p1OcMQty+1hT+DCMsJAVdEJTnxT6bBJJG5bq8b8SfyRt+8TEsuqWOpaiHazRxHHW0ttE+D+4m2oZmFA5m9pmQY6/F6CD2YYbhMdnzhc/9Z+a4x7+zlsynt/7PN9HZMzfo8qmLdOXkeRq5OUBv+/hjtKSlEamxF2jed/o8PXbjvNqNHlzTu4CvjQ4RZ7NKFSGcJToAPaDD5FQPSIVIsXr9GK4Z6+zY2CjILk0UGlpatXNz6/3kaioOHDikzI2eVTpKSq8Pot25xqWfS6cLRvroXWjvwD569CbVLHdH2E1pw80OsojJd24n5YVn3NQqaVkFHkBFQqek8xSdCwQEAgIBgYBAYKYhIAigPK+o3NhMNW98m9ZK5J6dNPhXn6Wq7Q9ReP0Wij7+L5Q8WZgnlHkO+5arLtdgYQ9Oo+KscRb1H7yEseuDxwItHKbQKjwxjt5E2mR4YWBRlLx6jZQC6JdQFTR2gJ1cjVckApIoTBLSIcsREEYhiPcGEM6FFxMbzD0w18B8BBMQsgSiogH6IEwmMRnExEUdnqpfx3zyMHnHg5qORh5NYJAgSLJTN+fToNSBzEyd7luobp+WIQgjc2a47tKsHF/hcdzz17ucteVDqRsXrtDf/97XprXUNxakJQhDKknGvSGwXOA1La0K3nTn8B3dAqJs+LplMb9OsB4QtS4kqR6kXw5ToY2ldh8AMWVOoppWZVHoWRuIbuT5PyfslgBy6WVkOvjyOxjbvQ8C1G8heQxEYiGtugXfR/DEg1y1fB+0gQZVUq6ByOvljG36934hB+CtbRZtFyYQEAgIBAQCAgGBQOUhkGP1UHmTKfWIwxu3UtvXvo9FcpU2lMj2B2n0B9+hkW99VXvCX+rx3cr9y2FmJyrPFBZYjWeFf0DnKHnmBIiZWkp2FniBP4ZU4vzqz1Ovh6EHmdR433qQRwMkQfhXCz0CiaF5BA3DgyA2YnuB5DvuAXHjw4LMMctiO6RMAaOnjsMq+RZTO88gexYWjDEOXzKxDBNncsLkkEn4lkkpT4f2/vtTtOF9WymsEYOemvBeSdNYMiyig2CDIBwMNxd4kOF+62L9GNwMow68bLyPYkpNFaFg0r3vtYwGY885tfsVEKbw2HJhEsgfqX4OKXw/uEkPn92HWyFo3aMwu50ZsD/yzCFq2DG3cDOBfpOC0DaKjXupIaMhRXFf8vcJf36bETLZANIc10SNDcOrD55eFqG1hRukRcv917QxSdX4LhcmEBAICAQEAgIBgUDFICAIIJ8vlU7+6M3WvvXdFJi3QPMMogRCMoSVBAFZMsa7lGQInjpNDhkWr8YW4jF4f2BhMgRiJqXFHxnPluc2iKTRo2cJa1SEsV2ePkYOYWucDXIIHgisP4MwKDUODwgWCUbYkrxpG+pYkB3TWyvuEafC2H6Pih1EfCBWFGj5FMqiN27Qge4I3dVuE4rl5wCgWSS1L8ONhs/9KADidPSjCH3jfTOL4Vz97KJ4AXH3ysvfI3nHO7E1dTwq7nMtzXsmvtBspJbHpPp2nEuRPGc9pH8wH87q5cUSIBrcGnsBehVCd9tXEcsnz14g5aHN3ryAZPy80rx7xn9m8b3HIXacEYxNO98G8udwZp//jkDoWjcOI+3vgf6TgfDmENK2BSTVwYMMp7VMXH0ghUpk7AUkLdtcot5FtwIBgYBAQCAgEBAIeEGgMt0ivMy0hHUidz9ALX/+9yTPLuCTxBLOrxK6RkBSJQxz2hjjZy5MO6YfSF+6QKEVa/XdinhPdfeQ0rrEfKxJLIxADKldJ7W04FqGqGudGvkjrb4NT8NBEHlYGJt35vNRo96Pm6bzJG+UQ/uhc8PhIybmom2VCbcC2r4f/DdFyWKcfvZb30LSEoRBscVBgFw7jVAahByOgDi0In8ypeGhVkRPhmQMoX8/Rc+T30sqQtDUHnj+eL7H4TXCpoIEWgjPMNeePJnqlAAJEWkZ33H2JjfCc2WG2tCPdlt/xvQ5M9a1IBBr5wO7efCMqSblwGlSdj1HyrNPZ167dsHb5wiyuaVIOYXvwb1HQAS+rLfg7J09g/g7svMYqRehD8XkD3ThpCXrcf8WjsS1GpwQgrZCRhwXCAgEBAICAYFA+SIgPICKdG1Cy1ZR6//3DRr8wh9S4jAWbcKKikAqmiKmDyrJ0nPWkHJ8T84hJ0+8RqG1mzJaUyUIQ8o5OJOTVStXkNx30eSM9SFpbge8M0AOJbFYrsUT8yKG61iPKuuMZw8gFyxNVpfaLgt2s45N6orZ2bI5lhgZoZfPJOmhFQUaEsSuJc5QdvkUvCLGvcTa56EzF6GLcYP3RYGGOaXZwauknDtA0lJ4UPR3kjpwbspp9zvjBBBXZBKo40FSLvzMfTNcg1PLuzC5qZGUPhdYu2i71EXTPdcpNXwHBZua4b2Deytl8OStxjE4lynHDoJwPGo/VHhJcejmhOmhXxMHPGyMQlz8ArBvbYcG1AJoQMG70kKA30Pr1lXqmogWrLQ+L84IBAQCAgGBgEDAJwQUrHHOnDlDJ06coDTkI9asWUMrV66kYLA8qYzBwUE6dOgQXblyhTZs2EDr1q2DXOrkQz+nsPz4xz+mMURQvOUt0CT0UN+qn/JEzWq0FX5cbmikps/+DY384xcp+sT3Knw2lTX8sYtXKIzfqxVjs5fQ0LO5yR99Lsnjhym4dCWlr3eTOuIhfENvqAjvkYUgK7pvOO+pCU/VFyGDlAqig0WbkZ2HWhZjwQyvDs+ki/PuHZe08y5x3JCHgqMWqbsRIlIuNnvtalq2mD1sfCYJFqzKLMh7QKBkTzaI8MlpB7MLGfZHcF9W40si5vMYDV1M27x0mNQASEDl5rRTeR+A0Lk07w7oCXl44DDaAyw4PMnZuOT6InpP5Q2M+wbk7oukHAWxUt9E8qp1EOIPkToIYfNX4MFTLt9DvfAGYkM6efaCU5kIUvB9GS3A/wR42gUf+xTJSzdm+hR/BQICAYGAQEAgUCAEXoa37Ic//GGNUDF2sXr1avrqV79KDz74oPFwybf/8i//kj73uc/R0NDkg8XGxkb6wz/8Q/rEJz7heHxf//rX6dd//de18kwChZGIxy8TBJBfSDpsRwJ7V/+B/4Wn1dU0+m/fdFhLFMsXgdTVbqL5HXhaW8TFnddBQ/hz8KA7b4DU+dMkNeFH+cp1lDqN0IByNO2Ly8WKvLqOpFXw7FBA/OiWxtN39iBqW4pQiPP6UffvWHP7aiX0vlKHhiEUazYb51gHRqFNIgMUxXkdsx6zjzUsmE/3PLqD1jRA+Nsv8ieITHTwPFAhQot889ldZvb53lFBALm1WhCUxSSAeHydh4hW3AavjetuR5tVnm/qqddPqm4ktXoW5uSCdNVb1cIap7epnza+yw11xt2Zt62TPMMDpLyCkLBytkRcC6GdGGILC0m3knoF/1PyySoWqoJGWxtJeMn3P0ay0P6ZgFhsCAQEAgIBgUBhEDh48CDdf//9lEACnCVLltBb3/pWCoVC9MQTT9CxY8do586d9NRTT9HDDz9cmAG4bJVJnj/90z9FHgeJ3vSmN9HGjRuJ58Bj/OQnP0m9vb30Z3/2Z7atnj17lj7+8Y/blvNawL0vkteeRL0pCNS+4wMkt+CHubCiIaA0wJvErYGMSbWugn7JXGgRRyiG94Ja2yLqfwXCo3i67NbUgT6N/AksWaEJj7utX+jyNZuRAazbYsGe3TmIUhkuk1PIH2MZJn/aIPJbLuZVA8iP8fvRN0LJahr9W8SH4RFy36++ld737g20ViN/fJiopnUCfR9k9lI7EW4zaE1qSI0gcrzYaK+XWvnXOQsSiEP58jIzVhPqZ+0gl7zYGEjBOmjaGI29gvgYvwwaQ1JttbHUjNtWq/z7bBQdnD4ISUMziD2VpMXQjOMwMacGoWpp0RrUWQjyCOR7/3UK3Ps2CqzY4rQFUU4gIBAQCAgEBAKeEXjf+96nkT/33nsvHT16lL7whS/Q5z//eY1U4bAoFQkT3vve91IymfTcR66K3D6TNvyyMw75YvKH7Vvf+hZx+BaTPf/1X/9F3/72t7VwNR77/v25PbNTSO7zrne9i0ZHDQ/A7Tp3eV4QQC4B86u4hJjFqjvv9as50Y4DBJJD+HJwkrI2ECRl3kqN9OnffZKGX9hLY8dPEgsYx0+AwIDWSKFsLAYxUbj55WPpC2co3XOVwlu2IaNW4cbqdoyhejxBdmjSbXdhwWLjrXUTT7Rb4QnkycwWy54aylTyGgLmxzCqrHB113jAhzjqALy8tr79TfTBz72fts0dIXyS8gB1vGrb/MzCFWmw1QtHoLXi4B/iPOiheDH2/uEQw2Ibe5hcPIvs9HkQDZw23MygByQt2GF2xv7YCMKIqkFM1SB1XxAkD4eEcYp5fvGxcZOrI/rmjHxPDiOUqtINJK8mrD+IH7FzO6bOhr2EQPRIi/FC+BiLSmtkUbgKovwnoCuEkFv8Xwy++zMIgbtjal2xJxAQCAgEBAICgQIg0N/fPxH2xcRJTc1ksgP2Avqrv/orrderV6/S8ePHCzAC/PtDJtu2tjbtFYtZSC6M98yhX2zbt2+nd7/73eNHM2+//Mu/rHkv8d5XvvKVKeeyd/7kT/6E9u3bp2kHZZ/za1+EgPmFpId2OD28sOIhEN1/EKQOfsfig9zQgS+RaJaXTeMsSoVbafTwSVKO7DMfGJhgpXkRPFnwo9hvQ2hLaiBrTF77wIIyAH+l6hVNNCavovhheBiUMEyJpyE7DNmSNt0J10l4HzixXvYEyjMczEk/dmUKnEUrV/dSA+K/kFVqmlkRAtMKZg7InMrbg7WuWEYj12/S0rtuox2boXMm4VPG2bcQKkKDIAy82vwV8ABLQ8PmPKk3QTg4tdpGkBV5fI7iw+iJyZSp4VROu/dcjjWubuK+b8Z3k+LvkywpXE1qPbw4hrGQd2sxi6de0uT9IkVCblutqPKj+w5QcOfdhfneLzYSCXxX9HSCFFyledOxYLT2GYOnkKUx+fMukD+rt1kWEScEAgIBgYBAQCDgJwI3b07+hmxvn/5gb+HChRQIBDRRaBZb3rRp07TuWYyZyZTDhw/TCBKScJlt27bR/Pnzp5XN5wB7Cv30pz/VmnjPe95j2hSTQN/73vfoX//1X+mLX/wisS5Qtu3Zs0fTD1q8eDExofSGN7whu4gv+4IA8gVGb40EWmd5qyhq5YWAGoc2CLKCaSYHSJ2zjOLXRym+5xgOnbFte/DZvdR8N7Kf9Of4wWzbyvQCattiSjyT2y1weq0cR6DnIidHqZrOU/j2FRTD2jJ5Fh5MJbDwsiXoHAOwMWnpOnhBDJIq1WAJDq8C1b6OpgXE4WDsEeTYfFrcB+F9E8I4I024pxyM1fH4XBQMYy4+8AUyFnlurArE05qd2+kBXkcS8NeMKVYYxLolEKqqWwKIQ04WriJ1CKTDlTOeKBhpyUrcOyOZcXj5G+3LeJYxuVhsG7wGz5oVuKe8XFALDyBtDvgumL2WlJFufKZ88mYxeL1Jll5oxQawcP3x937TA7eR1HO2cJ0UsWXOmOfI8D8y+Mt/QPKaOx0VF4UEAgIBgYBAQCDgBwIrVqwgJkIuXrxIzz33nKYBZGyXxaE5IxiLI3OIWLb98Ic/1ESUjUQSl+Hyf4pQLRZk9iuz1unTp4k9ltis9IhYr4gtjnUoE1L33Xeftq//YYKKPYeYTPrmN7/pq+iz3of+PvkITz8i3ouGgNw6u2h9iY4mEQg0NxJBFDM1aw0NXVVo4Ol9FD/C5I8zq70D+gdDk6z0lFocHtY8j9S5KygeWqC9ki3I0DV3DY4th3ZGy5Tixh3J56f+SnwylCwweo3qwnjdfRvJRSYeGx7aTrU17FVhY63z4M2DryS5htSjZ+GF9ZpNBcNpLRwMJJMfWh3s2aCROvCsYVHgJnjqcahZI54+1IG05UxRIYTDsJcIp4SODWIbITwlMHnHgxA2v27es0sPoEAwYN5O1tFZ61bTY3/5v+g3Pnw3PbxKsQzz0kJHWDvEidXUI+xkA4g0XPuL+CzmQa5K1e6ILNPhIUU7heCJUwrrBgkdwH3nt4H4kRfd40+rMjJRGISlpbAPmPszssK1Ag/K0VO4L24lY/LnXSB/1iIkV5hAQCAgEBAICASKjMD73/9+rcff+Z3foV27dk30znpArA/E9va3v53qs7KRsocNawQx+cNizF/72tfou9/9Ln3kIx9BQIRC3J6eYWui0Tw2OEW9bhwyZmZ1dXVUNf7AjAmjbPvYxz5G58+fp9/+7d/WhK+zz/u5fwv8avMTLn/bCszGgldY0RFIXummwbFZpFx34zEyOczRva/SKH4Yhxa2U6C+LnMCbK2aVmjs8DkKzVUpyeFOFlo+7A0Tbp8NLVuIcg7CiwjaJmxKAN4kPprC/WetYUOD56lhXpDGlt1BsUMgWBIoU0gDCREYuJhJ356rn6pqkpbPBwjIYNMJQoPD80AKuLLeC5niNSDZakDS6E4+4GkmQnq0Y/gThNcOEzucVp49Gfg9nYAnDfBgDwnOluMmYw7uh6JaKEzydjw5iOYKjdIBcDYyKUcIWM2sNtrw6IOUiCdo+xuWUE0Y2aX67NuXWLA5V/cg/aS6ZlIvn56auShXHZtzKkLQkAE9P0vh+rcuIdLvqfxac1/7wmGfMoNldQ1XaallBa7d5A+VrBLOdmtAhLIO0LhJ1WGq+/mdNHauh5KnEB5b4nBTfVx+vyevXKX0qrsp0IM5znTTPH8+DfLn7pk+UzE/gYBAQCAgEHCJwBjWPGycoYvDsOyMNXv+/M//nB544AG7olPOc1atlStXamngOd37vHnzNBKFvYKC0K78i7/4Cy27lrFSd3c3feYzn9EOsXbQ7/3e702cfuc730mPPfYYPfLII/RP//RP9IEPfIDuvjvzf449b1jzx2hG76Hr169TdTU/AJ602bMzzhx6yncek1lol16jubmZenp6iEPTjPaDH/xAG88GJMBh76RCmyCACo1wjvY5BKzho79PQ1/+sxylxCnfEcDiREaWIOU6wi28GrRJkhcvmUbe8CIhlyXOXSB+sUkQNKvZsIYCtWEaedXnRYXFIkxSUhQZOUPh9XMpnmqmsdegD1Qow5dpsrqdQvHcC055E7yqlH4sTPGVdONyZjQGjRFXw+MQHn7lMtYNGhjvJ1c5p+e8Eg4aOeW0k8ly0sr1NuQPl3XXeChiTkDO33YbvfW37qPqiD5JJjsnx5Jri7VFqH050dWzU4u1L8PoJFJxXO1FWJJfhuxxjgdn12dvZ8bja2TqjwG7ar6dP3MQJNBmEMn+9i81L0FoHu79dMzbUDXvH4MuUKQVLtTQiGmNIpFZAylbt1NqOEJjF/tIjcXxse6n9DUfr7G3UftWa2jXzAoFswJG6kDWxnU7rE6L4wIBgYBAQCBwCyOQwu97Ng5lcmp79+51TQBx2w2QHGAPHw6xYnJHNw7l6uvro+Hh4SmkC2fe4nCq22+/nX73d39XLz7xzuFi7P3z5S9/mT772c/Sk08+qZ3jtubMmTNRLnujo6Mj+xCe9Y9poVo6odPS0qKlgJ9WcPwAn2cCyJjhi0WsP/jBD2rtfOc735nwErJqw4/jQT8aEW14RyC4Yo33yqKmZwRS508hzAKMNWJHS2lqNErsUVQQ48VwDpPjg3AQGqSqbWspeiNBqQtZi/Qcdd2ckmyeDEhzOxDvOgBvJHiVnHt5sunxfy6TB8p4y+tYvdSDV43UhicQUZsFvDv+h2qbMh5XbatX0sY376CLB85RTXM9Pfz25RQK6uSPh2vAorNs8CjQ9H1GcK2vnsvtGZSp4f4vSE8phH/eydwkrLOGMecSinuDySI6d4Ro2TqQQAbCxdngrUuBvZMW7SD1xgl0wdcVT/GY0QOpnXkl8T7+MmulBk+7ODsYE4x1CIuEJ5BcNRnOLMuIx28cpdB6JhQjJMmNiJRcC4F7ldKDUYq/cgDXB952lWq4xwZeOkrNdyyHhxjjMDNNXrZpZk5MzEogIBAQCAgE8kagBl7jI/AC4rCs7PArs8bZM4a9W9xYFGskJmo4dKu1tZX+4R/+gVhHh3V7XnzxRY3cYQ+gp556ip5++mli7xq2V1/NrKte//rXW5Ix3A4TQG4IrFxjj0QQWeDA2MuITfea4v1f+7Vf09LM81w2btzooJX8iwgCKH8M82ohuHAJQiAaSB1ByIuw4iEA4kdqaobcDEK48OFLd8+8H/JB1joas7+vAiNXqR58QvLu2yl66iIpfRb6Rh6vTgChbrlM7enEUnIxqdewIDWak3TfxvKl3EYGt2KZvON+B94/GE3KHbkZhHtuBP883/7pN1J9nUpb74JXlh/GGbxW3gFRZ4R5XTzuR4u522DeIYB7HwRn3sZaQM2LoUl0Me+mPDUAbz26CO85ZLogCLrnNAmENqeTd6BHJXGMXHULSCAQTLlMwk8EJsFkfmGb95mYqp2H7xbgOxEGNv1eyzjwoSwsWBWlIHg5miNR9bK7KTkcptjLRyvXMwgCjkNHL1PDKsT5W+nBaTOv0D/4cS1v/bkKHbwYtkBAICAQEAgUGgFpXGdy8+bNU7xv/Oz3q1/9qkb+MLnChM/q1asnmmdxaA7jWr9+PR08eJA4dbqeFl7X4/nbv/1bjTSaqGTYSCbxoAt27do14vAt9jJikimVwu8ug3HYl56BjD2NskPAdCJHL6MLQRuamLLJXkZsepgYj5EJLBaE/uQnPzmlbCF3+NecsBIiwN4R1Y88StH/+E4JR3Frdq0OIDQBL3mGajFpItAuvEBCg+eooT1EY8tZH+gwPHL8eUovDUHTx8bUHpMFNqcAVxEolLegi1nnLoAxq551jP8RZpa6WSfsdl0OQ9oEIiWn7o+hQxvPK0NJbZNFoH/uk+/QyJ/sc9P2x59gTDtudaAHoWBIN10MUy/3kLRssT8EEA+Y0+cx8eFX9iy3ICSAWx+ymjXwGKYTLRPN8TntBxmIIJlZMFgaWkYWhJDUMBehYF34nOcgynjO2o+hmNac5Z8U65jxzWz/KZADCapqSlD45zpo5OBsShzBd00FWrp/APxXLdXNxkOEGK7PDDJpzV0kNUBLTZhAQCAgEBAICARKhACnS2djDxkj+aMPh/V3Pv3pT2uiyd/4xjc0AiiBtYuu28NizxyiZWU6CcMhWUwAsemEjl7HuM/bxn29DL/rBBATS0wUWXlFGQkgDmfT9YnY8+ev//qvjU1q2c/0A3/zN3+j9b19+/YJzSL9nJd3QQB5Qc3nOnXveB+NvbKb0pcu+NyyaM4WASyYpCpnbnu2bZVZATWBxdv4OtDp0DgTWUYfqJ1iiQZKHH3NaVXrcuMi19YFcpzR3AhyLHpzVM15yi2BkbMxLHtHEaLTOJ9oEN4uBTJpw+24V7EQt19jZ0aQQ9TZbIib33I/tc9jwqAAhrTunOVLvWDjcZJv1xDHltgFeMRHL7Y4vOg4C1wp0sLrePTjvqpdC2LHwqMvCBc+I0GVNpBtMr7fWKScvYnYQ0jzEsJnCu9y++2kdD6j9+L9nQXU2xYR3TQhci1aZa6qbnMdxVruodhzL1qUKu/DyUtXKFq7impC+NywkPwMscCdb5ohMxHTEAgIBAQCAoFKRaCzs1Mb+qZNmyyncNttt2nn2POGXxwGxsQQe+6wB9Gv/MqvWNb184ROAHGbLCRtRgCxTpDuebRq1Sot7ItTwrNxOFou07WMWLNIF63OVd7unCCA7BAqwnkpUk2tf/VPEIP+PMWfe7IIPYouJhAAESDV1E7szqgN2aV7iWHycnyAammAqu5cT7HuUUp1eSMnA5wKkReeng0LV/KZAPIqLm01h2YsfPvhSRHB04Mw7qWETaiOVTs5jsubt6FttKst3nMUNJ6y0YCaUvSO7dReD7ZwuMd42HJbCrn3eFI7jxG1IHSor9uyXc8nEMopb96K6vBESYKM4wc+dbNABN3w3OSUijHoFpXaLh8nWo4fOonpHnXS3C3Wo0NmPXMnIHw/cFiXX9bU6ooA4m4lWaGaDqLQ7EfgddhFyTOn/BpN0doZO3mKIjvvIrn7ZNH6LGhHLXORkTHH/VTQzkXjAgGBgEBAICAQyCCwYMECzZvn3LlzlpDoIVc1SKqje/Fw1jAmgFgLyIoAYpKGxZc7OjomwrEsO3FwgsPHWECaQ8pYVPrDH/7wtFo//elPtWOcCp5D53gM7x9Pcz+tMA5wWz/+8Y+1U7/6q7+qeQBt2eLP/2cff/2ZDV0cc4qAFK6iho99hpKnj81IPRqnOJSiXPraVZKRkU3TvvHZM6QU85no0yIL2MR5BxvB4ctUV4tMXndvpegxZGwacrcQrt24kqgHC1evxm4CTj1enPbR0uGvN8fYOOHDniL1EDrh9PG5QnWcjnO8nHz73VioD6JNl0CY8X+RWpIWIw34qUOTo2hhcRaEOdHcyWM2W5pod30L+JZMLLNN8cxpJq9CLl3S7BpunY1MRRAVTMDjJ3ltaukge/YxCC5xm9pKZo+zyvlJKJn14eTY2YPQU8KTsLjBw6m6lSQmHs1ZnhytAhezeyRHjZynUsAoXINrYfA+yllh8mSoZoRC21souekRSvUnSK4NkQynJg7/5DBQOaBAn1qm6N7zlOo8P1mxTLaSQ2NunS3LZOTThxHY9gZL0czppcURgYBAQCAgEBAIFAYBJjsOHTpEP/nJT7TU6Jz1K9s4fTobewnp4Vmsp8OaQd/+9rfpD/7gDzSPIGM9Fl5+xzveQc888wyxlhATTHpdYzm32x/5yEfoj/7oj+if//mfTQkgFrNmY3Fqnsv8+fPp61//umU3e/bsmSCA/v7v/16rY1nY5YncaYJcNiaK54eABIX08Ja78mtE1HaNgDrQR8oIPAdAwoXW+cOsuh5EASqoPmU4Y32b8OBZauyIUPVWeFngPnViNXdsocC1k06K5ihTgK8oJpX8spbF0OSBx4luwyAhmhfqew7ec5MT0sY7QP4w6Za7nF1H0prbSNqGELL1i6DtMUbSFpBKszHOmnqElWGlzeZi4c7+P9Kq1Zl6bv5e6wQBtc5NDdOy0oIOkh94mORl8PKJXYWTmIle1cAlEHKzQdzg5YdF6v1oZbINFm12bbgPOuElExofS80chHGx5xPItVIbe/otXJXXKEK1I1S9ABpBzcgiFhnVxKP5PRCKaft123Hdm0A8lplFD7xG6twVZTYqD8NBqKB8++s8VBRVBAICAYGAQEAg4C8CLIrMAtDHjh2jxx57bCJ8inthEudLX/qSRvLw/u///u/zm2asqzNv3jwtJIyJHtb40Y11gVgsmskfto997GM5yR8OJ+NsZPzKFoDW29Tff+M3fkMrs3v3bk2UWj/O7xzi9cQTT2iH9HAu4/libztbyRV7VLdwf2ps3JvgFsagJFMfg9cGTBmGF8cMMSU2hgW+f5ORUnGKpM5SaNNiikcjlDhxzLLxyLrVVBVDWJSbkCWz1hR4cUjsycFf9vwn85IC7LHi0dx60uTqZmxk+tm+TuihLEM4jLXL6vRKJkfmLkR4IoiNtMk5u0MIS5PgiMFwSau3INPguHbQOPclBQdAxEC8lvgFgyAwDU3+g8wctPuLa9AG3SPO8uXC1J4L0LNpJBqFV5NLk1asJ2kBCJ0RhJGNOuiXCTl2c2GvL74u+djweOhVdTM+V3jh80BRYMCeQcZ08Rro2p/MTasRjtjn+44Pc2jmMELTxkA6czgieyoxuRQCEcdl7DKOJXAtb4B0XLaZZNadMmr/5DM/P+A6knMAAEAASURBVOqmQVbyXOKYWwGMiaDGn99Aid4gpYdjpPQPU/rmTbxwbXwivD0NG30PPPsKNT50Z0WHgsnrtuO7oskTBKKSQEAgIBAQCAgE/ERg7dq1Glnz0Y9+lH74wx9qnjz3338/tUFeYt++fXTkyBGtu49//OP08z//8xNds/7O1772NXrnO99Jzz77LK1Zs4buvfdeLdSLw7M49IrtbW97G/3Wb/3WRD2rDTviR6/HYWCcjexTn/qU5gn0/e9/n7Zt26Z5Me3fv18r9pnPfMYXDR+9T6/vEhg0/klaEtNTyJVwCCWZt1Wn6RvXqPej7yQ1jh/4wkqCgISny3JDE6W7yi/MwC0gcl0dNS4qHMebalhM0U4svnqmLsRrbttEVYnLYNO8MBcOZtnWTvISEAheTdfs8Vpfr8fhXhrBoB/Iem9dglCzC1kHs3br5pHybOYpRNYZkh94ACQHExguTSc72paS2od/ckoUFIjNtWBPpr6LLjtCcamJlH17XNeTFq4m9ZJD7zAQKJoAdgvYzNHMP233HYJoqW3NXxPID2LPbvBMxjGxaEYu6nVxbalhFsmLVutHvL0ju5ly7klvda1qVYGgO3PA6mxBjjPPrIAsVsYClI6plDgJPaFzZwrSV85Gca/Wbd9KgQh/76ok3+zMhITmrFQ+J4Mf+Dy86jaXz4DESAQCAgGBQBkjwIK+HMoTCoWQONfEE9lm7Hr9IP53XH7znTaly+v0ip/sp+EUHn4MDPiioZNrdnv37iUOr2JNH6MtXbpUy5z16KOPGg9PbLOI9Ic+9CHN20cXX+aT7NXDJA17/5iFlU004HHj8ccfJ/YGYo0h3Zi04vCw3/zN39QP2b5zCBhn/WLjbGZ+jlUQQLbwF6/A8De+ItLBFw9u655q6ym4YDGlTh21LlMJZ+DO37waT+MLaCr+aSXql1PsteOkRjPeaw0P3U2BnhOF67W6jqR18I6BI4Un45CgkXFvDi8NsKcGL9L7EWKUS+CaQ3w00iFHXxYEkLR2M0m18OCyMm63qiHTP2d4YjCYbDKSWzoRZNWGflwTxQZB4tGTRO1Oknr5rN6a43dpPrSIruRepEtLV5O0EB42UYPmjeMesgo6IeSyqkzbdYrptIouD9QgzIkJoOzQNk5H37xgwptJ2vxmcHB5hEQxAdR9GPi69f7KNR/cS73DIOvgHVVCSwzW0uiLr5HC3kElMibha29fT8Eoe6y593gr6rBb2yn0ia8L/Z+igi46EwgIBCoZAZ3AEQRQHg9lXdwAQ0NDdOLECY1sY68eJlWcGF+n06dPa8LQrPmzaNEiqFkU7gG5PiYmgI4fP66Foy1fvpxY/LlcrPCzL5eZVsA45OY8fshXwPwqZYhyLcJi4L3C2cF0UqNSxj5lnOyBw5mgfBCDntKuYQcMMlUNnaHQymZKhNZSqLmaAlcKTJzFsDAOwBsEni2ejMkfrx4v1QiP4EW5nWcPD0wTgrZzsDQ/L83BdwGHOWUbk0qtHQi7AtnDqed1YzIogn/ALFasm9NsZExoOS2rt218b8dYLxsPONtWkRpeE4VOmhBd9Y3QItmKOeLpiR/kDw8pl0eNsyETDWCigfB0YsZpfafl+DoayTyux9c4hHCxvs6JVtRDT5C04z04jn/lGiGaixXlc8b7TSKlFwQckz9yCJ+n5ES7+W3AHad9CbyASksAhRuhI/TG5RTvWUexF/aSGvP4fZEHGMrICA0/9zKuT4hqt26msAxirN9Psi2PwWVVFeLPWYCIXYGAQEAgIBAoKwQ4y9edd7r3lGKCbt26ddqrmBPi1PDG9PDF7NuuL0EA2SFUxPNyHX7gCys5AmoCIrnhCAUWLql8LyBeMI4VfuEjJ0YoksBiEk5A0qI18Ag5VVDiCavw/O4TXvA2zMssepmAYE8e9qThVTSLIU/J4oVjLYtwCmQah3y5EEvW0pDXw1vIKr26ijazrboWOKKfbOOQszTGaaYtNDYELRkQOalYphbryjhNgc5aNnmYpGJRu3wDqWePuGsFGcSkDtTrNNSDJ5O8dQcWzLgGTP74aaNMjmWTIC474PvEK3nosivq7wLZByKFyUb2OGNdHRPPNeXl/wvx5WW4h0GMerUINI2ieXrKhHDfMjnKRBJnZasFMahh7nVQ+dfjLGLV8+JU9Yt30MC/7StdeDWePo7u2c9fj1S9ZSNF6kCS9XpgTfOHxLwFaFjJtz9ifk4cFQgIBAQCAgGBgEBgRiFgsvqYUfOrmMkkz5+m4W9+pWLGO5MHylnBkscOluSJse+4+p1228EA1S6Ef7VjQRqEp0TBjBfyHo29eHghPQQPmxEsVFmMNwniRNNdwTan1G7pyLxY84WJF9bH4YW4G/JHH14V2rMwtXdg2hlp6UoQUFggGq11aYZ8MmYcM57nbZ384W0mDJwae4oxSZWPteBaB9w/T1A74S02a6HWs7R8Dcn33YNteAbx9fDbmNSra8u/VS1kLv9mHLXAYYazV2XIPCsvrTQIl2u4lyWQml6N7ytkFCMOMctlARCLde2ZElUgjermZ161IFOToDeY/GEiMtKK74DluVoq6jlZTlB4w/qi9mnVWezga9T/0glS5+FzXiYmr9+BkNPiuPCXyZTFMAQCAgGBgEBAIHDLIiAIoDK59IN/8QekDpbWZb5MoCibYbAQtDwrz4VxqWdTzMWqYa7pZJCiCSwoanz0amOCIYLQLy1LjTGUxdCxk00mgOLwmLEy9gTq68y82NvGynvHqn728RQ8jMwM+j/qkVennZGaMD6jcSrz3k7jEfttJgXcGHuK5WGSCqHp1Zs9tMDXEWK5Dz5MEvgE38K9rEZShfDOfM0YepdvW3b1mxfj/gNZKdsQMzHoywzC+yYTB2bXqsl5kGNReJ2xDhSTN0zsMKnDpJDM5B5IHQ4/TMdBRl1FGXj3jOH/1ciVzGvUEK7IRGTsBgghkKt24zYZSaEORVbUj3v5FaoHF+0ia9jgS0eIGvHZLgOT73xjGYxCDEEgIBAQCAgEBAICgWIgYPOrshhDEH0wAjW/gOxfoyMUe/YnlL4MbwNhZYGADIFV5UZPWYzF0yBYA6iYBsJprAbZwZ7do/WabG6ihi3LSeo562kU8tbtpEoga7Aw1bMGag0pw57a01Jt2y3ga0DAxHwkY9nLKNugu6Mcei37aGY/jGvGa3m2RnhbaCm1szyCMmfN/9bCy2UQC3M3xh5OXG/UZKxO26kF6VQFgs5tyOGNyyAW4OVSDGMPLiZVWDSbw7nY04jxzRZbzjUWJg9DmGcSbRXKOISPhb57QUCycQhiX1dm2+rvAK55BDiGOdAoD4vDG8jO4hxOZ2MKbuK5S4munrYpWJzTQaSQb3rHfRQ7PUxjr7xSnE5z9KLGYvi4pam2CsQae+GVymYtQFbFDaXqXfQrEBAICAQEAgIBgUCRESjy6rDIs6ug7mre8Faq/cVfoZYv/CMF5uPHvrCyQECNjlBo9UYKrlxbFuNxPQjPqbJc96RVSLWtpOj+gxOVlf4BGnjmFYpX4Z5ugjeBW5NV+DRAkNuPebAHA+v+cMhXLvOjL2P7rLHTtNB4BGOoghisBdmSArHA4+QwrkF4W9iNd2rLIABATrg2eOLk7QWUIGnNRtc9cwVl7+6MyLGn2jaVOISPQ+gi8ABhDafAuIcXCzozGcjkDwthc3Y4Fl7mshz6x1o/HBpn5jVUy+5KBTIeQxD3h5HEY/KHx2VnPadQAp535WIsqF9GFgjFqW5diBp+6WFovOH6ltgSZ85RqnVFSUcR2PbGkvYvOhcICAQEAgIBgYBAoLgICA+g4uJt25tcXUMNH/196v/0h2zLigKFRyB9pQv0QxdJDVlhOYXv2p8eihkCNruDhp/fZzpu1r2IIbSqfsdWCo5i4R136KWgwlMjX2NPCtb1YU+c3vP2rSkgQ/w2zWsEJAN7nFikfte65BC3+ADKYMxmYs924+J5sniwF2NCpBGhP0biwW07oRGQJggPgsCzKxuLk9oH8XVruSQXzeGeYfIsDLxHQPAw6WM0s6xjfF1y6g7JUO9FOCMTRUzOBPBigWYW5db0msbvGSYZmUDUSET9nTvHNhuHF3JWvvHdzEHU5erskcTZv6yuX1+ns+tz6STRYujLePWSywzKn79K3J92fG4lVD1KjQ+009jN5RRFlq5SZnvkLGHN9yN88kanz7N00FwQ4s+3PeygoCgiEBAICAQEAgIBgcBMQUAQQGV4JcNrN1HVtntobN+LZTi6W3RIfnuFFA3GKSvNwvUK757Bw52Zxa1VLwhzGH5hL8n19VS3bT0FriE0xCb0AVnmM2tpqzZzHddTpnN4k13Yl7GdnESAsaCL7Tg0WpiIijSQ8tpxy4oSMs8BlAwhYFkqxwkWCs4nlMtNKJTJMNhbi1auJvXVl0zO5j6kHj9E0oM7QdrA68m14T5vhNeUlv0MhA8LfFuZJ08nXJMYiDl+5WN6Vi8vbTDRxOQcewhxhjer+5TFrq90QoQZ5VSHRKuX8Tipk0S4XA08kqK4/8vMmBuPzI5S+G1bKd6ZotgekNcpl9pZPs0p2jNKNUHcw/yFV0STN9xLUg0844QJBAQCAgGBgEBAIHDLIICfQMLKEYHaX/q1chzWrTumSiWAijHuxlk0dPomcbiXE1OGh2no6T00dDNIyrw1uUOPxuAV4cbYM4O9WPSQH/aiYc8KN2aVbclNG2ZlmYQawyLvprWmlNQM7xk2FPNs1XmEADGxUDfLc9daRakfmb0WeGpDveSC/OEVfBNf6yUZbx8Ol2MPrzEL0oMFiTmsy4tnlafZmFTywyOPPYQ4rC2XMTnUfQkeR2UQgtWKa1TGxhnCapYq0AfaQZG778qECBZ5vGOnzlA8yPeyt8+N1+HKIvzLK3SinkBAICAQEAgIBCoWAUEAlemlC61YS2EI4AoTCOSFQKEJIHj+DJ3pp/RNkBsuLd1zjQZBBA2cGaJk0wpSZ2Mh71S0moV8W5dltFr0VO1yCAvjcQFkJgK8emtwOvhCWKQRWjc2Xn3VILCq8EQ+H08AM9FpN/NhHPMwvuXkJfA+8WDqOYQvcRiblWmkDxbJLbhXOBSLhY97L0A0G7pJdsaeM+wNVsnW0pEZPYeD2Rlj0nUWZGIehKBdH07ORyBoXQEWCIxR7UpJE4oOLsF3S5Etdvgo9b9wNKOXVttU8N6lOYtJ7lhX8H5EBwIBgYBAQCAgEBAIlBcCggAqr+sxZTQNH/wESdAEElYGCPjx5L4U0yjkuPG0evBoN8gfaOvkYWo0SiMv7aeBXQdp8FKaki2rEOYyN9Pi2Nj0lpshqMx6NZwhib05+MU6Lxz6woRAPoYQLTSUTwuWddWBlH2IiYw58MLdiVaRVU8cbsbixV4NBE7epvaTtHCl+2aY+ApmLX410mdhxtMnEM5c+z6QPlYhUFa9+jEvq7adHs+H2OM+nBBd2WPpBzmrlpAESlt4ZGWPs0z2A8E41d+DzFizbLysCjRe1ksbPA0tqFmLC9RDplnh/VNQeEXjAgGBgEBAICAQKFsEBAFUtpcGnuhz2qn+g79dxiO8hYZWaE+aQkHJOjgFMHXeKpA/l0kZgsaHj6YMDtLIi3upf/dJiocWQC8XYTtGY/KnH6EtTPZkmybGm33Q5T573xTCameTeuSV3C1zdioFhJfZ3HLXnH7WUyYwvRmfmJJ2b5my1O7xEDnOnMYeLwF4JA3gmrOnD2dU82rglkpu+Vxb1nYaue5iCriOrIs0BDwvHQN2CAfLl4By0ftE0RQIIPbMqyDjsLDG16+kmkcecO6V6OP8lMEhfAceQ4jsah9bNTQVqoL4807DAbEpEBAICAQEAgIBgcCtgoAggMr8Slc/9CaKPPiGMh/lLTA8n9bERUdK9nngIMJSbato4Om9jjV/vM6ZQyKGXz48tTp7gBTSgoVoXyL1ggPPpNkIbeJsYU14z9eG3RAFWZ35dMtIyhBJi+HN5dLUIWhJMfnDpA+HOqVMvMBctlk2xW1Ez3OO0ywdfa4KrI3EZKluVxFeN8bhWCX4t9+Sh0eaPv4iv8tyiqrbx6j+0YcAWaDIvaO7VAohsi8jTTw+Qz57csob7yMpkiPUsvizFT0KBAQCAgGBgEBAIFAkBErwS7BIM5tB3TR85Peoagd+hFaqF8oMuBZSXqq8pQNA9XOxh7TaMXkeUr3vLdqE0tdvUrwHpIzumeOHl0/RRj/eUU07qRehxWJjUqiW1AF8Jfux2EtAx6ih3aZHi9NpE+8qi6K2h9uQ+cyJ4btNWrme5AceJnkxQsACWZ5fTtqwLeMTs2XbT44CXsks6Ec51i9ioohF0M3CCK+fQ7gkX99C4Jtj3lWFIFZz9OfjqXDjKNX/D/z/DRYZs/E5cObEmAwCzVP2OnMgRPiXOS7iqEBAICAQEAgIBG4FBErzi+ZWQNbHOUqhMDX9zuco3Xud4rufofhzT1Hq7AkfexBN2SLgx6LctpMCFPCLNIQmz0jXMCUvWacwL8DotSZHn3yORqsj1PCWRyhU6DCepM/eJhAqVg6+6gwaCGCrp15Dynp4znTMhrfGsLN6VqW8LBhZgDkf76HsscgI/2Fhb0XJPqPtS8vWkLQARFUKukWcfW103FMqnTQtn9fBMuB/LDOU2U2sDkQaazvlNEyQQ+ZYHymXkHk/ME4iJKsVpJJqcr/XgGzg7w0mW1kQPAVNqjg0aaysqgXkCDyLxuC5xWXNjNPBV7CFG0bw/fMgDT/xIqlxZFgrssWPHKfgPXdSqO9U3j1Lc5eQvKhAoWV5j040IBAQCAgEBAICAYFAoREQBFChEfax/UDrbKp99B3aK329m0a+9XcUf+G/fexBNGWJgFRo5sGy5zxP5L/qVeetpIHdICbi8TzHkkf1WJyGvvsEhW+/g2pvW0hyojuPxnJU5YWvlgYd7zp5pummmFx/Pq6d08kNA9Z6nVEcG+rP0eHkKTUOAgSmXu4kFsaW1y0D5lhUezUvejkNWPz7mCZdogTRguWkdp2emIXUsYKkRcjIpYDgYpIrenXi3MQGp3RnUsHLHCYayd4wuYbZRQq9nwRBwmSyW0827X6yGVwdSJ1RCD47Mc4Ux95Ic0G+KZn7TqtWi/1Rk+vBRBCHX+r3uwYl3//wJhoDOZRGsoLGxbiWCD2MmYwhje+OJtxbAz1ORleWZUI1IIF+YTsN/ed+UoeLT2iN7N5Hzfeux+fTENbnASn5zjd6qCWqCAQEAgIBgYBAQCAwUxAQBFCFXsnA7HnU+Mn/TXJTC0Wf+NcKnUUFDfsW9QBS5q3RUrWXy5VShkap/x9+QFVbNlDtnUtIit3wb2hV8H4ZHPdA8aPVurmkvPqs85b6DIvjvuukHFVI3rASC2pnBNK0jtySDHyPuxIZntaj+QGEgUnqUpI6luA8yAb2ZImZkAzG2jx2JqNYA8g3MxB0vrXpoSEmUlwTWw7GPoLPAl/DtqUgCc7bDywO8g1kIy1AeSbjqmfh8hjuQWMLCjyy+GVm4UaS5t8OvhRaV5EmUq/sMSsFAghebRVMAPGkglVRanzzVhp+9hSlu338rjBHbOpRkG8Dr5yjum2bKDhwAR5zINXcGos/b37QbS1RXiAgEBAICAQEAgKBGYQAfi0Kq2QE6t73MQouX13JU6iMseveIJUx2olRqvloF7W00+CufRNtlcOGxJmyYGMHj1Df//8jGrtZTcRhS35YTasfrWTakIOkHJ/0erFteBaEnxNZoSX9NxE+dhweSSBCvJgTrxFjuyw+zaSAX1bTDDICXkxNEZLmRtA2SB/bMCZD5/lkzDI0M7HJAtvlYJzVzK054H+0Jpk4Y/KnBd44Toy9gLrOQF8G5E+C8UF9twaBZCZ/2CSEPFpaKPPZtTxfIScCoRg1PryEqu64o+gjZs/A4V17aOhSghKNy5ElbI2rMTD5I8SfXUEmCgsEBAICAYGAQGDGISAIoAq/pBL0NRo+9DtYBOf44V3hcyyL4TtdgJXFYI2D8DhwiPCOXoG3hp+CwMZhedxWsAAy2sh/PkN9/7KHUiq8C/LN1ONlYW4cjHE7iHCca849BKRaCB+b2fAAKS/uBgk0z+ysv8fyxU8fTfMipP3G9YjCcwnhZNIwvEoaEVrk1jgMzM+sb+whEwRhWFLD59GLELTq8nOcSwMoe/5KiujcIWANTaB8jQkgycKxOMkaRi7nke94ClRfktNUtzZIdW9+GP974dFVZEv39tHonlc078yx2iVEzc6+H0T4V5EvlOhOICAQEAgIBAQCZYiAIIDK8KK4HVJoxRpq/pMvUWA+Fl7CCoTArfVRSTYuo8SFiwXC0nuzUvX0Bbw6MkqD33qcBn/WSUrY2ULIdAReFuZmDVU3k7L3BbMzlsd0/R/TAskEKS88754EcusBZCHUbDqmaQfx+WheCKJnPlKPd00Xkg56WCRzynQvxNG0sRkONMDTpZTGGKUT7kfgVoNM0wJy852lEp09gHGBiJTy8NRRUyQv3UnSwnumt6Ng3q24P2aQVbWMUuMv3kuBdnjPlcii+w9S/0snSZ2zNOcIpPnLSZ6/ImcZcVIgIBAQCAgEBAICgZmPgMWjupk/8Zk2w/DqDdT6pe9S9Ef/l0a+8eWZNr2Sz6dCI8A84abOW0UjT+/1VLfQldjjzcpSly5DH+gyRW7bSDXbFkMfCEK3Tg0hWzTqonyOdtUehNKk4FXh1GrgeXHNhmxDe8rzz5F83wPQ6YFnjCPDor6gBm+OJizo2XOKvXX6L1n31of51SLEzqlIsd6SWx0jvZ7lu/X9Y1mFxag5nC2IeTI5ook4A1smqEB4aMLIPE5O1R4dz5alkW8ow2XZK0bzZOI6KBcaJzGr6ok4ZTvbxDxRJoJjYW6b6/M5vLPVYfE+vjm5MX5AK8vbPD8eIype6gTZhBAvN9Z1FNcUJGoriKCkx3BAYCJBa0bqeCjTM89h3PNH6Yc3WO/lzPEZ8jcYgi7Qzg4aPTmPxvbvL82scP2Hj3RRw3J4Hg6Zf4+J1O+luTSiV4GAQEAgIBAQCJQbAoIAKrcrksd4WB+l9i3vorGXn6fkydfyaGlmVpWa20iuqaH0TWSqgWm6FbxA4wUKL5g0lofftbNYS2kntHLKiMfFEDdVUptYMTobBdK9D75UvvdOusee/IgfeI34Vfc/HqGqWVhIJ8e1dVjkuQqLdCYsONxJu96MD65zEoKqfghA184ndf/PnGE9Xkqas5DUC1h42xnC8ZTnniX5fiysR67YlcZ5l9dew8NBs+zlwx49Q1jMDzhczGsESYN7AoiJJSbnOEzJDxvqzmhGccr5XBauQRgbtJdYrHkQdbienXHoE4eZOTW+L81EtxesxXxHMq0YL6Fx26wP43neDuEauSWAuN0BzHUERNbSddBsynxXmnU3eUz7wpzc1bckkF1ZJjfO8aIylNVK+e3qIWGheQ/TyE9fgJ6SS+LNhymlb96kIZCS9ZuXk9RzdmqL4WqSNz0w9ZjYEwgIBAQCAgGBgEDglkRAEEAz8LJHdr5REEBZ1zWwaCkp/b2UvtI1cca4Xpo4aLLhtJxJ1co6VFVDI13DpMayxIjLZBZScyuuofnTbbMhjjz+3zRaX0ehRfMpsnkVhQLQIBmzJ5DM2nJ0DJ4iykEOo3FhIF3Um07InPE24UGiPPcMPIEeBJliMxe/b1wmOBrmeCfKhq9hEkwWuBgYEz8saMweRH4Yh/m1gNjpMyGA2EOpGp4vTA4NYay95931aJUly10rICiBkQuILJvPRz+JcTqNe3nxejQP8tsvQW4ZE+OU8n5hZTn50pyoah6lwNt20Mhzpyl99XLRB5Hu66eBZ16h8HJk3YM2Uai5gULSMMkrtpBUNe55VvRRiQ4FAgIBgYBAQCAgECgnBOD+IGymIRC56/5MuMJMm5jH+YQQHpe+eonUYRYhFWaKAJ4Qx5KNlLzkgowwbahwB4MeNK7U4RFKHDtFQ//8I+p//DVKEQiMfDROck0vjdCdQXhOuDBp0Wqsr/td1EBRjQR6FiFVNnoqeuiQu9bNS0cQrlQP/Zx8vKQSEPBuRHhRqY1D1Tiki41JH06bXtOS8U6CaLXm2eSFgZkI48o07f1v0ntVY032bszXLsIzbQjjCeH6+2IggBYwqTRzLRjmLGGLqWrbtpJNMnH2PI0dP0kju/dR/4snSN38upKNRXQsEBAICAQEAgIBgUB5IeDDL8TympAYDR6wNjRR1d0ggYRRaNV6eEMdQSiHT4uqisOUPS5srHE2Ij4CFD96wqZgaU8r/e7Ilf/H3ntAyXFeZ6K3qnOYHDEYDGaQE5EIEGAUKVFUsrK8ctBKaznKtlbv7dn1Oqx31/bZ4+coy7try5Ylpz1+tp5tWbaOLckUg0iKAEESRM7ADDIGk2NPh6r33erpme6eDlXd1XHu5Wl0d9Vff/iqZzj/19/9bvpstdFxmvzzf6CpF66T5rGZiAh0kHbs5fQh877XpwpcE8gG7cXvgLjIRQJhs11ssFqDS7lzipyZNKh847GfjtXgFCw7yIzEuEjvUoIgApdIHyh9Et49iTaFPNtBAPE69flCRl95jdmUvpVXph4Zh9Ls+jWkT6Kymw2h5jErtmGIinehIP0tuN1BwQ88XfEKnWpnN7n6t1YcE5mAICAICAKCgCAgCFQHAkIAVcd9sH0WDZ/+HLn3Vu4bSNsXVECHakcXRQbTvBAK6Ke2L8lNAnDlmMlTtylyvfzpCpZxhceVHREZvE7jf/z3NHt2nnQfTFOLDqRxXcMm2aLiRumHx8o4p0UVGBhPe/FZ+LzA1yhhLJzSVe57n9LUeJNGFrYNxA2MWRUTs4lAzeR5s3IiqUe4ahb7DhUTfD2vh5U/SPPSh8/bQ/okz8kq3MnXJl77kYJWiPoocX3ys52kGROAl5ASpgC/dAVd2scmeQoZXwfweV0lwSlhTR97FBU611Vsxd6Hn6zY2DKwICAICAKCgCAgCFQfAkIAVd89sWVGjtZ2avmVL1Dwkz9tS3+12Inig+nvAjYuqzqy7860Ndtp4sUT8JtdNJytcpzUYKOtMwwde4vGvvhPtDAKw183PiuFhr+H9CGLRKM3QHq+yl8m56O9eYS0N0FoKEhnCkLZxNWoeD2s3jEqUHniz/zaeECFw0qclAf8QdgYm1UxbVD8cGrUKFQfYZs/Gwvor7Hb5MqSmvHcrIYHn5e2DfG1cOoar2cO6XZsAl6t4bPxM+5w2r/KIagpi04JixF1bbZ/blXao9OFlLB39JHnUGW+kPE8/FSVIiPTEgQEAUFAEBAEBIFKIFCCvxArsQwZMxsCfq4KdvwIRU7h29tVFuz7I5EBAaSGRFu30PR3Xs1wsooP2ZXSkrbEmW98h2aDAWr88NPkdI5ZqzgFokW/ep2UgQegkomRPgefqYn7SDmEaiVHKN0DpA+eztHC4qnQHGmvvZx6UVsXqRtA6JiNkUUSa34iTtIEkfJTiGIn33guEG5Ww0g/4+8rVlaWSumKya9gO4hfEE1sOr0wlXI6/qZU33vYIAGCF5dhupxh1pYP2akASh6cU8K4StjAjniVMIvKN+5KHThA2r1Lyb3W9WsjJWybg1xdqBL2LfyclumLCbW5ldgDT0IQEAQEAUFAEBAEBIEEAqX6SzjRvzxXGAFFVanlv32efO/+cIVnUubh3VA75PH9ccBU2LVjLznW9JJzy84yT7BCw6F894J3PU2/dLRCEyh8WL2EmyZ9ZpYm//LrNPnsNfgDWVCozDtJv3ERKWCnSL9+logreoH8UdZAedIEIiJTdPRCMXQm0xl7j0Vyk1BZB2MvGy6/zr44XArd7pgxX8ltaWiuStXcs/Q25QWTPuxT1ABfnxAIOE5ZMyqOpbRKepOHREpqae2lDQSQswClk7VJ2tOaU8K4SpjKBGMB6/bi93NTlvtpzwyrshcjJeyjjyAlrK8s83PvO0RKiYjzsixABhEEBAFBQBAQBAQB2xEQAsh2SKuvQ8XlpsbP/By1/Nr/Isc6+GCsglACqMiUJdTONeTo22iUhI+cfYtid25S9OIZcm5CRSZnFaeHZFlPpsNqezc51m+Ed27Sj3iwhWbngjT3xluZLqmBYwVsNC2uKnrjJvyBvrboDwRCIVcEOpF6dSRjC/3OVaL5mbgyCOleKcHpTAWoJlL6MPOmUAIo0TeXYGf/HaN0e+KgDc+symGyxmokp26xlw+nqrFKyRTpkzRYDOsqRaA6W9GhgOiqpRg8Cf8pEJ3pvkB516CT+sDTeVvVYwMjJezt68h7+FDJl8cEkIQgIAgIAoKAICAICALJCCTtDpMPy+t6RMC9+0Fq+/yfkf8DP0CKz0/O/k3kfvBhcu3cR8Ef+Sy1fuEvKfD9n6qLpavs/5Me+CaU16qNjVDsOlQCaRG9fN6oGpZ2uDbfajGKDV3Bd/NOYq+fSMsWmrwwSlweuHYju5+R3WuK+wP9A828NUkxB1QwK9KWYPx89WbuYcMhQxmkdC1/26+s305kk/dP7sFx1o6qVKwCYvNku6MQz6V5qHsMfyIQDuzlM4qf4UJS1JjYKkXYQerpNUYA9e+G2uoSaUOcfmhRvVQraqcSfFYUVaPAVpWCH3wnqqvBj6tE4RECqETISreCgCAgCAgCgkDtIuCs3anLzAtBgNVADT/6OeOR6XoXSCG1pZ1m/vIPUY14LlOT2jiWpuRhskvXdIqcOZ5z/pELp420MEP0gPacdhS9drE8io2cMzN/Um3vwr2bNS6Yuz2FNdeq4md5zY6BzRS9fG75QJleLZw4S/xAHgV5D+4lz/b18FFG+osziJSvZ03NQh86ZyiB2PRZH7lj6hpbGsVsUKTwRKbuYm+PlJ2YjeTE7Ki1JTIJNYl5FFOundfQtKaEJtBF4o3y9Hk9jqyg1gQjbz+IcE4BWkoD4tfcCf5hdeCK44sDGGSW0XCxfdLARn94r+PnIAyCkCMKD6qr3yalBylH3gYcMKPWW+zf6GB1/uNpniHHRx6h6W/CjH/c4s9EHshY0ao2clU5CUFAEBAEBAFBQBAQBJYREAJoGQt5tYiA/30fI/eufTT6f30S+5EiNzUVQpUVPgr++HV09ZA2MUpRs+Xg4RvEaWHJ4dy8I359sSk1yZ2W6DWTP6zu0kZggIuIXDpHjt71FLs5VKIRy9MtE5cVDWyIQ68dNx68aW55dKul6bBHkLJhN1RDSJkpV0RA2LARcLFKoAiIYK6mNXrVvplz2lZLH9H49dx9clUyFxQSXMGrkHDBVJl9jFj1w75GY4MZ1FyFdJzhmmJx9jZm6LSIQy5U24pNr+wgwc3gdNbwIbVufjjr6Wwn9NtHSW9cT2rHNnzuSqS0yjZ4jR53uuep8b27Ycp/gWJ38Rm1KUT9YxOQ0o0gIAgIAoKAIFBnCGB3ICEIrETACf+Yhh//DytP1NARfWqCopfOknY/ToYUOnXug0kU4xvzQjsp9XWBBiO9TZ+ZotiNpM1yeIFiY6Pk6FlX6hmUtH/FYTG9pISz8e9H2ssY1ChWonUN0sFOW7nCnraWvVmyDDsGAtFns5ogMp9lMBx2gPBrB+k0NxEnbrK3XHmGySpWDDWtBQMKlcoYfh4mboCQWGQ8mNAqRShFfp/iYQWQjeEEcVZoRKEgdBdISE0NkXb9FYxcPT+zhcJQrusczhA1Pr2JnOvxubUp3PsO29STdCMICAKCgCAgCAgC9YSAEED1dDdtXov/vR+l4Cd/2uZea7O72LVL5Nq+pyon70B6m6IqRnqbHsqwqZ6bIW12htR2fKtfiwHFTWzEuhqhVEv1+AtQNnBVumIVIoUsaCnFp5CLk65h8sRuhcrMfaiAMhCTrAxyAq8RVhxpSZMw+xISF1YMTaIiW7ZUJCPdymx/Jtt5sxvPm+qh0iq35ElGOIUUOBYaEfzOQUqYHs7w+0iDf9btq6Sd+Db8b4CZByljXMmNibtVHKojQg1PrIUPHdRTRQarQF3bdhXZi1wuCAgCgoAgIAgIAvWIgBBA9XhXbVyT/yOfINcD+23ssXa7ipw/aaSVVdMKXNsegKH1NdKnp3JOS58cB/+AyjtttUcCOTdsgYrLouImJxqFn/TtwaZqlIkF82EYP98dNH9BtbbkdK1GeOjYGQtQ43CaGgcTAYm0sIUMqUvxVvn/jXLlsjxRiAl1ni5XmuXkvSC1QRWp3IyJhXEP3CBmigj95vdgug8ib1EdpY+PkPbdPyP94ktI/7tJtDCDB8bhlEBOMWzujftNFTFmLV+qqjFqONRK7j17i1qGe89BFGYrUpFW1AzkYkFAEBAEBAFBQBCoVgTkL4RqvTNVMi8FCoLGn/kFGv33n4Dhp40msFWyPkvTiMXIubaPIkgtq4rw+ijK6V6o+GUm9DEoLtraYfLdZrvhqJnxC22jTQJvLp1ucp2FjpP3OvwseINQ/4znbbncAGk9+lgF1Ut2KYASK0qkUSXeF/s8B+Pb9o0Qm0BtMgFCIJ8nkJnx2OuH05+iSP/KFoE2EE5IcdJAFnGaWCwSnwNvmll9pLriKZ8J/Hh+XD5eQzv2E+LP4pKiS4mPwtf6QJgYBso4xOfZQ43bc//5FDXMgxUhuolPogr/nbhGGldr80LtdfbZ3BPkz4CvBfegGdXFikvdzT1Q9Z5VFJ2Cu3005z1EoaNHC5qolH8vCDa5SBAQBAQBQUAQWBUI4C9WCUEgNwLONb0U/MRP0sxXfj93w1VwNnLuJDk3bqXolQsVX60LVV4ip49bmoc+OkJKRxepre34Zn7E0rWVasyG1iqbed+zzyC1kLX498H7ZxxeOBZCWbOR9LtXSenfhcpsUDqUqwT80hwXyYml90W+mMZGvrU/bqZcZFfG5bzZ5zQh9uWJmVDumBoTLEpjd+45skE2ewPZGfP5iGHcCyaX2N+IySJ+sDKGyU0VzzEwQFyprJpKwdtF+DFxxnizNxOTfLnI3HkwrKwKY2LQSAOsR1Ys9wePlx/YpqKi2uM0/+JLuRtnOOsR/58MqMghQUAQEAQEAUFAEGAE8GeGhCCQHwH/B36A3LsP5G+4Glpw+eQKhqO3H/4OD1gmfxJTZlNsLRwi55adiUPV/RxsLNrI244FcoaSpWhsR6n4s0hvmSV9EAbQTP4EGklZvwOVqaBAKUckFCx2jsUl3JmwKCpAhrDJcxgpQFMg9uxOyVpS52SZZEV+hkFksCppAemaXM6eyTReOxtUMzly8xQR0jkpBBJI8WeZuJXDwLhagpVWHh/SvLA+Pz777PmTK/j+jVzBzwlSVrkS3CoNf3+U/M88ZWn1DqhUHV02p2pamoE0FgQEAUFAEBAEBIFqRqCyO9lqRkbmloIAp4I1/NR/wjfYxW78UrqtyTdR3qRVAAf+w56NqGO3r1PkPDaLxcTMDEUvnjGIJMUXKKankl+rerEZzqUYKPkMsHfdtoXoPggcC6G0QoWSPu/ZKdJHsemfAQFQjshHhBQyB/ZsaV1fyJXxa3hTH2yPqzuM1CgcZsPm1v7C+0y/MuErlH488T6RppV4Xy3PfL+GQXwMXQI5hp/LYiqL2XLvbSKRPLjnQyBBOTgdjImwTAbg8RbL/3IaWAiE2So2iPatCVHw/U+DdDX355pn/+Fl/OSVICAICAKCgCAgCAgCaQiY+4si7SJ5uzoRYP+bAEyhV30sQD2zaXtZYXCsXU+xWyB+zp0AqYBNok1hEEkeD7HRcrWGEqg8QeXryaNYSAfP7SX91uX0o/H3UF8t+cRkblH9RzmNx6okipUfvJGfvg8SAI/04GMOeO8UGi4QhZxixEbCXLY+V9iV2pRrjKLO6UR3kWZ6l9M0LX72iho37eJ8RFpa84xvuZz85bdST0WRgjcO5ROneeUbgz2U2CCaDcg5ZXAVhqd1lho+9A588ZD/58MtBNAq/ITIkgUBQUAQEAQEAfMICAFkHitpCQQCH/sUOdb1r3osdJRWp0TVHi7fDB8P58BmpFXtwIZGgXeDzyBV1OYC0hcCDfF+0K8Tih/n+o0Uu3OzZJjrE2MUvXqRXDv2mtpglGwiGTp27dxLsSEoIgoMHUoPHRtMDWbMmh8b0QLCu3MbKXehyLAQSs+muLlwpmuYAGqCAqYcUSqlCyt32PCY8ihEgh3xTT6n8bDhM2/kszkdh1F6vHmdNVS8yMvjVLKmHuANLyFOMWIj4WxjJHpPKI8S76v1matkXT9DNOsE1EgNK3uAiCo2NPx+zKZGMtK8ukAmBvOPMnUnnjK4StVA7oYZavzgk7mVQPh/hnvnvvxYSgtBQBAQBAQBQUAQWLUICAG0am99YQtXPF5q/Y0vIXVod2Ed1MlVXHrd0bfBMCemCPwtXC6KXruEtKqzOLYGpINikCoayq+zXw8rbNSO7qXVK/4AufYcIPeBR4i/seWH4d0AskfB5pX74apDUSh+okyApKcSLfVk34vI2bfIAcNvJWBiM2bfsFl7YvInciZNOZC1deYT4c5NFO7op1hjJ9166RSFWHFgJZB24WvJQ3Jk6E+fzKBwSWqnNIEYKUvYsIHPNk8mWlhtk67g4BQvJmWYIGJVD2/y2fPGTITn8rdi/xi+jw0gDkJIR2OjYK78lY/0Se6ZFSi1FKOD8Ai6jt8DTGKa/Dza4f/EhtVWwgOVlwMV2JKDfz/mCiZ2WNXYtDZXq/g5Ju6YROS2XMVtlYUrOEOB9z6VddXuXfvBE6bhn7W1nBAEBAFBQBAQBASB1YgAvlaUEASsIaCCIGj+b79L47/8WYpePmft4jpqHQPhsxRIC0uEdpc3o4sBBUayX48L385GLp0hp2Hi/Ca+0c6xObIx1SsxnXzPMZSVd/T0kQbewFA55bugROdVVCorlvzhqc1cv0ONfUy2xDfNCxPT5IankBpKJRoWQFjMj07G22Hj7G4MkDc0TE2HdsP75zx3ZTqUHlT+up1HtcSVnxLBhsrBRTUNT5M37szbcHnyORAchQb3w6XLSxlsYNzaj88x8PSCOJyByofNjflRSEzfRT/Y2LPvS3IEoJjy8XEoYthDJsT3qogwQzQV0X1JLmXy4+ZZyDChpmoHmaynYZQ+aAz3343PPn+W+HdJQg1mPPMPOF/Az2mvl47heGQWbUAoGG0W2xqXoT9O12P/MOfiZ/nOEO7NCZDhMHsONOPcIpEczfE7jvvi4Cpwk3iYrfzFnlFcUY1T/lj1tYrC2zZH+lNP0Nzz312xas+Bh1cckwOCgCAgCAgCgoAgIAgkIyAEUDIa8to0AioULC3//fM0/ks/E1eomL5ydTeMnDlOKryUDHIjF/lTQZjYZJrVTbF7IA+SiK2yTgkVtEYGp8jZECCn34fq2C5yQK+oUowcTDKgspaS2NAmTQxbVIq1raOFqEqhe6M0d/YMNXcHSXP7jVZTR4+RE5unQAib1aSYH52i6ddByCVF25OHqG3sctIRcy91JYncyXKJPjuxfAaVwWgKa8oQXD4+rv7CZl7h1eF58SlBahmX4XD8OL9YDGz69bshUrrhnQIMScGmHfiRjvvK2BnKHe6Xr1l8ThjNLh3jvhJ9cpvF94nzxlscdEIpYpTs5gNFRmMPCDEmLjBfVurMjuExEn8U07ULREY3lEmskMBniYZBJDEGTMDxupgkYbKCyQgm31h1Z3zGGHA8+Cn+T9IzH7MYPCaTZR6QJ/CKipv7YgL8+4CZVwNjniDCeM3/8IPPLb6eBS6uBlwPUkjHXDMFUjvpXhJJnalNKY5xKt4EPxY7Z5LGbLBajNP55kHwcUpgruDPBpM/bCbNlelqkdTLtb4c53x9EYodPEgLx46ltHIfeDTlvbwRBAQBQUAQEAQEAUEgHQEhgNIRkfemEVAbmqj5V3+fxn/+J0vqUWN6QjXSUPWDkFi4XtWzjV2/So7+TaSN3CN9pggVSoGrjIzcp/nz57NfjY2ws7mZnK2t5GpuIkfQD0GCk2YuXaOFN15Ou87YuS8dm7l4hQLdy7/6Yi1rKHo9lYBh4qlnF4iZSYtKFvb2uXVxaaysL0aR9tK+Ful2UEpgY6/PYsObIc3PKB+ftRNzJ/QbV001VHYdJMUHhU0h0dJXyFWZr5kfh4II1Z/sCsZ4zQaQO2AkNKhmwovKmTmMk49kMDsHVnQx8ccEDT8bRBq/xmPdFoyLnyEmk9jQmEuiLwUInESEcG7ibuJd5mdWvSSnr3GKVs9mtMXaDHIo6TKYu9dkcDqfG+QYE0FGal+eVbCZNKuOuDJdPvPvPF3V0unAdic+VjugMIUqDMEpxM7utbW0BJmrICAICAKCgCAgCFQAgeVdUAUGlyFrHwEHTI6bfv7Xaez//hQ2NvgGXSIvAqywqYWIDV4mlTcUDifp8DIqZ6hzeVJ8sJmOjo8bjyz6h6XpTtybI9WNzfVihG/dotjWg+QAuTNBbTT97JHEqaXnTT/yblLGLy+9N/tCaYX/0yTUKvmCyR6k0OhDZ/K1rI3zUyAuWNmSzezXyiqY/GEFUKZKYVb64bb9u/EPkz4ZiLwA0u7sIoAM8g73NFPEMH4UqqJcoYLIMUN2pKdTxUAm3cBnqBF+SC0twD+ZwMO46YRRrjlU0zm+L/wwmxLGqiMmf5gEmsK9juJ9nQfzfcGDrTQ1iwqRN4bIAz85CUFAEBAEBAFBQBAQBPIhgL/YJQSB4hBwQSniffLdxXWyWq6GMkCfTd6kVffCtbu3SEHpYbW9s6wT1RP+ITaMOnfmLM0cfyulp/unh2hk1kuzZ8+lHOc3/o3ryD1pTjWTcjETZfcGUw7leqP4kcJTL8FEBJs/2xVq/nLXOYdq6yXavAekNNKgWHWTKcqBfwtULPnIH56bGyolU+QZdv2ZYgqk2dAFkCZQziiJ73VAyLdUgyIky5wzrSP9WCIlbDGFM/30ivdMAnF1RjYnXwWhqjFqeNsAqa3t5H5QCKBVcMtliYKAICAICAKCQNEICAFUNITSASMQ+OgnF9MeBI9cCDhBltVaaKPDpMOfxNEDr40yxYIT6VcljAj8X+bPXyBtfqVSoO/7HipIzaasxb21YtpcbaXIeeNcTHAajl0xhTSgQtLKmDjatB+/kDCRhdS0vhVTY9+iUkeLSVIsBD8bM5Ge5pVyDVLM7oIEunMfR5lQwnv2GKr1YMNnVpdxSpiZWADBzhXq2HvIahUzM/1XWRuHY4Ea3r2HXJu2VtnMZDqCgCAgCAgCgoAgUI0ICAFUjXelBufk7F1P3sffWYMzL/OU3bXpy6FPTVAMprLlIrDmbiClqAKx5v1PkrsA42eeqh7Ol4yWuiB9DKqNagpPlhQms3NkQ95Am9nW+dtxJTAThtpLHbX3EQ2AhMuU7rXUKOmF05n0pkQvHSBhzMT962ZaxYmQfC05der6aaRC8dhFqG/yjVPO80zqcIocp4SZXRN/HpmUZFPxOg+na460Y38Gf/dwna9UlicICAKCgCAgCAgCxSIgBFCxCMr1SwgEPv5pUQEtoZHhBb7FZl+dmo25WYreuk7OTdtLvoTmniA5mqBiKGO0PrKXOtqxec4QmreJZqLdtNC4mXRnBlVFJ9RRdwczXJnj0Mw4TDzg21INAaWIkuIfU+Ck7FQBzU9AxdGffyJMEm3ch9w9EB4RC4blaonJETfIhwWkoOULTv+aNznvnAqgtIGYMAnNgTTZgN/LRabUpXVdsbdWU8JC8BJjNRljYIVMrNgCixh4bJC0oyCBMpjJF9GrXCoICAKCgCAgCAgCdYaAEEB1dkMruRwnqpCICij7HXBCoq+HVqYcZb+iCs9EwhS9cp5cO+CvUsKYi3goNoXNW5mi8YHN1LvTD7+W1G/QWUMRadpI01emKHLxPM0dOUaTl6Yo5N+E45soFNwcn2GBm0ulpatMKyzTMJx6Y6f/Cnu6+BdJsiZgxabOa4A5l3Tn8KCc+qaduEmc9sR3y0KUmP+hzvWYjIk56RbIGSsEEEMxBwJqBH5WjFchKXUW4Mza1Oqcs3a0eMJqShhfxhj4QbSxuXgdh37vPGmv/xWy/7Q6XqUsTRAQBAQBQUAQEASKQUAIoGLQk2tXIBBXARXpJbKi1zo5EM1iRltry4O3SOTsiTgJ5LbfRyXW2kMTL72CvbOJzbMN2AVg+tz/yBqoJVaqf6YnG2jm1TdIS6qCps/P0fzrr+P46zT/2jGKdIMMuzdY2ExgHF0VYeeGMcwkp03sChs4exth6AxfnyYQJWzq7EL/a7CR37gDJdC7zalsMoJc4k2yD4SimZjEmkyHhf9lM9kxv0iiLkBhNH49TgJ5gGc5w+6fY14Xe/vww0gJM7mYWXhC8YPVQHUc+s3jpJ34Wh2vUJYmCAgCgoAgIAgIAsUgYOGvyWKGkWtXCwKsAmr87C+sluVaWmf0zk1ywATaOQAFQx0Ek0BqQzM5N2MjbmOElQwpVjb2n97VhvftglIiVW2kQ7Uwq/ZR7NaN9OYp7x29feS8fy7lmJU3+hx8bqoh7Nykz2GTzQa8xYYKIpk3+JN30FM6WQNyMALsYtZ8l1KmlK06WEqjIt5ETaR1MYkxAmLGbFhR02QiepgE4hLpbUyC2ETS5Zu73cN4GuLKJqQ8kZEShkpnZquEMdHJaiA2lOZ+6jT0q69Q7My/1OnqZFmCgCAgCAgCgoAgUAwCQgAVg55cmxEB39vfR4Hv/1TGc6v6INK/2AMoNjIMFYP9yplKYMsVwqKXzhrElqO3v+gpaA4XTbx5quh+zHbQ/d7HSRm/vaJ5uHEThU+fXHE8+QCXXg52KqRwCfRC4z5SppwWUoAKHSffdXYSQDzW1F2sqwjDc05XciO9izf4jO89vkc2MwlcWapUweXfYyBa8oWTfa4sKN2sQJCtLVefGwUJ4m+FIgjeVSWPbBMpZGD0xSbXyVFIShj7IzEBWKm0uOT5l+i1fuFfSbv0Yol6l24FAUFAEBAEBAFBoFYRKOFfwLUKiczbDgSCn/gp8jz+tB1d1V0f+vQkSvZuq6t1GcTWzUFybt9NSkNTwWsLNfRSdGSk4OutXti2BZvgDBEZRdWhHKEEGii4sZVUNpktJliR0MZqBD8pPRtJ6cPnwlUEcVLwXOzcpGMSEZgPF+IFxOk9XLWJlSrJ2E6BNFUXvYAKXmPahUoJ0+9Ml3+3qGCyQlrlI/VYqTUOhRt7LHFaVKA9DaAqfNs+QDR9b+XEUqqErTyd8UgEBB1/zlitVsrPQsbBy3NQO/V10oaOlWcwGUUQEAQEAUFAEBAEagKBEv4FXBPrl0mWEIHGn/kFGrt2iWI3h0o4Sm12HRuGQsLjhX+JxQ1glS83eg6qGXifuHbuo8gFKHks+B4tdGyk0W8+V7YVBrcOkGN0MON4qh/3JltAsRPc1UeO6VvZWlg7PoWN+MIc6behduFYtzXuR8QpUEwQscE0P/OGnv11uMoPv2bhiAPn+IXxPv6sdKwjfRBlwDnwmrh/7ovTh6JQf3BfMagfEn1yO7UE3wWMXMNngStcTfAIucMdgEFvJ+EXRvZ2g/hsdawHsYQ+F7CmYgMwGMGkSgBjz8VIn54ihX2tmuGTE8G809UmZsd0oHMzll/3b5jtcXGuuId2x9w41o4HB6ek8T1z4plx4c8eD8mfr6X0s8U5GMfxj4JzRiweTyiaNGDAJItdwYQip2/lCiMlDO3Y/JpJSDPB5eIDbWiJ+c+Wj3w2MzU72mhv/g1IZR+pPUh1lRAEBAFBQBAQBASBVY+AEECr/iNQOgBUEAHN//nXafQ/frruiI5iUePUKef2PRQ9d6LYrqrvepgkR84cJ6Wtg5xdayk6eIl0lJBPDx2byoWOTcbmcn54lGbKSP7wXNY8vQ/kyCLpkjY5f/gauR5+0DCATjkFoiR4cBc5J7FptCvmU9VGCjbf+v0Lhffe2bd8bWTBIJcJSIzZAABAAElEQVSWD5TzFQgAH4iUXAQQE1Ot/XElSi7yJzHt+0NE96/DFHq3NRLI4QMpgLEmpuLEFxNezgl8Lr2kg6SmuTOJERL0hfFe2bAVyix4zDiQhsaKGTPBfjQLi4RKrvZuKG9CN3O1WHlOT5AsK0/ZcoTT7WagtkqED3OcN7GWRPtMz1ypzY4wSyZNAlP292mEsfsU+0eZCCZVWQnla4qnHZq4pGaagOjVXvsLUh79CVL4962EICAICAKCgCAgCKxqBJyrevWy+JIj4OwboMaf/QWa+p3/VvKxam0AJn+cSAWLXj5fa1M3NV999D5F8CBUuuJ1KlA8aeNjFLtzgyLt62nyyi2af/M5U33Z3cgR8JNvIXVzqGHTqIRnIGiIKxpCd1ZufAOH9pNr8rLd00npTw+DtLErmGAxE4trNtPUUpsxkDXZNuLsv8JVqli1YSlwf+agnDO5NHK0kPZP38BYqYoQZWAXyJ9FpVSW8fWrF4gfRrR3k7pxC4gCDIzPieHj1Y50NbZwCmNO1xdJJKP8+3SWHpMO6wX873dJhZPUTylfeqDMKpYAsmt+VtLfuOoZP9hEPNvni1PemPDhzyArfxJEZTNUc1wtzKyCyK71lbIf+B3FXv0yOR7/GVJaoJCSEAQEAUFAEBAEBIFViwC+BpUQBEqLgO+JZ8j33o+WdpAa7T169zY5uqEwqOdAuhGTXJEzb9F81EljsSaavjtFDpgou/uS1Co2YhDcuY2crZn9fXiYnvc/vkIZMzflo4XA8jfksfsgr5LCd/AAuUtM/hjDDUPlYleYTu2Kk152DZvSD6srkoN9frgKU7rPT3KbfK/vgDRSTZhnw2RZ+/o/riB/jO4jULtYiZG7pB39LmnPP0/aK8eIOvFzq3OaGB4qyKW2xY21D2ojMzFRQLqRFRLEzBzytSnGyHupb5s+WyoIM6vrZ/KHCR0nUjp5Lfy54wporGxi0ofPp6d9TdyIj9NUZ7+XowsUe+WPkOaYpPBaukfyQhAQBAQBQUAQEARWCwJCAK2WO13hdTZ8+nPwcG2r8CyqcPiZKYpNjJFr664qnJw9U9KxadMCTaT5G2n4X1+i2eMnaPat4zRz9AiFr18nZ1sbBQ8fJldXV1EDutGPsxnf6CPa+pppzUADtRw+kLFPfweUDUkRadpAkSsXaeHSVYrx5hDhSCKQnP0byTOLzWI5gtO2mqBOKDiSNtxmCaBSKYB4DZxS1NqPql7AvHUA70GscRWmYoIrOHEKVdbA/9rCDaR9DeRPFp8tnSuwmVVIpY/jBqGgQWGSCC0CDyMogzbsg/cP0szyhQPXj2J8q6Fj3eWMYircJeaZ9HFMHCromdO5CqnaxYQOexp58buBP3dcAS2fqokVXtyWFUT1FPC0ir38RaQ+rlQ31tMyZS2CgCAgCAgCgoAgkB0BIYCyYyNnbERAcbnqmuQoCiqUh49cOE3OLTuK6qZaL15o76db3z1Jd0/dID2DKXR0FP4/R45QZGwMRNDDBRsStz9+gHp299L6Dz1F2sg9UhqbaW4Im78M4WST3sXQYXQ7fyVOSGjjozT1xjWKNG4gbXY23gKpa37wMUqKO0zi6tI8K0UQQPp9mFN39WPzCkXKWIaKSZmm7INnSimDVQdMMpnx+TE7jxls0tNDxUY/0kjaq+eQ9vX3IIFypNPBeBssYXoP5t77mUBMw0yPgfwBuRUzYezuhDdSIZ8nSx5ANjAv06xSKtZ3yIZ5JO6KVQVQ4roQSLkZrIWrnZkOzJsVQqwa8vD9qpNAqlvsZSiBuHKahCAgCAgCgoAgIAisOgSEAFp1t7xyC3Zt3l65wWtg5ExGyTUw7bxTdLOfBrxLYhNIlckVkQiIoFfJv2MnqWbTaJL6c1GE9NkZ0m7gG35UIAp5W2nhTmYCZPbmLE3Pt9O8dyPNO9eRUZVtsS+1qYWQLUHaGG9+USBo/wPkMGsAvNhH0U9cfanQmMG3+/cGsXmFwiRqMs2JK4KVMthPxY/qUnbGXdzn5DQwJ1Rmzx4h7R//juj2dVMjKa4c1d5y9TAxStrffhUeQlABIc3McsybIIkydYoKdKbDDt4liipedt830wtIbwgiiv16Cg58xrmKWMs6+DZZuO+sBIrhFwKr2OoloMqLvfLHpEcK/BzWCw6yDkFAEBAEBAFBYBUiIATQKrzplVqyc5MQQLmwZ+KhHkOdmyTvBvPfvM+dPkWegQGYRsOzw2Q4QBhpd4aM1gqqz836uuk+0s2yBSuEotcuU+jNN2jhxFspzVx96yh08oRxzL11O3x/LqWcL8cbnUmccsZcUjpTOcctZqzkNDAof7RnvwtfIZCNFkKfKM4PRX8ThNNX/xb5glZ+dkFkDA9amGVSU0sKGDsYIIwND6+qCH8rFF02qFbGoQrkcvfBTvPLYkZ4bBAk0HoQfj7z11Vzy4mbUMp9hfRqub/VjJXMTRAQBAQBQUAQqCMEhACqo5tZ7Utxba7PFCe7cLe1+pNdk7KpH38/0pEsxPzZs+TdtIkUNzZqJiK2sEBT0SCpvQPEOPq7W1ekmwU2b6Q1H3iG+h7dDiPU7EqChVMnselFOg/C22BSQWNijpaajMLvhH1myhVQAOml9AHidUCVZXss4D5BgaOfRdrbaAFkDhNAQSvkTYYVADftq1ADnbxJ+i1OOYMiKBdR48F4YSiiCgor6Vg2EUCFpKoVtLY8F7EKj82cGywQN9m65JQwNn9u35StRebjYyCZHVDnNVv7fZa5s8of1UcuGyXi9VIrACu/VJmBICAICAKCgCAgCCwi4BQkBIFyIaAGguRYu55it+JKjXKNWzPj2LVfq8IFKwWUr54/c4b8e/YSK4IShEzWpYFcmHzjBAXWvQtm0mtJH79nGEBPnTlPGtJtPN1d1NbtxQYdZb2zdpJ6wrl+oPypX0tT0Elp6yH9DlJWyhZWyIUCJsUeOXYEkwDuNqKpadLfOJ23lHveIZtRlcwGxZV+6RwRHsbniwmgNetIaWoiBWo28iUIH2CsW0jjSp+8WVPv9Ov4Pc+pAUbrnP5k/Dzy/cZsjQnzMx7chg+Hkfo1jfTJaiMGQiBuQ5gjV/JiM+digtcWwTpZ1TMJwtWs4TV75/CjDfd1DGqichtzF7JmGNurW54ifRJEKRtAB9pJv3cer8fwO+Y0aW9+ldT9H8fHgm++hCAgCAgCgoAgIAjUMwJCANXz3a3CtTk3bBYCKMt9UWA2XK8RniosdWMO6Vn+ffto7i2kaZlQqNz+h28ZJtA6PFqCADO4BUQBb2rcHlS+sTYH95p2kAxlTsVK/gB4/cnvSv/a2PwZbEDpxypmBHg7ac8/G++hFQa9RYaCClG2r5rJhdtDpMM+Rj93kpR9h0gJBFA+/nnIyvykHjoIBQoIFqthaaL43CdMj6OoUjZ1Fw8QHWaD06RAFJAbn8Mg1sPB/ADPIfHMx5LRWzqXmCiebSklbwy0+A/mwuRPy3qQVFgTp2cVGjBEJlTGIh9UW46meIU6s32NXoM/EtLSuJIcV7ar2lDI8dhPkMLkX1LoSKHUzn6L9MEjpA+9Rhrus+OBDyS1kJeCgCAgCAgCgoAgUI8ICAFUj3e1itfk6t9MCy8tbt6qeJ6VmFrk6gWjcpU+hU1JnUXkftxQuZBlzR0/ToGHHqLZ117LeXnne95O3gC8YK6dS23HxFGWUuCpDZPegQxxLWBzWc4INpOCyl36LO7/FL6ZH7tLSv8ubHCxeY/hkShZbhA1PDHswnkjnvzMxEMi/Sih3jBUHUbDRRINeBhkGl+f9PCv4c4WA23incfb8tv0jT6nycUwHveVIOeM13yMmy8f5/QyJQjlhh0xtaim4RS5MTAsRYYOj6pSh3786DJ687NQog2TAs7BUvB9XEDqktng+z8yaLb1ynasiJkCvux5w2bQhQardUoR40Px0u5c3h2mxgUFk1NMADERxD9frOphYsdsQEFj/LzZoUgyO6bFdkrXthXkD3ehqE5y7HofER66oX6y6efT4vykuSAgCAgCgoAgIAiUFwEhgMqL96ofTW23wb+hXlGcnyNH/yaK1hkBpGPjGh4ucIO2eK+Z/Ak+dIhmXjua8e57e9eSB/4c+nAUG1b8WstQbj7jhVkOujZuJnVhcc5QiGSqpqX0bER5aD82kCGkVoDgKjCNiPvRefN58xLpM0nkH8qUG/1mmaPthwfPLJMUtneODedTTxXZK8gqRwdpx16M9wPcyQed17w1ZdeKSQzfQGoUfHmmy6f2UlqhrNEsqkZa+y2mPTELZ0MsEY4F9oXbVrLglDAmxhpBXlpRNyUmxMofJnE4NBCaTP4wzkZKmEllERNtrEhqWov0NMynmsqru6A22/NhY3m5/lFY7SUhCAgCgoAgIAgIAqsCASGAVsVtrp5FqoGG6plMFc4kOnSlCmdV3JRC2FBpsxa+Vc8yHJM/wUMggY6uJIFCN29ReDcUQI4I3XrlDHU+cZActy7FN3VZ+st12N3RiI3hFIUbeunaV79LGz7+OLlGU++NzqbG104td8NkUHMnKUxKMJXCChneVLISJrEJxsu4PAZPaK9P3EOaUGq/3KI+IwFCAatzB0i/D6Lt4iL5s9iF0tWPFJbTBXSYeomhvCojAaSdOIY0sAfxGTNZtcwB3yCrBIfxWUtdZ0Hvirhtxnh2zSPb5IPwcGK/okIikxk3E15M+jagX1TKMh3sr+OCWorLzHOlMRtD6dwCqyEossYGjV7VB94P8rMFv2tggM4KJqTBKU1IhwSRzN4++sIsKX4oCpEmpwRBNkoIAoKAICAICAKCgCCwiIACaX6p/zzLCnbCcLCCU8g6NzlRGgSi16/S2M//JNJcivzWvjTTq4pelUb8UV8nKqBYYwfd/u7xOBliE7qBgwdp7tQp0kNQgKSFAvWPzuofbOLWv+dh0u5hU2Y14Bc0PqHRzLnLKVf2fvwZam1ACs4C0mEa27AhN7l5T+ll9b5Rn3o7VFIWPGgYKlZ3IDVNe/MN4J1BobNIutG9weKArcT97FhD6mYoV9iIOF+09IFUuJ6vVep5rlRlhcBIvTr+jtOrWNVSTJQyPcqBFC5OBZwvYo6eBvxMTyetEARQWz9UPYNxg2j292GSxUrYZhCtkPr4T5HasdkYXWe1EtaqcP8SgoAgIAgIAhVFIBKJkBvVal0uF4XDIOktRuJ6J/5mvfn+Qxavrmzzzf98jKajMZqYmKAmFLyQqC0ERAFUW/er5mfr7NtAHV/5RwrDGDV277bxiJw9QZHzSUqKml9lcQtwdK+tizQwHf9DmxxFGsViSfXiUFm+evbYMXJ1dpFryxaaO3ly+QReGeQPnte8/52koeJXQbF2A828+s0Vl978m2/T6EAvbfzAHvjFtoCkEwJoBUh2HoDBrnYG6qiRM9l7RZocDQ+RMvDAYjWwAr/P4Hu5ZgNROauu3b9DehNUGl2B/ARDwv8pOxIrz9jx3Y4HarZiCaBSJRY2dGPNuN+Fqn8SiLGCKIUAQp+cCsYG2FGQzKz0s+oNZFwPkpg/jmZVXon5JJ6h8HE8+bm4GmnxmMKm0/yQEAQEAUFAEBAEBAFBoEAEhAAqEDi5rHAEFK+PPKiKkxxhkEBT/+vXpUIYg5Jhs+fauQ+bCQ3ZRNhRLCxQFIbR1RzsaTOpt9DsSSg3ShCR4XvEj+ChwzQLdYiOb2ES4WgIkmv8VsHbzsnL2dM+5q/dpDN/cJce+Mw7E8PJc4kQ0G/AV2nEhBE3fiZ0pOLFSaDCiWQF1bl4v17O0C+jbPxVlZTeDaRs6EdlMJguZ5qFHWSO1YU1I5Vpwt5UJqtTyNoe5Ijh3WO2dHvWjnAiYZae3mYWnz8OVjCxkoo9ftjfxywhNgtSEUbLBZWshyeP49CnkOKFVFQJQUAQEAQEAUFAEBAEbEQA+noJQaDyCLh37KHW/+eL5N5zsPKTqfAMoreGjBSmxDScA5spcuY4sVIqCuWUHoGqpooj1rKGxud9NP16acif5KXPHD1CnoEBQxGUON751MOWS74nrlU7e2jqrdOJtxmf9UiUTv7Bt2nodJgmYj200LIJSg4xN88IVqEH/R0gRqyRnMUqsvS5CqWlQmGiX79M2gvPwg8KqUYBEA2c+pYc2UiK5DZ2v2YfnGoMLv/OeNhB/phZHxs8c5oYl5tnz6D2jSvvT7Z+UGrdMIhmMg0+VjkDHj7qoX9Hjmd+kRzv+a+ktCLtT0IQEAQEAUFAEBAEBAGbERAFkM2ASneFI6DC+6b5v/8ezf71l2n2q3+KP/LL/X184XO39crpSWLFD5M+5HCQhrLRyRG7OWScp1iUtMlxit3JrlhJvq7Ur3V4ccz5umjsuZfjaROlHnCx/9DFi6Q2NpF/zx6aO32aXPDJKPSTE/GY/MYdec+Tx88ZD57Glp/9CHlpsWpYmdZdc8PETBKX3mbSTp2zvrxif1+M4OeIFRu8aa9Q6CB/+UEgItUdO6BygQJKjxU2m2JJo2LxTMzarn64PyZFUO3P1mDT53xhpHGhXTvUQCNIS+T0MP6sTJtQqHHfrKRCRS7KoqpS93+clPUPwbrMxFzyzVXOCwKCgCAgCAgCgoAgkAMB/AUjIQhUDwKKqlLwh34c/i47afK3f5l0lEZfjcHkj9LcCmKjmWIwzk4JbKgMcggH1c5uUgLBiptqa4EmunPsEsgqa6qNlHUV8UabmqS5Eyeo7V1Pkz6GDVohgc/e6NG3LF+puJzkXTC5EbTce51c0MBmwkkl7rMtC1WUtIvXscm3WCKd+8P9KypAqFL3ANHda0V1Y8vFw7dJw4MNjpWBLajm5LLebbHES7EEkvUZ576CDamnCqz2la1n9v8xTSiBVuaqfhxL6WH4vHDJePYKyhcR/L9sAo82KIjYI4i0pSsUmDwL+bMEh7wQBAQBQUAQEAQEgRIiIARQCcGVrgtHwHPgEWr9zS/R+K/9R2yELFYOKnzYqrpSnxijGB7Zwrl5B0UHL6OKkPXKA9n6LPS4hmpM2ryJakaFDmDyutFvPUuxh/ZRY0OMdCiprIS6bhMtHPtXK5cYbbvf/RjIjXHL162mC9Rde7FJzqOQMkpY4zNUSOU2BjM9baoAgBUfys0XcF3JLgmHSL9wElWfYPyrggTSlr2u8o9ZLSuxYx5Qxri85v138oOziCdIP7NElw8EVDpZxESOG8qe1n6cGzQzKsgfENRMPDGZxFW9+HPrRvl4CUFAEBAEBIHViQD+F9eyo7mm1q58C5PG/0IlahOBIr8yrc1Fy6xrAwGuGNb2O18hF/yBJFYioDHBUQXkD89MDaWmqa2cbfmOTLx2nIavjJKKampWYna8MLVZy0YY0krkRsCZh6Rk8mfGTfqVAlK/EiMXqwBCP/qYzQqTxNyKfNa+9wKIAv6c4Q8us2FVAaQ4UvsPTREZlbbMDpilndV5ZOqmfaD4al/p/Tbj98OcBeLWqL6VgcxiXyAmf9gkmlVKZoJLyzO+qC6mbnsnKVC+SQgCgoAgIAgIAoKAIFAOBIQAKgfKMkbBCHAKVMuv/k/yHH5bwX3U64Xse1MtoTs91TIVYx6hG7fo1itnSO1DuoWJUIKNNPrSURMtU5v4UBbeOT6UelDepSIAbHOmf3kbSb8fIf3Mm6nXWXynOGwQtE7eJ2Xzfvix7ISqo8fiDErbXDvyImlvnEdaLMgCU2qnDGRFrik6ULbcu2a5BatTXFXycz0PssTOsKLY4XE9wZXqn/T5TN4CIQ8FG1cNMxPsNQUSSJu8TTpXF5MQBAQBQUAQEAQEAUGgDAgIAVQGkGWI4hBQXC7yPvFMcZ3U29VVZhYadqFKTpVFdGKShr72HMX6tuf1h9E6ekmPWteyDnzw4LIvSJWtv2qmk0ulFugh7fXTlit+ZVybowCfnEwdLSDtaugMNvzw4HGhEpYfn22kOFJTOyn9u3CFBRVOpv6LOcYVw06/SdqJK6SHMKdCAibbRlUrXocfqpVAt9GLPjFB2puvgWDifiu4xkxrCttIkLBKB6SLpQh2mksV48pkXDWMlVNBGEXnCibxWHV1+xTFvvNbSHW+mKu1nBMEBAFBQBAQBAQBQcAWBIQAsgVG6aTUCDh61pV6iJrq37FugKIXz1bNnGMLkaqZS/pEbn/tmzStNCODJsuGDGTa6OvY8FuM7vc+Tk7e7EnkRgCECgU6Uts4QKzEmlD6/DtEaVXuUhtaeOe0QQGE4fSb2Ij7oVriYPJqbppoAWk+kyOkD55Gha5eUgYeICaDlL5tRrOy/8Mk1ak3SB+B1xUeGUuMxzL/TOrDM0h1CxuqK+3FZ3EPngeJ2UL6jWswN54GwfQGaWdvgMCAGigGgsKTpAoqZKF2pIBFFgoZOcM1ILY43cpKCXmu3jV+PUNfOQ5xdbCZ0XjJ+IzEJObR0oc2w/FOQtOkvfxFip36JxS/XDaHzjGCnBIEBAFBQBAQBAQBQaAgBOz5i7mgoeUiQcA8Ak4hgFLAit3GBo3VCbnUFSlXlPaNHqvuTQv7Ak26XdT+5CPk9ztIu3FlGZD+bTT/+jeX36e98qzvh09sjMI3gPliOAJ+6uiH4gTcgIQJBGJJ6hyk0+jXhlHu/ISJC8030UM2mZAjNUfp7IuTPZmGH74Bo+jlzwKTQYQKYvr1IvyLMo1j4ph+DWQV0rSUHswhPeZRdY3TkZJJykAX6cdeSG+J1LLvpR4DEaS9gmOcptSIaoS7QXTNgGjyISUsZNGUv9jUPIMsBBFnRyTKuFvpqwlqnpGrVq5YbIsUPC4Zz4qjIFLIOEWMgwmhRpBqY4PG2+R/9EvPkzZ+g9TDnyLFHUg+Ja8FAUFAEBAEBAFBQBCwBQEhgGyBUTopNQKKx0tqawdphZSHLvXkKtC/a+uupVLwFRh+xZC18K21Ho7Q/W+/aMzdu24ttT20m5yhSbr13NEV60kcUDwe0sILFLlzh1ydXeTpX096JEo9j24gZfJSopk850NgdhYbXzRC+pF2DkqTESgk7I5ZmKLbFIbSx2RJeP3aKWNUZd12qGjKTwIpm0DOcCpRAGlKTNjMw7vH3wGFzxQpjSBtkmMBpFBzG8qRQ52SL1CBzIixYaiEFpUqXj+pDz8MVRQURDOzpLANmRvkhgJSY34ks7ImixIp3/BL553ezP0uNTD5gkkXq0QOk0/ji8SNyWFWNMPvGOIHk0+zuDdO7jO7okgfuUyxF36fHI/+BCkB3CsJQUAQEAQEAUFAEBAEbERACCAbwZSuSouAY+06IYASEENxUE0RnbTRo6MMCzNMomEUnS8Ce/fRzNEjRrPI8D3iB8elk29R68N7qW13P3kdc6RMWFRFGL2skn+w4dVnFkhZ2wWlCVQ/U+P2L5xVJlMgIOwM7q8ZpMrEIvmRr28HM1zlD/3cieXS9U4XqQcehroK6WqXkSIaQ6paJzx/IiDguOw4fGfUnQ9A3fNCYRMNzZH2/HeWroXGZSmUdSBFN64DyZGGV3oKWLKiR8V9gwk4K6hoAUbPrHpxYb7ccRRkFZsq2+F3xmlchtFy8oyXpp79RUMX7v+N7OetnGHyib2BWJmVL1AlLPYiSKDHPgMSD9dICAKCgCAgCAgCgoAgYBMCQgDZBKR0U3oEXP2bKXLqzdIPVAMjRM6fIqWhiXQuBV/hiLavo9lvvVzhWdg/vG/b9iXyZ0XvSHkbe/lN48HnfP1rafO7NkIZUfn7sWKulTzQCUJgfo70i8eJwjtKQ/7w+prgMTRmMwnH3j9s1NuKDfhYCRRLpbgv0QhpR7671LN+4RTpFxbfMkEVAwlUotBvXCX9DtKXHnsbSKBkcnWRdDFSmhoMo2lye+HJ1Ur6OMiiSfwuA3lErW1ITzu2PDuery+AdKjDcQXN8hnrr1hJUwiRw2odO4O9gXguIOoIvj85A+djL/0BOR7/aSGBcgIlJwUBQUAQEAQEAUHACgL461ZCEKgNBIKf/Ay59x2qjcmWYZYqTI0dPX1lGCn7ELrqoNEzg9kb1OoZbD5jFjxl5gdv0cgw+HS3j/SWtaQ3tNbqym2dt+JHjtB0PN1IH4QiZd1WbOqRMmR3lKpcOaeV8eegBUqQPKHP2VyqPM94lk+XkPxZmgsTUC88S/o9GFBzahgHKpeRuxvEzzkoj54HIQg10uQoPJaQQolnDoM8OpFE/vBBni9SzgxlUDFVydpAzGYjf1h9xD5JbMicyXPHNvNpXtBizPKaYQLtb0kcyf4M1VLsu/+bdKtVy7L3KGcEAUFAEBAEBAFBYJUjIATQKv8A1NLyFbeHmn/pN8lz6IlamnbJ5hq7foU0KIBcO/YYaqCSDZSj4/mmPgrfvJmjRW2eCh48SOHBQUuTv42S8ye/cpRO/f4/06k/eJ5uX0fqU0uPpT7qrnF6RaMbkKPAr0ZZu9nepd6/AQVJibBmVRdXMmMlULZo6yHFILawsZeAIfZleD6BXAmADL0BD6EE8WMVm1EohGLwAGrrJ+J0MasB02ti0ROncmUKLtXOJtnsyRMGMcWGza39cVKIr2E/pVJECGRhdAH4ZKlMmDwm5hV76Q+FBErGRF4LAoKAICAICAKCQMEIKDqi4KuLvFBZzO2v4BSKXIFcXgkEdHwzPPU//weFnv+XSgxfdWOqnfh2/T68acr0o6xDbRGBymV68A7NnTtfdXgUOyHXmjUUHRsnnTf9RYbq89LWn3wvuUavFNlTbV7OpdINQ+VM0wcJpMDsRb8NbOz47KJaFUWx2y9VGp6/AQQBVC0ZUs2U9TuRjslkAQigSSYtqsujKxP8tXRMffJpQItKYEwoGgoaE7OH7492ZtBQGSk79yHNrBdqLvjvzMLbiaMJhGGllTWsOmJPpHkTvlhuf9wTqHltfP7yryAgCAgCgkBFEYhEIuR2u8nlclE4jP9HWYzE9U5Vodmfe5fFqyvbvOPzz9LUQpQmJiaoqQlfnkjUFAJCANXU7ZLJJhBg0jB8/AhFLpyhyJULFB28DBJkpU+Ha9c+8r3j+8jz4MP4ht5PsdH7NP0Hv0Hhk68nuqr5Z6W5BZtPfKNcohQP3ddAkSAqsIEqZtJ2/M3TMEPGJrdOw7drF82fPm3f6oDZzs99gByjg/b1WQs9sSKGiZ0QlBW5orGNFCho9HtDIG/wOS4m2HNoFL8Hiq08lW0OTALh54FGb2drES/L3t0PxYpK+l2saWEue1s5Yw6BtetJ3YJULqSc0jSwT1eWZehFn3aRfv7k8hmnk9QHH0G6F+6fQbhAAD03uny+Uq98SAVbgB8QV3DLFyC1HI/9FPyTQGZJCAKCgCAgCFQUgQSBIwSQEEAV/SAWMLgQQAWAJpdUJwLazDRFYUQau3ubuGw8l0p3tMEcNi1i9+7QyGe+v2SESdpwZXnr2rkXZeHfsn0sDV42d47AuyNUvBrG9snZ3SF8fwL799NsshGtTWM07t5C/Xvxbb+JjatNQ1a8m5zqn0yzQ4qP0rcN5cuRjjNbOBGkwGdI51Qzi6GrUGLoUBA5YNALAknh15mCia0gNu2cdpYvQFgoazbA9NcJpdM1ZlCRajSf7yo5nw0BJnEOPY7qYCCgc/0sedeQ9tJzmXvx+khlLzkFnzGuMlbJaF0PghQVFK0QUS7fIgkEslNCEBAEBAFBoGIICAEkCqCKffiKHFgIoCIBlMtrE4HJL/wahZ7759qcfJZZO0F4RS/Yp1zRsBEem3LQ/Hnrm+ksU6zawwokvP4dO2n2reMlm+PWz36UPBOXS9Z/NXUcJ2EuYkpQAFkNVF5S1m2B5wnUGRnSrfJ2h8pdsb69FBoaRhrfAngCzIHJAlYj4aGzKTHUcnoUigtItnUYF+sRSLeT5dsgA93bdpDXN0+OucWUoeSBkQap9Gwgfehc8tHcr1m90o70HRiF091rSFezLhfPPcDqOav09qPk/CYQJ8nVxhbXD98f7bvfjZtP54KEK4ztfwjtkBYWLQfBDfKPS7qDwDHUPij1XjAB5fKS49GfJIUJJAlBQBAQBASBiiAgBJAQQBX54NkwqBBANoAoXdQeApGLZ2jsP/1Y7U08z4ydW3ZQ9CKqLdkQE2oHTR+rn1S5XJAEH3qIZl57LVeTos+1PryHerFnrfdQBh4g/dope5ZpqG2a46ocEJJsBK+Pw+9qIksKYhc2xPDfiUS8NPPqG8XPAaRN6499mGgIJc6hLjQC5I/64GGQSfD8iTWS9vor1sdxQO3UPWCQT3Rv0Pr1cgU8fFpJ3dmfSqKw7895KLPGsnw+MuHGRNAB3M9QjrS+TNeZPcZm0h6o/6YxJ1T1si2cIIEeExLINjylI0FAEBAELCIgBJAQQBY/MlXT3Fk1M5GJCAJlRMC1ZSepnUgTGL5TxlFLP5QC9YQdEWrfQNPfet6Ormqij4UheLWUOFQP35v6Vn0oAzB9tov84fsxjw0zPxZD52dOq+oHyXT9zLLKA+bMCsgffQjHuIkXKVpQ8RTti6XFYOuM8buh+Ok7iD5xDxeQOhRbJBiUMaQkPUHaUShOrARIKv0WyqAjjBQxj590LjlvJq3Myjj13HZyjLTvjUEttoGUDVBWQamlT+ETYoX8YXxQll47f5bUfhCNdoW/NV7mfRYk4TQIS1j82B5QLcVe/iKUQD8BD60B27uXDgUBQUAQEAQEAUGgPhFQ63NZsipBIDcC4VNvLpM/Tnh+1EkYZeFhfK22dRa0olD7Roq299LI8wWoGgoasTou8qzvL/lEHD5PyccwBoBCxVRAhRJp3UQz3n7SGztMXZKzEZMY107nbGLLSZAy+iAURr5GwzOIercaqp8E+cNjOELjFHxoDylelBAvNharVVKYyShs6NPNerX7pB5+W8Gj6HegLhoEbkz+NLUTsWeQhGkEWJmlvYzfV8EeqHgKTOXCz4ItAbN8aoJB8xw+JyNX8HkxUd2rmIFRSj72yh+TPnqtmF7kWkFAEBAEBAFBQBBYRQgIAbSKbrYsdRmB2a/9H+ONG2agnX/9LLX+3l+Q56HHlhvU6KvYjWsUOX0cBFBhG3r39B2aujNFerIfSo1iYWXaM68dJf/uPVYusdx2dghqMzYYtjPgdxNq2kj3p1ro3nCQBk/M08mvvEYznv6co+gtPTT45jSd+8Lf0dUvfZ1OffE5Gh5tpIXmjRSDmkBrxSaWS55bCa52BdPwssXsBFRA54luwqMqsnLj75q8Sg271pGjC8RAUQHvlnwBRZD6tnfETZ7ztc11fhJ+QyM3iZoLI3BzdV3X52IaaTBvV3oLvNeOIv8U8kE9xH487OsziftXzmAS6OU/Ip0JJwlBQBAQBAQBQUAQEATyIGDT1155RpHTgkAVIRAdukLhN14l977D1PxLv0GKy02ugc3U+LlfRnWwjyONAKagNR7aWGHljVVs4t2tfTRb4+svZPqhK5fJs2kTLVy+XMjlea+ZOXuFBl1bqe/JzaSOQe1hMqJtUGVFWXiik6IqNHnlHjX0d1B0Lkyh4Um69xd/v9ST6vWQq6WJrn75H2n3jz+Skj5lNIKaZT4wQFf+6BukLUSWriNsoO/+80uEAuopobic1PXOh6l9cyPmnH9jq8DkWJ+G+qFKwjF3nxo6PTTXtovCZwtTJwF1/Gci5m6DBHo71CgvwlQYN6zQYENqD4yCjVGR0iRhDoEZpOYVmGKpsEF3MeFpQOrZUDE9FHdtLAwl0JdIfeTHSO3YVFxfcrUgIAgIAoKAICAI1DUCYgJd17dXFpcJgcnf+1UUfhlfIn+S20QunaOxX/wM9hELyYdr7rVz8w6oeBZIDQQpevUi6SFz5Y4XOjbS8Defq7n12jVhR0MDufv7af6UTSbGWSbmDPrJu24N9b5zL7nHsxNOemM7nfrf38nSy8rDrvYWWvehJyjgnSNlMtUIVw+20p1zMzTywrGVF+Y7AoXEhk+/n4IRkEDwryE3UqvCaaobL4xuuTw6K1iqMOZ9Gyn0hnVj6Naf+j5S5i0QqlyF6jWYp88hZayIUPrhp8SpYRLmEWiAEme6AAJfVUl9HISpmXLs7APFVeWSUwEVJpBA1uUqTW9+FYW3hMJQfRgkUOfmwvuQKwUBQUAQEARMISAm0GICbeqDUoWNnFU4J5mSIFAyBGL375E2PZWR/OFBXZu3U9Pn/gtNfv5XivsWv2QrMNdx9FK8EliMm3t95NqO9CaoPxzNQVp4842MhFC0Yz0Nf/sFcwPUaavY9LRB/gQPHaaZo0dKtsrozBzNnLtC5/HY/JkPk2/+upEeFmnoMfgVp1Mn58QN0lHpx0pERsbp6p98nZwNAep65jDNXR/Ga6hJoHAYO3KUYhi3oIBCiFPFVJ+XXM0NFJtfoO2ffIyU8VtIfVlDCogqfRhrqFLyh9fs0YYpjbIyCYVist1is9l7qCq1hzQovmgkXVNlvit9DCmDrEyB55GESQQKIX+4aw2EjgICk6Beax8gGh3MTuY0LaaZseKHX6v4M0rHPZqoAuIzFoEx9p+Q8hiMoeHnJiEICAKCgCAgCAgCgkA6AkIApSMi7+sagdidG9T8n/+HkfaVbaHex54m1859FPrON2jmb/605tVABPVP5NwJY7muwwfJv28Xzb6aqgKJNXXSvZfejG+EsgGzmo5b3PMXA82lP/xa/HInNvvR5c2+sylIjTuS0rQsDBKdnqVbf/cdC1eYa6rNh2gBD447F2epZwCKCxAVBllhrovKtSqYSCngwwCzaHVrL+nBBqh44tW+LC98apSUAVQ7s7OqmuVJrJ4L9Ju3SdkE8odJTReIV/aVWqHowWchhGptczB35spbYSTLTqJ9NYUWodj3vkyOt32WlKY11TQzmYsgIAgIAoKAICAIVAECRTofVsEKZAqCgAUE3LsPkOLOXyXJ0dJGgY99ioI/+KMWeq/+pqqikWvyEjnXwbB0MTRfA42cu0nabHEpK4n+5LlABJLIH+4hOjlDY6/GibsCeyzpZY2dSIWZKSDdpqSzyt65grLZClIirUcBBBAPAnJA6faRsmOv9SEXrzCItfU7UVK8seA+5EITCHBKYyv+vzB6FSmOSP8NQynX1o+UxiQz7rYNIIagpmPyh4Mrb02nplnGT1TBv1wi/tUvIw14Nbq5VQH+MgVBQBAQBAQBQaCKERACqIpvjkyt8gj4P/CD5FiHb3rrJNQYNqVYi7/bQ8GH4T+zazeqX22j9c9spzUfficF9+6GOspVJ6stfBmxSXzLL5ETATZHrqVQoOZo2N6NNM9t5Zs2UnKUYITUg48VNKbSAgXH0BmoURYMNZChTCmoJ7koFwLKzr2k6GlkyQjIoFmkhLHnj78lTg5FCkyhzDV4qc6hFL322v8hXYc3kYQgIAgIAoKAICAICAKLCAgBJB8FQSAHAorTSY2f+bkcLWroFNaizsa/sXbg2TU5SH66Q57IMPm0UeoIDtOGBxTa+QO7af0Pv4saH3qQPL295Gxvo+C+PdR46AAFHthJarAQFUXt4KQGAjR/4ULtTLhCM528kbZhrtA8rAzrmBuhgOsuefftN31Z5H6YokoX6d5u09ekNDTSiEZJfeIdhg9Xyrk8b/R5rmyFAAFkpILBz4vWbo4fk3/tQYDVP64sn2UdhucNUAH5W+0Zq8y96MMXSD//7TKPKsMJAoKAICAICAKCQDUjIB5A1Xx3ZG5VgYAb3w57n3ovhZ7/56qYT6GTUJtb8S13OOVyBX4RCntaJIVKUWpS71LTVhzc2pZ0hv1onKTv2UBhRzOFNS9pukLRBZ2GX3yLIsNVlA6Bqj6BvfuQ7ueimSNHDNJKmzGX4ubbvIVm3zqetG55mQmBidfeorW9W6ADgoFuDQXrljz6XdOG0NN/9y9Lq/PC3Nm3byOpIE0N49+lMyZezKNM/JMoE//KK0gxMmFHjdRMujeU2vE00o/wkAphqbAU805p7cLvRRA92WJmxDBoz3a62o9r50AAta4ntauMyrdqB0XmJwgIAoKAICAIrGIERAG0im++LN08Av73fMR84zpvqaCamEebpAa6R03KXWrz3qOt7+ql7g8+DcIF6RIVDq7gpcJ8d+HmDYP8cfWuIyZ//HtNeLFgbVwJTMIEAqicpPthAl2LgapmhUTo9RM0/qW/p6mj9+J+MFY7mQEJ9MhDRI1IKcoTSue6rC24PDwbREvYgEDv2tydwE+HFmr5d4JO2jGkgiElTEIQEAQEAUFAEBAEBAEhgOQzIAiYQMCJ8vCO7jwbhcV+3A8+TMFP/TQFf+Sz5N6LzV6VBJMipQqVYtTZeJ82/+Cj1HBgX6mGydtvYP+DRvl2bWqSoouKpAiIIA49zAqm3BF86CEKXbmcu5GcNRBQ/X5So/OksElxcxfSm2rnfyexYIHpXIv3PnLuEs1dNqHiyfRZmb1P6t7tUGV0ZDq7fIxLk+cITglT+nbkaCGnciLQAuXP3ofxua0dI/Oc68l1EqbWsSN/BtFaDqVTruvlnCAgCAgCgoAgIAjUDQK18xd73UAuC6lFBBSkFPk//MN5px78dz9LLf/1dynwkX9LgQ/9ELX8yheo46/+lTr/vxfIuamyEnx3d+l9LLzaGA1s12jTp95B/u2cQ1a+8G3bRrMn3so64PzZMxQ8fDjr+eBDh2ju7Nms5+VEKgLa3BxSmeZJZ5PiCShiuvpSG1Txu1i0+Ozn+Re+R5FIe2GrnB8nddem7Eog1UF6evpXhpH0m+eJWAnk8SM7E+q7dVtBCuH3DL9vAsHUW96fwQxTrLpDyoZdpDwEleAmpMS6JpDCuEpMkidQ6fHE31fd/ZAJCQKCgCAgCAgCgkB5ERACqLx4y2g1jIDv7e8ltSl76kbwkz9NgQwkkYrS01x63rW5st/WO7XypTH4tREaONBoGEiX65Y7GlEqOxbLOhyTP/Nnz2U9r2MjqEn6V1Z80k+s/eDbUg/dHQThsAWmuaUnGlMHLuCdTXv+qb/6J9J9eZQ82aY3P0Hqvl1EvsCKFkp3v0GurTiRfoBVQlAC0QLIuCj8vW7A9Pc6SCF+P3mf6DbUbC3d6Vet2vdKL0i31hg8f1J9z1YLIPrgEdKGXlsty5V1CgKCgCAgCAgCgkAGBIQAygCKHBIEMiHAJI7/Ax/PdIoC/+ZHKPDRf5vxXOKge8/BxMuKPCvh2bKO66AwtT9SvnSw6Fh2jwv/vn2GH1AMqWHZQoHqQsIcAm3vfIJaXHdWNr55EYa5UNcwCQQ/JaUHG+6u9SvbVfiI4rSvhH1sPl9fOO/Jkn6JqmTq4YeAWdpnz41qX3aEBkKUiaGejXb0Vvt9dHfyx3JVh3b8b0mfuLWqMZDFCwKCgCAgCAgCqxkBIYBW892XtVtGwPeej5L7wKMwgF02O/Z/8Aco+MM/kbcv9wP7jU1x3oYlaqBEoAooc7Q1T5Lqs2kzm2PuzvZ2Cl3O7N3jXruWtKns6idHU1O85zyeKzmGXz2nsHte+/3vop6uqexrnhgmYuIByhOdFShIZeKqVdUU7unLlkrB55r7zLNQVLih4vFAgebBZym4BoROJ0x3faTdnCHt+EXSjiI1UUkjeRKdztwl9dEnE+/Ql5f04evL74t9NQ1i9M5VpIdVNgW12GXYcr1Nyi9b5lKpTrQo/ID+FJ5o5f//QaWWLOMKAoKAICAICAKCwDIC+KpWQhAQBMwiwOlcLb/826TNz1H4je+RNj5G/vf/G1OXq8FGmEIfovDxI6ba29lI7eBSxwt2dmmqLwfKzre/4xEa/sZ3TLUvtJF340aaGUG55gzhXtcH9c+rGc4Q+Xc9QHOnTxGbP5O6yqUBGRFKPdj2jsdQ9e1u6sFM72ahtOLHYuj3b8R9aTg1qQpC0XXyLVwlx8MHafbVY0XNKHbrDo1+aVkN1XBoJzmnMygsvCCI4P2TMbhE/J7DpN0YipPLJvx/MvaT7SDWa6SDrdkQJ4Oytavn416QdOpMPa/Q/NpQEUw7+ucgHn8c3u3yZ6B54KSlICAICAKCgCBQ+wiIAqj276GsoAIIqD4/eR972jT5k5hiw49+jtSO8ntyuHqgSqhQ+JpKv8HQo1CcZImZN14nN0rBp4eztZXmLiFlCTHz2mtGilh6G3m/jICh/OnOrqRabpnhFZNBUM0pa5ESVkXhmrqyMv2qiPkp/gBlVdo5vNl7hmpIc7mIQsDXbvInMSpXgBq9TdTemziyqp6V7bth+Jy/EuBqAUW/f4m011AentV6EoKAICAICAKCgCCwahAQAmjV3GpZaDUg4FzXT22//WVybixzdZ4KGl84HGXIu8gl3olEYMLtosD+/RQ4cIA8AwPEJcydbW0wyy2/KqoaPodW5+Dfud1Q/ihKEfdyZoL0W0gJqyaTaFbG2PSzweRP49ZWcoSyqHw0/O+W08B8LfE0MVcX6bMe0q5Pkfb8c0Svv0QKK3RKGeEQ0RzS96rpHpRyvYt9K2vhgeRYVqSVYciaGEK/fZK0I18hPSq/B2vihskkBQFBQBAQBAQBGxCAEp7/Aq5MKIt/eFdwCpVZuIy66hHQQ/M08Vu/TOHXXykLFmp7JzX0+UkNTZRlvPRBrp1VaPqN7CXa09tbfe/q6aHIbagbTIazo4Oi91ElSSIvAorTSRt/+G3Eld3sCAVeNPoNVKqqkog0baTZ42eJfyaLCUdvHzU25vBG8sILiwlHHZW7cgT7JemDp3O0sOFUZx/R/Zt552LDSBXvQtn0AFEzKn8VQ15WfBUlnkDjGnIc+hQpDZ0lHki6FwQEAUGgfhCI4AtGt9tNLih4w2EUXLAYieudsCCY/bl3Wby6ss07Pv8sTS1EaWJigpoSXpqVnZKMbgEBUQBZAEuaCgJ2IaBgM9j8S79Jvvd9v11d5uxHGxmmybeuE292KxHrdzqo8SGYYJcgvJs2WSJ/eApC/uS/Eb5NG6n7Q0/Tpk88YRv5w6PqdwdJWb+TDGNo57KZev4ZlaaFa/IKNW1uKNoUOnbzOsUCXdknyQRTHvKHL9ZRyp2aS7wRh8m00r8j+1zr5IyydR+whAJQyJ/cd3TqDsWe+13SrpXfny73xOSsICAICAKCgCAgCNiNgBBAdiMq/QkCJhFQVJUaf+I/UPDT/97kFUU0g9rO9+CD5JxACk4FQtWjKELkpNa3P0YKe53YGM72Dht7k64YgabDB2nT4QB1NtwnX2zUXlAiIdKHzsRVLq1rDF8gI/Wpsd3ecUz2ttC0mULudbRwHsRLkREhGD0XGzH41Hj8xfZi4vpceZMmLq+BJkqjD+RP/a/TllsRC6Ni3VcXK4TN2tKldCIICAKCgCAgCAgC1YeAEEDVd09kRqsMgcAHf5AaP/tLqFBTuh9H/6ED5J29VNHNkANVyHrXTlP/Dzxp6x2OzclmxU5APb291LuZrXHKsHEeHjJ8gXQuU87EYDnGTAKLFTtzqAIWeuMN0ueL/xxFx2zymbkHldTArqSZ2vjSGyTq3UL6tVM2dlqdXelq7nS76px1ZWel3z5FsWdR6RIm0RKCgCAgCAgCgoAgUH8IlG7HWX9YyYoEgZIh4Hv6+5AS9lv45j9HpaACR1cCDeSeHSrwavsvC9Kwrelg+nxx3i32r7B2e1SDQVr3jq3kIOu57EWvevQOsT9QOUOdGyHP7j2keLP83KFymRViVg3ap9zRr50hpc9mPKC4IieItpvx6nflxLoyY0UrM2ytjxqaJO2lL1Ls9DekSlit30uZvyAgCAgCgoAgkIaAEEBpgMhbQaBSCHgOPELNv/gbtqsg/A9sIwXy/moJ1pX0bVPI27/elik5W1pt6We1d+JsaaZNHz1gq9+PZUwdTlJYflSmUPQY+aND1LTRTw2H95CzbyA+MtR43r37qWH/Vgoe2keOrp6UGXn27KXAwwfJdwgPVJZjk3UOl89O1ZRO+vXzZHgl+RuM/ov+B4beNJOlSlnRnVdhB9HKe0xVISomp4TP38XnKPbCF0ifHjZ5jTQTBAQBQUAQEAQEgWpHQKqAVfsdkvmtOgRm/t8/odm//nJR61bbOsjZ1U2q103e0BWyc1ta1MSSLo6qXrp9VaGJl44kHbX20t27jmLT0xSbrEx1M2uzre7WXR98mroaK1wZrRsEzN1rRC1dpDR3kD58A2XLp02ZJ9uFbrRhHSlamByz91K61J1e0lyo5OXwkhKeITWMeS2G7nDTgqePvHMl8thSQYytGUC6XBFpOQ0oPz+9isgfvjf4DCmb8aCKFTtNfERq+xmfb3X3h0gdOFzb65DZCwKCgCBgIwKJKl5SBazJRlSlq3IgIAqgcqAsYwgCFhAI/uCPkXv3AQtXLDdVfH5DkdDYo1CAbpCvSskfnrFTC1Ff/zxt/OQ7yTvQz4eyhqO5mTg9KT2cbW22kj+q374UnvS5VvN7xeOhtqZlQqNic2Xyh2P8HjxqUAp9Fp46Xj+qhu0g6oJijM2RS+iVxUM7p2+sIH/4uBINkWN+nBwzd1LIH+McFHYlI394AC1Keqy4dCalLVXFxN3WfUyA0NSb636ZJV+gGESXHGIZQBAQBAQBQUAQKBcC0INLCAKCQLUh4Hvfxyh88nVL01Jb2ii4qQ2b1xKpECzNxnzjgD5Mmx9rppF976R7//IyaWmePv5tW2n9oTa6+HcnV3Sqh0Irjlk9wORH6+MPUftaB7m1CZpT2ml6TKepc9codAXmxKsgGnbvJKdePJYlgWp+BlXDzi537YYKBwohglHyqoowvK7c8CoKF3af9FhsVcG1tNgZ4GZTBt1Sn6v0hWEQPXad1IM/RGpH+VI1VyncsmxBQBAQBAQBQaAkCAgBVBJYpVNBoDgEPAcfM3xFtBFz3gvO9Rso2DRHyqy59sXNzv6rOUWjIzBMbR/bQaOzrTT2xgUK37pNaz70dmr1DsOINEyxmZmUgb0bN1F4ODVNJ6VBjjdM+gS2b6WGDd3UEpwA+TEFlUX8goB+nwLIlul+pIHCjz1GM6EATQ+N0vRbp0mzgXDKMa2KnWro5xLshWFZ9kkzETJ8nYh9cUBqKD0bjbLypNV5xaexu4ZJtn7jvHXIA1DB3K4tYtj6IrNcwVUCGxxZTsphywgsGkTrW54idcd7SFEFW8sYygWCgCAgCAgCgkAFERACqILgy9CCQDYEFIeD/CgPP/PlL6xowkofR3sHqQEf7EicIC9mSZ1GBaVo7ftcqBQ1iKCOJ1pIU7BGPU5KhNT4V/hsHB3cOkDR+TCFR8ZISyOFVoCVdqD93W8jV8BDzcFpcmlzOIv+c8Dm1qap1Y0HvuzWNu+kaa2Dxi/dp5lTZ1coldKGqqm3Xh/UITlwqLrF6CB72BsIYZQzb4YJMyp2KYEm0gfPVN107ZoQkz9K/05ra0TKnNLWbRhK2zWPWupHHx8hpQuKMQkbEVg0iB6+SI6DnyClIW6CbuMA0pUgIAgIAoKAICAIlAgBMYEuEbDSrSBQLAKcshE+/SZN/tZ/IQWlm90b+snlXCDH1A1SlGq0dS52xdmvn9K7aWYkRD0dqWbPw1MddPfrz8KY10Gqz5eREGo4sA/KnQXq3t9DrO6xI3RdoRmlk27960kK371rR5cV68PV1UnbnumpG6NcrpqlD8I/qI5D6dseN4Q26Qu0GjDJdbuVQ/th7A3lmIT9CLBB9B4YRPcftr9v6VEQEAQEgSpGQEygozQxMUFNTWICXcUf04xTExPojLDIQUGg8giwCsiz5yA17N1Mjd1R8s1fgUHtzVVH/vCdCId0CrTB/yQtWppnqQnluAd+6O209SMPkKOxMaUFK34Gtmu0cZ/LNvKHB1AUHbYi92jzM+uo9alHV4ybMokqf7PumT11Q/4w1PqNC0SNbVWOenHT06+fI2pbG0+DM9GVQYh19ploWadN5l11urAqWBYbRL/5VYod/XPSI0KyVcEdkSkIAoKAICAICAI5ERACKCc8clIQqDwCro1bViXpk4x8eny0WAAAQABJREFUaGyObnztJeLS8cnBaVzrN4VBxgyTS5+jtsceXDrdsH8PrWlHFakShkMPU2/vDO34QD9t+OQz5OntLeFo9nfd8Z6nKAjs6ipiEVQKgy+Jr86df4eH4qbQTezfZCI4ZW7NBjRcXepBRka/dol0vZZyHE3czyprot86QbHv/A7p4zeqbGYyHUFAEBAEBAFBQBBIRkAIoGQ05LUgUIUIqA+/nyUnVTiz8k1p/uY90ubmKKSnKnzSZ9DZNkmtb3+MmPxZv9NhKHXS25TiPafkBeFXtPntXRTct7sUQ9jep3/bFuoCXnUZEyC1GmB8zBXD6jm4zHk0StS6Jv8qZ8aJ7lwFMRYkpW9b/vb11GJ6DKQgnN0lSovA3BjFXvh90q69WtpxpHdBQBAQBAQBQUAQKBgBIYAKhk4uFATKg4DaPQCPhSfLM1gVjqJDsRAaHCIHcox9lOoBlD5dlWLUu3aaBnZiv4fX5Q5Vj9LALpXWfPQZUv3+cg9very2px+n9YfaSFXKj5HpSRbbcBhKhJZOUgYeIPbAUdbWadnqWfxMzEwYFcJMQTY/TfrkqKmmddUoLAqgstxPPUb/P3vnAefWVeX/c580fcbjmXHvLa5JHCdx4hSnswmBpbdA6L2zBAJZ6pbALi3AUhbIn6UvgQ0QCLtACklI7DSnOXZsx2Xc7Rl7epf07v93n6ypmhmV96Snp9/5fMYjvXLvud8na6Tzzvkd+8lfSww/2g7w+0tOYHISEiABEiABEnCfALuAuc+UI5KA6wRCL3ij2M88gFZUxfeB2pYSWfDqy6Uy3CEhp3OX63hdHdBpaV95XOpedbq09dZJ9+FWKamucEpQ2h55Suz+fimfP0+MyHffvkZX505lsPnXXS11YQhXB7xrusPi+P6h5mZWON4y/sieVDAV1jEDvdA+Qnv4WYvgN7IFj+2b2P+OExPvD9hetewMEbx/0HJHQCMLyO5sFmvDW0SV+jcYnjsinIkESIAESIAE/EGAXcD8cR3oBQlMSiB6x7fFfvjOSY/jAf4lYLqHGTMi0sb6UJbS3hKSjl0HpW/vPoioQr/GQ5t+7eUyuwHlMMVqCi3RTRv1QxCKjgwEk4IJdM1dGhfDHm+FZfhC3t8z3t5AbVeroAtW1VPsVbT5u6bVMyR00btEVdXnzwfOTAIkQAIeEGAXMHYB8+BllZMhmQGUE8ychASyJxC64vVib7kLX1z7sx+MI+SFQCLwk5i83G6VckjVzDyvQqIbzpZ+aByFVBTZQiKd7SFp+stDYve611mnbjrSfooh8ycBePRvbUMQeKvI1BmoEUQFdAsyoYJmNl4/6ITmtH43WUHJWsWH0RWrCN5G1Cq0f68ujkCXb1/GXU3QBfqGhC58p6i6whLJ9y1TOkYCJEACJEACWRCgBlAW8HgqCeSSgKqpE+vil+dySs6VQwJhuw+t6puk3G6RCt0iM6Y0y/LXnCPTrrlMrOrq7D0JhaTURicomogRie7uQEnYssDScFq/T52ZXCC6u13UwtWBXXtiYXr/bgRT65zyy8Q2/s4Dgf5OiT3wLbGPPZeHyTklCZAACZAACZDAcALMABpOg49JwOcEQpe8SuxH/lekh3oWPr9UrrhnAjZzpqN798uWSTRUIQoCqxFVI5FYWCAhJEj2kFjElkhXv0Q6umSgpU0iTSck1jH29RGCKHU+hLFdAeHFICiB0tADcjJlGp/1Yob8j3nyMLRvSiEQvWJMSZg+shsi2QgQtR7Pv59eeYD3Sf34JlGzF4teAEFwe+z/C6+m5rijCMQGxN78/0TWvUqsRRtG7eRTEiABEiABEiCBXBFgAChXpDkPCbhAQJVXSfhdX5LYL/9d9GRCry7MxyH8QcCUjpWcEsAO636pMFJC5t3b/JTjpwY/s/HjPKgRW4UlYlVJxC6TaMSSSJ+NYJGp/Sou8V9DZGLTYjJlTDaM3r994kMLdW90YKgkbHigy2gg2eY1YV5Mwe6QpY9CFPtYo8iKdSJTYgikBlT/ye+vUZRg2k/8SnRPm4RWX+N3b+kfCZAACZAACQSSAEvAAnlZuaggE7BmLpTwB/9DQi99v0iFC6VBQYZVpGsz7ejLYu1SjZKyqej4Nb26SWZOZfBn3JeDFRp3V1B2OIGuxeiGNdxMClmpiSAWgUFYS+94QvTWPU5ZWBGs2LdL1Dv+IrEtv2SbeN9eITpGAiRAAiQQZAIMAAX56nJtgSWg8IU1tOHFUvKxH4q17srArpMLIwHPCZRWiD6McqgiMCOAreavRNCnwrSiQ3csKJCjhXxRWW8Xsr0OFNWS/bhYvf9RsTfdis6HfX50jz6RAAmQAAmQQGAJMAAU2EvLhRUDAVVZI6FXfFjUqvOLYblcIwm4TsDowxRTEESbzmBVNaKWoRyqWMtITxwRfRwd4WwIRCt0RKPlhYBu2glx6G+L7qU2U14uACclARIgARIoSgIMABXlZeeig0RAoaVzyZs+L+HX/2O8vXWQFse1kIDXBBwdHK8n8dn4rU3QBdolMgvBr2I0aNHoAztFb9kEkehtopuhgmS6hUFUS6syZEdNxe9aPA9+aWDeL3/7YadNvO4IsBh53iHTARIgARIgARIYIkAR6CEWfEQCBU3AOmOjlKy5UPS2TRLbdAfEbbcV9HroPAnkgoBuL1JtpL4ukeY+UQsggH0goALYqbyA7BjeK9GevBEHh/CRCAFBjQCRY6ZL2vIF6B4GVjTvCPS2Suz+b0rogreJmrbUu3k4MgmQAAmQAAmQALoC00iABAJDwGgDOYGgd38FQtHfcto/B2ZxXAgJeEGgAwGg2mlejOz/MWNRJ/ijRotD+99zbzwED9SFDY3delz0Y0/gOTKCLGQEdVfht2m5R3OdQKRXYg/+p9iHnnJ9aA5IAiRAAiRAAiQwRIABoCEWfEQCgSJgzVkq4Xf8m6jl5wZqXVwMCbhNQJlMjyI2Rxx64WqUPvEjwZiXATKE7J270D0MpWLbHxeJMHF6DCO3NhjWj/5E7Of/6taIHIcESIAESIAESGAUAX7aGwWET0kgSAQUWjyHX/aBIC2JayEB9wmgRXixm96/XRxBbNMhjDaSQMdJkZ7O+LZwZOQ+PnOdgL31DxJ7+rdDpXiuz8ABSYAESIAECo1AJBKRp556Sn7xi1/IfffdJydP4m+zT629vV3uv/9+x9etW7eiunxYdnEaPt95551y++23Z3z+eFPxVtZ4ZLidBAJCwH7u4YCshMsgAW8I6G52ITJk9ZE9Ig2z0RWtXKSz1RvYBTyqWnUONIK6kSlVwIsoENf1nr+J3dsm1vrrRYXYqa1ALhvdJAESIAHXCcRiMfnUpz4lX//616W/v39w/LKyMrnhhhvks5/9rJjHfrEvfelLcvPNN0tHx9Bny9raWvnMZz7j+Juqn7feequ8853vdA436y4tLU311EmPYwbQpIh4AAkULoHYE/dI7M7vF+4C6DkJ5IJA6zGWPyU4nzyKSBCeVE5JbOHvBIG2FrCBHhDlExNEPP2tj2yV2N++K3oAQTcaCZAACZBA0RHo7u6Wq6++Wv793/9dTCDoyiuvdAIpL37xi51g0Be+8AX5wAf8U+lggjyf+MQnpLOzU170ohfJTTfdJNdcc43z/GMf+5j84z+iY3MKtnv3bvnIRz6SwpGZHaI0LLNTsz9LqfhttDy6kP0iOAIJ+JhAbDNS6X//HR97SNdIwCcE6meJtCAQRHMIGGFoow1ES0KgqlbUmhWi9KmysCSHcJOLBGpmSOiid4uqrHNxUA5FAiRAAtkRMCVJJiujpKREBgYG0h4scX7YUtJ949Vpn5/PE6bfcrd09Eelra1NTHaLV/bVr35VTODEcH7ooYfk3HOHdE2HZ8g88MADsnHjRtfdMDGKlhbc/IE1NDRMOL4pT1u3bp1zzE9/+lO5/vrrB483ZWtvfvObJRqNyqOPPirr168f3Df6gTnmoosuco5L7GMGUIIEf5MACUxKwFoWfyOa9EAeQAJFTkBVTy1yAiOXr9vRHY2WnEB3O0Sht4tW1EtKDsjlrZ1NErvvG6LbDrk8MIcjARIgARLwKwETVLvlllsc90wG0PDgj9n4tre9TZYuXers//3vf+/8dvuf5uZmmTZtmvPT29s74fCm9MvYhRdeOCL4Y7a9/vWvl1e84hXmoXz72992fo/3z7/8y784wZ8zzjhjvEOy3s4SsKwRcgAS8CcBjY4qsYf/4E/n6BUJ+I0AdUZGXpEWlILVThu5jc+GCPR2iW5sRjlYaGgbH3lHoK9DYvd/S+zjO72bgyOTAAmQAAn4hsDPfvYzOXz4sJx11llJy6Esy3IEku+55x55z3vek9RvI8Z81113yVe+8hX5/Oc/L7/97W+dMZMenMVGkyn0pz/9yRnhjW98Y9KRTBDI2G233SbGr2S2efNmRz9o4cKFkggoJTsu220Ugc6WIM8nAZ8S0NsfFnuTNxFxny6ZbpFAxgR0NP307YwnK5QTq+tFmAk0/tVqOihSP12kZuK7guMPwD1pEYgNiL35VpENbxNr1qq0TuXBJEACJEAChUXgwQcfdBw2Gjrj2dq1a8fbJb/73e8cEeUTJ0ZmNJtysn/91391BJlNEMkN27Vrl7S2xptnXHXVVUmHNPpFxvr6+uTpp5+WSy65ZMRxXV1dTuaQCSb9+Mc/dlX0ecREeOLOqkePyuckQAJ5J6CWnSUSYow37xeCDhQGAXa9GnOdVIjZLWOgjNqgdz2FduVsCzYKi3dPkdlqP/Ij0S37vZuDI5MACZAACeSdgMn+MWaCPCYoYnR0TFesM888U174whc6GT3DO20Nd/gb3/iGvPzlLxcT/DFizN///ved89///vc7LdVvvPHGwQ5bw8/L9PHzzz8/eKopGUtm1dXVg93KTMBotH3oQx+SvXv3ykc/+lG59NJLR+929Tm/HbqKk4ORgH8IqPIqUXOWij7IlHn/XBV64lsCXW3xTmDa9q2LuXZMH9whUjdDpLUp11MXzHxq3jJRKm+9NAqGk6uOxiIob/6hhC6/QVQFu9W5ypaDkQAJkEAKBCKx+Gelz33uc4NBjYlOC4fD8u53v1sWLFgw0WEj9iUCQDU1NU5mjAkAJWzr1q1OyZXJlPnVr341QlT56NGj8ulPf9o59Itf/KJ88pOfTJwm1113nbz2ta+VF7zgBfJf//Vf8o53vEMuuOACZ78JMhnNn+E2PHuoqalJKipGav/NmIHPSLBEIMqscyJR7Lq6Ojl27NiYErDf/OY3jj9G98dkJ3ltDAB5TZjjk0AeCahpcxkAyiN/Tl1ABGbgQ8mR3QXkcA5cxYchVTtDdBACQCYbshpdpNpHfrjLmuJ0c6cvnvad9VgcIHUCfZ1iP/YzsTa+BwE4JrOnDo5HkgAJkED2BPqi8QCQybRJx26++eaUDz906JBz7A033CAmY+a9732vI6ZcX18vmzZtclqqNzY2OuLKzz33nJgMG2OmNbwppzrnnHOcluzOxmH/mG5hJpPoW9/6lpNF9Oc//9nZa7p9zZw5c9iRIx8uWrRo5AY8S3TnSmj6GN8SXc7HHIwNZr8JAJn29gk7cuSIvOtd73JKvozuUVlZWWKXZ78ZAPIMLQcmAR8QqENraxoJkMCkBFRJGQR9aaMJ6KN7CzMzqrRcpKxSBC3bpQ1Bn3I87mgRteh0iDc/KzIVd+1MtleWGkeMPYx+xeTuuT6xW/Tu+0WddnnuJuVMJEACJEACUlESkp5IzAmgjM6KSYanpKRE3vCGNyTblXRbLBYbzJLZuXOnfP3rX5cPf/jDg8euXr1ajNbOmjVrxASKTOcs0ynM2JYtW5zfRjtovGCM0eMxASCjxeOGlZfjM0cKZrKMjIVOldib529961vl5MmTjv+mvC0XxgBQLihzDhLIFwE7mq+ZOS8JFAwBtfgM0Qeei/tr2sGXIsXXdMGi4fZWj0glgig9yTtW+A2Rmr9SJFwi+hDq6ztb4j+I0qjp8xD0mR4P/tQjMN5yTKQEH9gQ+JNIf0bLMOVfWtqECkAZ4XPlJHvb/4mauUrUFN7scAUoByEBEiCBFAiErfhfvo985CMTljylMFTSQ0yAxGjpmBKs5cuXywc/+MExx5mMHKPp8+Uvf9np9JUIACX0eL75zW/KD37wgzHnmQ2RSMTZfvz4cad8a8qUKdLQ0CDR6MjvTabsa86cOc6xnZ2dY0rAEoGcxDEJIWjnhCT/mCwjY4kyMePjX/7yF0cQ+mMf+1iSM7zZxACQN1w5Kgn4g0A/u9P440LQC78SUAvXiN631RFMdwJBJnAAPSCTKQLVQdEd6B7Retyv7nvvl8KHvEIJ/ixcLXr/9rFMkOnj6Bkl9pjgjzHckRS0c8/E1DkXiLKgG8W8sUzwuXcObnLEHv+FhC77MK4HRcvdA8uRSIAESCC/BObNm+cEgNavXy/jdesyZV7GduzY4Yg7mwBOQrfHtm2nRGu8VSSCMKYkywSAjCUCOolzhj83j4c/TxxjficCQCawZAJFRrcomQ0PABmtooQ+kcn8ueWWW0acsn///sHnJgPKzH3hhRcOahYN7szgAQNAGUDjKSRQMAQiAwXjKh0lgbwQwF0sZQIHCAo4gaBTTjhlQqceO4EhEyQqRjuVruz3pQ+WdqXqqCkPq8AHtJ7OVM8YeVwUujOl5g4oCwdHgsnDs7ZDYu+4S0Krr8nD5JySBEiABEjACwJz586Vp54ynTbH/zubCNwY8WVjpsW7EWY2mTvf+c535E1vepMXro0ZMxEAMjuMkHSyAJDRCUpkHq1YscIp+zIt4Y2ZcrSJ7BOf+ISz+/Of/zwDQBOB4j4SIAEQQCkEjQRIYHwC+ug+kb4hMb5kRzqBoenz8Vf94NBuBA/UzIXQx1FxofVogIOtRujGx93RnCyuaETSCgKZ0jZjc08TOd4ogvPHNVxnVTlFtDkOASM1b7noXU+LOn+DSPfhcU/jjtwR0DvvFj17jag6/D+lkQAJkAAJFDyBlStXyh//+EfZvHnzuGvZvTvevMN08kpkCZmSMRMAMlpA4wWATJDGiC+bMrJEJtC4k6Sww5SPGQFpU1JmRKWNYPVo+9Of/uRsMiLPZ511lhMoevvb3z76sMHnZqw777zTef6Wt7zFyQBat27d4P5sHjADKBt6PJcEfE7AOvdqsZ9/QuTkEZ97SvdIIE8EJgn+JLxSVQgAJBpINaAe3I45QRF9GB8+ghz8MWv1+fuHNoG5ng4RZHKlZSYIdPh5EQR0ZAA6QE1D6dYjxoGgtBMErII+VO20uL4QDrB37BRrfrzryIjj+ST3BBCgdErBrvgHUaHS3M/PGUmABEiABFwl8IEPfEBMl7F9+/bJfffdJ5dddtmI8U1m0E9+8hNn20UXXTS475JLLpEHH3xQfvrTn8qnPvUpJyNocCcemPNe97rXyb333isLFy6UPXv2jFvaNfy8yR4bPaLPfvaz8vOf/zxpACjRxt6IU5tMJZPhdOutt447rAl8JQJA3/ve95xzxj04zR24rUcjARIIKgFr7jIp+fB3xbr0NYLQeFCXyXWRgOcEdOM2EZPx0zBXTDBIutvjejNBLbOcglamJqAyUWaM59RTnMAEf4yZ9zgj7JyuQfdJVVSLo/s0/FyMZ7J9BsvEuqH5M7xr2DEEnirqhp/Bx/kk0Hlc7K1/yKcHnJsESIAESMAlAiY75/rrr3dGe+UrXymm1XvCjL7PTTfdJI8//rjU1dXJddddl9jl6OrMnj1bjCCzCfQYjZ+EmfO+9rWvOcEfs+1DH/rQhMEfU07W09Pj/EzW7ex973ufIxL90EMPOV3JEnOa36bE6w9/iP99SpRzDd+f68cKUbDxC+s89ibRmi2PLni8Qg5PAv4hENv0e4n94bv+cYiekEAhEQiFRS1YJfoESn5Md6mgGrJcFLpkjRBN9vFaE12/TCcv3XQAmTyopy+viq+hszX9a2WyfOqmoyxsv6i5KPVCy3g1B92+2iAEnkQvyLrsSgQDj/iYUPG5Zq2/HplZZxffwrliEiCBnBIwei4mk8O0OB8YSL8MPHG+6ajVfePVOfU928mm33K3dPRHpa2tzZUSqvH8MWVaL3nJS5xyLlPitWHDBqf1uwmybN++3Qm43HXXXTI8A8iMZTJnTFCoq6tLpk6dKhs3bnT8NOVZpvzLmAkq3XbbbRMGgJwD0/jnq1/9qnz84x93sozWrl0r5513nqNj9NhjjzmjfPrTnx4THBpveJMBZESfjfX397uaAcQA0HjUuZ0EAkZAx2IS+adXZtzyOGA4uBwSSJ2AaSFumn0P1wBK/eyCOdIRwz7WGG/9XgBeO1o8pmtbwkz2j2nxbjq3mXtbKZb3JU4f/tvREzKlfWZ8lH2pmgaUfu0cfojz2Np4BeY5OmY7N+SRAErAQpd+UNTUuXl0glOTAAkEnUAigMMAUK2nl9oEP0xQxZR7GSFlY+Xl5XLxxReLaZ1+9dXJg2eNjY3ynve8x8n2SYgvm3NNVo8Zz2T/mACe23bHHXeIyQYywauEmZb2pjwsWTv7xDGjfzMANJoIn5MACaRNQONueOQLr0/7PJ5AAkVPoBpZIVMaRJVVQAvm2UDicLKbDgylVxfEIqfhC77RJ8pFIvPsJfFyuFFBQOv8SyAGlBCHKghqxeFkxVS0hv8ISvtQrkkjARIgAQ8IMADkfQbQ8MtmKoaM6LMp6TKt4U0QKBUz12nXrl2OMLTR/FmwYIEkuoalcn6mx5gAkMlSMuVoy5YtEyP+7BdjBpBfrgT9IIEcEBj4ytt9L+iaAwycggQyJzB1hkhbU+bn+/FMlLdJFe7gdZz0o3fj+2S6HMaiuQkAjeOFOnM9AoNd4+zl5rwSqFsQzwSyQnl1g5OTAAkEkwADQLkNAAXzVZSfVUExkUYCJFAsBEre+W8SuvINyH9cUCxL5jpJwF0CRgAard+DZGrBysIL/pgLYASq8/1e1t0ZpJdCsNbSekDsZ34XrDVxNSRAAiRAAiSQJQEGgLIEyNNJoJAIqNrpErrqein50HdEzVpcSK7TVxLwBwHT9n3KNH/44oIXavEZhV3WBm2zfJpuR2cwmm8J6L0PiX1gi2/9o2MkQAIkQAIkkGsCDADlmjjnI4E8E9B2TKI/+IToY/vy7AmnJ4ECJFBZExcZLkDXR7vs6P7s2zp6c0E9VzV14rRvD7sv5JgSiLYCK5tLaVHBOsh+8lei24fEOIO1Oq6GBEiABEiABNIjwABQerx4NAkUPoGTR0Xv31b46+AKSCAfBNAK3Ak45GNuN+dEBqAe3kHLzbFzNZbCRxjbdlq1i+nYlQ8zZWglFfmYmXOmSiAWkdjD/yU60pvqGTyOBEiABEiABAJLgAGgwF5aLowExiFQXSvW2svioq+V7JAyDiVuJoFxCWjTLas0te4T4w6S7x2WCZ7kt3wqWwRq0Rp/BLMZAMr2Unp/fvdJsR/7ORrGae/n4gwkQAIkQAIk4GMCDAD5+OLQNRLwgoCqqJHQaz4upZ/+JTqkvNqLKTgmCQSbADpPqYY5Bb1GVVZZ2P4vOh3aRT4pX7P809q1oC+qx87rY9tF77zL41k4PAmQAAmQAAn4mwADQP6+PvSOBDwhoMzdf5hub/ZkfA5KAoEnUF5VuEuEXo5uPe5//023tfrZIqZN/TBT85aLk4U1bFteH8aC1RUuryw9ntze/mexj+/0eBYOTwIkQAIkQAL+JTDyU5V//aRnJEACLhOwdz8p9iP/5/KoHI4EioOAbj2GdvAIpGq74Bas5iz1VwClbqZTkqpQkqb7ekTVossadFt000GRlqMiyFZS89Gq3pTvDPSKPn7AV+VruqlZFLTBaYVAQKMU7KeirvioqMr6QnCYPpIACZAACZCAqwQYAHIVJwcjgcIgYO97VqI//rzzJaswPKaXJOAzAm340m/KkBqf9ZljKbiTL8HkcVxTU6Y5Wj4JdRZtgj7Drb/H15z1jmdEXXaJSDczKodfNt8+HuhxRKFVVYOoeevEmrvWt67SMRIgARIgARJwmwADQG4T5Xgk4HMCOjIg0V98QfLWNcfnfOgeCaRKwAn+mGyV9hOpnuKP43yk/1OwQbRRV1LvOSRqDsoC7eioPXzqSwJth0Wbn6PbRJXViJq2xJdu0ikSIAESIAEScJtAXAjE7VE5HgmQgG8JqJJSsdZf7Vv/6BgJFBQBHwVTJuWGkjW1EJ2z/CKeXD1V9MFg6LHog3tFItWTXgIe4DMCKDt0WsT3tPjMMe/d0ZF+VLAWXgmr92Q4AwmQAAkEmwADQMG+vlwdCSQlELro5SLT5ibdx40kQAKpE1CVtakfnOcjHfHk/dvy7MXQ9Mq8B0HrJyhmP7FZpLKwu8MF5VqktY6B7ngQCN39isV0d4dEf/YvEv3GeyX2zAOQ10oUYBYLAa6TBEiABIqXAANAxXvtufIiJqCqpkjJh78javm5RUyBSyeB7AnogztELT5d5FRnvexH9GYEtfgMZNvs8GbwTEatnQ7dn+cyOdPX59iPbBIpqfS1j3QuCQGUg9nP/j7Jjuw2aQSV7GcfigdZutqyG8yls21k3UW+8HrRu7ZAaP2AxP77ixL79VdcGp3DkAAJkAAJ+J0ANYD8foXoHwl4REChFXQhdjDyCAeHJYHMCJhuVRBVl3mniRx6PrMxvD5r7mn+KfsyazXBshp0YGoPoGhyXy/WZ7LCery+qhzfZQJ6z4Nizz5drBnLXRs5+p83iD60yxkvhr+5zo2XPGXfmiyf2J9/JPYTd43pomc/ea/EVqyX0NrLXFs7ByIBEiABEvAnAWYA+fO60CsSyAkBfRS6FTQSIIHsCSD4Y9qr+9IG+vzjVtVUkRkLECwLhvZPMrD6+PFkm7mtAAjYW34pOuLO/xcNcXh9ePfQqtF9L/rrr+ZNdyf2vz8Q+/5fiXS2Dvk07FHsd9+CMHYAg7LD1siHJEACJEACIswA4quABIqUgDYfAn2Skl6kl4DLDhgB02FPzVkm+siwL31+WGNPhx+8EDV7iZgvxXKs0Rf+eOYE9VQ8Q+v5wL1tYu+6V0Jrrs1qKqfb5k//eUyWrT7wnJOBEzrXnUYMuvmQRP7fTfG/5dV1Enrh20RNnSFigr740eY3Alq65ZjYD/524jX1dSNA9RUJv+PfRCk18bHcSwIkQAIkULAEGAAq2EtHx0kgSwK4G+mY0xloFTqDXSP2438R84HSWrpWdMdJf5WNZLlcnk4CnhNoPijaCotasDJ+598HorJqEbp+NeZf+NnRIDKlclIEYrNl5VgnSsFoBUYAQY+GxaJ33i329GVZlYLZD/4G7wHJS0JNGZZCWaaFgGi2FnvsTyilRFDVGEoqY7/89/jjDP/Ve58R+2+3S+iSV2U4Ak8jARIgARLwOwEGgPx+hegfCXhFAHcJQy98u6hlZ4mFrAVjobOvGpzN0Qv4n6/hbuXd8W3mrmIIbxknjwwewwckQAKjCNhR0Qd2xDWBmg+L9OdXC0YP9I9yMA9PZ+FLtV9az+dg+aq8DLMwAJQD1O5NYYS7K2rx9y1eFm1vuU3UVR8XVWKCeemZRmZt7P5fj38S9ke/+X4EgRBkWv9CCZ2febaRdcZGMfo90oWMXpcs9pcfizrtbFcCVC65xGFIgARIgARcJEANIBdhcigSKCQCJsXb3OVLBH9G++7sf8WHxWQQmPbRJR//oZT8w/ec7IbRx/I5CZDAKAJGEBolYTJvRfz/TBm+YNbNFLUIHcPCJaMO9vCpD4SWVUWVhwv04dC5vL4+XH7BuVQJQXLTFKHj6JDrva3o3vWHoedJHsVQUhX50WeRLdsyuNfcOInehiycFAK/Rh/IfgrBmyzMmr8i/rcZf58dba0sxho8FZmLJpPIlLHRSIAESIAEgkdA4Y9V3vKxEzXGeXQheFeUKyIBlwmYu5n62D6xlq1zRtb4Qhn5xvtwg7vL5Zk4HAkUCQGTTWf+/6TwJTEbImohyr/257/8S0pKof+zFJlRwWv7nuz6WOdcgE5g/mj5ncw/bhtGoHauSDdKqKLJM+Wsi9+LUjB0+Btl0Tu/J/ZDv4tvNWXUpgtgRbXoVgiAo4w6HbMufbWE/u7NoqzQ4GlGu0ebktIje8Q0azDBIn3isKhZi0QhkGzat5uglZo+D6+1kFO6bf5OS3f74BjZPrAufImE//692Q7D80kgsAQikYiUlqK7X0mJDAykHzBNnB+2lHTf6I4uWK5gT7/lbunoj0pbW5vU1iJ7klZQBBgAKqjLRWdJwB8E7GcflOjPb/aHM/SCBAqRQP1sUdW18XIxN/yHAOyIMpCG2ShnGZbR4MYc2Y5ROz2Yrd9Hc4EGkLXhHHSCH8oMGX0In/uAAPR+pGX/GKHmEZ6V10royhtElVU7m80Ny9gd3xb7kT+OOCzrJ5VTENhBYNjW8S5kptQ6f/dnB5cTfuu/irUcr2UaCZDAGAKJAA4DQAwAjXlx+HwDS8B8foHoHgn4kYBadYEjYulH3+gTCRQEgZaj8eCPEYKdPj8zl0srRC1cHS/9MBoglTUi0BUxgssCMWq/mZqKAFAxWH8fAgRP4BpgvVX4Uk/zH4FpSxEgRcaMtif2ra9d7Ed/iliM7bRvjxldPLeDP8YDdOpzsnyO7hFBpo8fgj/Grej/oG19tz+6CBp/aCRAAiRAAtkT8N8nxOzXxBFIgAQ8JqBCIbFWXyAx0+7aB3cpPV4uhycB7wigvMOYWnw6yj3wOFlZmMkWmgKdElGi246LMpk0MN3WhBKv7c5j55/ebpzfGO+z5YMOZEOOxR9pOzZ6U3Cf9/UiUPCAsz41dyFEdReiPKc5uOstmJXhvmf9AgRZEGhJ0XTz89DquV30rsasNXtSnNI/h3W2SvS335CS6z/jH5/oCQmQAAmQQFYEmAGUFT6eTALFSyB0xXUSetkHixcAV04CLhLQpkV6dCCevTNsXGUyhNqanVbuuhHHmMcI+mgjMt3TGe/MB0F3x0w2gwn8lFWIlJhOVP4y1Jz7y6EceaMP70c3xa0ipUUmhp0jvilPE8L/idpZKPtqTPmUxIF632YRJNgVo+ltm5yuZkaXiEYCJEACJFD4BKgBVPjXkCsggbwRsCHqam9/WAQfDO0dj4gYAUwaCZBA5gQg6Gq67pkvWwoir0YAVmKR9MebgxIXIwprIyjkJ6ufgy/g0DcpQlOrzxJVlVxsuAhx5HbJ5YjemACQEXzOxsrniP23e7IZoXDPRXc7tWStWCvPE2vV+aKMmD2NBIqYADWAKAJdqC9/BoAK9crRbxLwGQHddFBipqUtuhtZqzaIvfVvuOt9N76AxnzmKd0hgQIgYDJ4ypEx0pmFkPCUBrS2Pumvxc5fKXJwh798yqE31qVXIXMLGi+03BGomhbv8tWPjDk3rGqu2Pfjb91k+kFuzOXjMdSsxaJWrkdAaIMotKNXFosKfHy56JoHBBgAYgDIg5dVToakBlBOMHMSEgg+ATVjvoTRyjZhpnNIbOlaid32pfimKnQJMMEgto9PIOJvEhifQASZIuYnCzN36LXPAkAK5WrFWQgWv5D2pgfiHcL62CY+i5d26qdO0uY99YGGHdl9WKzLLhf7wQez/j86bNSCe2jazpsf+75fQYB+ilgrEAwymUGnnS3KBK9pJEACJEACviTAAJAvLwudIoFgEFChsFhnXyXWedeKtXCVaGicxLVOIhI1gaFkgrfBWDpXQQL5J4D/f74zlLgVtUUGEDQoLWoEOVt8/UKUJR/0JlOn64hYF10g9sOPivT15GxJvp0IXczsJ+9xfgT/x0NXvkGMTiCNBEiABEjAfwSYr+m/a0KPSCAwBKwzNkr41Tc4wR+zKKNpYuHuoLlLWPKPP8ed8BcHZq1cCAn4jYA+gFIrn+l06EM7RWbii3kx20B2mV3FjC7ltTdAA6tlvzfBn4QT3cfxN2w9SjUhuk4bIoBM39hdP5Ho7V8XHWMJ+BAYPiIBEiABfxBgAMgf14FekEDREVCl5WKtvbTo1s0Fk0DOCEA8Wk2dKeaOvG8sCkFr85PoXOYbx3LoSAUDBl7R1holhl3g29fl1RQjx+1uEuuCDRCY9tH/sZEe5u2Z/fifJfqTz4nu782bD5yYBEiABEhgLAEGgMYy4RYSIIEcEVDzVviyXXWOls9pSMBzAroR7cdnLUJr+ErP50p5gpNHRC06PeXDA3dglFkRXlxTrVBad7Rf9HNPoAHB03jNT/FimrFjdh0Ta+PlY7dzi+hdWyT6vY/5TouMl4YESIAEipkAA0DFfPW5dhLIMwHltJU9M89ecHoSCDiBI3tEGmaLoATTF2Y6nOnilYLWvcyIcPt1qK1qBBuOiD6M17qxjlbR+5uRmVMSf+71v0YYegMzWpNh1kf3SuQ7HxH7OEryaCRAAiRAAnknwABQ3i8BHSCB4iZgLS7iTIDivvRcfS4JmCBQvSkHy9Of/aopohatiZd+oWOQPvBcLlfvq7kUy4Vcvh51op9EplsbAj7DTB/cK7o7h0HPmCkHYxBo2CUYeth+QqLf/ajYe54a2sZHJEACJEACeSGQp0+CeVkrJyUBEvAhAbVkrQ+9okskEEACTQdFLViVn4VV1opu3AZRagShKtAi2pSlFauFfdidrQCvhUki031TxH5sk8hAX9IV6K2PQ6QZ2W+5smizqFX8m5YUN7p+Rn/4aYk9cU/S3dxIAiRAAiSQGwIMAOWGM2chARIYh4A1f4WomYvG2cvNJEACbhLQCAJJ7XQ3h5x8rFmLRZoxr7HWYyLHGvFTxOUglnJQ8J/MCWiF0q5mW/TWRyYdxN78gEjVjEmPc+cALaoOgtANuZrPHa9zNorpEPbrr0js3v/O2ZSciARIgARIYCQBBoBG8uAzEiCBPBCwNrwoD7NyShIoQgI9HejCNSBSXZezxavyJALUdjRn8/tuomgRr92Fi6FVDfR+jkLjZ2dqo4G3/eSzIqXVqR2f7VGRXrHOWAnNrRzpD2Xrbx7Oz6ZNvL37SZaS5eGacUoSIIHgEGAecnCuJVdCAgVLwFp3hcT+74dI46c4asFeRDpeOAS620XmLBPp7RSJpRmMKK8WNW2u6EMpfPkuLRdBdp9T+lU4dDz3VHd3C2IYtEwIqKnQ+9kiEkEQMx1rPyn6SIOoGRAgz0XwsbtZrIsvFfu+u9PxsqiONW3idXuzhF/6fpEp00SVjK/XpJE5pPc+I7G7f47AH0pJYWrBSgld/ApRK8/DubiuNBIgARIggZQIKA1L6UgPDlIqngadRxc8WBWHJAESyIRA9PffFXvz7zM5leeQAAlkQsCUZh3bl9aZCqLtet+zYtq460ZkVZj28uXQ9MEXOcdCuK90KqhkvqDpAzvSGr8YDlZzF4qakyQrqhgWn8UatapAydcuBC67Mh7FWrcBmTkIgObKdL3Yjz+Uq9kKe54KZGjV1CM4Gv+R6qkiXejmhu5h2pSQRiPJ1wdh+9A7/klCi89Nvp9bScAjApFIREpLS6WkpEQGBtIMSsOnxPlhlAV333i1R156M+z0W+6Wjv6otLW1SW1trTeTcFTPCDADyDO0HJgESCAdAqFLXyX2o/87+OUxnXN5LAmQQAYEEPxRC9cM3lFPaYSY7RzmBH9mLETnpSYEf06IzFuB7bifZLqN1UHouQMZFwz+JEWqm46JmosMLB1nmfQgbhxBwLlVeaglq+CPGdB+8mFk5lwh0n90xPiePQl1iJq/RExHMtokBExgDz+66YB5JxnXrPMvAc9Dorva0NUwJKq2QeynfiV65/+JtfQSsU67dNxzuYMESIAESABvnYRAAiRAAn4goCBMa136aj+4Qh9IoGgIaBPAScVMOdd8ZPQc2T10dBOEnJ2yTXxdMyVhh5CdgVINaT3OQO4QpbGPIv0ilbPGbueWpAS0NQWvJ5R+HW1Muj/djfaD90IDa066p2V2PMrN1CIERJPpYGU2YtGdpc48V6wNCOpMqYsH7/RJlH9NEWvFTAR7UDo2Q4nSKGXtaRV76x1i74boN40ESIAESGBcAgwAjYuGO0iABHJNIPyCN0noRe+ieGauwXO+4iWA0q2UWsPXzxY5iHIuIyBNy5qA/eRTKJ9DYIM2IQGt60Q/8gh0fzZPeFy6O+1NKMuqbEj3tMyO72sT64ILMju3mM+aPd/5LKDqKhAAbELAB0FTk7llMufKxhf0tp+5QzT1BIv5lcO1kwAJTEKAAaBJAHE3CZBAbgmELn65hN/9FXRsQcYBjQRIwHMC+tDzIqacayIz2T4S1+2b6DDuS5EARIntp54TqUAmShkVoZNRc4I/z8UFf5Ptz2pbf5/Y25DNVoLgQi6s64hY52/MxUyBmEOtWSfWvGqxzjsDmT0oMR1tE34+0NAMQjYijQRIgARIICkBBoCSYuFGEiCBfBKw5i2X8Fv/JS4wm09HODcJFAMB0xUpPIkkoMLHBXbacffV0NUh9gP3iP3go2If6EBR/nQEhOrcnaOAR9NbHhYxHeu8shPHRJ9ARpt5befCdKuoxctzMVPBz6Ea6uNriIzTGdQqmXCN+jiyFWkkQAIkQAJJCeTor17SubmRBEiABMYlYKHLUOiqN4y7nztIgATcI6AmvKOO78jo6CWRPvcm5EgjCRw/LPYjD4i96VFkP0IzBuK2xWxasP4J2oK7xUbvQic7lJnlxHQM4t/obFXDjjmT8p7s5a8mPkAfhyYZjQRIgARIICkBBoCSYuFGEiABPxCwzr2aWUB+uBD0IfAEdAc6LI1jTst3tH6n5YBANCr2Q/eJ3YgOR9XQPClC06blVwvKDQdyE3C0H3tQpGpubkj3d4p17tmIqLKccjzgaimCzSiZm9jwGpnIettEd0CMnkYCJEACJDCGAANAY5BwAwmQgF8IqPIqsZaf4xd36AcJBJPAXJSltEzUFptfVnN+4Y8fEvuvf0UWDLKBis16qkXv2ZrTVdt/A+tcBdy6jol10eU5XV8hTaZmphD4NGWrk5g+vn2SI7ibBEiABIqTAANAxXnduWoSKBgC1ln8oFwwF4uOFiaB/p6J/Y6ibTktLwTsTfflLjslLyscOak27d63Pz5yYy6exWJiP/4E2rXnqDwL3azU6rNysbLCm6Nk8uBOKt0I7R13ie5sKrz102MSIAES8JgAA0AeA+bwJEAC2RFQ85EOniuRzuxc5dkkUGAElKiFa0ROHJrYb/7/m5iPx3vtTShRqjgliuvxXPkcXitk/uxCZ7R8WWe76H0oGwpNLDDslntqKj6CNxRhhtd4AMsrxLocN3x6To53xNB2OzL0eLxH0CyLbboVLeEnCXCPdz63kwAJkEBACUzS9iOgq+aySIAECoaAqqlD+9xrxX74zoLxmY6SQCEQMMLOen8KbbYn6xBWCIstZB+hhaP3Hxc1IzeBiXyg0mKJfgYlO33d+Zh+cE59aJ/I1LNFVcYgDm0PbvfkATpcWWesQBc46G9FUwhoeOKEfwa1VqLlO8rjUrIUSsCccbpPQFz9xyi5exfuI00sHJ3SvDyIBLwgAE0wa/0qL0b2bszQvd6NzZE9J8AMIM8RcwISIIFsCYSueiPugFdnOwzPJwESGEZAp9hiWw+wBGwYtrw81Pt3Q6NmTl7m9npSo/ksh5ClkefgT2Kd+tknRPeU5SYTqLtZrIsvTUxd3L+nTkl9/bEUysROjaabnxf7md+lPjaPJAESIIGAE2AAKOAXmMsjgSAQUFVTJHTl9UFYCtdAAv4hcPKIqMW4625N8FGgfrZI8yQlYv5ZUaA9sXc+H4j1OTo/PVUo7YXej40W7Mejoo8i88ZHZoJA9gF0YqvMQeld92GxzrnAR6vPkyt2GqVasfQypvTeh8TGD40ESIAESAAf+wiBBEiABAqBgHXeC0Wmzxvhqpq3XEJXITBUn0LXkBFn8gkJkIAhoPeh29LMxSJTGpIDMcGhgd7k+7g1twSOHEBAYpzrlFtPspst1CliRJcf3Sx6yybRB30a2AJvexMEqXOReRXuEjV/SXZcC/hsJwDW25r6CtIMAJmB7ad/K3bTrtTn4JEkQAIkEFACDAAF9MJyWSQQNAKqpFRKP/oDCb/ry2Jd8BKxzrxEQi99PzKD3iAlH/uhSE0O7tQGDSrXQwKGwNE9IhGUeYWSyAL295GRnwgolCYVuCmJiarB66oyjZKffK0Z/y/s+6B1UY1MOC8NmjZqEQShK5AZVWSm1pwtEkZQMC0zdYNpfoWBppP98I9En2xMayYeTAIkQAJBI5Dmu2fQls/1kAAJFBoBa/HpEn7JeyV83U1iIQPImIKAnjqVBaTWXCRG3JZGAiSQOgE1YwGyMkbpapRDd6szhY48qU/DI7Ml0J5fkeRs3R9+vppWIJmbECmynzXdydRw991/3Ncm1oYN7o/r4xGtsy8QVYXgsw3R7XQtnIEoehSdwR76HoJA/io5THfpPJ4ESIAEsiHAAFA29HguCZCAfwiUlkNM8+VScv2nJfy2m8WUh9FIgARSI5BMEFrNRmkYzVcE7OeeRqZWqa98ysQZbaHlu19Lv5ItqPkosoBy0LK96wiCQMEThbbOxY2ZVWtHkFULlomUIKCZabe1UAYBIONBtF9iDyII1Lx7hD98QgIkQALFQiBJvnexLJ3rJAESCBKB8EveL/qULoAqq5TwW/5ZIt/9qAiEbgcNmUJSDdHRTrTdHW5mm/kQmmJXpOGn8jEJFDyB2UtQBrZ3aBkIpqqZi+L6QENb+cgPBPqgx1Q6TaR32PuaH/xK14coPn467b/SPTGPx9s5aiNunxC1bLXo3dvzuNg0py7DDZjzL0ZVVkT0oSboGaFkzug0h/A3V+GBCiNTt0XUpVeKPtYseu8OUYtxTM+JNCcadriVxVeY2IDENv9QQlf8g6jq6cMG5UMSIAESCD6BLN49gw+HKyQBEigcAmranBEJ+qqqVko+8l2xN98psf/9AT6AKrHOu9YRjdbH9+MD6gpR+KKbMA2th9jtt0Ao8v7EJv4mgaIgoKD9YxQ1HJuKLAdLITtjR2ILf/uMgP30k2KtnIuymVElez7zc0J3QoOvuAkP88VOZYn1opdCKL1C5PnD3ruEmxFqZpXoJtyY6EhDGNl7z8bMoE5bg2xbvGf0NCMoGWejZkPbqRclXSXQeerpGHlODzoPYre64Nzsgj9m1GwCQOZ8Uw4GTaDQZR9GfKrws+rMkmgkQAIkkAoBBoBSocRjSIAECpKA+VAX2vgKUYvwIRUdxFR5XGBTVU8dsx5VUiah13xcdG+36F3o/EIjgWIgMHWG6MPPOytV81bgS+cBdv3y+3VvRwZj2bqCzgJS2hoKOvqZd0W1WH9/LfSxEIjp7xJZAu57n/TcY92L8qZK/J3qRCt6H2ZKqTXr8DcVkZzuJpEulMcNtz4T9MHPRLI+6XT8Gj728MeWCxlZHUfFfvLXElr/huEj8zEJkAAJBJoANYACfXm5OBIgAUPAMtk+p4I/ExFR+EAZfun7JjqE+0ggUAQUAkDG1OIzULqxk8GfArm69rPPFIinyd3UsQLIAJo+W6yXXB0P/iSWEUWmyzxvmwxoXSf6ic0ix/aJWnR6Yub8/zZZtGvPE+vSjaIqkd1jgj/5NOVCAAj+64NbxN7zYD5XwrlJgARIIKcEGADKKW5ORgIk4HcCqh4f+s/HHV8aCQSdALSydAvu3s9eSr2fQrvW0QIu/wJrZbRhfGxqxeliXb4eZUKjSpiMzyEEP+rmeOT9VAR/HhkcW+/bioDT8sHneXlgSuDWnS/WxgugP4V27dno9ri5gEy6gI0zv/3MHWIfRwCcRgIkQAJFQIABoCK4yFwiCZBAegRCf/cWfNAd0gdK72weTQIFQgCZcU4dzhF2wymQKzbopnWat1kogxN58EBb5ci6yIGWToa+WxdeJuqMecj8geB2MtMIvtXXoAyvOtnezLepOrGfeGxsS/TmQyKnMvUyHzyDM8srcTPkEnTXPE8kjECYG2VbGbgx5pRE6VcfglHi0tcYHRP7oe+LvfOeMdNxAwmQAAkEjYBL75xBw8L1kAAJFDMBVVkjoRe/u5gRcO3FQKAPmiadJ4thpcFbY01cz6wgF9aPANCx/b503XrhS5ARB/0dBAQmtAjaly9YYlKZJjws9Z0I/mx5FEGnJJld/T3IOoJkZ6Ztz1N3In5kbQOyfa5E1g8yj2yUvPW1pzuC+8cjC0mmLRVpAPNwGR4b9tjWsMjFubTY2/4o9sEnXByTQ5EACZCA/whQBNp/14QekQAJ+IBAaP01jvhm7PffxYfyiA88ogsk4DKBCF/XLhPN3XC6P3dzuTyTbvRhxhnKiayXvgwrhehyqtYPMe5la9EZLNuAgQn+PIxgiz3+zCfRPWvhGtH7t41/TLZ7GmaIdfqZCPgcw8+RbEdz93x0RhMjLt2FgJSxE3vjvz2QEre3/FL0ATSCKKkQa9klouoXnpqLv0iABEggGAQQPqeRAAmQAAkkIxA674USfu/XRKrRjpdGAkEjEC3cIELQLkVa6wnj3l1P4WVuaXSz0j3IXGo79SU+rUV7ePBUZLy8Ms3gT8KdfgghL0YQKGObirIvZP5MFPw5NbYT/JnrgR7QnAViXXaVWEun43WF0jx7kuynjNea5YmleO2Mtm4P/h/YUdHHd0AU/0mJPfO70TPyOQmQAAkUPAEGgAr+EnIBJEACXhKw5i6T8Nu/IJJCFzEv/eDYJOA6gQGI2dIKjwBKVOPiTQXmuioVvQ2ZFT4ytXSlWFdvhNhzGpk/o/2PIRNoJkqS0jQtJvMHgs/Jyr7GG6vzBEqgSsfbm9Z2teg0CF2j1GsuAivdCPyYLBu/mSnzMhk4NbNEWhpz751fg2G5J8EZSYAEAkSAAaAAXUwuhQRIwBsC1qxFEn7jZ3OnweDNMjgqCYwk0DeOyO3Io/jMbwR6oN2UEML1m28T+aMHJtqb833q/ItFrVuE4A/0fLIytLSvxMfpqvo0RkGrdxP8SSHzZ8SgHS2ijHh7FqaWrkLg5wpR05FJ1uWzUq8R60KnuNIKBH6gF9WJsrR8mEWljHxg55wkQALeEmAAyFu+HJ0ESCAgBKwlZ0r4dZ+A8KS/2xcHBDeX4TUBc2c9wgwgrzF7Mn4U2k2VMzwZ2ttB/fPeqc65QNS8ysnFnlMFEsP/pdmz4wLFk5yjNTJ/Ht+ccamVPrQTwabaSWYZu1utPkusyy6Dpg32dR0de0C+t5hgixF5rluArmfz8Rs//dkG57JcFIJP9t5NWQ7C00mABEjAXwQYAPLX9aA3JEACPiZgnX4RuoO9x8ce0jUSSJFA3cwUD+RhviTQTQHvbK6LPrAPwXyXPwIPoFvWkjUTumXKvvQTEHyGHlLGFhkQNQPBkVQMNyyss84T69KNoqqg+dV9PJWzcnuM6W5munqZ0raTEHduPQidKPy0HsitH0lnQ2ewp/5HYk/cJjrCjMmkiLiRBEig4Ai4/Nev4NZPh0mABEggLQKhC18i1hXXpXUODyYBvxFQUxr85hL9SYOAbmtN42h/HOqr5MlmlBQNJBEVzhZVH0Shl5yVdBST+aOdzJ/stXb0oedFKqqTzuNstCyxkOVkbdyAbladEHeGdpDfLBH4Mb9NV68BtLt3LIvgmEdr1I2PSOyB74iO+quM0aPlclgSIIGAE2AAKOAXmMsjARJwn0D4BW+S0IveBU0g6gO4T5cj5oKARhYBrXAJ6OM+LOGZBKe2PAi4TDLnRLvtB/4KLSUEH9y2KIItc0fq9DjBny0o+8om82e4n5F+UbMWD98Sf2za2Z+3UawL12NtELbuzULceuzo7m2pmhbX1BsR+HFveE9Gaj8ssfu/KbrTh1lUniyYg5IACQSVAANAQb2yXBcJkICnBEIXv1xKbrgVH7RfCqHKciQJv0oAAEAASURBVE/n4uAk4CoBZAdI0wFXh+RgOSbQjvbXJdCwKSQ74EHL7mzW34buXb1l2Yww/rklKLeqjZdZatsIPrsY/Dk1qz6yB6+BU/7jb5C14VKxzkf2kUYAqr9jfN/8sKcbPlYVYBZi+xGJ/e27ojsYBPLDy4g+kAAJZEaAAaDMuPEsEiABEhAFHZXw379HSm76WVwbqB6tamkk4HcC0yGySgFov1+lyf0rmzr5MX45QiEIchS6O36zdFqwp+O7HYWuDdaspiP4AxFhtzJ/hvvQ3yNqITp6XXS5WOdCeyiG8rMBdIgrFOtqFimbUijeDvnZ14FMoP8QbbSKaCRAAiRQgAQYACrAi0aXSYAE/EVAlVdJ6KKXSslH/hOCm5f7yzl6QwKjCKjKmlFb+LQgCfQUThmfzl72xptLVOlh9makCzcJUPZmMu7ctin1oi7A35qzFiGYi8BPJKGf4/ZEHo5ngtDlBRgAMkjAO/bU7R7C4dAkQAIk4B0BD/4qeecsRyYBEiABPxNQSMcPv/bGeDbQRAKdfl4EfQs8Ad0LUVhawROwn3sWnaxCvl+HRvaL3r/fn36GPY5MVUdFXejiTYGG2aIufYGoq84RNScsSqNN+vzV/mQ7kVeJlu/dPisLnMjn0fvQpUz3+rzUbrTPfE4CJEACIMAAEF8GJEACJOAyAScb6B9/IeH3fV2kpt7l0TkcCWRBwGiGHD+QxQA81TcEOtAJrLIQyk7xHth82DfYBh0xIv4x70um1ExL1MqzB6fN6MGMeWJdeTWCP2tEQT95REe1khiGVBkNm/OTQmj1Pm3pUMv3aGG3VtdHnsk5Qk5IAiRAAtkSYAAoW4I8nwRIgASSEFCmG8v8FVLywW+JtfayJEdwEwnknoCaAf0f39bj5J5Hoc+o9+z17RK0VS66f4rop7f40ke1EIGIXP1fWDVN1OxFaXNQcxaLdRUCPxevFJlqI/CTJNATQUbfvBVpj53TE0oq4oEfha8dJyBePdjyPadeuD+ZWReNBEiABAqMAHsYF9gFo7skQAKFRUDV1En4dZ8QffVbxH5+i+jG7WI3onSjlV1ECutKBsTbEg81TwKCqJCWoQ/uhRDweej65K+yPj2AwM8zj+UuwJLBRVNz52VwVmanKAtlcOsRpLmvQ6QD3ccmMbVgObKGliCD1GT3IPAzWYZPuc8/zlfUxgM/k6y74HabUjYaCZAACRQYAb5zFdgFo7skQAKFScB0DAudd62I+YFpfAnQ+7c5wSC9f7voI7iTn6u70YWJkF67QEB3FLDmhgvrD+QQYQjp+igA5LQ9fxqdr/xudQhKSO4CZ6oEekMXny/6rnsgIpxcwFstQTev5fNFVZnAj/lJ0QbaRGYiYHTcpxlhpvQrgGbvvl/UzBWiGFgP4NXlkkgguAQYAAruteXKSIAEfExAmS4uZ2wUCz/GdH+v6IM7xN79lNjb8eWp+ZCPvadrBUmgYY7IySMF6TqdnoBAJ4SA0ynoN1kLFQ1400Gr8mg/fqDDYqcRbJjAFbNLHzgwyRE+2V0BDkCQS1MVmHDjZaLv/cvQtCjrUivOElk6U1R5moGfoVFEptQgADR8g48eQzBZqiBe1H3CR0654EpLo8Tu+qJYq68VteBcUZb/RdldWDWHIAESKHACDAAV+AWk+yRAAsEgoMoqRC1bJxZ+5Jq3in10r9hP3CP2k/fgQ3N7MBbJVeSPwBR84e8rwFbR+SNWMDPbBxrFWjR1fH+tEohFz4DuCoILvX0IMKMEtXvryOOnzUIwGt2kuo6O3J7mM22h7Xnzc2melafDdX4EiFWdFjnnYtFPbha1+hyRRbgZUJZF4CeBrx/ZfdMWoNTKpwG4surgBYAM+75O/K2+TWTHXyS04W2ips5NXBH+JgESIAFfEmAAyJeXhU6RAAkUOwFr9hKxXrRENIJBevtmiT10h1MyVuxcuP4MCFSh1MWIrxZyy+UMll00pzQfFV07Fd2hpouUIthjhIKhOeN0hupCwOeZJxH4maRb0YljYt/fJNYlaFnenWGWmMksGoDGFATwJRrxN/4GBMRiffnxUSFLZM1SUXOrUTrkQuBn+Crq6/0bAGrZj8wzBCp7Ua4WROtpldijP5HQVTcyEyiI15drIoEAEWAAKEAXk0shARIIHgGFVsWJUjH7wHMSu/e/Re+EuCqNBFIhUFYpUo477ycPp3I0jylQAnr3c2J+sjLbFvs+ZBzOWSDWbGQxVCGQ1Nua2pClVWLvwmusGZlFNcg2s1Hq5OPMRbVwSWrrcvUofOS28f+xr1eURpANcTLXrQ8lVrUzRdr9WAuGoGRlXXADQOZidjXHA+01CDDSSIAESMCnBHBLkEYCJEACJFAIBKwFq6TkLf8s4ffeIuq0swvBZfqYZwJqDr7oMviT56tQYNMfOSD2ls1iP/IEgkAplrMoCFEjE8mxzpOiZqAUycempkOPJlemypBtBH2eo8dEDm1Hhs4+JGchKOuVzUzxmnk1/0Tjth5ElhqCYEG2MlxrGgmQAAn4mAADQD6+OHSNBEiABJIRsBaslJK33Szht38BwpMrkx3CbSRwigCyOGgkkAmBfpSP3Xc3zkRZ0RhxW7yuwghsGKuoF3vr0/HHp/7VEYhL+9nKSr31zqnAQ1CsDyVxBxtFDiM7KzKs5Kyjy7v5+5CFUoVMGz+ayQybMtuPnrnmk/30b0Szo6drPDkQCZCA+wRYAuY+U45IAiRAAjkhYASjzY+9a4vE7v6Z00UsJxNzksIhEMMXLhoJZEHAfuwhUYtOEzUfWTN90G+pngNdIZR6nWxCGRMCKZEkpWeHdjnBaX1gRxYze3hqiUfdmhSyWyIY+yQyXfoPjb+AVuybsgIt09DBzXVD9Gn2YpHdKZbvuT7/JAO2Ye0meGg60AXQ9MEtYkPwOnTmSwO4Oi6JBEggCAQYAArCVeQaSIAEipqAtfwcMT9OIOhPPxSNDmKOhUok9JL3inXmJRL91VdEP/dwUXMqxsXr/p5iXDbX7DIB3fg8ROj3IPiDrJbOYQGfyMC4M+kmBEGgYSZ+DEKGkMFk9JddMaxRo/tZRwu0d3alPmKfLXIqiSr1k1I8MgpfoMskA14EmFL0YbzDTOBnGkpTT5z6OzXecYW8vQvBURoJkAAJ+JQAS8B8emHoFgmQAAmkS8AEgcLv+7oT8BG0/Q6/+8sSOu+FosqrJPyaj4latQF37L36xpGutzw+JwQGhpWd5GRCThJYAqaspTONDk593aJmIRPFj6ZciP4oaL2YEq9DyGg5uA3Bn6PprbTZBEA8KkUzpVbzl6fnTy6Pbj+GssLg3oNWDQhw0UiABEjApwSC++7rU+B0iwRIgAS8JKDQgjn0mhsl1NsJnVG03D1lJghU8qbPicbdeL3naYltQlt5dhNL4Anu77KK4K6NK/M/Ad8GnDMsjVRo3RVDmVcLgj09CPxkYzaCUDEE5EPjZ1FlM7zYHSi1gr/RSFbDeHJyBJmJJkhyMqBZQJVDf3s94cdBSYAESCALAswAygIeTyUBEiABPxJQodCI4M9wH01beZMp5HQTQ7aQTJ83fDcfB4yAKkGGAo0E8kRA+7UDnTYqzRlY1GT8INunByVWbljzfpSPefRRPIZSq/mr3fDSmzG60bJeUIoXQNNBLm8L4PXikkig2Ah49Fen2DByvSRAAiRQeASs+Suk5P3fFHX6xYXnPD1OjYDRYKGRQL4IdLaKmrM0X7NPMG+GASDlcsBiAJkwppTMK1MYf0wHN68mS3PcPmQo1S9M86TCOFw3PiL20e2F4Sy9JAESKDoCDAAV3SXngkmABEhgiIBCiVDJGz4Fsej3oRQB5QK0YBFw+wtrsOhwNTkgoG1oBwXFvPj/dALlZJlmJE3GNdqLLKBVkx2Vv/1BbZeOddkP/1BiT9wmurc9f3w5MwmQAAkkIcAAUBIo3EQCJEACxUYgdMHfQ0D6ayIzFhTb0oO93qB+wQr2VQvW6o7tE7Vwjc/WlGEmjxcBIFNOFpsCPh59JA8bwesM1+vVVaudKzIV5cetB7yaIf/j4r3XZALF/vJFdOi8V7TRfKKRAAmQgA8IMDfcBxeBLpAACZCAHwhYc5ahJOwbEvv9d8Xe8hc/uEQfsiSg/SgAm+WaeHrhEdD7oZtTiSBHabmoKdOQbRjCIlCGZb4UoxuU7ukUaUbb+Fx9SVYZBltUhqVjk12yI8+JzFyGtvAedO2LgO3cFSKHd0zmhbf7TdevuvkivSj9aj/s7Vx+Gj02IPazd4pVPR3lkGf4yTP6QgIkUKQEGAAq0gvPZZMACZBAMgIKX9DCr/oHiS0+XWJ3fFskAiFRWuESGOD1K9yLFzDPe/DFHz+6rSn5wqrQOakEbdHH25/8rAy3IiMmVIeAE8pz0sqS8ygAZFbRhI5YCxbDHw/+z1bmsby3tEpkyiwEfVDqdnJfhteLp5EACZAACbhFIMNbIG5Nz3FIgARIgAT8SCB0zgtQEma6hOGOLa1wCZi77TQSKAQC3W2iaqfnxFO9+5joA8dQGWUykdIxDwNAJhAV8ShQ098qMivHYtw1MyDyvAhrgg7RiT34DUHqYja/inEX8zXh2kmgSAkwAFSkF57LJgESIIHJCFizFknJB74p1tpLJzuU+31IQM1FSQm6MNFIoFAI6IM7RM1DuVJVLX4vFzV/JUrE3P+oqrdsFv3wA6J3n0yOxkImUhgla2FkCVn4GUCnrmNRHO9x6VKTyZDxKDm/pjr5Wl3disyqOujITZmN9x5kerU0pplh5aoz/hrMlMDRSIAESMAHBPhu5IOLQBdIgARIwK8EnJKw131SYgtWS+x/fwCx0qhfXaVfowjoSGTUFj4lAZ8TgAaQPrTTcVJ3ozzL2Iz5osoqUa4FUd3Dz8e3ufSvfvIR0UfmiJqOEiVoEun2NmSrHIdOzTjZKvXQcVkKDSOvLIryLxslU9aptbs5Tz+CXdMQnDlxwM1R42OFyyDqDGHnLswRZGHnLMgpBoCyoMdTSYAE3CTAAJCbNDkWCZAACQSUQOjCl4hacobEfvVV0UeRzk/zNQGT/aMP7/a1j3SOBFIi0HTQyEWLWnxGSoenfdDxI6Lxk5L1dOMwDwNAxokTh1B6i4wjLxp31de7GwAqrxWpbkDQBz6fgIYRbXwCmQqPjz8i95AACZBARgTcz6vNyA2eRAIkQAIk4HcC1qzFEn7/18W68g2elGX4ff2F5B+zfwrpatHXVAjo9uZUDvP2mL5xMoPcnLUP2T8KgZXhVoYytFLTKj5L6zvhjhZQDTKm6heKGF9N4AedrmgTE9BdPnj9Tuwi95IACRQJAQaAiuRCc5kkQAIk4AYBFQpL+KrrJfyuL4vkSLDVDb+LaQxH+6dpfzEtmWstBgLdEDRHENr5yed6c1HK03oqWFCKQJAN7Z7nt6IszXZn1VVG3ygDsWmTwWKCPqajVycEtFv4HpPOBdHN7pYvpjM3jyUBEiCB4QQYABpOg49JgARIgARSImAtXC0lH/62qFUbho5XqFlgmvsQjzw9YvZPnsBzWm8J9CP75hhEkk8cjpeDTZ3p7XzjjR7KIHgy3lhJt+N9NIQgTT90dXZvEzm0I37UYWgjlbgg5BzpFEmnnK4E+kvT0EGsFL9N0KcDwR9a2gR0M0ty04bGE0iABDwhQA0gT7ByUBIgARIIPgFVUSMlb/qc2AfQuaccXw5MRlAoJBqaHYJyDXvHo2I/+n/BB+GjFao50P45wi8aProkdMVtAtEB0fuQEQORHLVgJdq5nwqQuD3PeOOVTY23Nh9vf6bbS6tEahDU6oaQchs0dUabEcJOu2396EFOPe9vEpmLDmuHJ2BXBa2jMmgRGVFn08adlh2B3jYxZWCqGn8naSRAAiSQRwIMAOURPqcmARIggSAQsPAlbLipObhbjB+19Cyxn3sE5QItw3fzsVcEyqtERyNejc5xScBnBIw0dB6sE526kKTjitUvEon2IeiD98gBCEyfTCKkXImA05wlOM4c42J3sBLMWz8PWT2jgk1TsU2DbTta3ndDM4jmGgF7118ldPZrXBuPA5EACZBAJgQYAMqEGs8hARIgARKYlIBpIW8tPl3sZx5A+UA5vrzgCwctewJGvwPlL6oKorAWMq5MaUwHsga60MK6D18iaSRQJAR086jgRS7WHcZH51iWE5m26VNmI/jSOPFAi9dCA6gV753I2HHb7CiyNvG+bMOPDmgO1c2HzhB0lpJlH7k9d5GOpxsfFnveWWLNWF6kBLhsEiABPxBgAMgPV4E+kAAJkEBACYSufSeCFGFRuIOt+3vFWrYOpWGPxDODTEedDt5hHnPpG+ZApBUaIE7za1P1gYBPWQW+dEZFd+LLYOtxlGQcEk10Y9BxQ5ER6O0SmYHAhSk7zZWV4aMz3royttq5CNQi0DJZ8GcOggQxBHa9NKPbVjcLmT7ILDoJfSWa5wTsLbeJesGNokwQkEYCJEACeSDAAFAeoHNKEiABEigWAqp2moRf+/ERy7UWrRG55m2ikRGkdz4m9tG9Yv/1lyOOKdonJQj8mCDPQO8ggjwVugzOzwck4GsCNv6HTEcQqDlHQaBM26eYQO5U+JmszCsZ4JNHRBagnLbfgyBQKcrK+tFVbB+EpXUs2ezc5hWB3laxn/2jhM56hVczcFwSIAESmJBApn/GJhyUO0mABEiABEhgMgJOidgZGyX8d2+W8Pu+LmrFepRFQHi0EsKjRWpqzmkjgj9FioHLJoHUCSAbzmTEyTRk1uTCNEqn0jUj7lyGDl6pBn/M+P3IbtoNsevSGenONv7x5dORfYRA1O5nRQ5uZ/BnfFKe7jGlYNpoPtFIgARIIA8EGADKA3ROSQIkQAIkMJKANX+FlLzln6XkEz8SywSCitS00eAwVgeNH9OquRSlXzQSIIGJCRjR4pbj8f8zEx+Z/V4j2pyqKXzMbkAWTyc0fHqQ2ZeuaWTp7H4COj0IilsI3GRiFrIKTRCpBXVru55EuRxLvTLB6Oo50F/S+x9zdUgORgIkQAKpEmAAKFVSPI4ESIAESMBzAgqixmJKJRI2/HFiW1B/188WVVYlavaSuM4PNH+Gl4IFddlcFwm4QsB8qUZ7eLUQJaZeWgSBlFSssl7EtFI/uQdHZ1nIeeg5BHCQMVIK4fdUrQQZRxZ8OITsKBNE6mpJ9UwelwMC9v5HczALpyABEiCBsQSoATSWCbeQAAmQAAnkkUDo5R8S6+wrIXJ8WPSxRrE33TGxN0bI1PRlNnfLC9lajorGjzG1YJXoA/jSRyMBEkiLgN6/TdSi00U3oszJbatEUMV0z5rMGhDEbTmA96QUjp1srMT+DpNFBLHmxQhw9U/SFcwEfw5CE4llRgl6/vvddcJ/PtEjEiCBoiDADKCiuMxcJAmQAAkUDgFlWWgff4aE1l8T7341ievWpa+Wkht+INb516J71rDsoUnO8+3umnrRx/f71j06RgJ+J6DR1cpkAjnZQFW1rrmr6qGhM5FVYK4p6OJntH7cDP4k5oz2izyPbB6T2SMTfISPQD9o4TJEkic4JjEmf+eHgMlYi6RRTpgfLzkrCZBAAAkwAyiAF5VLIgESIIGgEAhdcZ2o6fNQvtAusbt/ijvaIz8wq5kLJXTl9WipWyLhl31QNB7HHvqd2A/fibvkKZZq+AVWBXQ+ahvi3nSyXMMvl4V+FCABdAQbLLqqQser0vIx7x0ZrapmCk4bSH6qyfppRdZNL7J0vLbGZyB6vRDBpkqR6Djvc6Z72NKz4uVfXvvD8TMjYDK0SvDapJEACZBADgnw1kAOYXMqEiABEiCB9AiocKmE1l0paunasV/gcHc79OobnOBPYlRVUyfha94qJZ/8iYT+7i3Q4HDv7n9iDld/z0BbaASxpLwKXxw7RY41xn9cnYSDkUARE+huEzUD/8dcMFWJgMtoK0PgduqCeNaPHRm917vnJ5AleBQlo2WngsbJZhpAqdjC05Pt4TY/EDCd3mgkQAIkkGMCDADlGDinIwESIAESSJ+AvfkPTot4NX+lSAX0LWDWpa8Sa+5pSQdTCKiELn8tuor9WEJ//x5k1kxLely+N6pKZCeYcq8+3AmmkQAJeEJA9yC4WjtJ+VYqM5eVxY8qxXtQ5RzRrUrsh9DNqQXjGx2yXJsJGk/aKr4jni2Ua98436QENANAkzLiASRAAu4TYAmY+0w5IgmQAAmQgMsEwq/8yOCIGmVg9ta/ibX2ssFt4z1QJWUSuvCl0Ad6kdhP3iOx+38tAnFpv5g+CKHn+Ssg2LrTLy7RDxIIHoGWI053wWzFoXU7gil2qegdj0PjZ7DITOwtm8Radz40yEwgaGh7TkAmWsXPW4X5e8eKVJv9NSgz6q0T6W7NiUucJEUCDAClCIqHkQAJuEmAGUBu0uRYJEACJEACnhNQ0PMInfOCEaVfk02qQmEJnXu1lPzD9yV03U2iZi2e7JTU9hvR6VMZSamdMOoo0+r90PMQq109agefkgAJuEogFkFnvR0oC0XWXYamtz0h+rmnRwR/EkPZTz6CMlVkBuVLeNm0im9FAChZq/gYtNNmzw2GSH4CeBB+MwAUhKvINZBAwRFgAKjgLhkdJgESIAESyJSA6TAWOvMSKfnwdyT85n9y2q2nO5YJHlkbXynht90sJZ/9HwSAoAGSjeEOvd6/XRQ6n9FIgAQ8JIDOS2o6AiEemf30o6I7kVwfKvVohkmGbT8ush8dyMqTlLsNtIksOX2SAbg7lwR0P0t/c8mbc5EACcQJsASMrwQSIAESIIGiJGCtPE/Mj733GYndd5to0155tJVVioLOkJp3mljzljtBGlU9lEFgG/2eFgixumB631YnIKUP4E4+jQRIwBMCuhHB1tlLRB9FoMQDczKE5i9BVh90x/pNSViOzbQW3/Ukgj1noUPYiZGT9zWjM9g6kT3YT8s/gQGKQOf/ItADEig+AgwAFd8154pJgARIgASGEbCWnCnmxz60C4Kud0DctRpBn+VOwEfQgl6p8cVd9faHh42U/UMn+NMwBx2FoFlCIwES8ICAFt2LL94oCxVTgumB6YN7RXd3inUGROt7RgVhPJgv6ZB7n0KHwSV4P0OyvykBS1gEQaC58OswyuFo+SXAErD88ufsJFCkBBgAKtILz2WTAAmQAAmMJGAyfKzXfnzkxkme2UbE2WVTZRWikaEgHmUouOwuhyOBwiPQ1iTZCkJPuuiWZrE3Iwh00YUiXe5kCU465+gDjiPLqQriz3PmIRtpmAB0GAGhOgSaWxloHo0sl8/ZBSyXtDkXCZBAggA1gBIk+JsESIAESIAE0iXQ2pTuGZMer4/sEek4OelxPIAESMDnBEzHws3IEiytyp+jpvPXnu0iZTOGfNDIfKqHdllZ9dA2Pso9AWoA5Z45ZyQBEhAGgPgiIAESIAESIIEMCNjQ6tHH9mVw5uSnqBnzJz+IR5AACWROYILSzswHTXJmX49IpDzJjhxusmMiRuNMQb9MheITRyBAvGApnvOrQA6vxMipqAE0kgefkQAJ5IQA3/VzgpmTkAAJkAAJBI2A/fAfPVuSPrjLs7E5MAmQQG4J2I9tQrfA+txOmmy2/c+KdCIYVHIqI6kfmYZLIRZNyw+BWER0dCA/c3NWEiCBoiVADaCivfRcOAmQAAmQQDYErNMvErVivSPYPJgJVFkjas4y0c2HUPrxB4ivRsZOUVUb70LUiC9j0ST7zRmlZdjHLwZj4XELCbhEIOqNAHRS77SN94QuUX6ouGo5BE2iSpGFy6ELBIHqAZSxLlgjcmBbUte50WMCJgso7IPgoMfL5PAkQAL+IcAAkH+uBT0hARIgARIoIALW6gsm9DY2Z6nYf7vd6TZkrb1UrOXnim45JvrEIQld/AqxD++W6I8+iy9jw8RZzYgWSjRM2QiNBEjAMwL6ILpgTZsrcuKwZ3MMH9i0h1eXX5E/Qejhzgzg/eV5dAlzWsUjC0ghCDFtAVgcGH4UH+eCgNEBqmQAKBeoOQcJkECcAANAfCWQAAmQAAmQgAcEQuuuEPMz3NQMfMmS85xN1txlEn7jZyT63Y8OP0TU/BWi928fsY1PSIAE3CagkZFTh4BsbgJAxnu954ComaXmkduLyWw80yp+xmJ0CkPQeYpCy3poBPW0ZTYWz8qIgL1vs4TqqPmWETyeRAIkkBEBagBlhI0nkQAJkAAJkED2BKwFq8Q66/L4QFMaRKEVve7F3XgaCZCA9wRyXGapD+xGsAXt1/1kTRCyb25B5iECU3MRoKYodE6vjm58GEHIPTmdk5ORAAkUNwEGgIr7+nP1JEACJEACeSYQfu2NEr7xx6KgDSTl0OZoPphnjzg9CRQBgVCJ6KbclzzZW5+Jl3n6CXEXAkD7TwUhKAqd8ysTe+JXomM51KTK+Qo5IQmQgJ8IMADkp6tBX0iABEiABIqSgFU3Q8If+A8pefsXxVp/TVEy4KJJIKcEZqP0aaAvp1M6k52E6HLZzNzPO9mMEbBofB4ZQBCfr50x2dHc7yaBrmaxd97l5ogciwRIgATGJcAA0LhouIMESIAESIAEckdAWaf+JJeW525SzkQCxUqgDYGYUH6kMO3HHkYQqMZ/5CO9IoehiRTGe5Dxr3q6SJ3RLaN5TUDvvFd0xzGvp+H4JEACJCAMAPFFQAIkQAIkQAJ+IhCGFofR4VAQZS2t8JNn9IUEgkOgq03U3NPyU47V242OgMi08aP1mK6EJWgR34mOZc0irShJbVjiR0+D5ZOOiVMKpn0iEB4sulwNCZDAMAL5ufUxzAE+JAESIAESIAESGCIQvvotol/wRsSA0JkHZh9+XqI/+CS+kKF1M40ESMA1AvrAcyLT54uqqIb4OgIezYdcG3uygfT2p/zTFn60s20HEANC8NlkBJmOZSf3Qry6IZ4V1NI4+mg+d4sA2Oq9D4laerFbI3IcEiABEhhDgBlAY5BwAwmQAAmQAAnkl0Ai+GO8sJClELrkVWKdeSlKVnBnnkYCJOAeAYiuO4EgBH/UgpXujZvCSHo/yq38aLEIdIBGdSvrPokW8SY7iOYlAXvbHxGMbPNyCo5NAiRQ5AQYACryFwCXTwIkQAIk4H8CoSuuk/B1nxRr4yv87yw9JIECJaA70A3LlF7myPTenYjwQmcnhLJPv1n7UbAYVSjQ105NIK+vU7Rf7Kd+4/UsHJ8ESKCICTAAVMQXn0snARIgARIoLAL6yO7CcpjekkAhEYAwtFq4BqVOlTnz2n7kAbEfe1bs/e1i72sVe1eT6KPoyFVhMnByF4wasWAjAF07a8SmwScIUNC8JaCP4vVw+BlvJ+HoJEACRUtgVGi/aDlw4SRAAiRAAiTgewKhq94oNr6cqkVrRJ88KvYz90OoleUCvr9wdLBgCOjGZ+O+zlggqqRMNDS4PLdYTKTpyOA0uv2k6EP7xDpvIyR4Tgxu9/xBZZ1I+VSRlv1xEehkE3YeF5mC4BA7ViWj49o2++nfiJpxGl6D0GKikQAJkICLBBgAchEmhyIBEiABEiABLwlY81eI9fp/HJzCPv0i0Y3bRLceRxbBnwa38wEJkECWBJoOGPljkdlLUAlVgoAMAkHaznLQFE+3LFHL14qORkVNRbCl0+P24DUz463fWxH4SUXnx7SJp3lLoK9D7GfvlNC6V3s7D0cnARIoOgIMABXdJeeCSYAESIAEgkLAWnyGCH60HUOiwGHR+7YGZWlcBwn4g8DRvfFAUMNsZMX0IePOZSHkKQ1irViBai8tWitIEOG39OIp5hL8xNB9S6EjINqEu261c+NDtqcpRt2G1vClKJMbYGdC16/JsAH1vs1iz1ot1myUJdJIgARIwCUC1AByCSSHIQESIAESIIF8ETBdw8Lv+KJY578oXy5wXhIINgGUXEoltHFQFuaaVdeJWrkAwyGopNug+HPqtx6ms9OD7lt15hi3DLpCZryaGSIm8JNu8Me4gYCzTEFAjOY5Afvxn4s2HdhoJEACJOASAQaAXALJYUiABEiABEggnwRMECh09ZuRLcA/7fm8Dpw7wARQFibVU0UtPh2BoCw7d9VOE7V6xalMn0mYteyLB21KqyY5cILd5n2hYTGCWND4acU6OpsmODiFXe3QLBrdJSyF03hImgQifRJ7+L+QABZJ80QeTgIkQALJCfBTYnIu3EoCJEACJEACBUdAVdRI6GUfwN35aYO+q9POxt3++sHnfEACJJAFAeht6X0Qiq5F+/YMg63qtDOh8TMLwR+0VU/VTNAmOhAP4tQvwvwo35o6D8+XiNQjsDMFXcOmzo/vt4YpPJgW89OWomSrWuQkAkmpaPyk4lOkF/NiPpr3BBBss5+63ft5OAMJFAiBPXv2yO233y7btm3zpcft7e1y//33yy9+8QvZunWr2HZm+nF33nmns85Mzx8PzrC/EOMdwu0kQAIkQAIkQAKFQiB03gvFOvMSRxxakBWklkJM9vBufIG4Fy2mH8dNe5SwGFHbXHQ3KhRo9JME0iUAzS2pQjZNd3pd+NTa80WVdqQ7W/x4G1kgJogzmZXXopsXytXM//W2QyIn9kx2Rmb7+zozO49npU1A739U7PqFYi2+IO1zeQIJBIlAd3e3XHvttbJr1y656aab5Atf+IKvlvelL31Jbr75ZunoGHqfr62tlc985jNyww03pOzrrbfeKu985zud4/v7+6W0NMus02EzMwA0DAYfkgAJkAAJkEAQCKjyKmiLnDe4FLVgpVj4GW4Dn3s5RFyN0CyNBEggIwJlaNGdRgBIzVqUefAnHQf7kFlkfry2brSor0XmkSkHo3lOwGkNj6wvVcfMK89hcwLfEvjoRz/6/9k7Ezi5qir/n/uqqvd9S9Lp7KEDZAPCIksCCAwgiCzOIIqiogzCgLv4HxnF/eO4O+qMKDIO4gwzjjIDKIKALGEdIBBCIGTft97Se3fVu/9zXqc6Xd3V1fWqXlW95Xc+n6Kr3rvv3nO/rxLyfn0WS/xxo4Mi8nzta1/jYv6KLrroIlq2bBm9/PLL9NBDD9FnPvMZamtrS0uw2rhxI33iE5/I2RaRApYztJgYBEAABEAABNxLQDVzWggMBEAgcwL8j3xqONxJK41Z1KzpaYzy2BDpUAbLDwEuvm3VA4Lglh/eWMV1BO677z66/fbb8+aX1toSbUS4mcrWrFljiT8y7t/+7d9I0rckOumPf/wj3XXXXRQOh+mb3/wmvfDCCymnikaj9L73vY8k0ilXBgEoV2QxLwiAAAiAAAi4mICx4jyuF8K/vYeBAAhkRqCNI184FUzNPmbK69X8xdzm/UhKwJQXeGWAtIQvq/WKt973s7+TYo/9gMzNq72/F+wABGwQ2LdvH1177bVUUlJCCxcutHFl5kMPHDhADQ0N1qu/n+uepTBJ/RI77bTT6Oqrr04Y+d73vpcuv/xy69hPfvKThHPjP3z1q1+l559/npYuXTr+lGOfIQA5hhITgQAIgAAIgIB3CIROPJ+KPnMHhT/41ZGCtt5xHZ6CgKsI6D1bSM3iFEsRVEMTqyuoGVykuV5zWoB2ld8ZOyOFpccWmi6FAJQxy0wuNKNWUejYs/9Keij1Q2km0+MaEHAjgQ9/+MMkgsy3vvUtmj+fi9+nYVKM+eGHH6bvfOc7dNttt9Hvf/972rWL67c5bBIp9OCDD1qzvv/97086u4hAYvfccw+JX8nsmWeeseoHzZkzh+KCUrJx2R6b+H+pbGfE9SAAAiAAAiAAAp4hYCw6kSKf/BnF/nwXmU/93jN+w1EQcA0BbtWtd7wx4k5ZNalGTgtrmUE0zCH8Uf5da7ibO35FXeNuVo6I8COvak5nO7h5ZCqJApKC09HBrKbGxfYI6N2vUqxjB4VOfj+p+rn2LsZoEPAQgZ/+9Kf0hz/8gc4991y66aab6IEHHpjS+3vvvdcqonzwINcqG2NSTFnq9EhBZsNwJhZGClJ3dHRYq4iPyeycc86xDg8MDNArr7xCq1atShjW09NjRQ6JmPSrX/3K0aLPCQvxB2d2PX5WfAYBEAABEAABEPAMAcXFbMMXXUfG2/k3VEUlnvEbjoKA6wj0dZHe9roV7SNt3lWowz/ij8Dm6BOqbCLqPkCkDj9GxLg7WTW3pIfln0B/B8We+DGZbz7CKYY+iTDLP0Ws6GICb7zxhlVAuaamhu68806rwPJU7v7whz+kyy67jET8kWLMUjdIWrLfeOONVkv2z33uc6MdtqaaK53zb7311ugwSRlLZhUVFVRczEI5mwhG4+3mm2+mzZs3kxS5PvPMM8efdvQzIoAcxYnJQAAEQAAEQMC7BMLncegyv6L3/4zM1fd6dyPwHAQKTcAPD+Pl/CBTXMFizz6OZhqTajTUQzTILeDrObUt3pZeOoIF1ST6qaicqK+9MAS0Sea6B8jg75w6Onn0QWEcw6p+JWCaI2Ljo48+SuXl/N2fwiKRCJ1xxhkkP+3Y8PCwVRBZ6u/ccccd1NIytdC8Z88euvXWW61lpOjy5z//+dElr7rqKrryyivpvPPOs8Skj3zkI3Tqqada50VAlRSzsTY2emj//v1UWsqdH8dYUxOL4Wzxlu9S6Flavk9mtbW1tHfv3gkpYL/73e8sf6Tuj0Qn5dogAOWaMOYHARAAARAAAY8RCJ3/QTLXPsX/qgnwQ53H7hncdRmBSIhoyGU+petOFad3GfygJqldIuw0zD+S7iVz9PCxak5z6x9Tx0LazgetJbwUvy6tYU5cUyQ6QBQpY6GsL13Kzo3jSCy16BxSRyWmlDi3AGYCgUQCfYMc9ccWL2yceDb5py9/+cv0xS9+MfnJSY5+6Utfopdeeone8573kIg36Zh03pJ0qhUrVtAtt9wy4ZKVK1da0T8//vGPrbpAf/rTn6wx7e3tNG3atAnj4wfmzp0bfzv6c3Bw0ErVitf0qaurSxmhJOdFABrb4Wv37t103XXXWfP8+te/Ho0SGl0kB28gAOUAKqYEARAAARAAAS8TUJFiksK1GgKQl28jfC8UAf7zQ0MFigbJZs81s0ZSvA7tSZylay8Xt2ZBSFK9Ro0jACTipW4up4IpFoO4w1lQ2pNXNbNAxgKfCGR9I3U/KMZqX+1soo7to4Ty9oYjgPQbD5PmSCTV+va8LYuFgksgEg7R4HCMzj777LSieiQy5oILLrAF7Mknn7QKPs+cOZOkBlC69uKLL1pDZT0lfzclManHIwKQ1OJxwqQzWToWT9MMhfjvDzb5/KEPfchqNS/FrZctW5bONFmPgQCUNUJMAAIgAAIgAAL+I6CqGwgVJfx3X7Gj3BMwTjiFI0ESUwlyv2qmK/ADUt2ckZQuETSSmUS11HMUUNvmI2dF7JFaQO1bjxzz9TuDObHAIywO8d6TmYg/IogViIm5ey0ZEICS3Rkcc5hAMUc4igAkXbVSpTxluqxE1Eg3LRFIpO6PpE6la/F6PD/60Y/o5z//edLLJLVMTFrLS/pWVVUV1dfXUzTKNc7GmKR9NTez4MvW3d09IQUsLuTEx8QLQY+ZIuGtRBmJxZmJjw899JBVEPozn/lMwthcfoAAlEu6mBsEQAAEQAAEPEogdNaVZL78KD/woLOPR28h3C4EAYn+CXO9HLenf0kESy0LP71t6QkWvSxoSdFnjjYZtXB6v/UeHe/FN0Wc1lU1g0UfjoJKR9iR6KniKhbUOCIq39a+jXR/JylJS4OBgIcJSKrYtm3bqLW1lV599VXrNXY7W7dutT4+99xz9N3vftd6L129hoaGrMLPcsA0TZIUrcksLsJISpYIQGJxQSd+zdjP8n7s5/gY+RkXgERYEqGosrJy7OnR92MFIKlVFK9PJJE/3//+90fHyRvZf9x+8IMfWGufdtppozWL4ucy+alYWSvYL/jiYVkFdCETZrgGBEAABEAABAJBIPrHO8h84reB2Cs2CQJOEDBOPZPrwex3YqrczSEtw6WL1xC3qbdjY4s+W9dx9JCIDdyJyndWVs9742KuEtUjnc/sWAFrIRnLLiNj4Uo73mJshgTkYV9aikthYxEe7Fr8+nDIoP7//Ljdyws6vv79P6FDfUPU2dk5Gs3ipEPvfve76b//+79tTRnXE6SOj0TuSCv1D3zgA7bmGD9Y5onXBerr65sQARQf39bWRvHuX5s2baL58+fHT43+lKgm6WQmJsJVWVkZSdFnO3bbbbeR1EXK1hABlC1BXA8CIAACIAACfiUQi/l1Z9gXCDhPoFL+cc/FkF1vLNzYFX9kTwPc+Wus1czkeTjayU9Ww12G5HfjXVzYua8ts51Jetz4lLnMZrJ9leY0MIIAZJsbLnAXAanRExdLknn24IMP0q5du2j58uV04oknJgyRqCERbqQW0GQCkHT7kuLLUtg5HgmUMInND5I+JkKRpJRJUemPfexjE2YQn8WkFfxxxx1ndRy79tprJ4yLH5C57r//fuvjBz/4QSsC6Pjjj4+fzuonBKCs8OFiEAABEAABEPAnAXPvVjLXcAoYDARAIC0CxnEnsEgyroByWlfmeVA7R7UUl3Oaks0IIOkIVsuFoiUVbIhr4XTuzLPjOVpOcTqc1PeRQtZO7amD0zckiihTESnDreqDm0jz/VWyHxgIeJRAMgFl7FbOP/98SwB6xzveQdL1a6ytWrWKnnrqKbrrrrvoC1/4AsVbtcfHSKSQdBWTFvZz5swhidiZLLUrfk06P2+88Uary9ndd9+dVAD6zW9+Y00jxaklckyKW//iF7+YdOpnnnlmVAD62c9+Zl0z6WCbJ/hvcBgIgAAIgAAIgAAIJBIw1zzG9UG8EM2Q6Dc+gUDBCGibgkqhHNUc2VfJrd4zsY4dXAuHxY0erxS5TrFJqe/TsIDbt3PdprYtzoo1JjM25DGLo63yappiq39GIgTBQCCIBKSuzowZM0gKMovQIzV+4iZ1gb73ve9Z4o8cu/nmm1OKPyIeSepXqvSv+Nw33HCDlSK2evVq+upXvxo/bP2UjmP33Xef9T5Za/qEwXn4gAigPEDGEiAAAiAAAiDgNQLG/GVkrv491zMZ2/rZa7uAvyCQHwJq7lGFKfyb6fY6OcUpVMSt3e3XLsl0SddcV9FIVMQRUCJm5VIoEZGsYT6vsTm/Wx/up9gTPyEqqSbFApeSVL3yOlISkVReT6qoNL/+JFlNS12loW7+DnLr+ggLcTAQcIiAFGC+/fbb6aqrrqLHHnuMjjnmGFq5cqWV6iXpWZL+JXbFFVfQxz8+de2l0tL0/rxIGpgIP5/97GetSCCpYXTyySfTmjVr6IUXXrDWvPXWWx0p4mxNlsV/IABlAQ+XggAIgAAIgIBfCRitKyh84w8p9ue7Sa9b7ddtYl8g4AgBNYtTo7yQ/hXfbXSA69Rw9EtbgCJFqlkIEZP6PjTyEGh9zuV/DnJkURVHW0kXsXzbQBfpnS9Zr4SlI9y9jcUgxaLQ6E8RiKSgd4QfduUVZmFGORu9JKk3um0dmQdf4+hS5hHvKFfCa1fN4RQ8rrlU1khGDX8vS9m/cHoP3gl7wwcQYAIXX3wxrV27lq6//nor2icefSNwJKpHRJqpon8yASmdyBYuXEgSDfTKK69YL5lHCkRLZ7Obbropk2kdvwZdwBxHiglBAARAAARAwF8EYo/czb9R5m5gQ/zQCAMBEJhAwFh1Kj/Adk447uoDxZWH6wCZrnYzK+fi9X0GuL6PtLwvhJXVjhTQtttNrBC+jq7J4g8LQaqmmesjzSHVeBQZTa2jZ+2+0RxpZm5+gHQXC2LpGN+30PK/ZRGIxSqXWryLF7qAVbv0Do24Jfdpw4YNVmFoqfkze/ZsCodzHwMjRaZff/11Kx1NRCEp/uwWy/3u3bJT+AECIAACIAACIJARgdA57yPjbe+k6C8+T3pvmv+Az2glXAQCHiQwU6IXPCb+COZBTsGpm8c1fXz4Z7q4guscTeNoHy7KLfV9Cml9HQXrCpbxtstZtKpqJB3hR8W+vaTXvEpmuIiMReeRal5qOzpIt72evvgjTkudqigXGnexAJQxW1yYVwIi0C1evNh65XPh5uZmkpcbDUWg3XhX4BMIgAAIgAAIuIyAKq+i8LXfIGPpSpd5BndAoLAEjLlc58WrNuBB4SoVa6nvUzd3pEuZ1PcZZhHBDdbGdYDiKWhu8CeVDyKe1Us6mBQ150YAil91HL1QXUnmtqc5LfhbZG59ljO4uI5PmqYl5cuOSfpXuNzOFRgLAiCQJgEIQGmCwjAQAAEQAAEQCDoBVVFDxskXBh0D9g8CiQTCHi6ULtEptT5oGV4ziwUK/m27FF5u33qkvkzinSrsJ0lDc3tEixSMni61kpIUB9c9XDybBbW6ahaCnqfYI98ls3MbSW2fVKZjwxz9szXVkAnnQq1XcPqXe1JmJjiIAyDgYQJIAfPwzYPrIAACIAACIJBvAsbC40lNm0t639Z8L431QMB9BBpnONs+vBA7jA5mv6o8rEuEC3egokOcdpUPU/wYU8fCj6TfdXJHL7daSRV35OKXdF0Tk2ggN1rDXC7CzPWgtET+pDDN91iCcyrqydx4LxdsriVj5hlcvDl5JJy58/GRdK4UUyacKp/OHcuaEg7JB0to6tlJmqPWVPU87mbGkUowEAAB2wQgANlGhgtAAARAAARAINgEjOVnUuyhrcGGgN2DABMwFnBh3Nh+b7Po3sf1XljIykS4KeFC0uX8sC4CTFzYkBQsicLJlcmaFbxm1+7C1/dJtUcRxPo5wkoif+RlmbOdtVItb+vc7MU8nFO97Jg+vKf+g5YQpBuXkTHrTFJGZHSW2M4nSB94dfRzWm+kQ904M7l4tLntEQ5MOrwmC0Sh+ReTKuFUNRgIgIAtAhCAbOHCYBAAARAAARAAAeO0Syj22H/wb/sdiBwAThDwMoESfqCfImDCE9szbD4ScBtxKuWolvZtLG5sStwitx/PiUl9nyIOPenYPnHNnCyYxaT1HA1jFZ8enx41/nMWazh1qUT+2BV/kqwtQk+s4y1S9ceQCpWS7t7OrwwiswY7yTywlozGpdYq5r6XyNzxl8QV+/ZTbN2vSNUdTap2IamKmVbHMG3GWIAKJY7FJxAAgQQCNv+2T7gWH0AABEAABEAABAJIQBWXcSeYBaS3vR7A3WPLIHCYQCW3P+71ePRP/GZKBI+IOn1TtEqXSCERi2T8ZGOlrhC3DrfEofj82fysaZH8H9YodvEsXOPH7SZ7j0dDud1XYgGznNP3dPoFnVNuKdrP6cEvUbYyl7n9UU4bG+B0rzaSDmJJjTuF6bZ11ss6r7i0Lb+s9vEh1A9KygwHQYAJQADC1wAEQAAEQAAEQMA2ATV3MQQg29RwgZ8IGK3H8na4/oxfTCJ6JhN1pMiydH1KN01skAsGZ2OSRlTLwk8/RxN17sxmpvxfOzwxhSn/TqS5YtOCqWv+pDmVo8NY3DF3PWlvSi31i0zSHRtJNUhKGwwEQCAZAZZKYSAAAiAAAiAAAiBgj0DolIs4EgD/jLBHDaN9RaCq1FfbsVKrisoS9yT1fMobRiJ+0hV/ZIZejiSqm504Vzqfirm+TwOLEqHQSApVX3s6V7lnTCnXpJGaSl4wiZjx2VdYsOu29V6gDx9BoGAE8C+3gqHHwiAAAiAAAiDgXQKqdhqFLrzWuxuA5yCQDYFyFip6PfKgn+4+uX6KVQxasfhSP4/FAU5xa9/K+zyY7gyJ4wb7Ej+n+lTJRZ0ldWqICyod5JpCXoqiGbuv0JECyGMPu/L9tIWslngoWilNiFJ3SHONIBgIgEByAhCAknPBURAAARAAARAAgSkIhM64nIxTL5liFE6DgP8IGEcvsdJNfLczidyJlIxE30j6VTYmwlEtp46lslqOEpK6Qt38wC4FpSWNx8vWw3seH0Xlxv1I9E+xx1lPylVTbMuf+KvEgiYMBEBgAgEIQBOQ4AAIgAAIgAAIgEC6BELvuJZCl3+cf3vPD3EwEAgKAb+lf8XvWz/XNJIoHKcsmqRToNT3kS5ZpbUjHb3spJY55VfO5uHyx1XTcza7YxNPO8qX0T+jfPoPkLnn2dGPeAMCIHCEAIpAH2GBdyAAAiAAAiAAAjYJqHARhU66gIxlq7hOyAGKvfIX7t4yTGo6p5B0cqveR/+dKDZsc1YMBwEXEyjhOjlIMUnvBklkj3TxkkLOUt9HUr06d3moS1Z62xwdJRFNB7eOfnTlm1AR34shFoBc6Z1jTuk9z5Ou4Rbx5dMcmxMTgYAfCEAA8sNdxB5AAARAAARAoMAEpDU8TZtD4b+6JsETNW8J6a6DFPvTv1qCUMJJfAABDxIwFnH6l9ntQc8L5HKMu4dJMemO7SP1fQrkRs6WNfhxSlLdpPOZ7NHNZtVa4qLe+pCbvXTIN04F2/YwhY+92qH5MA0I+IMABCB/3EfsAgRAAARAAARcScCYt3TEL83/GP/Pb7vSRzgFArYI1HEkSw8EoLSZde9Ne6gnBxZXjNRM8oLzdY0s/mRZ28kL+4z7yJF6UhBalXHkGQwEQMAigBpA+CKAAAiAAAiAAAjknIBx7Nu4NkZ9ztfBAiCQUwIRTp/p50K/MBCIE5C6SZLm5gXzedpXsltgtr+Z7DCOgUBgCUAACuytx8ZBAARAAARAIH8EJEUstPLy/C2IlUAgBwTU0RzRFuP6KTAQGEuAIxw9YR5x00mW+sBa0smKkTu5COYCAQ8RgADkoZsFV0EABEAABEDAywSM0y+j0JWfI+OEc4kM/BPEy/cyqL6rBu5cBQOB8QS6uLB1mQciHAf6x3vu/8+xATL3Pu//fWKHIJAmAfzrK01QGAYCIAACIAACIJAdAaUUhY47m8J//WkK3/hDtI7PDieuzjeBMLcv5/bSMBBISqC0OulhVx0cHnSVO/lyRu97iTQi9/KFG+u4nAAEIJffILgHAiAAAiAAAn4kYDQvpMg1txE1Hq6dweIQ1U2n8E0/JuOMy0jNWsQ1g7hbDQwEXEIA6V8uuRFudaNzB1G4xK3ejfg11Otu/3LlnY6R7uEoLRgIgAChCxi+BCAAAiAAAiAAAgUhoJpmU9Gnfk7mrrdIsdijKkfSa4zmBZY/OjpM+uAuMp+9j8yXHiEK6G+vC3JzsOgEAqqhjqgXD5ETwODACIHYMFE9t4Nv2+xeIn1csJqq+GW618cceaYPsUBXPS9Hs2NaEPAOAUQAeedewVMQAAEQAAEQ8CUBY+ZRo+LP2A0qTrkxps+l8KU3UfgDXyJiwQgGAgUhoPifzEPtBVkai3qIQG+b+51VnMoYQNPdLADBQAAECAIQvgQgAAIgAAIgAAKuJ2AsPJ7CF11HaskZZJzyDiLuKgYDgXwRUEcdyxFoASygmy/AfllnoItTWV0uVOtSv9C2t4++/aTxZ9geM4z2JQGkgPnytmJTIAACIAACIOA/AkbrCpKXmLnwBIre/TX/bRI7ciUBVV3DfnkgusOV9ALmVHTI3Rtu28MiFdcqkrprgTLNKcWvkppxivt2PftwLTz3eZbcI4mIhHmWAO6eZ28dHAcBEAABEACB4BIwlpxO0lae8A/R4H4J8rnz0uJ8roa1vEzg0F6iymnu3YGkqSkRNINn5p7nyDzwavA2jh2DwBgCEIDGwMBbEAABEAABEAAB7xAIX3wdhc692jsOw1PvEjCCFi3h3VvlCs8jLu8GtnsjYwpgLSAzSua2P5O5+zlXfE3gBAgUggAEoEJQx5ogAAIgAAIgAAKOEAi9/SqIQI6QxCQpCSid8jROgkACgfbtRCXSbculJh3LhoMb1Wbufpr0ULdLbw7cAoHcEoAAlFu+mB0EQAAEQAAEQCDHBELnvI+MU9+Z41UwfaAJaEQABfr+2948C4blDbavyssFFezX7PlEmlvBq6CWg5V6QOvyghuLgIDbCEAActtvYKbKAABAAElEQVQdgT8gAAIgAAIgAAK2CYSkQ9iMBbavwwUgkA4BvXd/OsMwBgSOEOjcSRR2YZRNHdcn0gNERX38M3rE34C9Mw++Rlojsi9gtx3bZQIQgPA1AAEQAAEQAAEQ8DwBFQqTseI8z+8DG3AnAf0GF44tqXanc/DKnQRi3A2seqa7fItwC3iN1CfrpgwdYhTb3XV/4A0I5IEABKA8QMYSIAACIAACIAACuSeg5i3mX23hnza5Jx3QFWIuL+wb0Nvi6m33tbvLvaa5nPbFqV8wi4A+8BpIgEDgCOBfSYG75dgwCIAACIAACPiTgNG8kCKf+BlHAv0VEUcEwUDASQLmurX88Ix/OjvJ1Pdz9XcS1cxyxzbluxvmqCTYKAHduZGz4PpHP+MNCASBAP4vFoS7jD2CAAiAAAiAQEAIqMYWCr/7kxS55VcUvu4fSc1aFJCdY5s5J9DVxoV9p+d8GSzgMwJSbNkNVsPpaHrQDZ64xwcdI9223j3+wBMQyAMBCEB5gIwlQAAEQAAEQAAE8ktAVdaRMW8pha/4JKljTyWqqM2vA1jNlwT0gQ5f7gubyiGBrl1EZfU5XCDdqVHwOBkpKQYNA4EgEYAAFKS7jb2CAAiAAAiAQMAIqGlzKPL+L1KEo4FgIJAtAf0mPywWlWU7Da4PGoHSAhYQt1K/uBtZeQF9cPP97j9IZtdWN3sI30DAUQIQgBzFiclAAARAAARAAARcSaDKDb+BdyUZOGWHwPAQdw7CP5/tIMNYJtCxnUg6cOXbRHiaczRRcyMXyO/K9+qeWU/vX+MZX+EoCGRLAP8Hy5YgrgcBEAABEAABEHA9AVVcSmoOdwlLZmVVpBafTlTfbJ1VLa2k5i9LNhLHQID0qy8QFc8ACRBIn4AZ5ZbwefrOGFwAf3orCz/8910jC0DmofT9DOpIpYK6c+w7gATQIiOANx1bBgEQAAEQAIEgEgh/+GtE3e2kO/aR+fKj3NFJkaqbQcZxZ/PPkeK+2jS50dPI78fMdasp+uCdRG27uXgq6mcE8Tsz2Z7N1Y+RcdbbiXr4uwEDgXQIDPaOdJHLdVHo+jmcptjHf2el4xTGCAHdu5f/itf8vwQIQfhG+J8ABCD/32PsEARAAARAAARAgAmoohIrykdxpI+x8PikTOLij5w0OCqoiF+6p5Nij9xN5rP3J70GBwNIgB8WzSefIOMMjhzr3RdAANhy2gQqOP2qromHcyRO6Tyi/ZvSvjSjgeEIX4ZuX7bYDfdyaud2UlUsnsFAwOcEkALm8xuM7YEACIAACIAACGRHQFXUUPhdN3Inn6rsJsLV/iIQHSbzOU4HK63z176wG2cISCTOnGNZ/OECzCT1dzgkp1TEmRyaFHwuQhRLJoT1gbWZXIZrQMBzBCAAee6WwWEQAAEQAAEQAIF8E9CxGNHQQL6XxXpuJ9DfS+b6zegM5vb7lC//RuvvcA2ecv47Q4+rv6N7clsLaNYxvGZ3vnbrq3V0x1ukh/j+wEDA5wQgAPn8BmN7IAACIAACIAAC2RHQ0SGK/uLzRPwTBgITCBzYQ3onR3iEchzdMWFhHHANgeJKohYuutwy63D9Ha7BM5lV5yhirJnFHyvSaLKFcTw1AU26bV3qITgLAj4gAAHIBzcRWwABEAABEAABEMgNAW3GKPqTT5De+lrKBdS8pSnP46S/CehtG7nsSgHafPsbq/t3V8m1fWYvIZpWc7jN+nAaPnNUkAhGTlrjfBYgx0UbOTl/QOYyD7xqFYMOyHaxzYASgAAU0BuPbYMACIAACIAACExNQBkhCv3VNSmjO1TriRS57h8pfPNPKPzevyeKSM0PWNAImC8/x2k/M4O27eDtV4WIGriY81yOuKkt4v138ovr+6RtPLZxdtqjpxwo7eVLuc08OlhNiWrKAUPdpA+iFtCUnDDA0wQgAHn69sF5EAABEAABEACBXBMwjjmFwh/8MhlvuzhxqbJKCl12M5/7inXcmDGfjKUrKfSOjySOw6fAEDBXP8nFwusDs9/AbFRq+9TP5WgfTvOaxWleZRzpY2ZRa8fgFDEnUgZLqrmmkESemYG5FbneqLnjcdLR/lwvg/lBoGAE0Aa+YOixMAiAAAiAAAiAgFcISNt4eZlLziDzTe78xKlhobe/lxSLQONNtXABWFgwCQwPkt7fTaoimNv35a5FqJkpkV0cZeNYjR0WkBo5imjvhsyRhTj6aNp0Dj7qzXwOXDmRgMnd/fa9SKGZZ0w8hyMg4AMCEIB8cBOxBRAAARAAARAAgfwQMBYsJ3mlMjVjAanmBaR3b0o1DOd8SkC/tY7Uidz+O8YP+TDvE5D7qMomdvTKdmdZZYpyq/eWhc77lO2efHK93v8KmRWzyKie45MdYRsgcIQAUsCOsMA7EAABEAABEAABEMiagApx3aDzPpD1PJjAowSiHClS2jDOeX5gJ3nBPElgIAdinuY0sLoMawHNYoFxfIt5T4J1qdOxQTLf+m+KbX/MpQ7CLRDInAAigDJnhytBAARAAARAAARAICkB1cy/na9vJmrbnfQ8DvqcwJDUZOHfs1bzdyDE/9zu3GGlDY7uWtJ3IiV8jn+G+SU1ZhSPt14sFPV18Kt9dDjeFJhA+06iGSLq2Sn2nIbPlZwraPc2T2/l70lXGpNjSLYE9P6XySyfTkY9F/yGgYBPCPD/bWAgAAIgAAIgAAIgAAJOElBVdRR+140U/eUXnJwWc3mFgIg6Mf5ndhcLB8ksNsTn+TWZiRBUP2/k7PAAUT93mhpGYdrJcOX8uLBXVaz/OCy8SBRPRSNRz4H0tlDbwsIhRw7B8kbA3PYwKY7oU2V8n2Ag4AMCSAHzwU3EFkAABEAABEAABNxHQC04jlM8uEUzLIAE+CE9lcAzFRHNEURtW0Zeh/aMiD9FHC1SPZOFoQXchnw+f7e4PkkJixJ1c6eaLcDnOZpKoqycsIFBJ2aZOEdd08RjyY6U1RBVckFqZBImo5O7Y2aUYpvuJ42aXrljjJnzSgACUF5xYzEQAAEQAAEQAIGgEFCGQeFLPhaU7WKfhwmo+Udz+lab8zyGejiiaBeLQlxc/OBmTh3aRjTAESS9OVjLee/zO2PlNG7Xzi3b57BQVstpeE5Ym0Rz5UB90dxOPiKt3FNYDQt/jRKBkoNaRCmWxanDBAY7yNwMEQjfB38QgADkj/uIXYAACIAACIAACLiQgLHoJFLHnuZCz+BSrgioOQ4JDuk6OMgCQgNHBYW5plCQrYpboreI6HMUiz4SKSPpWpyGd5CFMifMEpJ4PqdNcbRX49zks9bz8blcf6aKhSeNFMDkkPJzVHdtodj6X5MeZNEVBgIeJgAByMM3D66DAAiAAAiAAAi4n0D4nX/Lv+HPquez+zcJDy0CVvRPD6ds5dsOclQQp6pY6WCVLIRkayIoyausPtuZcnu9iD5WpA/7WsPijMGiz1ih5FAvr+9Q4eZyFpVyFYET4XpQUvdJTH42LWQhaxFROd9TkwU+mDsIDHAk0IE17vAFXoBAhgRyIGNn6AkuAwEQAAEQAAEQAAEfElA1TRQ6+yqKPfSvPtwdtjSWgJrNRXp7OU2rECYCUPvWkZUruGOV1Afq3k80yKljdixSNjKPGRu5qpJr1BRz/aGuvax/uKAAsaR3VfP+QlyTR3OBbBLRJ8kGNQspHduTnMjwUB/zzVWQlea9NLGIJeJPMXOXfSXbU4au4zLnCOj9a0g3Hc/3KldfBud8xUwgkIwA/y0DAwEQAAEQAAEQAAEQyCUBY+XlHFHBdTxg/iYQlbQjF1jPwZE6QYMcASOFo+vmslNp/rO/mguXx8Uf2YqISFJzKMqiRO3skVcuauHIWqlM6uDE07usSB8Rf1KYpFaJcOWU7WcGuXzoL+YUryK+X5ao5ZTTmMdxAiy0mntfcHxaTAgC+SKQ5v8J8uUO1gEBEAABEAABEAAB/xFQ4YjVFt5/O8OORgnUc6SM3Wib0Ytz9YbDSKRwtEQGFXGhYUnrkrbjY03SvOR4/fwRoWiyqBnpTCbn5CVFi2X8+LnGzuv0+34W10ybdXDqnBRdmeVgyOldYT4vEuhngRUGAh4lgBQwj944uA0CIAACIAACIOAtAsbC48lYtorMV5/wluPwNi0CqpmjY0hqzrjUhtg3qRUkVlZHVFpNNMQpXd377Hctk1SwNo6IEZN0s2JJN+MUMZkvVybimjGHI2RsRFkVOdy1az/zmzWLfRjO1S4xrwcI6P52D3gJF0EgOQEj+WEcBQEQAAEQAAEQAAEQcJpA6KLrRiIxnJ4Y8xWcgKplQcUr1scPsG1bRsSfbH2WdDMRg4Y5JauGxZFaFmniBY2znXv89YdsiD9yrWbRSGoYOWVSZymK2i9O4fTsPNE+/mrt9qz7cDzYBCAABfv+Y/cgAAIgAAIgAAJ5JKCq6il07vvyuCKWyhsBI5a3pVy5kKSIde7gFDFuux4u4hSxeSy+THfW1Y6dLC5xkWo7Vjsu5c3OtcnG7pPIJyRRJEMTpGO670CQtou9+ogABCAf3UxsBQRAAARAAARAwP0EjNMuJTWNoyRg/iEQ4tow/W3+2U+2O5FoICvCiNPCSmtGagyVOBAhVVTO2gunm9kyjgISQcopi0r3MZsilFNrYx7XENA9Ber25xoCcMSrBCAAefXOwW8QAAEQAAEQAAFPElAsFoQu/IgnfYfTkxCYzu3fJT0INpFAf+dI7aEBTt+q4g5jykb0jGJhrYkjiRacQHTUUqLptcy5g9ew8wjDkVmNPIeTtn87i0BOToi5vEZAd3GkGwwEPEjAxt/AHtwdXAYBEAABEAABEAABFxJQR/EDbTUXz+1CNxkX3h7bLqlSjkyBIjA1t0N7uAA1dx3rSxEtVc7nrWghTimr5/cDXKR6mFvRxy3GETjlzVxv20YNlmKeyxFTLEgt4KgmFqB0DgteO+IrJskpAZO/hzAQ8CABCEAevGlwGQRAAARAAARAwNsElGGQcfw5ZP7lHm9vBN6PECiWwsA2W5QHlV1kXBFl6SBWwUKP1BCSgtK9LA7JS2ywm1vTc8v58SYikB2T9vF1s4naOXInEzMkEomFn2IO+9E8F6J/MqGIa0AABFxAwE78pAvchQsgAAIgAAIgAAIg4A8CoRPO9cdGsAtSJcWgkC6BMAtAtSzG1M8fiQYaPDRSL6idU2qkVf1Y62EhKJyk3s4AHy+yWVOosmLszOm9l9pBzccQtXDNriKO+BHxBwYCIAACHiaACCAP3zy4DgIgAAIgAAIg4F0CqrGF1KyjSe94w7ubgOcjBEpY1BgCjLQIxBiUdAtL10Is3HDb7QlWxMeHbLSFN3lseR1HF7VPmGrCgSIWnRrnEoVE8OEoJBgIgAAI+IQAIoB8ciOxDRAAARAAARAAAe8RCF12EzqCee+2TfTYwSZTEyf32RFJ9bJjm15lISZJhFUf1wWSItHpmuL6PXVchDqVlXJU0azFRNO4PleII5NoONVonAMBEAABzxGAAOS5WwaHQQAEQAAEQAAE/ELAmDGfwn/3T2Sc/R5+mOUHVJjnCKjFJ3Dtmr2e87tgDsdsiirSXS2cJN3L5HnKp9vbhuJonnASMamikWg2Cz8NlfznkCOFlE2Ryp4XGO11AkaEVMUsr+8C/geUAASggN54bBsEQAAEQAAEQMAdBFQ4QuG/uobU0ae4wyF4YYuAaqqxNT7wg8fX+UkHSNuYLmBjxw+Pqxk09lzS9yzsjG0JLx3HRPiplRAuEX6SXoSDIJBAINR6BYUWXZFwDB9AwCsEIAB55U7BTxAAARAAARAAAV8TCJ1+qa/359vN6Zhvt5aTjWUiALXv5GysJN3ABju5ZTyLOHasiCOK6jh6Yw4LP3XSkUyEHyg/dhAGfay2LTwGnRj27yYCEIDcdDfgCwiAAAiAAAiAQGAJGAuWk5o+L7D79+7GI951Pd+ec+pMxrbnLe7ExS3jx1uy+kDjx8jnUCmpmW8jY/6ZRJX8CKQh/CTDhGNTE9CHtk89CCNAwKUEIAC59MbALRAAARAAARAAgeARMM786+Bt2uM71hs3cQQJ/kmd1m0sLk9r2KSDokmKPvftIzJSVOEun0bGnLfz63RSsr6OcuH14yZdAidAYCoCuttGF7upJsN5EMgzAfzfKs/AsRwIgAAIgAAIgAAITEbAWLqKqJoL0sI8Q0Dv3EJUOkV3Kc/sJseOhiXlKgvbvZHFtnEikKTglU38M6Mal5Cx4Hwypi3h6B9J8dKjC6ty7vIFA4FMCQy0k9mxIdOrcR0IFJRAuKCrY3EQAAEQAAEQAAEQAIFRAioUotCFH6bYf3xr9BjeuJ+A3r6d1BwWgaxIIBYopImUZsFBDRH1HXT/BvLlIRc8z8jKudC2pEdqLvoc7Zs4xRB39xIrqiDVxKmUxRVWpI9E+yQ1iQKqayXdjof4pHxwcEoC5vYnphyDASDgRgIQgNx4V+ATCIAACIAACIBAYAmElp9Fevt6Mp/+38Ay8NrG9ZYNJK+kVsniRVU1qaJi1i96uOZwO1Ex16Op5Ho2ZeWkmptZJNqV9FLfHVQZPHqIqNZYy0WgD0yOY+gQqRknkSqVdvEsvE0m/IyZQdXMhQA0hgfe2iQQ5T/LMBDwIIEM/hb24C7hMgiAAAiAAAiAAAh4iEDoHdeR3red9KY1HvIariYl0N1JxK8jCUg8anCA9KEOa7je/CYZJ7QmvdR3B40Mqk9oDqcqYhFtIIUAxKB0734WgJIUiZ4UoqSONbH4NkmL+UmvwwkQAAEQ8C6BDP4W9u5m4TkIgAAIgAAIgAAIeIGApIKF3/f3RPWoLeOF+5WVj0VSF2dMG3KDU8gM/h2tdMwKF4+8/FJkOkEFs0FtYGjqwdyZScdY1LFhRuNiG6MxFARAAAS8TwARQN6/h9gBCIAACIAACICADwmo0kqKXPMVGv6XT3OUwiEf7hBbsgj095L5wuspYahlnN5U7IeUEymOlIG17yWqK53iQlaX+tq4xTtH9aRrIX4UkjbyscF0r8A4EAABEPA0AUQAefr2wXkQAAEQAAEQAAE/E1CNLRS54ftkLDvzcIFhP+8We/M9AXOSosxTbdxML7JHd27h2tt2woxMtISfij3OgwAI+IoABCBf3U5sBgRAAARAAARAwG8EVH0zha/6PEU+/XMyVpzHqUHj2mD7bcPYzwQCSo1JEZtw1kMHommkciXbjtQBSseGOUpq0F6klCrl+kIwEAABEAgIAQhAAbnR2CYIgAAIgAAIgIC3CVhC0Ls/RZHP/pKMUy7i1JUMW2p7G0MwvfeJ/kPRDFOtzDQFIP526K7t9r4j0hK+/hh712A0CIAACHiUAAQgj944uA0CIAACIAACIBBMAqqmicKX/t2IEHTqOyEEBeFrYCeryc08hgcy8y7NFDBr8t693AV+2NY6qnqWrfEYDAIgAAJeJQAByKt3Dn6DAAiAAAiAAAgEmoCqbqDwJTdQ5HP/SsbKK7hVtnSTgoGAWwlwGFM0QwHIrnDUY7e1u7SEn+ZWcPALBEAABBwjAAHIMZSYCARAAARAAARAAATyT0BV1VH4HR9hIehXZJz1N0QR7moEAwG3ESiuzMIjDoFS6de+0l1cDNpG2pg4ZjQem4V/uDR4BPySlxm8Oxf0HUMACvo3APsHARAAARAAARDwBQFVXkXh8z9EkVv+jYwzWQhCRJAv7qtswl5nK5duu2iqNu5T+G2nELa0dR/onmLCcafjLeHHHcZHEEhGQFXPS3YYx0DA9QQgALn+FsFBEAABEAABEAABEJiagO7t4qiHGFlC0AUsBElEkHQNg/mAgA+KABnZFi23F3EhUUD2DC3h7fEK8OhIORlzzgkwAGzdywQgAHn57sF3EAABEAABEAABEGACIvwM3/45ij1w+ygPSwjirmGGFIqGeZyAPfHDlZs18vzY0d9G2mbtILSEd+U3x3VOGS0rSbEIBAMBLxLI89/EXkQEn0EABEAABEAABEDA3QTM/3uIaP92UnXNExwNXfgRorrpE47jgHcI6LUvEhXP4EI1Ye84Pd5TI/0aPuMvzfhz9x57l0pL+LpF9q7B6GARCBWRqm0N1p6xW18R8PD/RXx1H7AZEAABEAABEAABEMiIgB4aoNjDd1nXqsaW0Tmi//Vd0oN9/EA7g6R1vG7fO3oObzxGQJtkPvUoUUUVGcefSDR0kMi01+q84DtWWf7eWdtPg9Nd24hqZpOyIT6pmjn8Z+XNguOCA+4koCpn8feJH6FjHvvz506c8KoABCAAFQA6lgQBEAABEAABEAABpwiYT/43UU+HNV3sDz8n843nSbW0kvkyCwYsHNh/bHbKM8zjOIGeQ2Q+yfe1lGuQLD2Bo4KiXOy40/FlcjJhBgJOoh8ZfJM1t3fvZz7l9YlTpfzE15Q28nUHUo7CyWASQPRPMO+7n3YNAchPdxN7AQEQAAEQAAEQCBQB3d1BsSd+O7pnvW8byQvmcwL9vWQ+/yS3Rlek5h9Najan/vXsdvemTRarsrEMBSTdsZmorI5RpV9HyWhaQua2x7LxFtf6jUComIx5F5JRM99vO8N+AkYgy1jMgNHCdkEABEAABEAABEDARQRij/ya04EGXOQRXMkrARZF9Kb1ZD72CAt/nJISKcvr8rYWiw3ZGj5xsDnxUDpHhg4RDfenM/LIGKslfMmRz3gXbAIcERY69mqIP8H+Fvhm9xCAfHMrsREQAAEQAAEQAIEgEdAHdpL5woNB2jL2moKA3r6RdCenL7nV7IowCftIP3on4bL4B7vFoIlbwk8/Ln41fgaYgKqeT6Gj30OquDrAFLB1PxGAAOSnu4m9gAAIgAAIgAAIBIZA9I93cCHgDKMiAkMpWBvVr6/hTmFcv8aNNtibuVc2ijgnW0Qf2s7lsOyJY6oED/zJWAbqWKSCjAUXkwpFArVtbNbfBCAA+fv+YncgAAIgAAIgAAI+JGBufY30+md9uDNsKVsC5nNPZDuF89dL16RsagBJSlY2xsXQqc9msWxpCd+4NJtVca1dAiV1XNcqy3ttd81JxysKtb57pOPXpGNwAgS8R8Atf8K8Rw4egwAIgAAIgAAIgECBCMT+8IsCrYxlXU8g23brudhgUSl3K+vOfGYRkLI03bWFu4HZKwatqppJH1ib5cq4PCmBsmkcrRayhEFVXEOqeh6p+mPI3P0M6T3PJb0kbweLqsmYex6pUhakYCDgMwLZ/23qMyDYDgiAAAiAAAiAAAi4mYC59knSO950s4vwrZAEJNqlvImod38hvUhcOywFlbMQgLKNABJvBrtGikEX2SiUzVFAVDmLXd+RuB98yp7AQBuFll/P6VVF2c/l4Axq2glkzDwDkT8OMsVU7iKAFDB33Q94AwIgAAIgAAIgAAKpCdTPIKpuSD0GZwNNwFy7nqiowj0Msn3Iz7IGUByE7toZf5v2T6O+Ne2xGGiDAKcE6vY3JlxgTD9ppOhy3TETzuX+gCKjZRXEn9yDxgoFJAABqIDwsTQIgAAIgAAIgAAI2CVgNC+kyI0/IjW7EA9Idr3F+IIQaOPonz5Or3GLZSvgqCy7gAmH8hmkKjjtyK4ZvDYXA4Y5T8A8+NqESSUiSFU0U2j+haQa8l2DSRMNZRGpNmE3OAAC7iMAAch99wQegQAIgAAIgAAIgEBKAqqylsIf/RYZK85LOQ4ng0vAXMcdwdxiUwlAEiFUUsUv7rxVXDkSvSSpWhGuHSTnMi0gXVTJhZyXkJqzioxpx3JNl0w6e2m0hM/V96h3L+n+g5PObsw+m6hi5qTnHT3B3zOj9Qq0e3cUKiZzIwHUAHLjXYFPIAACIAACIAACIDAFARWOUPjdn6LY9LkU+wO3hJfaLzAQiBMYGmAhpZwjGrJovx6fK5uf5fXc2YmjkcpquRB0z2ExhyMtxlpsiEhek9kwt+EOSR0hjsYZDQaS9/y7bCs6aMx7Wctg0SjK+2cBSVVmEPUzzg/FYpSWebW9VvLjpsHHJATMA69RaPZZSc7I7Q1T+OgrSQ/x92awk/RAO5k7n+TvymDS8dkcVPWLyaiak80UuBYEPEEAApAnbhOcBAEQAAEQAAEQAIHkBEJnXE6qaQ5F//2b/IBd4If95C7iaKEISPHlfAlAEY7YKashChfzblmQifJD+iA/uPe2jbyyYRAVgYgFHbsmOsG0JSzccDHnbIyFH9W0nPS+l7KZBdcmIaDbXyfdspLFHhbYJjEl9az4pSpbrBHmtj9PMjLzw/rQ1swvxpUg4CECEIA8dLPgKgiAAAiAAAiAAAgkI2C0rqDIDT+g4X+7jejgroQhxtKVZL7xPHdAcv635gkL4YP7CAwf/qe+RK9EWAwKsTgj0TESOaMPh9KMC8axNiGnRo/zG3kvrwpOyRprEnU2zMJMv3TY6iPq4lcurL6ZZ80s+kYPdpOSNvRZmqpoZAEoy0lw+UQCHKklxaBVw+KJ55IcseoC7X+Fv3MHkpzN4lCYBUwYCASAAASgANxkbBEEQAAEQAAEQMD/BFRjCxeH/qEVCaQ3vDiyYX7wDV3+cTJ2vUXRf/0SR2WkSLPxP6LA7dB89gmOnGDRZ6A/672rZSeRGtid9TwZTVDF6WPDk9eKSTWnPvA6qZkrUg2ZeM4QoYwfkyTVSN7HOLJOoohq5hN1bp44HkeyIiBpXap2IWcKMuspTHHKnzHrTDI3/HaKkfZOp7O2vRkxGgTcSYDlfxgIgAAIgAAIgAAIgIAfCKiScgpf82UyzrjM2o5x8gUkx4wFx/Hx2zg9h6M/YMEhYHKEjgPijwWsl9O5CmVGFo8sXDuGQ5+m9lyx4BPmmkkSIWWy8BM9LPpoFk1FBGIz6hZMPQ9G2CcQ7SNz1zNpX2dUzSZV4+C9YOHJmHFy2utjIAh4mUAWf5t6edvwHQRAAARAAARAAAT8SUBqaYQvuo5CXCA6dPqlo5s0Fh4PEWiUBt6kTaBhOhlnnUWqpSHtS9w2UPckyd0yDheVDrHoIwWmJcJHRB9zXJScOcwpc4fT5YgFtWKORoI5TkDvf5mLPHekPa/RsmoklTHtKyYfaDS/zWo9P/kInAEB/xCAAOSfe4mdgAAIgAAIgAAIgMAogRC3iFc1TaOf5Q1EoAQc+JAGAaP1aC7izAJKX2YpWGkskfMh+uDrvAY/9kh0j0T5SE0k83BRaUnvSlVg2uAOZDEWgUQo4ighY9qynPsbzAU0mQfWpr11VVLLhbmPS3t8qoFSJwoGAkEhAAEoKHca+wQBEAABEAABEAABJmCJQH/7bVLHnAIeIJCSgDpqCdfe2Z9yTF5OSgHqbEyieKRgtUT3WKld8YLSaUws10kEULwOUIRFJEkXgzlOQLdxRzDhnaYZM942Er2V5vhJh4VY5IOBQEAIQAAKyI3GNkEABEAABEAABEAgTsBoaaXIB26jyKfvIOPUd3KhYEmHgYFAIgF9iOvnFFcmHizEJwfqGOmunZl5zi3gE9rIs0Chpi3PbC5clZoA1wLSnZtSjxlzVoVLyGg+dcyRDN6WNnL9H4jhGZDDJR4lAAHIozcOboMACIAACIAACIBAtgRUQzOFL7mBIp+/i6hxVrbT4Xq/EdjHokm/Cx4XDuzImqxuf3Mk9SvrmXiacu/WQ3Jg+zmdQh98zdb8qonFuOKapNeo6vmkGpdzi3mOZCuqJirjlFgWfMaaqphBSjq+wUAgIATwbQ/IjcY2QQAEQAAEQAAEQGAyAubqe4kceMiebH4c9zCB8jIWgTgSqJA2yB3IQtNT1+pJx7+o1PJxQNCSgtHctpw6NqazKsbYIKC7tpIe6iZVlF7kmVKGFcFjbv3TxFUiZRSac86E42bnZtI9u6zjxrQTJpzHARDwMwEH/gb0Mx7sDQRAAARAAARAAAT8TSD2woMUe+Ruf28Su8ucQDcXSXaDORClYbZtcGwnRu18x+bCRGMJaJJaQHbMaFhMEu0z3nTXlvGHrM9GzXwKtay0XirCxb1hIBAgAhCAAnSzsVUQAAEQAAEQAAEQGEvAXP8cxX7/T2MP4T0IJBDQPW7pkBRvxZ7gnr0PEvXhWAFnrg00SeqRPacwejwBcxLhZvy4sZ+NuedxhftxyS3DvVy+aXDsMLwHgcATgAAU+K8AAIAACIAACIAACASRgLn9DYr++zdHuiMFEQD2nBYB1TwjrXFeGaQlnWzU5FEoc2FJNXFtGZjzBPr22+oGJg5IJI9qXDbBF927d8IxHACBIBOAABTku4+9gwAIgAAIgAAIBJKAPrCTor/6Erf4xm/HA/kFsLNpgyNdXGFptGxPw0/d/haPCpHu3k/mlkf5fRYCUBHSh9JAbn+IyTWW+ttsX2e0rCJj5umHr+P7qkKkiqtsz4MLQMDPBMbFyfl5q9gbCIAACIAACIAACICA7m6n4TtvJeo7BBggMDUBeRh3gznlB0eXmJsfGt2R7trF9WMyjHKSYtDSVar/wOh8eOMMAd23j1RZYseuqWaWgtCKW7qr2kWcnsddv9iUylzgm2o9nAcBLxJABJAX7xp8BgEQAAEQAAEQAIEMCOjBPore+UXuXrQvg6txSSAJ8EN1wa2MozhiAzlxQ7ettyJFMp1cVc/J9FJcl4JANqlbqqTGEn4g/qQAjFOBJeCCv9EDyx4bBwEQAAEQAAEQAIG8EdCxKEV//TXSezblbU0s5AcCkcJvYvr8HPrAqWXRoYznVyVIMcoYXooLdS9E6hR4cAoEMiYAAShjdLgQBEAABEAABEAABLxBQGtNsd9+n/TGl73hMLx0D4HB4cL6Usx1dnRuO5GZbVIXKEMLuUAgy9B1V1/WfxAdvFx9g+CcVwlAAPLqnYPfIAACIAACIAACIJAmgdiDvyRzjRS8hYGAPQK6o8PeBU6Pns31XGI5LlbuaHt4pwEEdD4do9gr/0zRN+4hsyMLgS6g+LBtEJiMAASgycjgOAiAAAiAAAiAAAj4gEBs9f+Q+cRvfbATbKEQBPRWfvjmmioFs91buaBvEy+f22K+ur8zwy2aGV6Hy6YkoJkti3Pmtj+TNgsciTalsxgAAt4gAAHIG/cJXoIACIAACIAACICAbQLm2icp9sDPbF+HC0BglMBAP9FgARsH97YTvfUSURdHARXXjrrl6BtuF6579nKm2QHSwzajjZzpTu/odnw3WbSf9IG1vtsWNgQChSAAAagQ1LEmCIAACIAACIAACOSYgLn5VYre822un4In1Byj9v305poXiIq4Fk8hrWs/0fYtRGUznPOitIGovJnn40eiQ9tYZHiV9P7X7M2PNuP2eGU42tz7fxwFFMvwalwGAiAQJwABKE4CP0EABEAABEAABEDAJwTMvVspetdXuHYK0iZ8cksLu40hbsEeKWAaWHz3kWKiPhaCKmbGj9j/WcRduypaeD+VRFxomHp3s0g65s/JIKeCKTsRT7lNTbO/QZ9eMdxDuu11n24O2wKB/BGAAJQ/1lgJBEAABEAABEAABHJOQHd3UPTOW4kGenO+FhYIEgEXRJLNmM3AOQpEijaLiJOuhVg4EtGopJ5o6BBfv5NoePLOYrqXhaF0DRF26ZLKepy59wUOaETNpaxBYoJAE4AAFOjbj82DAAiAAAiAAAj4jkBZJanGWb7bFjZUQAIGPzLEegroAC/dcgzXIjpwxAcRccJlRz5PeMeROWXT+DWdfR8aEY0G2iaMSnZAH1jHh9OM7EGUXTKEuTnG0Vm6/c3czI1ZQSAgBCAABeRGY5sgAAIgAAIgAALBIKBCYQpfcxtRnYO1UoKBDruchIBafAJHlHHkTKGsjNO2IizijLeSJEWh5ZhEB0nUT98+fu3lq2xGL8U45U2nJwBpLlAMyx8Bc8/zHAVk837mzz2sBAKuJwAByPW3CA6CAAiAAAiAAAiAgE0CPVzHpIMffmEg4AABVcMCTCGtZT5H8STpzjU4Jo0rwkWqpajzQMdIipeIOFmYPsQRRulYIYWxdPzz2xiO4tKdm/y2K+wHBPJGAAJQ3lBjIRAAARAAARAAARDIDwFz3dMcwWCzVgYX2FUtrflxEKt4jEBf4fyV6J+BSWryDHNUktT2kYifWHSkqLNDnuq29ZwFFppyNi2FpGF5JWDueS6v62ExEPATATsl7v20b+wFBEAABEAABEAABHxJQHPx59iTv0t/b6UVZJz2LgqdegnXWOml4W9/OP1rMdL/BJq4TfpAV+H2WSZpXinaf0tB6FxZlLuDhVL9vpzTxKQrGSy/BDi1z+zaSkb13Pyui9VAwAcEIAD54CZiCyAAAiAAAiAAAiAQJ2Cuf5boUBpRCZV1FFp5BRknX0iquNS6XLMYpI46gfRbL8Wnw8+AEzCOWsSds6SOToEsLI8rKQSgHLpltm8kozFFVFwaEUI5dC/QU0sUEASgQH8FsPkMCUAAyhAcLgMBEAABEAABEAABNxLQB3amdqu+mUJn/jUZx59DKhxJGKu421P4Q18j/cZzFHv4LtJ7Niecx4cAEijiKJck9ZfzRuLgDqKZHIWkOcUr39bNazcdO/nadtMs8+2/n9fjyC/N90dVouOhn28z9uY8AQhAzjPFjCAAAiAAAiAAAiCQFwLSDUepkW5FOjpE5uP/ReZj/5F0bTVjARln/Q0ZS84gEXomM5lPHfM2UkefQvrNF0j3cvqPpMLw/PIyN72CCKHJ4PnxuFlI9YeByveuuGbyOkA5Zq45/U0Vc4HpJKaHsys0nWRKHLJBILbraQoffaWNKzAUBEAAAhC+AyAAAiAAAiAAAiDgQQLRe/+JzOf+wO2xud21yQWfRQcSoWacqblLKHTWlWQsOnHcmdQfLSHo6JMnDDKWruI6QR+acBwH/EdAHcXRL31thd+YOblgmWvn9ME3SM1ckXyZQS5CDSscAY4CQi2gwuHHyt4kAAHIm/cNXoMACIAACIAACASYgD7UNiL+CIPhJO2x+bBi8cYSfubwQ7yDFnvkbgdnw1SuJdAwnVRTGad/9RbexZEgt8L4MdjJf5j4kSlJCprud4E4VhgqrlnV3P00agG55m7AES8QgADkhbsEH0EABEAABEAABEBgLAGJ9JHUL04BSzBlkLFsFVmpXtPnJZxy4oPmSCOrxbwTk2EO9xIoKiFj8VEc/ZNGMfF87EKN+57nY80xa+jBHlLMZIKhA9gEJHk/0LuXzM5NZNQsyPvSWBAEvEgAApAX7xp8BgEQAAEQAAEQCBwB3d1O5saXyXz9WdLrnp4o/nBXr/A1t5Exkx/cc2V9nPIiEUdVDaSq6kjv3JCrlTBvAQkYp59O1LO7gB6MW9pMHuU2blTOPurOLRwNdUzi/NIBLFbg+kiJHgX2k8m1gFT1/NF6aIEFgY2DQBoEIAClAQlDQAAEQAAEQAAEQKCQBKS1e/TBO4n2b090o6iUVPN8IiNE4b/5LD8ENSSed/iTqqih0HnvJ925n8KX3kTil7nmMTLf/D+iwT6HV8N0hSBgrDjVXeKPQBgu8HdLxLBpSxPTwHQh89IK8c1w8Zr9B0h3vEWqrtXFTsI1EHAHAQhA7rgP8AIEQAAEQAAEQAAEJiVgcFeuIn6Ze7dywecodyUqI3Pzq2S0nphz0We8U1JXKG7il7wkNUzv2USx//oe6X3sI8y7BCo4sqXAeksCPBY5k9XfSRiTjw/D/UThyJGVEP1zhIUL3kktIFV7FKKAXHAv4IK7CUAAcvf9gXcgAAIgAAIgAAIgMErAmD539H2ovnn0faHfSFt5xalnZtMsCECFvhnZrB8p4nbrXPTYTVbGLeBdYGbHFjIaj0SY6GEXFMd2ARfXuDDQTrp9Pal6Z4veu2Z/cAQEHCJQuJ6KDm0A04AACIAACIAACIAACLiEQGmFSxyBG5kQUM2zOcIslsmlubumvCp3c9uZuXsHjx7zu/OBDjtXY2weCJi7uT6aNvOwEpYAAe8SgADk3XsHz0EABEAABEAABEDAXQQgALnrftj0RtXW27wiD8OTdd/Kw7LJljC3PEIUjVqndO+BZENwrJAEBjtJH1xXSA+wNgi4nsAYGdv1vsJBEAABEAABEAABEAABFxNQpZUu9g6uTUmglFudR7nTm5tsUGrvuMQhHSVz++NEXGsGHcBcck/GuWHuedZKA1NcGB/mDwJRFl3feust69Xf30+LFi2i1tZWKisrc+UGu7q6aM2aNbRr1y5aunQpLV68mAxOk7Zr999/Pw0ODtJll12W0fWTreeWv04n8w/HQQAEQAAEQAAEQAAEPELAOJY7SHGnMIoO84tbZFs/+X0xF/Ll6CC9dZ3VOYx6uzyyo4C5WcSPBiMBLu7Z+O4NREcdx13mDrrHJ+44RRFJd5SHOqQcuefGsCdD3RwFtJZUE39nYJ4n8Nvf/pZuueUW2rx5c8Jeqqqq6Ctf+Qr93d/9HYVC7hH7/vEf/5G+/vWv06FDR4T06upq+od/+Af69Kc/nbCHVB9+8Ytf0Ec/+lFriIhARUVcn80hgwDkEEhMAwIgAAIgAAIgAAJBJ6AaWyjEr0ltxXncMSw2IgStW03muqeJulz0YD+p4wE5oV26zz6OAnLPM94IpOEeohJOmRtocym04Lpl7nmOVMMSUgYedb38Lfjnf/5nuuGGG6wtLF++nM4++2wqKSmhZ555hh5//HH6xCc+QS+99BL96le/csU2ReT52te+ZnWiu+iii2jZsmX08ssv00MPPUSf+cxnqK2tjb7xjW9M6evGjRutvU05MMMBSrNleG3WlymlrDkK6ELWe8AEIAACIAACIAACIAACmRGQfwMOf/tDRB37MpsAVzlKwDh5Jbdcd6EgV9VEVDPJb8BDxcRP+hy5xCJRvi3MkW2FWDff+/TgekbLmWRMX5Ezz4eHh62ojEgkQkNDHO1o0+LXh0MG9T/7bZtXF3Z4/VlfoEO9A9TZ2UkS3ZILExFE0qcGBgboc5/7HH3zm99MSIO644476CMf+Yi19O9//3u69NJLHXdD/v/U3t5uzVtfn7o+mqR8HX/88dbYu+66i66++upRf37zm9/QNddcw+XDovT888/TSSedNHpu/BsZc/rpp1vj4uecjgCyn4wW9wQ/QQAEQAAEQAAEQAAEQCALAvLLQOWiIr9ZbMUXl+rOkYcd12+mmAWhPg4J2sNi1ZZNRJs5Jesgp1zI8XxZSR3En3yxzmAdc+/zpGOcfgrzJIH/+Z//scQfqfUjKVXja+hce+21dOGFF1p7EwEoF3bgwAFqaGiwXlJ7KJVJ6pfYaaedliD+yLH3vve9dPnll8tb+slPfmL9nOw/X/3qVy3xR8SvXBkEoFyRxbwgAAIgAAIgAAIgAAJTEwhPEtkx9ZUY4TABvZ3rbCi35VrxJg/tJyri2lJiIvK89RILPtuIhgdGjsl/+1gAkuORhiPHcvku7M4CtLncsqfm5sgsc+8LnnIZzh4h8OKLL1ofJBomHE6eynfyySdbY9auXXvkwjHvpBjzww8/TN/5znfotttuIxGKpDCz0yaRQg8++KA17fvf//6k04sIJHbPPfeQ+JXMJLVNxK45c+ZQXFBKNi7bY8lpZjsrrgcBEAABEAABEAABEACBdAhAAEqHUn7GDPBvuUuqiPo78rOenVX27eUC47VE21nkSWWb1nCXrplEjSwUxVggivZxWlss1RWZncvFnJl54rurVG0rC33VpNvWs8jHtZYyNM0CkG44llTxYfEww3lwWf4JSNrUL3/5y5Tpddu2sQjMNmvWrAkO3nvvvVYR5YMHE1NapZiy1OmRgszjo4omTJLmgQ0bNlBHx8jfmeeee27Sq8455xzruKS0vfLKK7Rq1aqEcT09PVbkkIhJUtPIyaLPCQvxB0QAjSeCzyAAAiAAAiAAAiAAAnkhYG59jfSON/KyFhZJk4Dh0oisbn6Q28OpXulYB/+Wf8PLRJtYQNjN9aUUC0fxCKJ0rk9njNQdgjlPoGImGfMuoFDLSgot+ygZre+22rqTEbG/Fot05va/2L8OV6RFwDRNSuclokYmJgWfpdtXMpP0rHjq1ymnnJIw5Ic//KHVOl3EHynGfPvtt5MISjfeeKPlr9QUinfYSrgwww/Soj5ukjKWzCoqKqi4mOuVsYlgNN5uvvlmq9PZpz71KTrzzDPHn3b0MyKAHMWJyUAABEAABEAABEAABNIhoLn7V/Tur3MX7RxEZ6TjAMZMIKDmceRFtHfCcU8fkDSxbZwiIoLNwmXOtZM3o57G4krnuataaOG7Rrt3WTXCqmYT8UvPPod051scFfQ66UPb03Zfd20ms3MzGTXz074GA1MT6B0YKXpdV8d1sNIwadMu0Twf+MAH0hg99RARlG666SYrlWr69Ol0/fXXj160Z88euvXWW63PUjj685///Oi5q666iq688ko677zz6M4777SKSJ966qnWeZlTRKWxNjZ6aP/+/VRaykXfx1hTE0cZssVbvkuqWqqi2LW1tbR3794JKWC/+93vLH+k7o9EJ+XaIADlmjDmBwEQAAEQAAEQAAEQmEDA3PIaUU/nhOM4UBgCximckqDbWSDJPOWmMJ6nuao2OYJoB1FDJYuODog3g1LHQ+olQcBM8w6kHhapoFDr5aTCJUnHqVBkJBKo/ljSQz38VV1P5sHXiQbako4fe9Dc8RgpFpHQFn4slczfj/TxZk1Vivgf7uqdajYRRkQEcsqkpbrU0hH7l3/5FxorREmbdUmnWrFiBd1yyy0Tlly5cqUV/fPjH//Yqgv0pz/9yRoj3b6mTZs2YXz8wNy5c+NvR3/Gu3PFa/qIH6l4yHkRgHp7j4jsu3fvpuuuu85K+fr1r389GiU0ukgO3iB2MQdQMSUIgAAIgAAIgAAIgEBqAsaS0/n5Gb+LTE0pP2eNM89lUYR/++33ujY9LBaYDhVvNof5++vSdLn8fG2cWyVUPCL+FLE4l4apogpu8X4ShZdcQ6FjryY17QSiVEW5WazTe/8vjZkxJB0CZSUj33upexOLxaZ8Sd2b973vfelMnXKMpJt98pOfpO9973vWuC9+8Yv0rne9K+GaePHoCy64YFIxJl6PR2rxOGGSqpaOxVPh4mKYfP7Qhz5EbW1tJN2/li3jCMU8GP6vmwfIWAIEQAAEQAAEQAAEQGAcAakLgToq46Dk/6Ox/GTuoOV8Z5z87yTNFbdz1MhRLBgMcmexbEzEslJOgekJELtseE12LXedCy28hFRp8topk10WP67KmijEL92yinTXVqtwtO7cxGJmYpSXued5K4JIFVfFL8VPDxGIi0iSLiX25S9/mUQAGm/xejw/+tGP6Oc///n409bn4WEWb9n27dtnpW9JnaH6+nqKRhO/M5L21dzcbI3t7u6ekAIWF3LiY+KFoK0LkvxHoozE4mli4uNDDz1kFYSWqKZ8GQSgfJHGOiAAAiAAAiAAAiAAAqMEYr/9HtebGaklMXoQb/JLoGE6URnfg8Tnnvz6UIjVdm/mVLDq7COeYoOF8N5XaxrzLiRVOSvrPSkWk5XU+eGX5vui2zeQKV3EenaOzM2CkLnjL5bYlPVimCCvBKQWzyWXXELSJl3SySTt69prr53gw9DQEMXr9ki0kKRoTWZxEUZSsuKFpuOCTvyasZ/l/djP8THyMy4AibAkQlFlZfJItrECkNQqitcnksif73//+2OnpHiHMzn4gx/8wFr7tNNOo3jNooTBNj9AALIJDMNBAARAAARAAARAAASyI2Bu4/odrz6e3SS4OjsC/MBsLFlE1JtlJEx2XhTm6l6uPTWDxYKhLPfez53JIvywN9xdmH14fFVj1llk1HHhcYdNcUqZalxKBr/04CErKsiU4tGdG0n37iVVzsInzBMENm/eTOeffz5t3LjRElb+8z//kyS9K5lJ63QpzCyROz/96U8dKzqdbK2xx+ICkByTQtLJBCCpExSPPFq0aJGV9iVRTWJSjyiVxWsZ3XbbbRCAUoHCORAAARAAARAAARAAAXcSMJ++152OBcgr4/SzWPzZE6Adj9vqro1ETZzCNS5VaNyoqT8WcyQRBKCpOY0boaadSIbU7smxScqXaj6FDH7pHv6+szgE8waB7du309lnn03ys6WlhR544IEp6+S0trZaApDUApqs65iINFJ8WQo7xyOBsiEi6WNSQFpSyqSo9Mc+9rEJ0z344IPWMWkFf9xxx1lCUbIopviFMtf9999vffzgBz9oRQAdf/zx8dNZ/VRcfIgTsAtj8SrZBXShMBvHqiAAAiAAAiAAAiAQYAJDX/lrov6eABMo7NbVgmNI1Ukvn4I9BhQWQHz1hfxANZTY+jl+Ku2fkXIWgI509Un7ugAPVHVHk5X6lUYHKbdikmgOiTiJRCIkqUd2LX69pDQN7vNWgerauWfQoe4e6uzsdERAScZO9AFJeXr22Wdpzpw59Pjjj1s/k40de+wLX/gCSScwabn+xhtvWBFBY8/LvOeeey49+uij1nybNm2aNLVLIonincH6+vom1AAaO68UcZaaRKeffjo99dRTY09Z76VY9f/+7/9aRavvvXfqX4BIupvsXyzebcz64MB/0AXMAYiYAgRAAARAAARAAARAID0CuosfuCH+pAcrV6NiXPSnJHmdilwt6cp5t79JZERGXDO4s1ExRwQVNfFnjuoJpdfZxxJ/ShtduT03OqUqZ5Mx9/xJOzS50Wf4lH8Cd9xxhyX+SMDI17/+dRIBZv369Ulfkh4WN6mrM2PGDJKCzO95z3ustuvxc1IXSDqIifgjdvPNN08q/sh5SSeTdacSf2TsDTfcYAlEq1evtjp6ybG4SYrXfffdZ32Mp3PFzxXiJyKACkEda4IACIAACIAACIBAQAmYrz1F0bu/HtDdu2jb4QgZJ8lvmA9xEeiRWhQu8i5/rpTX8Fr8O/HekQ49owsv5PSkdGsEVbQcKTY8OgHeTCDAQlno6CtJhUbaiE8476ED8QgeRACxWOqwiVAjkTfxgs5TTS/pYTt27BgdJqlTV111FfX09FBNTQ2tXLnSilSS9CxJ/xK74oor6J577kkpAI1OmOab7373u/TZz36WJMpo+fLldPLJJ9OaNWvohRdesGa49dZbJ4hDk02dywggFIGejDqOgwAIgAAIgAAIgAAIOE7A3LLW8TkxYQYEosNkPsOFuCuqyDjhJKKBfdl3xcrAjYJfIgWhk9nB3URVKR6VJGIowuJRZxvRfm4t38gRVR5OaUqGwNFjRVUUOuoyX4g/jnLBZBMISOHndMWfCRfzgYsvvpjWrl1L119/vRXtE4++kbES1SMizVTRP8nmnerYpz/9aVq4cKEVDfTKK6+QvMQaGhqs9LCbbrppqinych4RQHnBjEVAAARAAARAAARAAASEwPAd/4/0xjWA4TYCjTPIWNDKaVAxoj4WNWBEC5dwFNBYgYjrJpXUMx+OmNrNaScmp9LFbc7RLKChrlUcR8JPTqcLHfMeUiWcYucTQwRQbmsAOfU1kfu0YcMGqzC01BKaPXu21Ureqfknm0eKTL/++utWOpqIQlL82S2WQtZ2i4vwAwRAAARAAARAAARAwC8EVEVt0EsPu/NWHthDJr8kisVYxhFBlSx2cAvtQFv0cLnUIk5zifFj094tXL/qSKpJAhsZG0o4gg9CQIU58udSX4k/uLHeISApeosXL7Ze+fRaWsOPbQ+fz7WnWgsC0FSEcB4EQAAEQAAEQAAEQMA5AmWcKgNzLwGuX2G+8jyXxTFILVnB3cKqOD2M62bEht3rc6482/UWp4E1EG1fN/UKPRwpVI3+OomgWExccBGpiubEw/gEAiBQMAIQgAqGHguDAAiAAAiAAAiAQPAIKHmghrmfABdi1a++MBKtVVLKUUEnEpVy2/ggpYcN9xO1TRLxM/4OHtrLAhAXgyZz/JnAfjZmv52MmgWB3T82DgJuJACZ2o13BT6BAAiAbYg+ugAAKf1JREFUAAiAAAiAgE8JqNYVPt2Zj7c10E/m80+S+fhTpPvLiMLuqWfhGuqahR9V4Rp3Cu2ImnEyGU3LC+0G1gcBEBhHAALQOCD4CAIgAAIgAAIgAAIgkDsCxoz5FLr4b3O3AGbOKQH92ouk93FkTDFS+SaAHlMTesK5AB1QNQspNPOMAO0YWwUB7xCAAOSdewVPQQAEQAAEQAAEQMAXBEKnX0qhyz/ui70EcRN685tkPsctjodZBCrj+i7l/FJ4rKB+dAGTPw/GdC4iDgMBEHAlAdQAcuVtgVMgAAIgAAIgAAIg4G8CoZMu4I5KPRT74x3+3qhfdzc8SOYaLhYdt6aZZBzFbeSH9vERrhUUROviOkDlTSyGBXHzh/dc1sSZcDMCDABbBwF3E4BU7+77A+9AAARAAARAAARAwLcEQqveTcbpl/l2f4Ha2P5dZK5+jMM/AlzkOzbEreADXAeIo8BC898RqK89NgsCXiMAAchrdwz+ggAIgAAIgAAIgICPCITecS0ZJ1/oox0Feyvmi09zFExjcCHEQoHdu6o7mlRJXWD3j42DgBcIQADywl2CjyAAAiAAAiAAAiDgUwLKCFHo0ptILT7NpzsM2LaiUdL7DwVs02O2yx3TgmpGw5Kgbh37BgHPEIAA5JlbBUdBAARAAARAAARAwJ8ElFIUvurvKfzRb5Fx6juJqjNMIyqrItXSSuqYt/kTlEd2pV9fQ1Q03SPeOuxml9RACp4ZCy4mVdkSvI1jxyDgMQIoAu2xGwZ3QQAEQAAEQAAEQMCPBFQoRGr+MjL4RZfcQObW10hvf4PMLWtJb15LBkcIqdYVfGw96fa9pDv2kappImPpyhHRp3YaqeLSUTTR+/6FzKf/Z/Qz3uSXgPn0X8g480yi3oAJIkO9XASau6LpYEUCqXIUfs7vnzCsBgKZEYAAlBk3XAUCIAACIAACIAACIJBDAsZcTifhlxSK1lqTRAlZdtzZaa0a+qsPkPnCg9yqfDCt8RjkMAG+Z+aGzdwZbA7RYBdRbNjhBVw8nS5i5wIkAJVyzadIgItfu/irCNdAYDwBpICNJ4LPIAACIAACIAACIAACriIwKv7Y8EoVl5GSqKB5SzkiA//ktYHOuaG7t5P5+JOk22JE4RLn5nX7TEMBErv4Xkjb90z+jLr9NsI/EPAjAUQA+fGuYk8gAAIgAAIgAAIgAAJWTSFVUUPmns1kPv9HSwhSZZUUe+Ru0MkjAf3WOtI9s8hYNJ9TwvbnceUCLdXTTlQXHMFLFVUVCDSWBQEQsEsAApBdYhgPAiAAAiAAAiAAAiDgCQIi/ogZM+aT8a4bR3021z9Levem0c94kwcCe3aQ2dXBtZxm82I6DwsWcImegywAzWMHghEJpKrknsJAAAS8QAACkBfuEnwEARAAARAAARAAARBwjED4w98gvfNNiv3hF9yyfLs1r5o2h9ScY/m1mGhogGJ/voujVbh2Dcw5An09HAkUIVXPNXIGe5yb140zqTLWuQLw/YmUE5XUuvEOwCcQAIEkBCAAJYGCQyAAAiAAAiAAAiAAAv4loMq5Xfyik0gddYLVVUxNm0uqNLGIrbF8FQ3/9JNEB3f5F0QBdqbXv0K6uISMk07jAJkDRGa0AF7kYckh3lckD+sUYAk1/WQyGlgoDRVbL2WECuAFlgQBEMiEACriZUIN14AACIAACIAACIAACHiegDy4Srex8eKPbEyVVlLo9Es9v0dXbmBwgMynHiVzEwtAFdwy3Y/Wd8iPu+JonzoyZp5GiqN+VIQLrUP88ed9xq58SwACkG9vLTYGAiAAAiAAAiAAAiCQDQFVVZ/N5bh2KgIH95L54kssAs2YaqT3zndLsWvlPb+n8FjVLOSOX3iEnAITToOAawngT69rbw0cAwEQAAEQAAEQAAEQKCiBCtQ2yTn/Qx0cDbTaf23izRjrP/7rBKaKq3P+lcACIAACuSMAASh3bDEzCIAACIAACIAACICAhwmoqjoPe+8h14cHiYorPeRwmq4qH5ZbhQCU5s3HMBBwJwEIQO68L/AKBEAABEAABEAABECg0ASqGkjNWFBoL4KxfsyPLdP91u5ekSprCsb3EbsEAZ8SgADk0xuLbYEACIAACIAACIAACGRHQBkGhS65PrtJcPXUBCo5rWjAhy3TzaGp9+6FEQZHMnHdH6NlJamw/9LavHAL4CMIOEXAh3GJTqHBPCAAAiAAAiAAAiAAAkEnYHUJm7uY9NZ1QUeRu/0Pc/RPxTSinr25WyPfM4ekB7z3BSBj1tmkmo7jws/+K2id768E1gMBNxBABJAb7gJ8AAEQAAEQAAEQAAEQcC0B3dPpWt984dhAH5mPPUbmBu6cFeVooNI0ai+VNbh76yVV7vYvTe9UXSvEnzRZYRgIeIEABCAv3CX4CAIgAAIgAAIgAAIgUBACOsrRKW17CrJ24BbtaiPz5WfJfGI16Q7efUUz/yd55InewwPKZroXUXG5e32z4Znu3GxjNIaCAAi4nQAEILffIfgHAiAAAiAAAiAAAiBQMAJ6Dz8Aa7Ng6wd1Yb1xPUcFPULmlnYio5HFoOlWHRpSIUv40RteI/P5Z4iKKtyJqMgftXLM7XwPdj9HGn8G3Pk9g1cgYJMAagDZBIbhIAACIAACIAACIAACwSFgvvhwcDbrxp0e3EsmvywrZlHFZDFu+LWRz/29pLtZFyp2oeNhnzxmsfBj7l5NarCTQvPOdyFouAQCIGCHACKA7NDCWBAAARAAARAAARAAgcAQ0EMDZK55LDD7df1GBwdY/EksrKxffWEkOshtzhvJU9fc5ma6/ujunekOxTgQAAEXE4AA5OKbA9dAAARAAARAAARAAAQKR8B89XGiwb7COYCV0yMQc+EjjRFLz3evjEIXMK/cKfgJAikJuPBvy5T+4iQIgAAIgAAIgAAIgAAI5IWAmjY3L+tgkSwJDCRGBWU5mzOX60Fn5nHLLIZPUtrcwhN+gECBCEAAKhB4LAsCIAACIAACIAACIOBuAsasRaRaT3S3k/COdA8XAnKThSJcOJy7x/nK/JXS5qtbg82AgA0CEIBswMJQEAABEAABEAABEACBYBEInXZJsDbswd3qjjZ3eV1a7S5/HPDGqFvkwCyYAgRAoNAEIAAV+g5gfRAAARAAARAAARAAAfcSKK10r2/wbITAgT1E5dwq3i1WXO4WT7L3o3w6hY69mowZJ2c/F2YAARAoOAEIQAW/BXAABEAABEAABEAABEDAtQTCnM4DczeBaJTM1c+yCNTsDj+LuF29T8yoP5ZUWZNPdoNtgAAIQADCdwAEQAAEQAAEQAAEQAAEJiEghaAjn72Twjf+kIyz30MUKZ5kJA4XlAC3hzf/8ghReBq7UeB6NWH/FEzW/QcLeluxOAiAgLME/PO3k7NcMBsIgAAIgAAIgAAIgAAIkAqFiOqmk+KX0dJK+tR3UuzRfyfz+T8Smdzqu7KWFB83ZvK5/m4yn32AKOa3AsDe+SKYz/yF1OLjSVVpomiBOnHJr9h5eT+Y7t7lh21gDyAAAocJQADCVwEEQAAEQAAEQAAEQAAE0iSgKuso/K4bSV/wYRYYhkmVVyVcGauqp9gf70g4hg/5JaDXvUy6eTYZC2YSDXTmd3FZTbEw6BMBiMz/396dx0hy1XcA/1VVz8zex3h9r71rsz4WXxgMJmBsY2Nijjg4+AAMmMNKFEQiBxKBoghEDhHlT/5MlKBERJGiSEiRojghJMGEGIeYBIwTY4TNnQPHsLZ3veud6U7N2F7Wuzs7/Wa6u/pVf1oa7Uz3r977vc8bjdTfra56evR+ZiRAYGgCPgI2NFoDEyBAgAABAgQItFWgmFl7VPizuNZN29q65LzW9YPvRPfLX4vYcMro++42dObRMFZ6cN8wRjUmAQINCQiAGoI3LQECBAgQIECAQPsEik2z7VtUrivaW38k7x8/F7F2hBeHLhbeXrXoI4Cd9lzQOtdfY30TGKSAAGiQmsYiQIAAAQIECBCYaIGi/giYxxgJ9LrRvbu+OHR3a/3RrPp6Toc/yvpqGAu3j68GeKe3qbWHz5D998WG+mN0HgQItEZAANSarbQQAgQIECBAgACBxgXqAKg476URJ53ZeCsa+IlA975/jt7/zUWsqc8GmtsU3e/vrS/k/UB9htDd0XusvmBPeUQ49JND074bZJiUNvNQqovNO4cyrkEJEGhGQADUjLtZCRAgQIAAAQIEWihQTK+JqXf9ZlSXv6GFq8t7Sb1vPhjdz382uv92b0R9jaCozw5aePQeuj96T07XZwgN4K3Rs2PmLfVs9511UWzZ1YqlWAQBAs8IDOCvHEoCBAgQIECAAAECBA4X6D5y/+E/+n7MBXoPfLm+dM+GustidZ1267OMWvIoz7wmCtcAasluWgaBZwQEQH4TCBAgQIAAAQIECAxQoDc/Hz0B0ABFRzPU4plB3S0R0wtB0Aof3foW8G14zGyJYus5bViJNRAgcJhAfeUzDwIECBAgQIAAAQIEBiHQ63Zj/s9/L2LvnkEMZ4wRCyxcK2jxcfLpUZ6xs76NfH1R57knIg483l8nLQmAylMui6JY5dlQ/YmpIkBghAICoBFim4oAAQIECBAgQKDdAt37/ja6X7273YuchNX9z/ejW38demw7Jcozz4rYtD5i/smI/UsEfJlfA6jYeEYUJ10a5VbX/jm0974h0CIBAVCLNtNSCBAgQIAAAQIEmhUoTt7ZbANmH47Ao/8d3frr0GP2xCh3nB2xeWN9FekDdSD04/pW8/X1fxYCoF59V7EMz54pz35jlLPnHlqibwgQaJ+AAKh9e2pFBAgQIECAAAECDQkU2+vrpsysqz8ytK+hDkw7EoHHfhjd+uvQY/NslC+6tP64WH1mULFwS/ln7jB26PVx/2Zmq/Bn3PdIfwQGIOAi0ANANAQBAgQIECBAgACBBYGirKJ4wSUwJk1gz2PR/Vx9i/n7Hng2AMoLoNi8M6+GdUuAwIoEBEArYnMQAQIECBAgQIAAgWMLlLvqM0E8JlNg/1MRZSYfslhzQhSzu6M8/YrFr8ncMKsmMFkCmfx1mqxNsVoCBAgQIECAAIF8BcqLr4z5f/iziCd+lO8idL5ygWL8/4+9OPHi+i5nr148Y23lC3UkAQK5CYz/X6fcRPVLgAABAgQIECAw0QLF+s3RufVDWV4IeKI3bmCLH+/bpxenXh7VjtcIfwa23wYikI+AM4Dy2SudEiBAgAABAgQIZCJQ1tcBKq95W3Q/+6fD73jTCdF5x0ci9jwa3e99PXrffSh633vo0IWoi1PPjt6e+oLF+54Yfi9mqAXGNwAqT3tllKddbpcIEJhQAQHQhG68ZRMgQIAAAQIECAxXoKoDoN7DX43eI/cPb6I166Pznt+J8uQdEdvPjfKCVyzO1Vu4FfkPvxvzd/9FdO//fHRu/1jMfeq3Ip56cni9GPlZgfEMgBav9yP88VtKYKIFBEATvf0WT4AAAQIECBAgMCyBoiyj85YPx8FPvC9ib3178JU+TjgtqlfcsHh7+WJ6TcT02vr7+t/6dvPFhi1RbJw9auSiqEOIk86Mzk0fiPkTz4jYvy867/7tmPvDXz90ZtBRB3liQALjGQCV9XV/PAgQmGwBAdBk77/VEyBAgAABAgQIDFGg2DQbnVt+LeY++RsrmqWoz+zp3PG7i0HPigaoD6quujl6B/ZFUQdGiyHQH9Uh0NP7Vzqc45YVGMMAqJqJ2HDasp0rIECg3QIuAt3u/bU6AgQIECBAgACBhgXKc18S5VW39N/F1MxifXn5G6Lz3o+vKvx5btKF8GfhUe7YHZ13/WZEPYfHkAR64xcAFVteEItnhQ1pyYYlQCAPAWcA5bFPuiRAgAABAgQIEMhYoLrundH7zy9G73+/c/xV1B/3Wrig8+I1fY5fueJXy7Muis47Pxpzf/zRiLmDKx7HgZkIrDspyu2vyqRZbRIgMEwBZwANU9fYBAgQIECAAAECBGqBoqrqu4K99bgWRR3MTL3/E0MNf55roNx1aXTeXt85rJp67in/Dkpgrr4A9zg81p8a5dmvj2r3bVFMrR+HjvRAgEDDAgKghjfA9AQIECBAgAABApMhUF50ZUR9hs9Sj2L2lCjqu3qN6lGed1l0bquvB1RWo5pyMuZ5fG+z65zeGOU5b47O7rdGOXu+j341uxtmJzBWAgKgsdoOzRAgQIAAAQIECLRVYOGuYNXVty65vO63/2PJ14b1Qrn75dF564frEMjbgkEZ9x7+5qCGSh9nzeziGT/l5h3pxzqCAIHWC/hL3/ottkACBAgQIECAAIFxESgvvSZiy0nHbufJH0evO3/s14b4bHnhFVHVdyqLwluDQTD3Hv56RGfDIIZKG2N6c1Tn3lR/3OuZC36nHayaAIFJEPBXfhJ22RoJECBAgAABAgTGQqCoOou3ZT9mM/v3Ru+7dXjQwKO65OqobvqVOgQavztYNcCx+ikf3b/6MVJGKKqodt0QxXQDwVNKn2oJEGhUQADUKL/JCRAgQIAAAQIEJk2gvOynlzwLqPvQfY1xVC9+TVQ3/nJj87dp4u7dnx3hWUBFlDuvi2LdiW0itBYCBIYgIAAaAqohCRAgQIAAAQIECCwlUHSmonrN24/5cu8bzQVACw1VL70+qhved8zePJkgcPDp6D3w7YQDVlg6syWq826J8oQXrnAAhxEgMEkCnUlarLUSIECAAAECBAgQGAeB8tJro9x+bvTmD0bMHfbVwDWAjvSofupnIubnYv6vfv/Il/ycIND72pejOOem+gLbexKO6rN04U5fp14exbYL60/t+T/9PtWUEZh4AQHQxP8KACBAgAABAgQIEBi1wMIdweLkHTGuV9yprrixDoEOxvxdnxw1Tavm6951V5Q3XFuHfPsGs6467ClOuawOf15eX7PbW7nBoBqFwOQI+KsxOXttpQQIECBAgAABAgT6FqiuumXx7KT5v/tU38coPELgqSej9+APoti15YgXVvBjWX908IVvj2LN1hUc7BACBAjUJyRCIECAAAECBAgQIECAwLEEqmtvi/LVbznWS57rU6D3lS9F9FYfABUn7Bb+9GmujACBYwsIgI7t4lkCBAgQIECAAAECBGqBzmtvj/JVb2axCoHu39xVQ65b+Qj1seXJl638eEcSIECgFvARML8GBAgQIECAAAECBAgcV6Dz+jtirr5YdfeevzxunReXENj7RPS+9VgU29csUbD008W2i6I84+ooqqmli7xCgACBPgScAdQHkhICBAgQIECAAAECky7QueEXo3zZ6yadYcXr7937+YhqbdLx5WmviGrndcKfJDXFBAgsJeAMoKVkPE+AAAECBAgQIECAwPMEqjf90uIt4rv3feZ5z/uhX4GFM4CeWr64szbKM6+Ncvbc5WtVECBAoE8BAVCfUMoIECBAgAABAgQITLpAURRR/dyddQg0H91///tJ5xja+quL7nDWz9B0DUxgcgV8BGxy997KCRAgQIAAAQIECCQLFGUZ1c0fiPKiVyUfu+wBhbcnxZZdwp9lf1EUECCwEgFnAK1EzTEECBAgQIAAAQIEJligKKuobv1QVNe/O+K50Gbh3/oMocWfF/999vuy/jcWvj/8tefXLoRKzz0O/sGHo/fwV577sV3/Ft3jr2fDaVFuH0KwdvxZvUqAwIQICIAmZKMtkwABAgQIECBAgMAgBYqqipg9dZBDPjNWp81vUeaP61Wde1Odn7V5/cddvhcJEBiywE+i9iFPZHgCBAgQIECAAAECBAgsK1C1OADpPn385e/74fFf9yoBAgRWISAAWgWeQwkQIECAAAECBAgQGLBANTXgAcdkuIWPwC0TAM0/8tfRm9s/Jg1rgwCBtgkIgNq2o9ZDgAABAgQIECBAIGOBxY+WZdz/kq1v3LzkS4deOPDjmP/Gp6PXnTv0lG8IECAwKAEB0KAkjUOAAAECBAgQIECAwOoF2noG0KY+AqAFvb3/FXFgz+odjUCAAIEjBARAR4D4kQABAgQIECBAgACBBgVaeg2gYv3G/lCrNRFrtvZXq4oAAQIJAgKgBCylBAgQIECAAAECBAgMWaClAVCs39AXXLH1nCgKb9P6wlJEgECSgL8sSVyKCRAgQIAAAQIECBAYqkBbPwI2Pb08WzUT5amXL1+nggABAisQaPE9Fleg4RACBAgQIECAAAECBJoV6LTzLUoxdfy7mxVbzoly+xVRzGxq1t/sBAi0VqCdf11bu10WRoAAAQIECBAgQKDdAsVUfQ2cqZn+FtnrRcw93V9t01VTC2+9usfooohy53VRbrvwGK95igABAoMTEAANztJIBAgQIECAAAECBAisUqC69m2x8NXPo/f4Y3Hw47f1U9p8zZo62Ip9z/SxZjbKUy6Lov43ZrZEMbWu+f50QIBA6wUEQK3fYgskQIAAAQIECBAg0FKB3nw+C1tfn9XU3RfF7O7FM36K0luxfDZPpwTaIeCvTjv20SoIECBAgAABAgQITJ5A91gfqRpDhvWbI6r5KLa9KMozXl3f5asYwya1RIBA2wUEQG3fYesjQIAAAQIECBAg0FaB7pifAVRWUd3wvqguf31bd8C6CBDISEAAlNFmaZUAAQIECBAgQIAAgcMExvkMoJl10bn9Y1Ge5eLOh+2YbwkQaFBAANQgvqkJECBAgAABAgQIEFiFQG8MPwK2cTaKE7dH52ffH8VJZ6xicQ4lQIDAYAUEQIP1NBoBAgQIECBAgAABAiMS6I3TGUALoc/Nv1pf4+e8Ea3eNAQIEEgTEACleakmQIAAAQIECBAgQGBcBMblDKCFj3vd+qEoT981LjL6IECAwFEC5VHPeIIAAQIECBAgQIAAAQI5CIzJGUCdmz8g/Mnh90WPBCZcQAA04b8Alk+AAAECBAgQIEAgW4ExuAtYsfOCKC94ZbaEGidAYHIEBECTs9dWSoAAAQIECBAgQKBdAk2fAVR1oqov9uxBgACBHAQEQDnskh4JECBAgAABAgQIEDhaoDd/9HMjfKa6/j1RnrJzhDOaigABAisXcBHolds5kgABAgQIECBAgACBJgWaOgOoKKJ63R1RXXFjk6s3NwECBJIEBEBJXIoJECBAgAABAgQIEBgbgSauAbR2Q3Te8ZEoz7pobBg0QoAAgX4EfASsHyU1BAgQIECAAAECBAiMn0ADZwBV171T+DN+vwk6IkCgDwEBUB9ISggQIECAAAECBAgQGEOBXnfkTRVnXzzyOU1IgACBQQgIgAahaAwCBAgQIECAAAECBEYv0MAZQMW27aNfpxkJECAwAAEB0AAQDUGAAAECBAgQIECAQAMCoz4DqKjfPpXeQjWw06YkQGAAAv56DQDREAQIECBAgAABAgQINCAw6jOAFgKngwcaWKgpCRAgsHoBAdDqDY1AgAABAgQIECBAgEADAr0m7gLmDKAGdtqUBAgMQkAANAhFYxAgQIAAAQIECBAgMHqBUZ8BtHE2is706NdpRgIECAxAQAA0AERDECBAgAABAgQIECDQgEBvfqSTFjteONL5TEaAAIFBCgiABqlpLAIECBAgQIAAAQIERicw4jOAyvNfNrq1mYkAAQIDFhAADRjUcAQIECBAgAABAgQIjEhglNcAWrcpyguvGNHCTEOAAIHBCwiABm9qRAIECBAgQIAAAQIERiEwwtvAFzt2RzGzdhSrMgcBAgSGIiAAGgqrQQkQIECAAAECBAgQGLrACD8CVmzbPvTlmIAAAQLDFBAADVPX2AQIECBAgAABAgQIDE9ghAFQTLn71/A20sgECIxCQAA0CmVzECBAgAABAgQIECAweIFRfgSs8NZp8BtoRAIERingr9gotc1FgAABAgQIECBAgMDgBEZ4BlBv7uDg+jYSAQIEGhAQADWAbkoCBAgQIECAAAECBAYgMMq7gB3YN4CGDUGAAIHmBARAzdmbmQABAgQIECBAgACB1QiU1WqOTjq298SPkuoVEyBAYNwEBEDjtiP6IUCAAAECBAgQIECgP4F1G/urG0TV3j2DGMUYBAgQaExAANQYvYkJECBAgAABAgQIEFiNQPmia6J85ZtWM0T/x3bn+q9VSYAAgTEUEACN4aZoiQABAgQIECBAgACB5QWKqorOG38hip0XLF+82opqarUjOJ4AAQKNCgiAGuU3OQECBAgQIECAAAECqxUoz3nJaodY9vhiy0nL1iggQIDAOAt0xrk5vREgQIAAAQIECBAgQGA5gWLXpRGf+ZPlyqI4++Korn9PFCfviKgW3goVEY8/Gr3HH4vug1+M7j99OuLI272v3RDli6+L6ooblx1fAQECBMZZQAA0zrujNwIECBAgQIAAAQIElhUozzw/ivNfFr0H/2XJ2uq1t0d51S1RlEd8CGLryVHUX+WO3dG7+i3Re+T+OhCqQ6E9j0Yxe2qUF18ZxdTMkuN6gQABArkICIBy2Sl9EiBAgAABAgQIECCwpEDnDT8fB7/1QMT+vUfVVK97b1RX3nTU80c+UcysXQySjnzezwQIEGiDwBHxdxuWZA0ECBAgQIAAAQIECEyaQLHt9Oi84yMR02uet/TijPP7Cn+ed5AfCBAg0EIBAVALN9WSCBAgQIAAAQIECEyiQFlf46fz3o9HHPYxr/LSayaRwpoJECBwlMBYfATsnnvuOaoxTxAgQIAAAQIECBAgQGAlAnNrz4reQ/9aH1pG58kqCu83VsLomCUE5ubmlngl7elutxv3fOkraQc1XD03P5i1N7yMiZ2+6NWPplZf1sl8g9M3tWzzEiBAgAABAgQIECBAgEDmAtPT03HgwIHkVSwESFNTU8nHjdMBe/bsiU2bNo1TS3rpQ6DRM4A++MEPxhe+8IU+2lRCgAABAgQIECBAgAABAgTGR+Cqq65aUTOdTifuvPPOuPfee1d0fNMHXXLJJcKfpjdhhfM3egbQCnt2GAECBAgQIECAAAECBAgQIECAQIKAi0An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IADKcdf0TIAAAQIECBAgQIAAAQIECBBIEBAAJWApJUCAAAECBAgQIECAAAECBAjkKCAAynHX9EyAAAECBAgQIECAAAECBAgQSBAQACVgKSVAgAABAgQIECBAgAABAgQI5CggAMpx1/RMgAABAgQIECBAgAABAgQIEEgQEAAlYCklQIAAAQIECBAgQIAAAQIECOQo8P+5CvyUFCBFSwAAAABJRU5ErkJggg=="/>
          <p:cNvSpPr>
            <a:spLocks noChangeAspect="1" noChangeArrowheads="1"/>
          </p:cNvSpPr>
          <p:nvPr/>
        </p:nvSpPr>
        <p:spPr bwMode="auto">
          <a:xfrm>
            <a:off x="3923607" y="1139132"/>
            <a:ext cx="1718368" cy="17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336" y="1392480"/>
            <a:ext cx="3246120" cy="29796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/>
          <a:lstStyle/>
          <a:p>
            <a:r>
              <a:rPr lang="en-US" dirty="0" smtClean="0"/>
              <a:t>R uses in libraries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8857" y="11946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visualizations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35" y="1997635"/>
            <a:ext cx="3673825" cy="27454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82" y="4137853"/>
            <a:ext cx="5025857" cy="2319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736" y="1825625"/>
            <a:ext cx="802506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Scholarly Services Librarian at Oklahoma State University</a:t>
            </a:r>
          </a:p>
          <a:p>
            <a:r>
              <a:rPr lang="en-US" dirty="0" smtClean="0"/>
              <a:t>BA </a:t>
            </a:r>
            <a:r>
              <a:rPr lang="en-US" dirty="0"/>
              <a:t>in History, 2006; MS in Information </a:t>
            </a:r>
            <a:r>
              <a:rPr lang="en-US" dirty="0" smtClean="0"/>
              <a:t>Studies, </a:t>
            </a:r>
            <a:r>
              <a:rPr lang="en-US" dirty="0"/>
              <a:t>2011; MA in History in progress</a:t>
            </a:r>
          </a:p>
          <a:p>
            <a:r>
              <a:rPr lang="en-US" dirty="0" smtClean="0"/>
              <a:t>My background is in the humanities, </a:t>
            </a:r>
            <a:r>
              <a:rPr lang="en-US" dirty="0"/>
              <a:t>not math, not science, not statistics, not computer science, not </a:t>
            </a:r>
            <a:r>
              <a:rPr lang="en-US" dirty="0" smtClean="0"/>
              <a:t>computer programming.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You do not have to be a statistician or programmer to learn and use R!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2252846"/>
            <a:ext cx="2724484" cy="28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57" y="11946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Querying APIs</a:t>
            </a:r>
            <a:endParaRPr lang="en-US" dirty="0" smtClean="0"/>
          </a:p>
        </p:txBody>
      </p:sp>
      <p:pic>
        <p:nvPicPr>
          <p:cNvPr id="6" name="Picture 5" title="Crossref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3" y="1731169"/>
            <a:ext cx="5476875" cy="1833577"/>
          </a:xfrm>
          <a:prstGeom prst="rect">
            <a:avLst/>
          </a:prstGeom>
        </p:spPr>
      </p:pic>
      <p:pic>
        <p:nvPicPr>
          <p:cNvPr id="7" name="Picture 6" title="Unpaywall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" y="3320352"/>
            <a:ext cx="4279106" cy="1368513"/>
          </a:xfrm>
          <a:prstGeom prst="rect">
            <a:avLst/>
          </a:prstGeom>
        </p:spPr>
      </p:pic>
      <p:pic>
        <p:nvPicPr>
          <p:cNvPr id="9" name="Picture 8" title="ORCID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231" y="4327828"/>
            <a:ext cx="4212431" cy="17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351338"/>
          </a:xfrm>
        </p:spPr>
        <p:txBody>
          <a:bodyPr/>
          <a:lstStyle/>
          <a:p>
            <a:r>
              <a:rPr lang="en-US" dirty="0" smtClean="0"/>
              <a:t>Analyzing collections</a:t>
            </a:r>
          </a:p>
          <a:p>
            <a:r>
              <a:rPr lang="en-US" dirty="0" smtClean="0"/>
              <a:t>Data reference</a:t>
            </a:r>
          </a:p>
          <a:p>
            <a:r>
              <a:rPr lang="en-US" dirty="0" smtClean="0"/>
              <a:t>Website/institutional repository analytics</a:t>
            </a:r>
          </a:p>
          <a:p>
            <a:r>
              <a:rPr lang="en-US" dirty="0" smtClean="0"/>
              <a:t>Library usage statistics</a:t>
            </a:r>
          </a:p>
          <a:p>
            <a:r>
              <a:rPr lang="en-US" dirty="0" smtClean="0"/>
              <a:t>Writing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title="Document created in R Markdown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18450" y="1481581"/>
            <a:ext cx="3538289" cy="4490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title="Generic lineplo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56" y="3981310"/>
            <a:ext cx="3858855" cy="259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3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138"/>
            <a:ext cx="10515600" cy="435133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user interface for working with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You can use R without R Studio, but it's much more </a:t>
            </a:r>
            <a:r>
              <a:rPr lang="en-US" dirty="0" smtClean="0"/>
              <a:t>limiting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 Studio makes it easier to</a:t>
            </a:r>
          </a:p>
          <a:p>
            <a:pPr lvl="1"/>
            <a:r>
              <a:rPr lang="en-US" dirty="0" smtClean="0"/>
              <a:t>Import data, write and save scripts, install packages, work with objects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Also free and open source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from </a:t>
            </a:r>
            <a:r>
              <a:rPr lang="en-US" u="sng" dirty="0" smtClean="0"/>
              <a:t>rstudio.com</a:t>
            </a:r>
          </a:p>
        </p:txBody>
      </p:sp>
      <p:pic>
        <p:nvPicPr>
          <p:cNvPr id="4" name="Picture 3" title="RStudio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7" y="5431067"/>
            <a:ext cx="2868003" cy="100666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803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title="RStudio pa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4" y="1229590"/>
            <a:ext cx="8920411" cy="53894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157010" y="2435951"/>
            <a:ext cx="306977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/>
              <a:t>Text Editor or Script Pane</a:t>
            </a:r>
            <a:endParaRPr lang="en-US" altLang="en-US" sz="2400" b="1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-409433"/>
            <a:ext cx="65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7009" y="5360328"/>
            <a:ext cx="30697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/>
              <a:t>Console Pane</a:t>
            </a:r>
            <a:endParaRPr lang="en-US" alt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7593629" y="2441169"/>
            <a:ext cx="306977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/>
              <a:t>Environment &amp; History Pane</a:t>
            </a:r>
            <a:endParaRPr lang="en-US" alt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593629" y="5360327"/>
            <a:ext cx="30697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/>
              <a:t>Navigation pane</a:t>
            </a:r>
            <a:endParaRPr lang="en-US" altLang="en-US" sz="2400" b="1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/>
          <a:lstStyle/>
          <a:p>
            <a:r>
              <a:rPr lang="en-US" dirty="0" smtClean="0"/>
              <a:t>Panes 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-409433"/>
            <a:ext cx="65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25" y="3421168"/>
            <a:ext cx="7727091" cy="3318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838200" y="1216659"/>
            <a:ext cx="10320543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 smtClean="0"/>
              <a:t>Console Pane – </a:t>
            </a:r>
            <a:r>
              <a:rPr lang="en-US" altLang="en-US" sz="4000" b="1" i="1" dirty="0" smtClean="0"/>
              <a:t>bottom left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 smtClean="0">
              <a:solidFill>
                <a:srgbClr val="C397D8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/>
              <a:t>Type commands after the </a:t>
            </a:r>
            <a:r>
              <a:rPr lang="en-US" altLang="en-US" sz="4000" dirty="0" smtClean="0">
                <a:solidFill>
                  <a:srgbClr val="5152FF"/>
                </a:solidFill>
              </a:rPr>
              <a:t>&gt;</a:t>
            </a:r>
            <a:r>
              <a:rPr lang="en-US" altLang="en-US" sz="4000" dirty="0" smtClean="0">
                <a:solidFill>
                  <a:srgbClr val="7030A0"/>
                </a:solidFill>
              </a:rPr>
              <a:t> </a:t>
            </a:r>
            <a:r>
              <a:rPr lang="en-US" altLang="en-US" sz="4000" dirty="0" smtClean="0"/>
              <a:t>prompt</a:t>
            </a:r>
            <a:endParaRPr lang="en-US" altLang="en-US" sz="40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/>
          <a:lstStyle/>
          <a:p>
            <a:r>
              <a:rPr lang="en-US" dirty="0" smtClean="0"/>
              <a:t>Panes 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-409433"/>
            <a:ext cx="65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9343" y="1117600"/>
            <a:ext cx="10624457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 smtClean="0"/>
              <a:t>Script Pane – </a:t>
            </a:r>
            <a:r>
              <a:rPr lang="en-US" altLang="en-US" sz="4000" b="1" i="1" dirty="0" smtClean="0"/>
              <a:t>upper left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 smtClean="0">
              <a:solidFill>
                <a:srgbClr val="C397D8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/>
              <a:t>Draft, run, and save scripts</a:t>
            </a:r>
            <a:endParaRPr lang="en-US" alt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51" y="3196368"/>
            <a:ext cx="10132749" cy="3582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/>
          <a:lstStyle/>
          <a:p>
            <a:r>
              <a:rPr lang="en-US" dirty="0" smtClean="0"/>
              <a:t>Panes 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-409433"/>
            <a:ext cx="65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117600"/>
            <a:ext cx="12192000" cy="30777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 smtClean="0"/>
              <a:t>Environment &amp; History Pane – </a:t>
            </a:r>
            <a:br>
              <a:rPr lang="en-US" altLang="en-US" sz="4800" b="1" dirty="0" smtClean="0"/>
            </a:br>
            <a:r>
              <a:rPr lang="en-US" altLang="en-US" sz="4800" b="1" i="1" dirty="0" smtClean="0"/>
              <a:t>upper right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i="1" dirty="0" smtClean="0"/>
          </a:p>
          <a:p>
            <a:pPr marL="1485900" lvl="2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Shows objects read into R</a:t>
            </a:r>
          </a:p>
          <a:p>
            <a:pPr marL="1485900" lvl="2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Shows commands executed in the console</a:t>
            </a:r>
            <a:endParaRPr lang="en-US" alt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0387"/>
          <a:stretch/>
        </p:blipFill>
        <p:spPr>
          <a:xfrm>
            <a:off x="669263" y="4539183"/>
            <a:ext cx="4605956" cy="2088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434"/>
          <a:stretch/>
        </p:blipFill>
        <p:spPr>
          <a:xfrm>
            <a:off x="7465849" y="4539183"/>
            <a:ext cx="3855948" cy="2088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/>
          <a:lstStyle/>
          <a:p>
            <a:r>
              <a:rPr lang="en-US" dirty="0" smtClean="0"/>
              <a:t>Panes 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-409433"/>
            <a:ext cx="65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3771" y="1594604"/>
            <a:ext cx="10624457" cy="35394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 smtClean="0"/>
              <a:t>Navigation pane – </a:t>
            </a:r>
            <a:r>
              <a:rPr lang="en-US" altLang="en-US" sz="4800" b="1" i="1" dirty="0" smtClean="0"/>
              <a:t>bottom right</a:t>
            </a:r>
            <a:endParaRPr lang="en-US" altLang="en-US" sz="4800" b="1" dirty="0" smtClean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 smtClean="0">
              <a:solidFill>
                <a:srgbClr val="C397D8"/>
              </a:solidFill>
            </a:endParaRP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Navigate to your files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View plots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Load Packages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See help files</a:t>
            </a:r>
            <a:endParaRPr lang="en-US" alt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1682"/>
          <a:stretch/>
        </p:blipFill>
        <p:spPr>
          <a:xfrm>
            <a:off x="5885265" y="3559293"/>
            <a:ext cx="5553075" cy="30714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/>
          <a:lstStyle/>
          <a:p>
            <a:r>
              <a:rPr lang="en-US" dirty="0" smtClean="0"/>
              <a:t>Panes 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812" y="1705370"/>
            <a:ext cx="11172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 smtClean="0"/>
              <a:t>Change pane size, layout, and appearance:</a:t>
            </a:r>
            <a:endParaRPr lang="en-US" altLang="en-US" sz="4800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-409433"/>
            <a:ext cx="65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-578709"/>
            <a:ext cx="65" cy="6155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0083" r="31144" b="71485"/>
          <a:stretch/>
        </p:blipFill>
        <p:spPr>
          <a:xfrm>
            <a:off x="355596" y="3124138"/>
            <a:ext cx="6549326" cy="31087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416799" y="3876667"/>
            <a:ext cx="4071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Go to Tools &gt; Global Options</a:t>
            </a:r>
            <a:endParaRPr lang="en-US" sz="24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/>
          <a:lstStyle/>
          <a:p>
            <a:r>
              <a:rPr lang="en-US" dirty="0" smtClean="0"/>
              <a:t>Panes 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23" y="1474891"/>
            <a:ext cx="4826491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prompt</a:t>
            </a:r>
            <a:r>
              <a:rPr lang="en-US" dirty="0" smtClean="0"/>
              <a:t> is the blinking cursor in the </a:t>
            </a:r>
            <a:r>
              <a:rPr lang="en-US" b="1" dirty="0" smtClean="0"/>
              <a:t>console</a:t>
            </a:r>
            <a:r>
              <a:rPr lang="en-US" dirty="0" smtClean="0"/>
              <a:t> pane</a:t>
            </a:r>
          </a:p>
          <a:p>
            <a:r>
              <a:rPr lang="en-US" dirty="0" smtClean="0"/>
              <a:t>We type </a:t>
            </a:r>
            <a:r>
              <a:rPr lang="en-US" b="1" dirty="0" smtClean="0"/>
              <a:t>expressions </a:t>
            </a:r>
            <a:r>
              <a:rPr lang="en-US" dirty="0" smtClean="0"/>
              <a:t>into the prompt, and press the Enter key to </a:t>
            </a:r>
            <a:r>
              <a:rPr lang="en-US" b="1" dirty="0" smtClean="0"/>
              <a:t>evaluate</a:t>
            </a:r>
            <a:r>
              <a:rPr lang="en-US" dirty="0" smtClean="0"/>
              <a:t> them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9186"/>
          <a:stretch/>
        </p:blipFill>
        <p:spPr>
          <a:xfrm>
            <a:off x="5273333" y="1195243"/>
            <a:ext cx="6562353" cy="5288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928353" y="5826229"/>
            <a:ext cx="4313349" cy="461665"/>
            <a:chOff x="838200" y="5826229"/>
            <a:chExt cx="4313349" cy="461665"/>
          </a:xfrm>
        </p:grpSpPr>
        <p:sp>
          <p:nvSpPr>
            <p:cNvPr id="11" name="Rectangle 10"/>
            <p:cNvSpPr/>
            <p:nvPr/>
          </p:nvSpPr>
          <p:spPr>
            <a:xfrm>
              <a:off x="838200" y="5826229"/>
              <a:ext cx="3069771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/>
                <a:t>Command Prompt</a:t>
              </a:r>
              <a:endParaRPr lang="en-US" altLang="en-US" sz="2400" b="1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907971" y="5950040"/>
              <a:ext cx="1243578" cy="239802"/>
            </a:xfrm>
            <a:prstGeom prst="rightArrow">
              <a:avLst/>
            </a:prstGeom>
            <a:solidFill>
              <a:srgbClr val="515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67895" y="5056788"/>
            <a:ext cx="2936701" cy="1231106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2 + 2 </a:t>
            </a:r>
          </a:p>
          <a:p>
            <a:pPr marL="4572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4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2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Session 1: Introduction to R and R Studio</a:t>
            </a:r>
          </a:p>
          <a:p>
            <a:r>
              <a:rPr lang="en-US" sz="4000" dirty="0" smtClean="0"/>
              <a:t>Session 2: Reading and Exploring Data</a:t>
            </a:r>
          </a:p>
          <a:p>
            <a:r>
              <a:rPr lang="en-US" sz="4000" dirty="0" smtClean="0"/>
              <a:t>Session 3: Analyzing and Visualizing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48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3531321"/>
            <a:ext cx="10515600" cy="3326679"/>
          </a:xfrm>
        </p:spPr>
        <p:txBody>
          <a:bodyPr/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Assign</a:t>
            </a:r>
            <a:r>
              <a:rPr lang="en-US" dirty="0" smtClean="0"/>
              <a:t> the number 5 to the symbol 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y</a:t>
            </a:r>
            <a:r>
              <a:rPr lang="en-US" dirty="0" smtClean="0"/>
              <a:t> using the assignment operator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67943" y="5125311"/>
            <a:ext cx="2656114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&lt;- 5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926943" y="5495286"/>
            <a:ext cx="2656114" cy="615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2942" y="1311751"/>
            <a:ext cx="1111202" cy="1015663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6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&lt;-</a:t>
            </a:r>
            <a:endParaRPr lang="en-US" sz="6000" dirty="0"/>
          </a:p>
        </p:txBody>
      </p:sp>
      <p:sp>
        <p:nvSpPr>
          <p:cNvPr id="11" name="Rectangle 10"/>
          <p:cNvSpPr/>
          <p:nvPr/>
        </p:nvSpPr>
        <p:spPr>
          <a:xfrm>
            <a:off x="746614" y="2477026"/>
            <a:ext cx="10902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(</a:t>
            </a:r>
            <a:r>
              <a:rPr lang="en-US" sz="2800" i="1" dirty="0" smtClean="0"/>
              <a:t>Shift + comma</a:t>
            </a:r>
            <a:r>
              <a:rPr lang="en-US" sz="2800" dirty="0" smtClean="0"/>
              <a:t> and </a:t>
            </a:r>
            <a:r>
              <a:rPr lang="en-US" sz="2800" i="1" dirty="0" smtClean="0"/>
              <a:t>hyphen</a:t>
            </a:r>
            <a:r>
              <a:rPr lang="en-US" sz="2800" dirty="0" smtClean="0"/>
              <a:t>)</a:t>
            </a:r>
          </a:p>
          <a:p>
            <a:r>
              <a:rPr lang="en-US" sz="3600" b="1" dirty="0" smtClean="0"/>
              <a:t>Assignment Operator (meant to look like an arrow	    )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3317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say, </a:t>
            </a:r>
            <a:r>
              <a:rPr lang="en-US" sz="2800" dirty="0" smtClean="0"/>
              <a:t>"y </a:t>
            </a:r>
            <a:r>
              <a:rPr lang="en-US" sz="2800" b="1" dirty="0"/>
              <a:t>gets</a:t>
            </a:r>
            <a:r>
              <a:rPr lang="en-US" sz="2800" dirty="0"/>
              <a:t> 5</a:t>
            </a:r>
            <a:r>
              <a:rPr lang="en-US" sz="2800" dirty="0" smtClean="0"/>
              <a:t>."</a:t>
            </a:r>
          </a:p>
        </p:txBody>
      </p:sp>
      <p:sp>
        <p:nvSpPr>
          <p:cNvPr id="3" name="Right Arrow 2"/>
          <p:cNvSpPr/>
          <p:nvPr/>
        </p:nvSpPr>
        <p:spPr>
          <a:xfrm rot="10800000">
            <a:off x="10613584" y="3083677"/>
            <a:ext cx="496322" cy="35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assigning values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18163" y="2192547"/>
            <a:ext cx="11355673" cy="9848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ebook_usage</a:t>
            </a:r>
            <a:r>
              <a:rPr lang="en-US" altLang="en-US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read.csv</a:t>
            </a:r>
            <a:r>
              <a:rPr lang="en-US" altLang="en-US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("Fall </a:t>
            </a:r>
            <a:r>
              <a:rPr lang="en-US" altLang="en-US" sz="3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ebook</a:t>
            </a:r>
            <a:r>
              <a:rPr lang="en-US" altLang="en-US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usage.csv"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				 , header = TRUE)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479" y="3729159"/>
            <a:ext cx="11573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…except </a:t>
            </a:r>
            <a:r>
              <a:rPr lang="en-US" sz="2800" dirty="0"/>
              <a:t>names of functions that already exist in R </a:t>
            </a:r>
            <a:r>
              <a:rPr lang="en-US" sz="2800" dirty="0" smtClean="0"/>
              <a:t>(e.g. avoid "sum" </a:t>
            </a:r>
            <a:r>
              <a:rPr lang="en-US" sz="2800" dirty="0"/>
              <a:t>or </a:t>
            </a:r>
            <a:r>
              <a:rPr lang="en-US" sz="2800" dirty="0" smtClean="0"/>
              <a:t>"data")</a:t>
            </a:r>
            <a:endParaRPr 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11585" y="4640238"/>
            <a:ext cx="2468625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sum(sum</a:t>
            </a:r>
            <a:r>
              <a:rPr lang="en-US" altLang="en-US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53152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Pick </a:t>
            </a:r>
            <a:r>
              <a:rPr lang="en-US" sz="2800" dirty="0" smtClean="0"/>
              <a:t>almost any </a:t>
            </a:r>
            <a:r>
              <a:rPr lang="en-US" sz="2800" dirty="0"/>
              <a:t>name for your symbols</a:t>
            </a:r>
            <a:r>
              <a:rPr lang="en-US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9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assigning values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40807"/>
            <a:ext cx="10515600" cy="520390"/>
          </a:xfrm>
        </p:spPr>
        <p:txBody>
          <a:bodyPr/>
          <a:lstStyle/>
          <a:p>
            <a:r>
              <a:rPr lang="en-US" dirty="0" smtClean="0"/>
              <a:t>R is </a:t>
            </a:r>
            <a:r>
              <a:rPr lang="en-US" u="sng" dirty="0" smtClean="0"/>
              <a:t>case sensitive</a:t>
            </a:r>
            <a:r>
              <a:rPr lang="en-US" dirty="0" smtClean="0"/>
              <a:t>: a capital Y is not found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63357" y="2080146"/>
            <a:ext cx="6665286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y &lt;- 5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Error: object 'Y' not found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703098"/>
            <a:ext cx="6117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 not begin with numbers or symbols</a:t>
            </a:r>
            <a:endParaRPr 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2476" y="4414490"/>
            <a:ext cx="8887048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1z &lt;- 4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Error: unexpected symbol in "1z"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%z &lt;- 4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Error: unexpected input in "%z &lt;- 4"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7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assigning values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40807"/>
            <a:ext cx="10515600" cy="520390"/>
          </a:xfrm>
        </p:spPr>
        <p:txBody>
          <a:bodyPr/>
          <a:lstStyle/>
          <a:p>
            <a:r>
              <a:rPr lang="en-US" dirty="0" smtClean="0"/>
              <a:t>No blank spaces or symbols other than underscore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437194"/>
            <a:ext cx="672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Be descriptive, but make your names short</a:t>
            </a:r>
            <a:endParaRPr 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05613" y="1952768"/>
            <a:ext cx="9380773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 data &lt;- 1:10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Error: unexpected symbol in "my data"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myData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&lt;- 1:10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3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my_data</a:t>
            </a:r>
            <a:r>
              <a:rPr lang="en-US" altLang="en-US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</a:t>
            </a:r>
            <a:r>
              <a:rPr lang="en-US" altLang="en-US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1:10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05613" y="5228848"/>
            <a:ext cx="9874498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this_variable_name_is_too_long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&lt;- 1:10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expressions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40807"/>
            <a:ext cx="10515600" cy="836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Press enter </a:t>
            </a:r>
            <a:r>
              <a:rPr lang="en-US" dirty="0" smtClean="0"/>
              <a:t>in the console to </a:t>
            </a:r>
            <a:r>
              <a:rPr lang="en-US" b="1" dirty="0" smtClean="0"/>
              <a:t>evaluate </a:t>
            </a:r>
            <a:r>
              <a:rPr lang="en-US" dirty="0" smtClean="0"/>
              <a:t>the expression and </a:t>
            </a:r>
            <a:r>
              <a:rPr lang="en-US" b="1" dirty="0" smtClean="0"/>
              <a:t>return </a:t>
            </a:r>
            <a:r>
              <a:rPr lang="en-US" dirty="0" smtClean="0"/>
              <a:t>the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5511252"/>
            <a:ext cx="1054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] </a:t>
            </a:r>
            <a:r>
              <a:rPr lang="en-US" altLang="en-US" sz="2800" dirty="0" smtClean="0">
                <a:solidFill>
                  <a:srgbClr val="000000"/>
                </a:solidFill>
              </a:rPr>
              <a:t>means that the number 5 is the first element of this vector</a:t>
            </a:r>
            <a:r>
              <a:rPr lang="en-US" altLang="en-US" sz="2800" dirty="0" smtClean="0"/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57719" y="2266999"/>
            <a:ext cx="2231380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&lt;- 5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en-US" altLang="en-US" sz="3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84" y="3110911"/>
            <a:ext cx="3898659" cy="17122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89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expressions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40807"/>
            <a:ext cx="10515600" cy="836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</a:t>
            </a:r>
            <a:r>
              <a:rPr lang="en-US" b="1" dirty="0"/>
              <a:t>assign</a:t>
            </a:r>
            <a:r>
              <a:rPr lang="en-US" dirty="0"/>
              <a:t> anything to any variable, and then perform operations on or with that variable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6985" y="3747423"/>
            <a:ext cx="2656114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+ 20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en-US" altLang="en-US" sz="3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25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866610" y="3697602"/>
            <a:ext cx="3628703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+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10 15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56985" y="5082596"/>
            <a:ext cx="2570018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y^2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25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14699" y="2124754"/>
            <a:ext cx="6074229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&lt;- 5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z &lt;- c(5, 10, 15)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866610" y="5217516"/>
            <a:ext cx="3628703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sum(y, z)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40808"/>
            <a:ext cx="10515600" cy="2531692"/>
          </a:xfrm>
        </p:spPr>
        <p:txBody>
          <a:bodyPr>
            <a:normAutofit/>
          </a:bodyPr>
          <a:lstStyle/>
          <a:p>
            <a:r>
              <a:rPr lang="en-US" dirty="0" smtClean="0"/>
              <a:t>R contains a number of </a:t>
            </a:r>
            <a:r>
              <a:rPr lang="en-US" b="1" dirty="0" smtClean="0"/>
              <a:t>functions</a:t>
            </a:r>
            <a:r>
              <a:rPr lang="en-US" dirty="0" smtClean="0"/>
              <a:t> you use to do something with your data </a:t>
            </a:r>
          </a:p>
          <a:p>
            <a:r>
              <a:rPr lang="en-US" b="1" dirty="0" smtClean="0"/>
              <a:t>Call</a:t>
            </a:r>
            <a:r>
              <a:rPr lang="en-US" dirty="0" smtClean="0"/>
              <a:t> a function on a variable by entering the function into the console followed by parentheses and the variables</a:t>
            </a:r>
          </a:p>
          <a:p>
            <a:r>
              <a:rPr lang="en-US" dirty="0" smtClean="0"/>
              <a:t>Functions can be </a:t>
            </a:r>
            <a:r>
              <a:rPr lang="en-US" b="1" dirty="0" smtClean="0"/>
              <a:t>nested </a:t>
            </a: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4063832"/>
            <a:ext cx="2596865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sum(3, 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7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7092142" y="4095708"/>
            <a:ext cx="3895297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sqrt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(9), 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7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66159" y="5683123"/>
            <a:ext cx="411170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is.function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(sum)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TRUE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40808"/>
            <a:ext cx="10515600" cy="2531692"/>
          </a:xfrm>
        </p:spPr>
        <p:txBody>
          <a:bodyPr>
            <a:normAutofit/>
          </a:bodyPr>
          <a:lstStyle/>
          <a:p>
            <a:r>
              <a:rPr lang="en-US" dirty="0"/>
              <a:t>Get help by typing a question mark followed by the function, and viewing the Navigation pane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212272" y="3657057"/>
            <a:ext cx="238046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?sum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help(sum)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762" y="2606654"/>
            <a:ext cx="6545671" cy="38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40808"/>
            <a:ext cx="10515600" cy="2531692"/>
          </a:xfrm>
        </p:spPr>
        <p:txBody>
          <a:bodyPr>
            <a:normAutofit/>
          </a:bodyPr>
          <a:lstStyle/>
          <a:p>
            <a:r>
              <a:rPr lang="en-US" dirty="0" smtClean="0"/>
              <a:t>A function can take a specified number of </a:t>
            </a:r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8857" y="2306346"/>
            <a:ext cx="6492162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sum(3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, 4, 5, 6, 7) </a:t>
            </a: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1] 25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sum(3, 4, NA)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NA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sum(3, 4, NA, na.rm =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7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362" y="2332974"/>
            <a:ext cx="4794123" cy="31886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30362" y="4075862"/>
            <a:ext cx="781251" cy="260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30362" y="4864666"/>
            <a:ext cx="3081999" cy="215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11614" y="4075862"/>
            <a:ext cx="1297858" cy="260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30362" y="5193144"/>
            <a:ext cx="4410534" cy="210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str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69832" y="3201910"/>
            <a:ext cx="1017105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dogBreeds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c("beagle", "pug", "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chihuahua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dogBreeds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[1:3] "beagle" "pug" "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chihuahua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97559" y="1909248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():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Compactly display information about an object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985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Excel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Tableau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Usage </a:t>
            </a:r>
            <a:r>
              <a:rPr lang="en-US" sz="3200" dirty="0"/>
              <a:t>analysis tool provided by vendor (e.g. </a:t>
            </a:r>
            <a:r>
              <a:rPr lang="en-US" sz="3200" dirty="0" err="1"/>
              <a:t>Intota</a:t>
            </a:r>
            <a:r>
              <a:rPr lang="en-US" sz="3200" dirty="0"/>
              <a:t> Assessment, EBSCO Usage Consolidation</a:t>
            </a:r>
            <a:r>
              <a:rPr lang="en-US" sz="32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SPSS/SAS/other statistics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/>
              <a:t>OpenRefine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38200" y="1035965"/>
            <a:ext cx="10515600" cy="206210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What programs do you currently use for your data cleanup, analysis &amp; visualization? </a:t>
            </a:r>
            <a:endParaRPr lang="en-US" sz="3600" dirty="0" smtClean="0"/>
          </a:p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Check </a:t>
            </a:r>
            <a:r>
              <a:rPr lang="en-US" sz="2800" dirty="0"/>
              <a:t>all that apply</a:t>
            </a:r>
            <a:r>
              <a:rPr lang="en-US" sz="2800" dirty="0" smtClean="0"/>
              <a:t>. Type other answers into the </a:t>
            </a:r>
            <a:r>
              <a:rPr lang="en-US" sz="2800" b="1" dirty="0" smtClean="0"/>
              <a:t>Questions box.</a:t>
            </a:r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752474"/>
          </a:xfrm>
        </p:spPr>
        <p:txBody>
          <a:bodyPr/>
          <a:lstStyle/>
          <a:p>
            <a:r>
              <a:rPr lang="en-US" dirty="0" smtClean="0"/>
              <a:t>Poll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The c() function</a:t>
            </a:r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25286" y="1790202"/>
            <a:ext cx="1051560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():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combine values into a vector</a:t>
            </a: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189368" y="3433306"/>
            <a:ext cx="5987435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x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c(1, 2, 3, 4,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(x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[1:5] 1 2 3 4 5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53"/>
            <a:ext cx="10515600" cy="2481328"/>
          </a:xfrm>
        </p:spPr>
        <p:txBody>
          <a:bodyPr>
            <a:normAutofit/>
          </a:bodyPr>
          <a:lstStyle/>
          <a:p>
            <a:r>
              <a:rPr lang="en-US" dirty="0"/>
              <a:t>Everything you manipulate in R is called an </a:t>
            </a:r>
            <a:r>
              <a:rPr lang="en-US" b="1" dirty="0"/>
              <a:t>object</a:t>
            </a:r>
            <a:r>
              <a:rPr lang="en-US" dirty="0"/>
              <a:t>. </a:t>
            </a:r>
          </a:p>
          <a:p>
            <a:r>
              <a:rPr lang="en-US" dirty="0" smtClean="0"/>
              <a:t>Vectors are the most basic type of object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vector</a:t>
            </a:r>
            <a:r>
              <a:rPr lang="en-US" dirty="0" smtClean="0"/>
              <a:t> is a sequence of elements of the </a:t>
            </a:r>
            <a:r>
              <a:rPr lang="en-US" b="1" dirty="0" smtClean="0"/>
              <a:t>same class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906087" y="112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5768" y="1801310"/>
            <a:ext cx="6959183" cy="70953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+mn-lt"/>
              </a:rPr>
              <a:t>numeric </a:t>
            </a:r>
            <a:r>
              <a:rPr lang="en-US" sz="4400" dirty="0" smtClean="0">
                <a:latin typeface="+mn-lt"/>
              </a:rPr>
              <a:t>or </a:t>
            </a:r>
            <a:r>
              <a:rPr lang="en-US" sz="4400" b="1" dirty="0" smtClean="0">
                <a:latin typeface="+mn-lt"/>
              </a:rPr>
              <a:t>integer</a:t>
            </a:r>
            <a:endParaRPr lang="en-US" sz="4400" b="1" dirty="0"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61075" y="3194556"/>
            <a:ext cx="6708568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my_integers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&lt;- 1:10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my_integers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[1:10] 1 2 3 4 5 6 7 8 9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class(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my_integers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fontAlgn="t"/>
            <a:r>
              <a:rPr lang="en-US" sz="2800" dirty="0">
                <a:latin typeface="Lucida Console" panose="020B0609040504020204" pitchFamily="49" charset="0"/>
              </a:rPr>
              <a:t>[1] "integer" </a:t>
            </a:r>
          </a:p>
        </p:txBody>
      </p:sp>
    </p:spTree>
    <p:extLst>
      <p:ext uri="{BB962C8B-B14F-4D97-AF65-F5344CB8AC3E}">
        <p14:creationId xmlns:p14="http://schemas.microsoft.com/office/powerpoint/2010/main" val="20373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vectors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777438"/>
            <a:ext cx="1082027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my_characters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c("Macbeth", "Dracula", "1984")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my_characters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[1:3] "Macbeth" "Dracula" "1984"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class(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my_characters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[1] “character"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35768" y="1801310"/>
            <a:ext cx="6959183" cy="70953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+mn-lt"/>
              </a:rPr>
              <a:t>character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9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vectors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35600" y="2992603"/>
            <a:ext cx="9305433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my_logical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c(TRUE,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FALSE, FALSE, 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my_logical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logi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[1:4] TRUE FALSE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FALSE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is.logical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my_logical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TRUE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49011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You can also use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T</a:t>
            </a:r>
            <a:r>
              <a:rPr lang="en-US" sz="2800" dirty="0" smtClean="0"/>
              <a:t> and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F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35768" y="1801310"/>
            <a:ext cx="6959183" cy="70953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dirty="0" smtClean="0"/>
              <a:t>logical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4823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vectors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4209" y="1654605"/>
            <a:ext cx="8748215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factors: </a:t>
            </a:r>
            <a:r>
              <a:rPr lang="en-US" sz="4400" dirty="0" smtClean="0"/>
              <a:t>represent categorical data</a:t>
            </a:r>
          </a:p>
          <a:p>
            <a:pPr algn="ctr"/>
            <a:r>
              <a:rPr lang="en-US" sz="2800" dirty="0" smtClean="0"/>
              <a:t>unordered (nominal) or ordered (ordinal)</a:t>
            </a:r>
            <a:endParaRPr lang="en-US" sz="2800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890516" y="3462216"/>
            <a:ext cx="10515600" cy="2531692"/>
          </a:xfrm>
        </p:spPr>
        <p:txBody>
          <a:bodyPr>
            <a:normAutofit/>
          </a:bodyPr>
          <a:lstStyle/>
          <a:p>
            <a:r>
              <a:rPr lang="en-US" dirty="0" smtClean="0"/>
              <a:t>Mostly useful for modeling functions in statistical analysis</a:t>
            </a:r>
          </a:p>
          <a:p>
            <a:r>
              <a:rPr lang="en-US" dirty="0" smtClean="0"/>
              <a:t>I usually coerce my factors to character strings when I read in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2044" y="4676330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stringsAsFactors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7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vectors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473057"/>
            <a:ext cx="1051560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my_nominal_factor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factor(c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book","dissertation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", "journal", "book", "dissertation"))</a:t>
            </a:r>
            <a:endParaRPr lang="en-US" alt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table(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my_nominal_factor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my_nominal_factor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book dissertation journal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	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1       2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209" y="1654605"/>
            <a:ext cx="8748215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factors: </a:t>
            </a:r>
            <a:r>
              <a:rPr lang="en-US" sz="4400" dirty="0" smtClean="0"/>
              <a:t>represent categorical data</a:t>
            </a:r>
          </a:p>
          <a:p>
            <a:pPr algn="ctr"/>
            <a:r>
              <a:rPr lang="en-US" sz="2800" dirty="0" smtClean="0"/>
              <a:t>unordered (nominal) or ordered (ordinal)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66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vectors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462699"/>
            <a:ext cx="10515600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my_ordinal_factor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c("small", "medium", "large", "small", "large")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my_ordinal_factor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ordered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my_ordinal_factor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	, levels = c("small", "medium", "large"))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my_ordinal_factor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small medium large small large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small &lt; medium &lt; large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levels(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my_ordinal_factor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endParaRPr lang="en-US" altLang="en-US" sz="2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1] </a:t>
            </a:r>
            <a:r>
              <a:rPr lang="en-US" altLang="en-US" sz="2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"small" "medium" "large"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4209" y="1255594"/>
            <a:ext cx="8748215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factors: </a:t>
            </a:r>
            <a:r>
              <a:rPr lang="en-US" sz="4400" dirty="0" smtClean="0"/>
              <a:t>represent categorical data</a:t>
            </a:r>
          </a:p>
          <a:p>
            <a:pPr algn="ctr"/>
            <a:r>
              <a:rPr lang="en-US" sz="2800" dirty="0" smtClean="0"/>
              <a:t>ordered (ordinal)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965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a vector with brackets</a:t>
            </a:r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5286" y="1641040"/>
            <a:ext cx="10515600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scale &lt;- c("do", "re", "mi", "fa", "so")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scale[1]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"do"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scale[5]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"so"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scale[c(1, 5)]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 [1] "do" "so"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scale[c(T, F, F, F, T)] 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&gt; [1] "do" "so"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54"/>
            <a:ext cx="10515600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vector</a:t>
            </a:r>
            <a:r>
              <a:rPr lang="en-US" dirty="0" smtClean="0"/>
              <a:t> can only contain objects of the same class…</a:t>
            </a:r>
          </a:p>
          <a:p>
            <a:r>
              <a:rPr lang="en-US" dirty="0" smtClean="0"/>
              <a:t>…except for </a:t>
            </a:r>
            <a:r>
              <a:rPr lang="en-US" b="1" dirty="0" smtClean="0"/>
              <a:t>lists</a:t>
            </a:r>
            <a:r>
              <a:rPr lang="en-US" dirty="0" smtClean="0"/>
              <a:t>, which can contain multiple objects of different classes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547550" y="3504335"/>
            <a:ext cx="815607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list(1:10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	, c("beagle", "pug",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chihuahua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	, TRUE)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my_list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 of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[1:10] 1 2 3 4 5 6 7 8 9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[1:3] "beagle" "pug"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chihuahua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$ : </a:t>
            </a: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logi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TRUE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6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36" y="1482737"/>
            <a:ext cx="4426874" cy="29488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77924" y="477255"/>
            <a:ext cx="82578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This will be overwhelming!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877924" y="4965680"/>
            <a:ext cx="82578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Refer to the handout and </a:t>
            </a:r>
            <a:br>
              <a:rPr lang="en-US" sz="4400" dirty="0" smtClean="0"/>
            </a:br>
            <a:r>
              <a:rPr lang="en-US" sz="4400" dirty="0" smtClean="0"/>
              <a:t>stay positive!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758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vectors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64072" y="2350904"/>
            <a:ext cx="923329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&lt;- c(1:10, "a")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[1:11] "1" "2" "3" "4" "5" "6" "7" "8" "9" "10" "a“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"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1" + "2" </a:t>
            </a:r>
            <a:endParaRPr lang="en-US" altLang="en-US" sz="2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C5060B"/>
                </a:solidFill>
                <a:latin typeface="Lucida Console" panose="020B0609040504020204" pitchFamily="49" charset="0"/>
              </a:rPr>
              <a:t>Error </a:t>
            </a:r>
            <a:r>
              <a:rPr lang="en-US" altLang="en-US" sz="2000" dirty="0">
                <a:solidFill>
                  <a:srgbClr val="C5060B"/>
                </a:solidFill>
                <a:latin typeface="Lucida Console" panose="020B0609040504020204" pitchFamily="49" charset="0"/>
              </a:rPr>
              <a:t>in "1" + "2" : non-numeric argument to binary operator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48803"/>
            <a:ext cx="10591818" cy="182716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246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you mix different objects in one vector, R will </a:t>
            </a:r>
            <a:r>
              <a:rPr lang="en-US" b="1" dirty="0" smtClean="0"/>
              <a:t>coerce </a:t>
            </a:r>
            <a:r>
              <a:rPr lang="en-US" dirty="0" smtClean="0"/>
              <a:t>the vector to be a single class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7608" y="3600314"/>
            <a:ext cx="7357783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vec &lt;- c("value1", "value2", NA)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is.na(vec)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smtClean="0">
                <a:solidFill>
                  <a:srgbClr val="000000"/>
                </a:solidFill>
                <a:latin typeface="Lucida Console" panose="020B0609040504020204" pitchFamily="49" charset="0"/>
              </a:rPr>
              <a:t>[1] FALSE FALSE TRUE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vec[is.na(vec)]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smtClean="0">
                <a:solidFill>
                  <a:srgbClr val="000000"/>
                </a:solidFill>
                <a:latin typeface="Lucida Console" panose="020B0609040504020204" pitchFamily="49" charset="0"/>
              </a:rPr>
              <a:t>[1] NA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246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way to deal with missing values</a:t>
            </a:r>
          </a:p>
          <a:p>
            <a:r>
              <a:rPr lang="en-US" smtClean="0"/>
              <a:t>Use </a:t>
            </a:r>
            <a:r>
              <a:rPr lang="en-US" altLang="en-US" smtClean="0">
                <a:solidFill>
                  <a:srgbClr val="0000FF"/>
                </a:solidFill>
                <a:latin typeface="Lucida Console" panose="020B0609040504020204" pitchFamily="49" charset="0"/>
              </a:rPr>
              <a:t>is.na() </a:t>
            </a:r>
            <a:r>
              <a:rPr lang="en-US" smtClean="0"/>
              <a:t>to test if a value is NA or not</a:t>
            </a:r>
          </a:p>
          <a:p>
            <a:r>
              <a:rPr lang="en-US" smtClean="0"/>
              <a:t>Conversely, use </a:t>
            </a:r>
            <a:r>
              <a:rPr lang="en-US" altLang="en-US" smtClean="0">
                <a:solidFill>
                  <a:srgbClr val="0000FF"/>
                </a:solidFill>
                <a:latin typeface="Lucida Console" panose="020B0609040504020204" pitchFamily="49" charset="0"/>
              </a:rPr>
              <a:t>complete.cases() </a:t>
            </a:r>
            <a:r>
              <a:rPr lang="en-US" smtClean="0"/>
              <a:t>to test if a value is </a:t>
            </a:r>
            <a:r>
              <a:rPr lang="en-US" u="sng" smtClean="0"/>
              <a:t>not </a:t>
            </a:r>
            <a:r>
              <a:rPr lang="en-US" smtClean="0"/>
              <a:t>missing</a:t>
            </a:r>
            <a:endParaRPr lang="en-US" u="sng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5208" y="482187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vec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complete.cases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vec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"value1" "value2"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40806"/>
            <a:ext cx="10515600" cy="5330582"/>
          </a:xfrm>
        </p:spPr>
        <p:txBody>
          <a:bodyPr>
            <a:normAutofit/>
          </a:bodyPr>
          <a:lstStyle/>
          <a:p>
            <a:r>
              <a:rPr lang="en-US" dirty="0" smtClean="0"/>
              <a:t>Manually create it</a:t>
            </a:r>
          </a:p>
          <a:p>
            <a:r>
              <a:rPr lang="en-US" dirty="0" smtClean="0"/>
              <a:t>Import it from a file</a:t>
            </a:r>
          </a:p>
          <a:p>
            <a:pPr lvl="1"/>
            <a:r>
              <a:rPr lang="en-US" dirty="0" smtClean="0"/>
              <a:t>Text file: TXT, CSV, TSV</a:t>
            </a:r>
          </a:p>
          <a:p>
            <a:pPr lvl="1"/>
            <a:r>
              <a:rPr lang="en-US" dirty="0" smtClean="0"/>
              <a:t>Excel: XLSX</a:t>
            </a:r>
          </a:p>
          <a:p>
            <a:pPr lvl="1"/>
            <a:r>
              <a:rPr lang="en-US" dirty="0" smtClean="0"/>
              <a:t>Statistics program: SPSS, MATLAB, Stata</a:t>
            </a:r>
          </a:p>
          <a:p>
            <a:pPr lvl="1"/>
            <a:r>
              <a:rPr lang="en-US" dirty="0" smtClean="0"/>
              <a:t>Databases: MySQL</a:t>
            </a:r>
          </a:p>
          <a:p>
            <a:pPr lvl="1"/>
            <a:r>
              <a:rPr lang="en-US" dirty="0" smtClean="0"/>
              <a:t>JSON, HTML, XML</a:t>
            </a:r>
          </a:p>
          <a:p>
            <a:r>
              <a:rPr lang="en-US" dirty="0" smtClean="0"/>
              <a:t>Gather it from the web</a:t>
            </a:r>
          </a:p>
          <a:p>
            <a:pPr lvl="1"/>
            <a:r>
              <a:rPr lang="en-US" dirty="0" smtClean="0"/>
              <a:t>Connect to webpages, servers, or APIs</a:t>
            </a:r>
          </a:p>
          <a:p>
            <a:pPr lvl="1"/>
            <a:r>
              <a:rPr lang="en-US" dirty="0" err="1" smtClean="0"/>
              <a:t>Webscraping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5286" y="1712459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A grid of rows and columns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Each column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is a vector of the </a:t>
            </a:r>
            <a:r>
              <a:rPr lang="en-US" sz="3200" u="sng" dirty="0" smtClean="0">
                <a:solidFill>
                  <a:srgbClr val="000000"/>
                </a:solidFill>
                <a:cs typeface="Arial" panose="020B0604020202020204" pitchFamily="34" charset="0"/>
              </a:rPr>
              <a:t>same</a:t>
            </a:r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 length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is a single data </a:t>
            </a:r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sz="32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tidyverse</a:t>
            </a:r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 includes a more efficient version of a data frame, called a </a:t>
            </a:r>
            <a:r>
              <a:rPr lang="en-US" altLang="en-US" sz="3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tibble</a:t>
            </a:r>
            <a:endParaRPr lang="en-US" sz="32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8761" y="2328976"/>
            <a:ext cx="1154795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title" = c("Macbeth","Dracula","1984")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		, "author" = c("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Shakespeare","Stoker","Orwell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		, "checkouts" = c(25, 15, 18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098" y="4389986"/>
            <a:ext cx="43719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3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5284" y="2036656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mtClean="0">
                <a:solidFill>
                  <a:srgbClr val="000000"/>
                </a:solidFill>
                <a:cs typeface="Arial" panose="020B0604020202020204" pitchFamily="34" charset="0"/>
              </a:rPr>
              <a:t>You can </a:t>
            </a:r>
            <a:r>
              <a:rPr lang="en-US" sz="3200" b="1" smtClean="0">
                <a:solidFill>
                  <a:srgbClr val="000000"/>
                </a:solidFill>
                <a:cs typeface="Arial" panose="020B0604020202020204" pitchFamily="34" charset="0"/>
              </a:rPr>
              <a:t>print</a:t>
            </a:r>
            <a:r>
              <a:rPr lang="en-US" sz="3200" smtClean="0">
                <a:solidFill>
                  <a:srgbClr val="000000"/>
                </a:solidFill>
                <a:cs typeface="Arial" panose="020B0604020202020204" pitchFamily="34" charset="0"/>
              </a:rPr>
              <a:t> small data frames to the console…</a:t>
            </a: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99117" y="3323380"/>
            <a:ext cx="496793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print(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title 	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author 	checkouts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Macbeth  Shakespeare 	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Dracula 	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Stoker          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1984 	   Orwell          18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9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95222" y="3969321"/>
            <a:ext cx="302967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View(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5286" y="2113785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But for larger data frames it’s better to call the </a:t>
            </a:r>
            <a:r>
              <a:rPr lang="en-US" altLang="en-US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View</a:t>
            </a:r>
            <a:r>
              <a:rPr lang="en-US" altLang="en-US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 function</a:t>
            </a:r>
            <a:endParaRPr lang="en-US" sz="3200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37" y="3273829"/>
            <a:ext cx="3871480" cy="18218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10937" y="5781688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Or to click on the object in the Environment pane.</a:t>
            </a:r>
            <a:endParaRPr 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5286" y="1914280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Can you edit data by hand as with spreadsheets?</a:t>
            </a: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5286" y="2952577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Yes…But it’s best practice to script and document all modifications</a:t>
            </a: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3932" y="5098571"/>
            <a:ext cx="390491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edit(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47" y="4349201"/>
            <a:ext cx="2790825" cy="1933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3" y="2772295"/>
            <a:ext cx="13049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Working in R Studio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106" y="2063726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Clear</a:t>
            </a:r>
            <a:r>
              <a:rPr lang="en-US" sz="2400" dirty="0" smtClean="0"/>
              <a:t> </a:t>
            </a:r>
            <a:r>
              <a:rPr lang="en-US" sz="2400" b="1" dirty="0" smtClean="0"/>
              <a:t>all objects</a:t>
            </a:r>
            <a:r>
              <a:rPr lang="en-US" sz="2400" dirty="0" smtClean="0"/>
              <a:t> from the workspace: click the broom in the Environment/History (upper right) pane,</a:t>
            </a:r>
          </a:p>
          <a:p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Clear</a:t>
            </a:r>
            <a:r>
              <a:rPr lang="en-US" sz="2400" dirty="0" smtClean="0"/>
              <a:t> </a:t>
            </a:r>
            <a:r>
              <a:rPr lang="en-US" sz="2400" b="1" dirty="0" smtClean="0"/>
              <a:t>specific objects </a:t>
            </a:r>
            <a:r>
              <a:rPr lang="en-US" sz="2400" dirty="0" smtClean="0"/>
              <a:t>from the workspace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rm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(dogs) </a:t>
            </a:r>
          </a:p>
          <a:p>
            <a:endParaRPr lang="en-US" altLang="en-US" sz="5400" dirty="0">
              <a:latin typeface="Arial" panose="020B0604020202020204" pitchFamily="34" charset="0"/>
            </a:endParaRPr>
          </a:p>
          <a:p>
            <a:endParaRPr lang="en-US" alt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04" y="1836478"/>
            <a:ext cx="5220164" cy="17471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98106" y="5478009"/>
            <a:ext cx="4173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Clear console</a:t>
            </a:r>
            <a:r>
              <a:rPr lang="en-US" sz="2400" dirty="0" smtClean="0"/>
              <a:t>: Press Ctrl + L (Command + L on 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r go to Edit &gt; Clear Console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86" y="4304275"/>
            <a:ext cx="2280397" cy="23474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052" y="4302015"/>
            <a:ext cx="1894116" cy="23497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8994711" y="4888111"/>
            <a:ext cx="522514" cy="24259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Working in R Studio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5286" y="2063726"/>
            <a:ext cx="10579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While in the </a:t>
            </a:r>
            <a:r>
              <a:rPr lang="en-US" sz="2400" b="1" dirty="0" smtClean="0"/>
              <a:t>console</a:t>
            </a:r>
            <a:r>
              <a:rPr lang="en-US" sz="2400" dirty="0" smtClean="0"/>
              <a:t> (lower left pane), Press the up and down arrow keys on your keyboard to cycle through previously entered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for Session 1: Nuts &amp; Bolts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R </a:t>
            </a:r>
          </a:p>
          <a:p>
            <a:r>
              <a:rPr lang="en-US" dirty="0" smtClean="0"/>
              <a:t>About R Studio</a:t>
            </a:r>
          </a:p>
          <a:p>
            <a:r>
              <a:rPr lang="en-US" dirty="0" smtClean="0"/>
              <a:t>R Basics: </a:t>
            </a:r>
          </a:p>
          <a:p>
            <a:pPr lvl="1"/>
            <a:r>
              <a:rPr lang="en-US" dirty="0" smtClean="0"/>
              <a:t>Writing &amp; evaluating expressions</a:t>
            </a:r>
          </a:p>
          <a:p>
            <a:pPr lvl="1"/>
            <a:r>
              <a:rPr lang="en-US" dirty="0" smtClean="0"/>
              <a:t>Assigning variables</a:t>
            </a:r>
          </a:p>
          <a:p>
            <a:pPr lvl="1"/>
            <a:r>
              <a:rPr lang="en-US" dirty="0" smtClean="0"/>
              <a:t>Calling functions</a:t>
            </a:r>
          </a:p>
          <a:p>
            <a:pPr lvl="1"/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Data frames</a:t>
            </a:r>
          </a:p>
          <a:p>
            <a:r>
              <a:rPr lang="en-US" dirty="0" smtClean="0"/>
              <a:t>Troubleshooting errors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 title="R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35" y="4061189"/>
            <a:ext cx="3310082" cy="25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Working in R Studio</a:t>
            </a:r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1" y="2412217"/>
            <a:ext cx="6148608" cy="34479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9278" y="2921971"/>
            <a:ext cx="4533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execute code from the </a:t>
            </a:r>
            <a:r>
              <a:rPr lang="en-US" sz="2400" b="1" dirty="0"/>
              <a:t>script pane</a:t>
            </a:r>
            <a:r>
              <a:rPr lang="en-US" sz="2400" dirty="0"/>
              <a:t>, highlight chunks of code </a:t>
            </a:r>
            <a:r>
              <a:rPr lang="en-US" sz="2400" dirty="0" smtClean="0"/>
              <a:t>and either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Click the </a:t>
            </a:r>
            <a:r>
              <a:rPr lang="en-US" sz="2400" b="1" dirty="0"/>
              <a:t>Run</a:t>
            </a:r>
            <a:r>
              <a:rPr lang="en-US" sz="2400" dirty="0"/>
              <a:t> 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Press Ctrl + R </a:t>
            </a:r>
          </a:p>
        </p:txBody>
      </p:sp>
    </p:spTree>
    <p:extLst>
      <p:ext uri="{BB962C8B-B14F-4D97-AF65-F5344CB8AC3E}">
        <p14:creationId xmlns:p14="http://schemas.microsoft.com/office/powerpoint/2010/main" val="63574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errors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6389" y="339163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You tried to run analysis on an object that has not been loaded into the environment. In other words, R can’t find what you’re looking for. </a:t>
            </a:r>
          </a:p>
          <a:p>
            <a:pPr algn="ctr"/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Check for typos, capitalization, spelling, etc.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Make sure the object has actually been loaded into R.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768658" y="1916078"/>
            <a:ext cx="60276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(Y)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C5060B"/>
                </a:solidFill>
                <a:latin typeface="Lucida Console" panose="020B0609040504020204" pitchFamily="49" charset="0"/>
              </a:rPr>
              <a:t>Error</a:t>
            </a:r>
            <a:r>
              <a:rPr lang="en-US" altLang="en-US" sz="2800" dirty="0">
                <a:solidFill>
                  <a:srgbClr val="C5060B"/>
                </a:solidFill>
                <a:latin typeface="Lucida Console" panose="020B0609040504020204" pitchFamily="49" charset="0"/>
              </a:rPr>
              <a:t>: object 'Y' not found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errors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59689" y="1551561"/>
            <a:ext cx="8872622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average(c(0, 5, 10))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Error: could not find function "average"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mean(c(0, 5, 10))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061" y="3709071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You tried use a function that doesn’t exist. </a:t>
            </a:r>
          </a:p>
          <a:p>
            <a:pPr algn="ctr"/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Check for typos, capitalization, spelling, etc.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is.function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 </a:t>
            </a:r>
            <a:r>
              <a:rPr lang="en-US" sz="2800" dirty="0" smtClean="0"/>
              <a:t>to make sure it is actually a function.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If the function is from a package that has not yet been loaded, load the package using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library()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69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571" y="3633590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Hanging plus sign &amp; blinking cursor: R is expecting something</a:t>
            </a:r>
          </a:p>
          <a:p>
            <a:pPr algn="ctr"/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In this case, it’s waiting for me to close my parentheses. Could be waiting for closed quotes as well.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Press the Escape key to interrupt the command, and add the required symbols.</a:t>
            </a:r>
            <a:endParaRPr lang="en-US" sz="28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801005" y="1816106"/>
            <a:ext cx="394308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sum(3, 4</a:t>
            </a:r>
          </a:p>
          <a:p>
            <a:pPr fontAlgn="t"/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endParaRPr lang="en-US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58343" y="2329413"/>
            <a:ext cx="9795457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sum(4,;3)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Error: unexpected ';' in "sum(4,;"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282646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You’ve entered a symbol in the wrong place. </a:t>
            </a:r>
          </a:p>
          <a:p>
            <a:pPr algn="ctr"/>
            <a:endParaRPr lang="en-US" sz="28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R stops evaluating the expression when it runs into the unexpected symbol—check there.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472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4" y="2451544"/>
            <a:ext cx="2076450" cy="2009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44078" y="610862"/>
            <a:ext cx="49038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You made it!</a:t>
            </a:r>
            <a:endParaRPr lang="en-US" sz="7200" dirty="0"/>
          </a:p>
        </p:txBody>
      </p:sp>
      <p:sp>
        <p:nvSpPr>
          <p:cNvPr id="6" name="Rectangle 5"/>
          <p:cNvSpPr/>
          <p:nvPr/>
        </p:nvSpPr>
        <p:spPr>
          <a:xfrm>
            <a:off x="2084166" y="5101672"/>
            <a:ext cx="80236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Refer to the handouts for exercises and more in-depth explanations.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90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of a programming language than a statistics program</a:t>
            </a:r>
          </a:p>
          <a:p>
            <a:r>
              <a:rPr lang="en-US" dirty="0" smtClean="0"/>
              <a:t>Originators described it as, "A language for data analysis and graphics" </a:t>
            </a:r>
          </a:p>
          <a:p>
            <a:r>
              <a:rPr lang="en-US" dirty="0" smtClean="0"/>
              <a:t>It can do</a:t>
            </a:r>
          </a:p>
          <a:p>
            <a:pPr lvl="1"/>
            <a:r>
              <a:rPr lang="en-US" dirty="0" smtClean="0"/>
              <a:t>Data creation, importing &amp; web scraping</a:t>
            </a:r>
          </a:p>
          <a:p>
            <a:pPr lvl="1"/>
            <a:r>
              <a:rPr lang="en-US" dirty="0" smtClean="0"/>
              <a:t>Data cleaning &amp; reshaping</a:t>
            </a:r>
          </a:p>
          <a:p>
            <a:pPr lvl="1"/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Statistics &amp; modeling</a:t>
            </a:r>
          </a:p>
          <a:p>
            <a:pPr lvl="1"/>
            <a:r>
              <a:rPr lang="en-US" dirty="0" smtClean="0"/>
              <a:t>Text mining</a:t>
            </a:r>
          </a:p>
          <a:p>
            <a:pPr lvl="1"/>
            <a:r>
              <a:rPr lang="en-US" dirty="0" smtClean="0"/>
              <a:t>Much more</a:t>
            </a:r>
          </a:p>
          <a:p>
            <a:pPr lvl="1"/>
            <a:endParaRPr lang="en-US" dirty="0"/>
          </a:p>
        </p:txBody>
      </p:sp>
      <p:pic>
        <p:nvPicPr>
          <p:cNvPr id="5" name="Picture 4" title="R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35" y="4061189"/>
            <a:ext cx="3310082" cy="25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407"/>
            <a:ext cx="4957156" cy="4351338"/>
          </a:xfrm>
        </p:spPr>
        <p:txBody>
          <a:bodyPr/>
          <a:lstStyle/>
          <a:p>
            <a:r>
              <a:rPr lang="en-US" dirty="0" smtClean="0"/>
              <a:t>Complex Data Manipulation</a:t>
            </a:r>
          </a:p>
          <a:p>
            <a:r>
              <a:rPr lang="en-US" dirty="0" smtClean="0"/>
              <a:t>Easier Automation</a:t>
            </a:r>
          </a:p>
          <a:p>
            <a:r>
              <a:rPr lang="en-US" dirty="0" smtClean="0"/>
              <a:t>Faster Computation</a:t>
            </a:r>
          </a:p>
          <a:p>
            <a:r>
              <a:rPr lang="en-US" dirty="0" smtClean="0"/>
              <a:t>Reads any kind of data</a:t>
            </a:r>
          </a:p>
          <a:p>
            <a:r>
              <a:rPr lang="en-US" dirty="0" smtClean="0"/>
              <a:t>Project organization</a:t>
            </a:r>
          </a:p>
          <a:p>
            <a:r>
              <a:rPr lang="en-US" dirty="0" smtClean="0"/>
              <a:t>Larger datasets</a:t>
            </a:r>
          </a:p>
          <a:p>
            <a:r>
              <a:rPr lang="en-US" dirty="0" smtClean="0"/>
              <a:t>Reproducibility &amp; sharing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628" y="6086552"/>
            <a:ext cx="41799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Adapted from Isaac Petersen, “Why R is Better Than Excel for Fantasy Football (and most other) </a:t>
            </a:r>
            <a:r>
              <a:rPr lang="en-US" sz="1000" dirty="0"/>
              <a:t>Data Analysis (R-Bloggers, 2014). </a:t>
            </a:r>
            <a:r>
              <a:rPr lang="en-US" sz="1000" dirty="0">
                <a:hlinkClick r:id="rId2"/>
              </a:rPr>
              <a:t>https://www.r-bloggers.com/why-r-is-better-than-excel-for-fantasy-football-and-most-other-data-analysis</a:t>
            </a:r>
            <a:r>
              <a:rPr lang="en-US" sz="1000" dirty="0" smtClean="0">
                <a:hlinkClick r:id="rId2"/>
              </a:rPr>
              <a:t>/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476489"/>
            <a:ext cx="4648200" cy="4981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 smtClean="0"/>
              <a:t>Finding and fixing errors</a:t>
            </a:r>
          </a:p>
          <a:p>
            <a:r>
              <a:rPr lang="en-US" sz="3300" dirty="0" smtClean="0"/>
              <a:t>Free &amp; open source</a:t>
            </a:r>
          </a:p>
          <a:p>
            <a:r>
              <a:rPr lang="en-US" sz="3300" dirty="0" smtClean="0"/>
              <a:t>Advanced statistics</a:t>
            </a:r>
          </a:p>
          <a:p>
            <a:r>
              <a:rPr lang="en-US" sz="3300" dirty="0" smtClean="0"/>
              <a:t>State-of-the-art graphics</a:t>
            </a:r>
          </a:p>
          <a:p>
            <a:r>
              <a:rPr lang="en-US" sz="3300" dirty="0" smtClean="0"/>
              <a:t>Runs on many platforms</a:t>
            </a:r>
          </a:p>
          <a:p>
            <a:r>
              <a:rPr lang="en-US" sz="3300" dirty="0" smtClean="0"/>
              <a:t>Active user community</a:t>
            </a:r>
          </a:p>
          <a:p>
            <a:r>
              <a:rPr lang="en-US" altLang="en-US" sz="3300" dirty="0" smtClean="0"/>
              <a:t>One-stop shop for </a:t>
            </a:r>
          </a:p>
          <a:p>
            <a:pPr lvl="1"/>
            <a:r>
              <a:rPr lang="en-US" altLang="en-US" dirty="0" smtClean="0"/>
              <a:t>Data reading</a:t>
            </a:r>
          </a:p>
          <a:p>
            <a:pPr lvl="1"/>
            <a:r>
              <a:rPr lang="en-US" altLang="en-US" dirty="0" smtClean="0"/>
              <a:t>Cleaning</a:t>
            </a:r>
          </a:p>
          <a:p>
            <a:pPr lvl="1"/>
            <a:r>
              <a:rPr lang="en-US" altLang="en-US" dirty="0" smtClean="0"/>
              <a:t>Processing</a:t>
            </a:r>
          </a:p>
          <a:p>
            <a:pPr lvl="1"/>
            <a:r>
              <a:rPr lang="en-US" altLang="en-US" dirty="0" smtClean="0"/>
              <a:t>Analyzing</a:t>
            </a:r>
          </a:p>
          <a:p>
            <a:pPr lvl="1"/>
            <a:r>
              <a:rPr lang="en-US" altLang="en-US" dirty="0" smtClean="0"/>
              <a:t>Visualizing</a:t>
            </a:r>
          </a:p>
          <a:p>
            <a:pPr lvl="1"/>
            <a:r>
              <a:rPr lang="en-US" altLang="en-US" dirty="0" smtClean="0"/>
              <a:t>Communicating</a:t>
            </a:r>
            <a:endParaRPr lang="en-US" altLang="en-US" dirty="0"/>
          </a:p>
        </p:txBody>
      </p:sp>
      <p:pic>
        <p:nvPicPr>
          <p:cNvPr id="7" name="Picture 6" title="R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239" y="5079205"/>
            <a:ext cx="1996277" cy="15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Go to </a:t>
            </a:r>
            <a:r>
              <a:rPr lang="en-US" dirty="0">
                <a:hlinkClick r:id="rId2"/>
              </a:rPr>
              <a:t>https://www.r-project.org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fontAlgn="ctr">
              <a:buNone/>
            </a:pPr>
            <a:endParaRPr lang="en-US" dirty="0"/>
          </a:p>
          <a:p>
            <a:pPr fontAlgn="ctr"/>
            <a:r>
              <a:rPr lang="en-US" dirty="0"/>
              <a:t>Click on CRAN (Comprehensive R Archive Network) under </a:t>
            </a:r>
            <a:r>
              <a:rPr lang="en-US" dirty="0" smtClean="0"/>
              <a:t>Download</a:t>
            </a:r>
          </a:p>
          <a:p>
            <a:pPr lvl="1" fontAlgn="ctr"/>
            <a:r>
              <a:rPr lang="en-US" dirty="0" smtClean="0"/>
              <a:t>scroll </a:t>
            </a:r>
            <a:r>
              <a:rPr lang="en-US" dirty="0"/>
              <a:t>down to your </a:t>
            </a:r>
            <a:r>
              <a:rPr lang="en-US" dirty="0" smtClean="0"/>
              <a:t>country</a:t>
            </a:r>
          </a:p>
          <a:p>
            <a:pPr lvl="1" fontAlgn="ctr"/>
            <a:r>
              <a:rPr lang="en-US" dirty="0" smtClean="0"/>
              <a:t>select </a:t>
            </a:r>
            <a:r>
              <a:rPr lang="en-US" dirty="0"/>
              <a:t>the download link corresponding to the city that is geographically closest to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43022</TotalTime>
  <Words>2497</Words>
  <Application>Microsoft Office PowerPoint</Application>
  <PresentationFormat>Widescreen</PresentationFormat>
  <Paragraphs>461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Lucida Console</vt:lpstr>
      <vt:lpstr>Wingdings</vt:lpstr>
      <vt:lpstr>Office Theme</vt:lpstr>
      <vt:lpstr>R for Libraries</vt:lpstr>
      <vt:lpstr>About me</vt:lpstr>
      <vt:lpstr>Session overview</vt:lpstr>
      <vt:lpstr>Poll Question</vt:lpstr>
      <vt:lpstr>PowerPoint Presentation</vt:lpstr>
      <vt:lpstr>Outline for Session 1: Nuts &amp; Bolts</vt:lpstr>
      <vt:lpstr>What is R?</vt:lpstr>
      <vt:lpstr>Why R?</vt:lpstr>
      <vt:lpstr>Download R</vt:lpstr>
      <vt:lpstr>Download R</vt:lpstr>
      <vt:lpstr>Advantages of R</vt:lpstr>
      <vt:lpstr>Drawbacks of R</vt:lpstr>
      <vt:lpstr>PowerPoint Presentation</vt:lpstr>
      <vt:lpstr>The new tool scale</vt:lpstr>
      <vt:lpstr>R uses in libraries</vt:lpstr>
      <vt:lpstr>R uses in libraries</vt:lpstr>
      <vt:lpstr>R uses in libraries</vt:lpstr>
      <vt:lpstr>R uses in libraries</vt:lpstr>
      <vt:lpstr>R uses in libraries</vt:lpstr>
      <vt:lpstr>R uses in libraries</vt:lpstr>
      <vt:lpstr>R uses in libraries</vt:lpstr>
      <vt:lpstr>R Studio</vt:lpstr>
      <vt:lpstr>Panes in R Studio</vt:lpstr>
      <vt:lpstr>Panes in R Studio</vt:lpstr>
      <vt:lpstr>Panes in R Studio</vt:lpstr>
      <vt:lpstr>Panes in R Studio</vt:lpstr>
      <vt:lpstr>Panes in R Studio</vt:lpstr>
      <vt:lpstr>Panes in R Studio</vt:lpstr>
      <vt:lpstr>Writing expressions</vt:lpstr>
      <vt:lpstr>Assigning values</vt:lpstr>
      <vt:lpstr>Tips for assigning values</vt:lpstr>
      <vt:lpstr>Tips for assigning values</vt:lpstr>
      <vt:lpstr>Tips for assigning values</vt:lpstr>
      <vt:lpstr>Evaluating expressions</vt:lpstr>
      <vt:lpstr>Evaluating expressions</vt:lpstr>
      <vt:lpstr>Calling a function</vt:lpstr>
      <vt:lpstr>Calling a function</vt:lpstr>
      <vt:lpstr>Calling a function</vt:lpstr>
      <vt:lpstr>The str() function</vt:lpstr>
      <vt:lpstr>The c() function</vt:lpstr>
      <vt:lpstr>Objects &amp; Vectors</vt:lpstr>
      <vt:lpstr>Types of vectors</vt:lpstr>
      <vt:lpstr>Types of vectors</vt:lpstr>
      <vt:lpstr>Types of vectors</vt:lpstr>
      <vt:lpstr>Types of vectors</vt:lpstr>
      <vt:lpstr>Types of vectors</vt:lpstr>
      <vt:lpstr>Types of vectors</vt:lpstr>
      <vt:lpstr>Subsetting a vector with brackets</vt:lpstr>
      <vt:lpstr>Lists</vt:lpstr>
      <vt:lpstr>Types of vectors</vt:lpstr>
      <vt:lpstr>NA</vt:lpstr>
      <vt:lpstr>Getting data into R</vt:lpstr>
      <vt:lpstr>Data frames</vt:lpstr>
      <vt:lpstr>Data frames</vt:lpstr>
      <vt:lpstr>Data frames</vt:lpstr>
      <vt:lpstr>Data frames</vt:lpstr>
      <vt:lpstr>Data frames</vt:lpstr>
      <vt:lpstr>Working in R Studio</vt:lpstr>
      <vt:lpstr>Working in R Studio</vt:lpstr>
      <vt:lpstr>Working in R Studio</vt:lpstr>
      <vt:lpstr>Troubleshooting errors</vt:lpstr>
      <vt:lpstr>Troubleshooting errors</vt:lpstr>
      <vt:lpstr>Troubleshooting errors</vt:lpstr>
      <vt:lpstr>Troubleshooting errors</vt:lpstr>
      <vt:lpstr>PowerPoint Presentation</vt:lpstr>
    </vt:vector>
  </TitlesOfParts>
  <Company>UHCL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Iakovakis</dc:creator>
  <cp:lastModifiedBy>clakova</cp:lastModifiedBy>
  <cp:revision>206</cp:revision>
  <dcterms:created xsi:type="dcterms:W3CDTF">2018-01-23T23:40:27Z</dcterms:created>
  <dcterms:modified xsi:type="dcterms:W3CDTF">2019-05-21T03:44:11Z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standard&amp;commercial=y&amp;derivatives=y&amp;jurisdiction=</vt:lpwstr>
  </property>
  <property fmtid="{D5CDD505-2E9C-101B-9397-08002B2CF9AE}" pid="3" name="CreativeCommonsLicenseURL">
    <vt:lpwstr>http://creativecommons.org/licenses/by/4.0/</vt:lpwstr>
  </property>
  <property fmtid="{D5CDD505-2E9C-101B-9397-08002B2CF9AE}" pid="4" name="CreativeCommonsLicenseXml">
    <vt:lpwstr>&lt;?xml version="1.0" encoding="utf-8"?&gt;&lt;result&gt;&lt;license-uri&gt;http://creativecommons.org/licenses/by/4.0/&lt;/license-uri&gt;&lt;license-name&gt;Attribution 4.0 International&lt;/license-name&gt;&lt;deprecated&gt;false&lt;/deprecated&gt;&lt;rdf&gt;&lt;rdf:RDF xmlns="http://creativecommons.org/ns#</vt:lpwstr>
  </property>
</Properties>
</file>