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14" r:id="rId3"/>
    <p:sldId id="311" r:id="rId4"/>
    <p:sldId id="413" r:id="rId5"/>
    <p:sldId id="365" r:id="rId6"/>
    <p:sldId id="425" r:id="rId7"/>
    <p:sldId id="366" r:id="rId8"/>
    <p:sldId id="368" r:id="rId9"/>
    <p:sldId id="367" r:id="rId10"/>
    <p:sldId id="352" r:id="rId11"/>
    <p:sldId id="364" r:id="rId12"/>
    <p:sldId id="361" r:id="rId13"/>
    <p:sldId id="405" r:id="rId14"/>
    <p:sldId id="372" r:id="rId15"/>
    <p:sldId id="371" r:id="rId16"/>
    <p:sldId id="362" r:id="rId17"/>
    <p:sldId id="277" r:id="rId18"/>
    <p:sldId id="354" r:id="rId19"/>
    <p:sldId id="353" r:id="rId20"/>
    <p:sldId id="390" r:id="rId21"/>
    <p:sldId id="391" r:id="rId22"/>
    <p:sldId id="382" r:id="rId23"/>
    <p:sldId id="377" r:id="rId24"/>
    <p:sldId id="406" r:id="rId25"/>
    <p:sldId id="379" r:id="rId26"/>
    <p:sldId id="424" r:id="rId27"/>
    <p:sldId id="421" r:id="rId28"/>
    <p:sldId id="419" r:id="rId29"/>
    <p:sldId id="422" r:id="rId30"/>
    <p:sldId id="423" r:id="rId31"/>
    <p:sldId id="393" r:id="rId32"/>
    <p:sldId id="412" r:id="rId33"/>
    <p:sldId id="398" r:id="rId34"/>
    <p:sldId id="400" r:id="rId35"/>
    <p:sldId id="395" r:id="rId36"/>
    <p:sldId id="415" r:id="rId37"/>
    <p:sldId id="407" r:id="rId38"/>
    <p:sldId id="396" r:id="rId39"/>
    <p:sldId id="397" r:id="rId40"/>
    <p:sldId id="426" r:id="rId41"/>
    <p:sldId id="378" r:id="rId42"/>
    <p:sldId id="380" r:id="rId43"/>
    <p:sldId id="381" r:id="rId44"/>
    <p:sldId id="384" r:id="rId45"/>
    <p:sldId id="387" r:id="rId46"/>
    <p:sldId id="408" r:id="rId47"/>
    <p:sldId id="411" r:id="rId48"/>
    <p:sldId id="427" r:id="rId49"/>
    <p:sldId id="385" r:id="rId50"/>
    <p:sldId id="388" r:id="rId51"/>
    <p:sldId id="418" r:id="rId52"/>
    <p:sldId id="401" r:id="rId53"/>
    <p:sldId id="402" r:id="rId54"/>
    <p:sldId id="403" r:id="rId55"/>
    <p:sldId id="409" r:id="rId56"/>
    <p:sldId id="410" r:id="rId57"/>
    <p:sldId id="420" r:id="rId58"/>
    <p:sldId id="416" r:id="rId59"/>
    <p:sldId id="428" r:id="rId60"/>
    <p:sldId id="42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0EFF"/>
    <a:srgbClr val="5152FF"/>
    <a:srgbClr val="915AF6"/>
    <a:srgbClr val="6F71F8"/>
    <a:srgbClr val="6F893C"/>
    <a:srgbClr val="51FBFF"/>
    <a:srgbClr val="C3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BED7-2831-4BFD-9CA2-E45617D3A95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77A9F-3972-4E52-B1C5-006185C7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8B8-B455-4367-88C6-6390442D1F90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9E3D-52C9-419C-AEAC-D3973113089F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E52C-9F99-49DF-BD74-D93FF5E569A1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20D-8A2E-4190-B890-62D591B0DF42}" type="datetime1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" y="6420358"/>
            <a:ext cx="520598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Hosted by ALCTS, Association for Library Collections and Technical Services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1-BCF0-423F-8909-2B6F651F3A7F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CE6D-8B99-406C-BF3B-2E8B069F72F5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8FD0-B565-4D5E-B22D-381F77B65050}" type="datetime1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6799-7743-483E-A2F5-825F25A3C29A}" type="datetime1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95A5-75FC-4C77-BD2C-66A2A8BEB3E7}" type="datetime1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60F4-992D-41B5-B097-226943B2AE36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364A-13B5-443A-9CA3-6B113E306A85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3BE5-EE4B-4D5B-A3B2-924B39C726B0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explore-intr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adley-wickham2016-02-04.jp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miller314/status/87722326026561536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a.org/alcts/confevents/upcoming/webinar/Intro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3167680" TargetMode="External"/><Relationship Id="rId2" Type="http://schemas.openxmlformats.org/officeDocument/2006/relationships/hyperlink" Target="https://stackoverflow.com/a/442565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views.rstudio.com/2017/06/08/what-is-the-tidyverse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20" y="326835"/>
            <a:ext cx="9144000" cy="2387600"/>
          </a:xfrm>
        </p:spPr>
        <p:txBody>
          <a:bodyPr/>
          <a:lstStyle/>
          <a:p>
            <a:r>
              <a:rPr lang="en-US" dirty="0" smtClean="0"/>
              <a:t>R for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2806510"/>
            <a:ext cx="9144000" cy="750506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 smtClean="0"/>
              <a:t>Session 2: Data Exploration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" y="5755692"/>
            <a:ext cx="804672" cy="283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06" y="6121317"/>
            <a:ext cx="251832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This work is licensed under a </a:t>
            </a:r>
            <a:r>
              <a:rPr lang="en-US" sz="1200" dirty="0" smtClean="0">
                <a:hlinkClick r:id="rId3"/>
              </a:rPr>
              <a:t>Creative Commons Attribution 4.0 International License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699912" y="4143098"/>
            <a:ext cx="68836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Clarke </a:t>
            </a:r>
            <a:r>
              <a:rPr lang="en-US" sz="3600" dirty="0" smtClean="0"/>
              <a:t>Iakovakis</a:t>
            </a:r>
          </a:p>
          <a:p>
            <a:pPr algn="ctr"/>
            <a:r>
              <a:rPr lang="en-US" sz="3600" dirty="0" smtClean="0"/>
              <a:t>Scholarly Communications Librarian</a:t>
            </a:r>
          </a:p>
          <a:p>
            <a:pPr algn="ctr"/>
            <a:r>
              <a:rPr lang="en-US" sz="3600" dirty="0" smtClean="0"/>
              <a:t>University of Houston-Clear Lake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888"/>
            <a:ext cx="10515600" cy="4940935"/>
          </a:xfrm>
        </p:spPr>
        <p:txBody>
          <a:bodyPr>
            <a:normAutofit/>
          </a:bodyPr>
          <a:lstStyle/>
          <a:p>
            <a:r>
              <a:rPr lang="en-US" dirty="0"/>
              <a:t>When you </a:t>
            </a:r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a file </a:t>
            </a:r>
            <a:r>
              <a:rPr lang="en-US" dirty="0"/>
              <a:t>into </a:t>
            </a:r>
            <a:r>
              <a:rPr lang="en-US" dirty="0" smtClean="0"/>
              <a:t>R, </a:t>
            </a:r>
            <a:r>
              <a:rPr lang="en-US" dirty="0"/>
              <a:t>you </a:t>
            </a:r>
            <a:r>
              <a:rPr lang="en-US" dirty="0" smtClean="0"/>
              <a:t>must save it as an </a:t>
            </a:r>
            <a:r>
              <a:rPr lang="en-US" b="1" dirty="0" smtClean="0"/>
              <a:t>object. </a:t>
            </a:r>
            <a:r>
              <a:rPr lang="en-US" dirty="0" smtClean="0"/>
              <a:t>In other words, create a copy of it in </a:t>
            </a:r>
            <a:r>
              <a:rPr lang="en-US" dirty="0"/>
              <a:t>R’s working </a:t>
            </a:r>
            <a:r>
              <a:rPr lang="en-US" dirty="0" smtClean="0"/>
              <a:t>memory.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When you manipulate the data, you are manipulating that object in the R environment, </a:t>
            </a:r>
            <a:r>
              <a:rPr lang="en-US" u="sng" dirty="0" smtClean="0"/>
              <a:t>not the data file itself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have to </a:t>
            </a:r>
            <a:r>
              <a:rPr lang="en-US" b="1" dirty="0" smtClean="0"/>
              <a:t>write</a:t>
            </a:r>
            <a:r>
              <a:rPr lang="en-US" dirty="0" smtClean="0"/>
              <a:t> the data frame to disk if you want to create an actual file; e.g. use functions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write.table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 </a:t>
            </a:r>
            <a:r>
              <a:rPr lang="en-US" dirty="0"/>
              <a:t>or 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write.csv()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7344" y="1322982"/>
            <a:ext cx="6613995" cy="2630731"/>
            <a:chOff x="5317344" y="1322982"/>
            <a:chExt cx="6613995" cy="26307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344" y="1322982"/>
              <a:ext cx="6613995" cy="243067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21035" y="3553603"/>
              <a:ext cx="461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Workflow image from </a:t>
              </a:r>
              <a:r>
                <a:rPr lang="en-US" sz="1000" dirty="0"/>
                <a:t>Garrett </a:t>
              </a:r>
              <a:r>
                <a:rPr lang="en-US" sz="1000" dirty="0" err="1"/>
                <a:t>Grolemund</a:t>
              </a:r>
              <a:r>
                <a:rPr lang="en-US" sz="1000" dirty="0"/>
                <a:t> </a:t>
              </a:r>
              <a:r>
                <a:rPr lang="en-US" sz="1000" dirty="0" smtClean="0"/>
                <a:t>&amp; Hadley Wickham, </a:t>
              </a:r>
              <a:r>
                <a:rPr lang="en-US" sz="1000" i="1" dirty="0"/>
                <a:t>R for Data </a:t>
              </a:r>
              <a:r>
                <a:rPr lang="en-US" sz="1000" i="1" dirty="0" smtClean="0"/>
                <a:t>Science</a:t>
              </a:r>
              <a:r>
                <a:rPr lang="en-US" sz="1000" dirty="0" smtClean="0"/>
                <a:t>. </a:t>
              </a:r>
              <a:r>
                <a:rPr lang="en-US" sz="1000" dirty="0" smtClean="0">
                  <a:hlinkClick r:id="rId3"/>
                </a:rPr>
                <a:t>http</a:t>
              </a:r>
              <a:r>
                <a:rPr lang="en-US" sz="1000" dirty="0">
                  <a:hlinkClick r:id="rId3"/>
                </a:rPr>
                <a:t>://</a:t>
              </a:r>
              <a:r>
                <a:rPr lang="en-US" sz="1000" dirty="0" smtClean="0">
                  <a:hlinkClick r:id="rId3"/>
                </a:rPr>
                <a:t>r4ds.had.co.nz/explore-intro.html</a:t>
              </a:r>
              <a:r>
                <a:rPr lang="en-US" sz="1000" dirty="0" smtClean="0"/>
                <a:t>. Licensed under CC BY-NC-ND.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50746" y="2175346"/>
              <a:ext cx="725906" cy="3128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838200" y="1400606"/>
            <a:ext cx="10515600" cy="5322291"/>
          </a:xfrm>
        </p:spPr>
        <p:txBody>
          <a:bodyPr>
            <a:normAutofit/>
          </a:bodyPr>
          <a:lstStyle/>
          <a:p>
            <a:r>
              <a:rPr lang="en-US" dirty="0" smtClean="0"/>
              <a:t>Manually create it</a:t>
            </a:r>
          </a:p>
          <a:p>
            <a:r>
              <a:rPr lang="en-US" dirty="0" smtClean="0"/>
              <a:t>Import it from a file</a:t>
            </a:r>
          </a:p>
          <a:p>
            <a:pPr lvl="1"/>
            <a:r>
              <a:rPr lang="en-US" dirty="0" smtClean="0"/>
              <a:t>Text file: TXT, CSV, TSV</a:t>
            </a:r>
          </a:p>
          <a:p>
            <a:pPr lvl="1"/>
            <a:r>
              <a:rPr lang="en-US" dirty="0" smtClean="0"/>
              <a:t>Excel: XLSX</a:t>
            </a:r>
          </a:p>
          <a:p>
            <a:pPr lvl="1"/>
            <a:r>
              <a:rPr lang="en-US" dirty="0" smtClean="0"/>
              <a:t>Statistics program: </a:t>
            </a:r>
            <a:br>
              <a:rPr lang="en-US" dirty="0" smtClean="0"/>
            </a:br>
            <a:r>
              <a:rPr lang="en-US" dirty="0" smtClean="0"/>
              <a:t>	SPSS, MATLAB, Stata</a:t>
            </a:r>
          </a:p>
          <a:p>
            <a:pPr lvl="1"/>
            <a:r>
              <a:rPr lang="en-US" dirty="0" smtClean="0"/>
              <a:t>Databases: MySQL</a:t>
            </a:r>
          </a:p>
          <a:p>
            <a:pPr lvl="1"/>
            <a:r>
              <a:rPr lang="en-US" dirty="0" smtClean="0"/>
              <a:t>JSON, HTML, XML</a:t>
            </a:r>
          </a:p>
          <a:p>
            <a:r>
              <a:rPr lang="en-US" dirty="0" smtClean="0"/>
              <a:t>Gather it from the web</a:t>
            </a:r>
          </a:p>
          <a:p>
            <a:pPr lvl="1"/>
            <a:r>
              <a:rPr lang="en-US" dirty="0" smtClean="0"/>
              <a:t>Connect to webpages, servers, or APIs</a:t>
            </a:r>
          </a:p>
          <a:p>
            <a:pPr lvl="1"/>
            <a:r>
              <a:rPr lang="en-US" dirty="0" err="1" smtClean="0"/>
              <a:t>Webscraping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 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59"/>
            <a:ext cx="10515600" cy="4940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working directory </a:t>
            </a:r>
            <a:r>
              <a:rPr lang="en-US" altLang="en-US" dirty="0" smtClean="0"/>
              <a:t>is the folder on your computer R will use for reading and writing files</a:t>
            </a:r>
            <a:endParaRPr lang="en-US" altLang="en-US" b="1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40402" y="2530949"/>
            <a:ext cx="101702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setwd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("C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:/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Users/iakovakis/Desktop/r.workshop.files")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3164512"/>
            <a:ext cx="10256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Put in quotation marks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 "</a:t>
            </a:r>
            <a:endParaRPr lang="en-US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forward slash: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 working directory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53" y="4329467"/>
            <a:ext cx="8084574" cy="23167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097280" y="1413710"/>
            <a:ext cx="10256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You can copy/paste from directory window and do a Find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\</a:t>
            </a:r>
            <a:r>
              <a:rPr lang="en-US" altLang="en-US" sz="2800" dirty="0" smtClean="0"/>
              <a:t> Replace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/ </a:t>
            </a:r>
            <a:r>
              <a:rPr lang="en-US" altLang="en-US" sz="2800" dirty="0" smtClean="0"/>
              <a:t>in R Studio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374055" y="5238447"/>
            <a:ext cx="7893772" cy="35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9200563" y="3374998"/>
            <a:ext cx="988145" cy="39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6782" t="15562" r="32713" b="76513"/>
          <a:stretch/>
        </p:blipFill>
        <p:spPr>
          <a:xfrm>
            <a:off x="2374055" y="2544392"/>
            <a:ext cx="6848049" cy="16142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 working directory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65" y="2896414"/>
            <a:ext cx="10603865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getwd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"C:/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Users/iakovakis/Desktop/r.workshop.files"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0218" y="1745397"/>
            <a:ext cx="750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Print the current working directory to the console:</a:t>
            </a:r>
            <a:endParaRPr lang="en-US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 working directory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6575" y="1701248"/>
            <a:ext cx="6700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You can then use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./ </a:t>
            </a:r>
            <a:r>
              <a:rPr lang="en-US" altLang="en-US" sz="2800" dirty="0" smtClean="0"/>
              <a:t>as the root directory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1776" y="3239980"/>
            <a:ext cx="7298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read_csv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(file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 "./data/books.csv")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5366" y="3950916"/>
            <a:ext cx="3039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will be the same as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21613" y="4972677"/>
            <a:ext cx="11247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read_csv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(file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"C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:/Users/iakovakis/Documents/ALCTS R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Webinar/data/books.csv")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 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888"/>
            <a:ext cx="10515600" cy="494093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Suggested directory set up for 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tabular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888"/>
            <a:ext cx="10515600" cy="494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 for reading tabular data: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read_csv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r>
              <a:rPr lang="en-US" dirty="0" smtClean="0"/>
              <a:t>reads comma-separated values </a:t>
            </a:r>
            <a:r>
              <a:rPr lang="en-US" dirty="0" smtClean="0"/>
              <a:t>files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text data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5037" y="4834816"/>
            <a:ext cx="6166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"TITLE"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smtClean="0">
                <a:latin typeface="Lucida Console" panose="020B0609040504020204" pitchFamily="49" charset="0"/>
              </a:rPr>
              <a:t>"AUTHOR"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smtClean="0">
                <a:latin typeface="Lucida Console" panose="020B0609040504020204" pitchFamily="49" charset="0"/>
              </a:rPr>
              <a:t>"TOT.CHKOUT"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"Macbeth"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smtClean="0">
                <a:latin typeface="Lucida Console" panose="020B0609040504020204" pitchFamily="49" charset="0"/>
              </a:rPr>
              <a:t>"Shakespeare"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smtClean="0">
                <a:latin typeface="Lucida Console" panose="020B0609040504020204" pitchFamily="49" charset="0"/>
              </a:rPr>
              <a:t>"25"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</a:rPr>
              <a:t>"Dracula"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latin typeface="Lucida Console" panose="020B0609040504020204" pitchFamily="49" charset="0"/>
              </a:rPr>
              <a:t> "Stoker"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latin typeface="Lucida Console" panose="020B0609040504020204" pitchFamily="49" charset="0"/>
              </a:rPr>
              <a:t> "15"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"1984"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latin typeface="Lucida Console" panose="020B0609040504020204" pitchFamily="49" charset="0"/>
              </a:rPr>
              <a:t> "Orwell"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latin typeface="Lucida Console" panose="020B0609040504020204" pitchFamily="49" charset="0"/>
              </a:rPr>
              <a:t> "18"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68" y="1651889"/>
            <a:ext cx="5989147" cy="26543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4905" y="1651889"/>
            <a:ext cx="5159783" cy="4351338"/>
          </a:xfrm>
        </p:spPr>
        <p:txBody>
          <a:bodyPr/>
          <a:lstStyle/>
          <a:p>
            <a:r>
              <a:rPr lang="en-US" dirty="0" smtClean="0"/>
              <a:t>Text files use </a:t>
            </a:r>
            <a:r>
              <a:rPr lang="en-US" b="1" dirty="0" smtClean="0"/>
              <a:t>delimiters</a:t>
            </a:r>
            <a:r>
              <a:rPr lang="en-US" dirty="0" smtClean="0"/>
              <a:t> to separate data values</a:t>
            </a:r>
          </a:p>
          <a:p>
            <a:pPr lvl="1"/>
            <a:r>
              <a:rPr lang="en-US" b="1" dirty="0" smtClean="0"/>
              <a:t>comma separated values</a:t>
            </a:r>
            <a:r>
              <a:rPr lang="en-US" dirty="0" smtClean="0"/>
              <a:t> (CSV) use commas</a:t>
            </a:r>
          </a:p>
          <a:p>
            <a:pPr lvl="1"/>
            <a:r>
              <a:rPr lang="en-US" b="1" dirty="0" smtClean="0"/>
              <a:t>Tab separated values</a:t>
            </a:r>
            <a:r>
              <a:rPr lang="en-US" dirty="0" smtClean="0"/>
              <a:t> use tabs</a:t>
            </a:r>
          </a:p>
          <a:p>
            <a:r>
              <a:rPr lang="en-US" dirty="0" smtClean="0"/>
              <a:t>Data values are typically in quotation marks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functions take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" y="1651889"/>
            <a:ext cx="5159783" cy="4351338"/>
          </a:xfrm>
        </p:spPr>
        <p:txBody>
          <a:bodyPr/>
          <a:lstStyle/>
          <a:p>
            <a:r>
              <a:rPr lang="en-US" dirty="0"/>
              <a:t>A function can take a specified number of </a:t>
            </a:r>
            <a:r>
              <a:rPr lang="en-US" b="1" dirty="0" smtClean="0"/>
              <a:t>arguments</a:t>
            </a:r>
          </a:p>
          <a:p>
            <a:r>
              <a:rPr lang="en-US" dirty="0" smtClean="0"/>
              <a:t>Arguments can be found on the help page for that 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1497" y="4294734"/>
            <a:ext cx="238046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?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read_csv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26" y="1218627"/>
            <a:ext cx="5784650" cy="5492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68" y="1477282"/>
            <a:ext cx="802506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Scholarly Communications Librarian at the University of Houston-Clear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57" y="2954289"/>
            <a:ext cx="2724484" cy="28743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" y="6355715"/>
            <a:ext cx="5186362" cy="365125"/>
          </a:xfrm>
        </p:spPr>
        <p:txBody>
          <a:bodyPr/>
          <a:lstStyle/>
          <a:p>
            <a:pPr algn="l"/>
            <a:r>
              <a:rPr lang="en-US" dirty="0" smtClean="0"/>
              <a:t>Hosted by ALCTS, Association for Library Collections and Technical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tabular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6" y="4441419"/>
            <a:ext cx="4302896" cy="1496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38" y="1457877"/>
            <a:ext cx="6380952" cy="519047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4905" y="1651889"/>
            <a:ext cx="51597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 Studio has an Import Dataset tool in the Environment Pane (upper right) </a:t>
            </a:r>
          </a:p>
          <a:p>
            <a:pPr marL="0" indent="0">
              <a:buNone/>
            </a:pPr>
            <a:r>
              <a:rPr lang="en-US" dirty="0" smtClean="0"/>
              <a:t>It runs the 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read.table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read.csv()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Excel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888"/>
            <a:ext cx="10515600" cy="494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read </a:t>
            </a:r>
            <a:r>
              <a:rPr lang="en-US" dirty="0" smtClean="0"/>
              <a:t>Microsoft Excel </a:t>
            </a:r>
            <a:r>
              <a:rPr lang="en-US" dirty="0"/>
              <a:t>files, either: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Save your </a:t>
            </a:r>
            <a:r>
              <a:rPr lang="en-US" dirty="0" smtClean="0"/>
              <a:t>file in Excel as </a:t>
            </a:r>
            <a:r>
              <a:rPr lang="en-US" dirty="0"/>
              <a:t>a </a:t>
            </a:r>
            <a:r>
              <a:rPr lang="en-US" dirty="0" smtClean="0"/>
              <a:t>CSV and load it in R with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read_csv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Or, </a:t>
            </a:r>
            <a:r>
              <a:rPr lang="en-US" dirty="0" smtClean="0"/>
              <a:t>use the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readxl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/>
              <a:t>package in R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44169" y="4376505"/>
            <a:ext cx="595034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readxl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library("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readxl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read_excel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("./data/books.xlsx)</a:t>
            </a:r>
            <a:endParaRPr lang="en-US" alt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Tidying &amp; transforming data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071" y="5177491"/>
            <a:ext cx="1167106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58" y="2360472"/>
            <a:ext cx="7665255" cy="28170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51411" y="3394907"/>
            <a:ext cx="2346190" cy="291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4" y="2859314"/>
            <a:ext cx="6908753" cy="3872163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6575" y="2056866"/>
            <a:ext cx="585789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View(books)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5285" y="2094158"/>
            <a:ext cx="5857899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dim(books)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4000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nrow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(books)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3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4000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ncol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(books)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2840" y="2250441"/>
            <a:ext cx="41224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Dimensions: </a:t>
            </a:r>
            <a:b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,000 rows, 12 columns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311504" y="3937061"/>
            <a:ext cx="2885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Number of rows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010746" y="5477686"/>
            <a:ext cx="348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cs typeface="Arial" panose="020B0604020202020204" pitchFamily="34" charset="0"/>
              </a:rPr>
              <a:t>Number of columns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071" y="5177491"/>
            <a:ext cx="1167106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071" y="2642526"/>
            <a:ext cx="116710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sz="16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data.frame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': 4000 obs. of 12 variables: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callnumber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: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"SI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1.2:Af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8/3" "HC110.C6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L852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1999" "HX91.O5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B57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1999" "I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20.47:P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93"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... $ title :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"A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human ideal in African art :~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Bamana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figurative sculpture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/" "Untold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millions :~secret truths about marketing to gay and lesbian consumers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/" "Agrarian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socialism in America :~Marx, Jefferson, and Jesus in the Oklahoma countryside, 1904-1920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/" "1:100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000-scale metric topographic map of Price, Utah, 1980 :~30 x 60 minute series (topographic)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/"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... </a:t>
            </a:r>
            <a:endParaRPr lang="en-US" altLang="en-US" sz="16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author :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"Kate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Ezra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." "Grant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Lukenbill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." "Jim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Bissett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." "United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States Department of the Interior, Bureau of Indian Affairs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."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... </a:t>
            </a:r>
            <a:endParaRPr lang="en-US" altLang="en-US" sz="16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LOCATION :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6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clusd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16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clstk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16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clstk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16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clusd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... </a:t>
            </a:r>
            <a:endParaRPr lang="en-US" altLang="en-US" sz="16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TOT.CHKOUT :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0 0 1 0 0 0 0 0 1 0 ... </a:t>
            </a:r>
            <a:endParaRPr lang="en-US" altLang="en-US" sz="16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LOUTDATE :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- -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- -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"03-04-2015 14:53" 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- -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...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071" y="2054565"/>
            <a:ext cx="29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(books)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Exploring vectors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071" y="5177491"/>
            <a:ext cx="1167106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071" y="3275671"/>
            <a:ext cx="1208696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books$LOCATION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[1:4000]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clstk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clstk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clstk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clstk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clstk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"...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7938" y="2037042"/>
            <a:ext cx="8570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Use the dollar sign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to specify a variable in a data frame</a:t>
            </a:r>
            <a:endParaRPr lang="en-US" sz="28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unique()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091" y="2054565"/>
            <a:ext cx="825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unique()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returns all the distinct values in a variable 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2380" y="3736836"/>
            <a:ext cx="1147910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unique(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books$LOCATION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clcdr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clfhd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clids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cljre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cljuv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clref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clrsd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clstk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clthe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cltxd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clua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clusd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3305" y="5111331"/>
            <a:ext cx="799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In this case, it displays all unique book location codes.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table()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091" y="2054565"/>
            <a:ext cx="9167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table()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returns frequency counts for a specified variable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0396" y="2868156"/>
            <a:ext cx="10985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table(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books$LOCATION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clcdr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clcre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clfhd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clids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cljre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cljuv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clref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clrsd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clstk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clthe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cltxd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clua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clusd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11    35     1     3   350     8   136   217   186     1  2342    27   127   17   522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90212" y="5243184"/>
            <a:ext cx="382636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table(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books$TOT.CHKOUT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3993    7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7752" y="4572326"/>
            <a:ext cx="829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You can use it in combination with relational operators </a:t>
            </a:r>
            <a:endParaRPr lang="en-US" sz="28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duplicated()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3667" y="2015261"/>
            <a:ext cx="10038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duplicated()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will give you a logical vector of duplicated values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0369" y="3116764"/>
            <a:ext cx="9305433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z &lt;- c("111", "222", "111", "333", "444")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duplicated(z)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FALSE </a:t>
            </a:r>
            <a:r>
              <a:rPr lang="en-US" alt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TRUE FALSE 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  <a:endParaRPr lang="en-US" altLang="en-US" sz="28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!duplicated(z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TRUE 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FALSE TRUE </a:t>
            </a: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Packages </a:t>
            </a:r>
          </a:p>
          <a:p>
            <a:r>
              <a:rPr lang="en-US" dirty="0" smtClean="0"/>
              <a:t>Getting data into R</a:t>
            </a:r>
          </a:p>
          <a:p>
            <a:r>
              <a:rPr lang="en-US" dirty="0" smtClean="0"/>
              <a:t>Exploring your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5" y="4061189"/>
            <a:ext cx="3310082" cy="25648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371" y="6356350"/>
            <a:ext cx="4986528" cy="365125"/>
          </a:xfrm>
        </p:spPr>
        <p:txBody>
          <a:bodyPr/>
          <a:lstStyle/>
          <a:p>
            <a:pPr algn="l"/>
            <a:r>
              <a:rPr lang="en-US" dirty="0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6612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duplicated()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5287" y="1837779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Use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duplicated()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nested in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 to find out how many values are dupes</a:t>
            </a:r>
            <a:endParaRPr lang="en-US" sz="2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169664" y="2988625"/>
            <a:ext cx="497732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table(duplicated(z))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4    1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4919" y="4926769"/>
            <a:ext cx="7517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Use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which()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to identify the duplicated element</a:t>
            </a:r>
            <a:endParaRPr lang="en-US" sz="28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24528" y="5551619"/>
            <a:ext cx="4977325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which(duplicated(z))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2749966"/>
            <a:ext cx="2336800" cy="35052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108856"/>
            <a:ext cx="10515600" cy="1325563"/>
          </a:xfrm>
        </p:spPr>
        <p:txBody>
          <a:bodyPr/>
          <a:lstStyle/>
          <a:p>
            <a:r>
              <a:rPr lang="en-US" dirty="0" smtClean="0"/>
              <a:t>Data manipulation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5286" y="196969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dplyr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sz="2800" dirty="0" smtClean="0"/>
              <a:t>was created by Hadley Wickham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A "grammar for data manipulation" that simplifies a number of critical data cleaning and transformation tasks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2229" y="6255166"/>
            <a:ext cx="43397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Photograph from Wikimedia at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commons.wikimedia.org/wiki/File:Hadley-wickham2016-02-04.jpg</a:t>
            </a:r>
            <a:r>
              <a:rPr lang="en-US" sz="1000" dirty="0" smtClean="0"/>
              <a:t>. Licensed under CC BY-SA 4.0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6" y="3962401"/>
            <a:ext cx="2339229" cy="270765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108856"/>
            <a:ext cx="10515600" cy="1325563"/>
          </a:xfrm>
        </p:spPr>
        <p:txBody>
          <a:bodyPr/>
          <a:lstStyle/>
          <a:p>
            <a:r>
              <a:rPr lang="en-US" dirty="0" smtClean="0"/>
              <a:t>Data manipulation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6357" y="2390610"/>
            <a:ext cx="10515600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rename():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rename variables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recode():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replace data values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filter():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create s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ubsets 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arrange():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sort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239061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select():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choose specific variables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mutate():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create new variables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summarize():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create summaries of data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Data manipulation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6" y="2564032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To read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thorough examples 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of 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dplyr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functions, 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run in your console: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vignette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dplyr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4081" y="5755306"/>
            <a:ext cx="3647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library(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dplyr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7735" y="5280115"/>
            <a:ext cx="4640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Make sure to load the package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1278" y="2427721"/>
            <a:ext cx="105156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function(data frame, arguments what to do with the data frame)</a:t>
            </a:r>
            <a:b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returns a data frame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rename(books, title = X245.ab)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::rename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171" y="2114333"/>
            <a:ext cx="10927830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names(books)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"CALL...BIBLIO." "X245.ab" "X245.c" "LOCATION" "TOT.CHKOUT" "LOUTDATE"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[7] "SUBJECT" "ISN" "CALL...ITEM." "X008.Date.One" "BCODE2" "BCODE1"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::rename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5286" y="2179203"/>
            <a:ext cx="1072171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Where does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X245.ab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come from?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245|ab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 doesn’t allow variables to start with numbers, and a period is the only valid punctuation, so </a:t>
            </a:r>
            <a:r>
              <a:rPr lang="en-US" altLang="en-US" sz="2800" dirty="0" smtClean="0">
                <a:latin typeface="Arial" panose="020B0604020202020204" pitchFamily="34" charset="0"/>
              </a:rPr>
              <a:t>R automatically converted 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Similarly, CALL #(ITEM</a:t>
            </a:r>
            <a:r>
              <a:rPr lang="en-US" altLang="en-US" sz="2800" dirty="0" smtClean="0">
                <a:latin typeface="Arial" panose="020B0604020202020204" pitchFamily="34" charset="0"/>
              </a:rPr>
              <a:t>) becomes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CALL...ITEM.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25286" y="1733655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rename():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Rename variables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::rename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25286" y="3714032"/>
            <a:ext cx="1051560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books &lt;- rename(books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				, title = X245.ab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				, author = X245.c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				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callnumber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CALL...BIBLIO.  				     , isbn = ISN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				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pubyear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X008.Date.One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		,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subCollection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 BCODE1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		,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format = BCODE2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5286" y="2416067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Remember, you have to assign (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&lt;-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) your function to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books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in order to overwrite the object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::recode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6" y="1733655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recode():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replace data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5286" y="2704548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First, use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unique()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 to see all elements in a variable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8944" y="3462974"/>
            <a:ext cx="1010194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unique(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books$subCollection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"u" "-" "j" "r" "b" "a" "s" "c" "t" "z"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::recode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8944" y="2299394"/>
            <a:ext cx="10101942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books$subCollection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recode(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books$subCollection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en-US" sz="2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"-"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"general collection"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u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"government documents"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r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"reference"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b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"k-12 materials"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j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"juvenile"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s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"special collections"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c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"computer files"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t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"theses"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a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"archives"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			,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z 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"reserves")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" y="3268967"/>
            <a:ext cx="5211631" cy="3407605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490" y="743478"/>
            <a:ext cx="75920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This will (still) be overwhelming!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20" y="1970314"/>
            <a:ext cx="3146899" cy="22243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6971" y="4891703"/>
            <a:ext cx="106534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Refer to the handouts and help resources provided in Session 1 and stick with it!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715" y="6410579"/>
            <a:ext cx="5352288" cy="365125"/>
          </a:xfrm>
        </p:spPr>
        <p:txBody>
          <a:bodyPr/>
          <a:lstStyle/>
          <a:p>
            <a:pPr algn="l"/>
            <a:r>
              <a:rPr lang="en-US" dirty="0" smtClean="0"/>
              <a:t>Hosted by ALCTS, Association for Library Collections and Technical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::recode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740" y="2933880"/>
            <a:ext cx="11233845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table(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books$subCollection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archives computer files general collection government documents juvenile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14              8               2296       	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1049       353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K-12 materials reference reserves special collections theses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     35       157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12                  49     27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data frames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5287" y="1980804"/>
            <a:ext cx="1051559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In the same way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you use 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brackets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[]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to 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subset </a:t>
            </a:r>
            <a:r>
              <a:rPr 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vectors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you also 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use them to subset </a:t>
            </a:r>
            <a:r>
              <a:rPr lang="en-US" sz="28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data frames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endParaRPr 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scale &lt;- c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("do", "re", "mi", "fa", "so") 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scale[1]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"do" </a:t>
            </a: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However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, vectors have only one direction, but </a:t>
            </a:r>
            <a:r>
              <a:rPr 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dataframes</a:t>
            </a:r>
            <a:r>
              <a:rPr 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have two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myDataFrame</a:t>
            </a:r>
            <a:r>
              <a:rPr lang="en-US" sz="44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[row, column]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data frames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5" y="1682313"/>
            <a:ext cx="10515601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books[5, 2]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"Fear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of intimacy /</a:t>
            </a:r>
            <a:r>
              <a:rPr lang="en-US" sz="2800" dirty="0" smtClean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Can also use column names: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books[5,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("title", "TOT.CHKOUT")]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     	  title    TOT.CHKOUT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5 Fear of intimacy /             7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data frames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6" y="3289713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Subsetting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 with brackets is good to know, but the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dplyr</a:t>
            </a:r>
            <a:r>
              <a:rPr 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 package provides a much easier way with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filter()</a:t>
            </a:r>
            <a:endParaRPr 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::filter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5286" y="1768867"/>
            <a:ext cx="101581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Some of this data includes serials, videos, and other types of materials classified in the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format</a:t>
            </a:r>
            <a:r>
              <a:rPr lang="en-US" altLang="en-US" sz="28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column. </a:t>
            </a:r>
          </a:p>
          <a:p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7993" y="6078008"/>
            <a:ext cx="731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Most of the items are books and serials, but there’s also some microforms. 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8685" y="3703412"/>
            <a:ext cx="1154346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table(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books$format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book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cd-rom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database e-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gov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doc image kit/object map microform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3078 	3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8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1  29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340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serial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538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5283" y="3052365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First, use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table()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 to see how many elements are in the variable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::filter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6" y="1733655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Keep rows matching criteria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286" y="4225005"/>
            <a:ext cx="10515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booksOnly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filter(books,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format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==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"book") 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Relational Operators in 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1" y="2168979"/>
            <a:ext cx="5534025" cy="4000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57133" y="3907619"/>
            <a:ext cx="4296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help(Comparison) 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Logical Tests in 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7133" y="3907619"/>
            <a:ext cx="3214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help(Logic) 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6" y="2172621"/>
            <a:ext cx="6152065" cy="35645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::filter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6" y="1641040"/>
            <a:ext cx="105156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on multiple variables: </a:t>
            </a:r>
            <a:b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books and serials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0428" y="4346859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books_and_serials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filter(books</a:t>
            </a:r>
            <a:b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, format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==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"book" | format == "serial")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::filter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6" y="1641040"/>
            <a:ext cx="105156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on multiple variables: </a:t>
            </a:r>
            <a:b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books with 1 or more checkouts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0428" y="4346859"/>
            <a:ext cx="10515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bookCheckouts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filter(books</a:t>
            </a:r>
            <a:b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				, format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==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"book"</a:t>
            </a:r>
            <a:b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				, TOT.CHKOUT &gt; 0) 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3" y="1651887"/>
            <a:ext cx="10515600" cy="4940935"/>
          </a:xfrm>
        </p:spPr>
        <p:txBody>
          <a:bodyPr>
            <a:normAutofit/>
          </a:bodyPr>
          <a:lstStyle/>
          <a:p>
            <a:r>
              <a:rPr lang="en-US" dirty="0" smtClean="0"/>
              <a:t>Users write their own function </a:t>
            </a:r>
            <a:r>
              <a:rPr lang="en-US" b="1" dirty="0" smtClean="0"/>
              <a:t>libraries</a:t>
            </a:r>
            <a:r>
              <a:rPr lang="en-US" dirty="0" smtClean="0"/>
              <a:t> and release them as </a:t>
            </a:r>
            <a:br>
              <a:rPr lang="en-US" dirty="0" smtClean="0"/>
            </a:br>
            <a:r>
              <a:rPr lang="en-US" b="1" dirty="0" smtClean="0"/>
              <a:t>R Packages.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09" y="3167634"/>
            <a:ext cx="7115747" cy="29750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83708" y="6171550"/>
            <a:ext cx="6520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twitter.com/benmiller314/status/877223260265615360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::filter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5" y="1893199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How many are there?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5285" y="2898017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nrow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bookCheckouts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fontAlgn="t"/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3616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1352" y="4124257"/>
            <a:ext cx="9434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What percentage is that of all books?</a:t>
            </a:r>
            <a:endParaRPr 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5285" y="5052130"/>
            <a:ext cx="9521837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nrow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bookCheckouts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nrow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booksOnly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*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63.93762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1352" y="6056947"/>
            <a:ext cx="9434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…not bad!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::filter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6" y="1733655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You can also use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to get rid of NA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6534" y="2764707"/>
            <a:ext cx="9169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filter(books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complete.cases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callnumber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1468" y="4207965"/>
            <a:ext cx="2923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or duplicate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values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476065" y="4919643"/>
            <a:ext cx="741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filter(books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!duplicated(title))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4162" y="5631321"/>
            <a:ext cx="665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the exclamation mark means </a:t>
            </a:r>
            <a:r>
              <a:rPr lang="en-US" altLang="en-US" sz="28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not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duplicated 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::select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5" y="1893199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select():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Keep (or remove) only the variables you mention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5285" y="2898017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booksTitleCheckouts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select(books, title, TOT.CHKOUT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dim(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booksTitleCheckouts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1] 10000 2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::select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5" y="1893199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Specify the variables you want to remove with a 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5285" y="3848993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select(books,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CALL...ITEM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.)</a:t>
            </a:r>
            <a:r>
              <a:rPr lang="en-US" altLang="en-US" sz="2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::arrange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5" y="1893199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arrange():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Sort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data by alphabetical or numerical order</a:t>
            </a:r>
            <a:endParaRPr lang="en-US" altLang="en-US" sz="2800" dirty="0" smtClean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1437" y="2880099"/>
            <a:ext cx="7505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arrange(books, title)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9277" y="4642378"/>
            <a:ext cx="6267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Use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desc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to sort in descending order</a:t>
            </a:r>
            <a:endParaRPr lang="en-US" sz="28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36182" y="5183124"/>
            <a:ext cx="1051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books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arrange(books,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desc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(TOT.CHKOUT))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::mutate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5285" y="1893199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mutate():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Create new variables</a:t>
            </a:r>
            <a:endParaRPr lang="en-US" altLang="en-US" sz="2800" dirty="0" smtClean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076" y="4973390"/>
            <a:ext cx="11036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booksLC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mutate(books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str_sub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callnumber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1, 1))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8600" y="3428569"/>
            <a:ext cx="10532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extract the </a:t>
            </a:r>
            <a:r>
              <a:rPr lang="en-US" sz="2800" dirty="0"/>
              <a:t>first character of the </a:t>
            </a:r>
            <a:r>
              <a:rPr lang="en-US" sz="2800" dirty="0" err="1"/>
              <a:t>callnumber</a:t>
            </a:r>
            <a:r>
              <a:rPr lang="en-US" sz="2800" dirty="0"/>
              <a:t> variable (the LC Class)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11090" y="2914800"/>
            <a:ext cx="7721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str_sub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 </a:t>
            </a:r>
            <a:r>
              <a:rPr lang="en-US" sz="2800" dirty="0" smtClean="0"/>
              <a:t>from the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smtClean="0"/>
              <a:t>package to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Putting it all together with %&gt;%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0501" y="2135231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myBooks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books %&gt;% 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	filter(format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== 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"book“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   , TOT.CHKOUT &gt; 0)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select(title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TOT.CHKOUT) %&gt;% 	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arrange(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desc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(TOT.CHKOUT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5286" y="4753094"/>
            <a:ext cx="895488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This does four things and is much more efficient &amp; readable: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Gets only books with 1 or more checkouts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Selects only the title and checkout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Arranges the data by total number of checkouts</a:t>
            </a:r>
          </a:p>
          <a:p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Write.csv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4521" y="1598414"/>
            <a:ext cx="771557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write.csv(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bookCheckouts</a:t>
            </a:r>
            <a:endParaRPr lang="en-US" altLang="en-US" sz="2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	, “./bookCheckouts.csv</a:t>
            </a:r>
          </a:p>
          <a:p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	,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row.names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 F)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4158734"/>
            <a:ext cx="10515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Writes your data frame to a CSV file in the directory and file name of your choosing.</a:t>
            </a:r>
          </a:p>
          <a:p>
            <a:pPr algn="ctr"/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1811191"/>
            <a:ext cx="4762500" cy="3486150"/>
          </a:xfrm>
        </p:spPr>
      </p:pic>
      <p:sp>
        <p:nvSpPr>
          <p:cNvPr id="5" name="Rectangle 4"/>
          <p:cNvSpPr/>
          <p:nvPr/>
        </p:nvSpPr>
        <p:spPr>
          <a:xfrm>
            <a:off x="2435091" y="382262"/>
            <a:ext cx="76727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You made it (again)!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2084166" y="5435500"/>
            <a:ext cx="8023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Refer to the handouts for exercises and more in-depth explanations.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5286" y="315477"/>
            <a:ext cx="10515600" cy="1325563"/>
          </a:xfrm>
        </p:spPr>
        <p:txBody>
          <a:bodyPr/>
          <a:lstStyle/>
          <a:p>
            <a:r>
              <a:rPr lang="en-US" dirty="0" smtClean="0"/>
              <a:t>Session 3: Data Analysis &amp; Visualization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5286" y="1826997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cs typeface="Arial" panose="020B0604020202020204" pitchFamily="34" charset="0"/>
              </a:rPr>
              <a:t>We will run some analysis and visualization</a:t>
            </a:r>
          </a:p>
          <a:p>
            <a:pPr algn="ctr"/>
            <a:endParaRPr lang="en-US" sz="3200" dirty="0">
              <a:cs typeface="Arial" panose="020B0604020202020204" pitchFamily="34" charset="0"/>
            </a:endParaRPr>
          </a:p>
          <a:p>
            <a:pPr algn="ctr"/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225251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/>
              <a:t>Wednesday, </a:t>
            </a:r>
            <a:r>
              <a:rPr lang="en-US" sz="4000" b="1" dirty="0" smtClean="0"/>
              <a:t>5/30/2018</a:t>
            </a:r>
          </a:p>
          <a:p>
            <a:pPr algn="ctr"/>
            <a:endParaRPr lang="en-US" sz="4000" b="1" dirty="0"/>
          </a:p>
          <a:p>
            <a:pPr algn="ctr"/>
            <a:r>
              <a:rPr lang="en-US" dirty="0"/>
              <a:t>2:00 PM-3:00 PM (Eastern)</a:t>
            </a:r>
          </a:p>
          <a:p>
            <a:pPr algn="ctr"/>
            <a:r>
              <a:rPr lang="en-US" dirty="0"/>
              <a:t>1:00 PM-2:00 PM (Central)</a:t>
            </a:r>
          </a:p>
          <a:p>
            <a:pPr algn="ctr"/>
            <a:r>
              <a:rPr lang="en-US" dirty="0"/>
              <a:t>12:00 PM-1:00 PM (Mountain)</a:t>
            </a:r>
          </a:p>
          <a:p>
            <a:pPr algn="ctr"/>
            <a:r>
              <a:rPr lang="en-US" dirty="0"/>
              <a:t>11:00 AM-12:00 PM (Pacific)</a:t>
            </a:r>
          </a:p>
        </p:txBody>
      </p:sp>
      <p:sp>
        <p:nvSpPr>
          <p:cNvPr id="3" name="Rectangle 2"/>
          <p:cNvSpPr/>
          <p:nvPr/>
        </p:nvSpPr>
        <p:spPr>
          <a:xfrm>
            <a:off x="925286" y="591756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www.ala.org/alcts/confevents/upcoming/webinar/IntrotoR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6362" cy="365125"/>
          </a:xfrm>
        </p:spPr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3" y="1651887"/>
            <a:ext cx="10515600" cy="494093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To install</a:t>
            </a:r>
          </a:p>
          <a:p>
            <a:pPr lvl="1"/>
            <a:r>
              <a:rPr lang="en-US" altLang="en-US" dirty="0" smtClean="0"/>
              <a:t>Click on </a:t>
            </a:r>
            <a:r>
              <a:rPr lang="en-US" altLang="en-US" b="1" dirty="0" smtClean="0"/>
              <a:t>Packages</a:t>
            </a:r>
            <a:r>
              <a:rPr lang="en-US" altLang="en-US" dirty="0" smtClean="0"/>
              <a:t> &gt; </a:t>
            </a:r>
            <a:r>
              <a:rPr lang="en-US" altLang="en-US" b="1" dirty="0" smtClean="0"/>
              <a:t>Install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Or type directly in the console: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716" y="2684206"/>
            <a:ext cx="6691476" cy="377321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3783" y="5143957"/>
            <a:ext cx="605935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dplyr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2716" y="2988926"/>
            <a:ext cx="782613" cy="27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50224" y="236040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6362" cy="365125"/>
          </a:xfrm>
        </p:spPr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33513" y="2539886"/>
            <a:ext cx="692497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474800"/>
            <a:ext cx="8359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Install this helpful package of packages: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52400" y="4663928"/>
            <a:ext cx="5280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Are you getting </a:t>
            </a:r>
            <a:r>
              <a:rPr lang="en-US" sz="1500" dirty="0"/>
              <a:t>error message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>
                <a:latin typeface="Lucida Console" panose="020B0609040504020204" pitchFamily="49" charset="0"/>
              </a:rPr>
              <a:t>Warning</a:t>
            </a:r>
            <a:r>
              <a:rPr lang="en-US" sz="1500" dirty="0">
                <a:latin typeface="Lucida Console" panose="020B0609040504020204" pitchFamily="49" charset="0"/>
              </a:rPr>
              <a:t>: </a:t>
            </a:r>
            <a:r>
              <a:rPr lang="en-US" sz="1500" b="1" dirty="0">
                <a:latin typeface="Lucida Console" panose="020B0609040504020204" pitchFamily="49" charset="0"/>
              </a:rPr>
              <a:t>unable to move temporary installation</a:t>
            </a:r>
            <a:r>
              <a:rPr lang="en-US" sz="1500" dirty="0"/>
              <a:t> </a:t>
            </a:r>
            <a:r>
              <a:rPr lang="en-US" sz="1500" dirty="0" smtClean="0"/>
              <a:t>? </a:t>
            </a:r>
          </a:p>
          <a:p>
            <a:r>
              <a:rPr lang="en-US" sz="1500" dirty="0" smtClean="0"/>
              <a:t>It’s possibly due to antivirus protection. Install directly from R (as opposed to R Studio) or 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hlinkClick r:id="rId2"/>
              </a:rPr>
              <a:t>https://</a:t>
            </a:r>
            <a:r>
              <a:rPr lang="en-US" sz="1500" dirty="0" smtClean="0">
                <a:hlinkClick r:id="rId2"/>
              </a:rPr>
              <a:t>stackoverflow.com/a/44256520</a:t>
            </a: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hlinkClick r:id="rId3"/>
              </a:rPr>
              <a:t>https://</a:t>
            </a:r>
            <a:r>
              <a:rPr lang="en-US" sz="1500" dirty="0" smtClean="0">
                <a:hlinkClick r:id="rId3"/>
              </a:rPr>
              <a:t>stackoverflow.com/a/23167680</a:t>
            </a:r>
            <a:r>
              <a:rPr lang="en-US" sz="1500" dirty="0" smtClean="0"/>
              <a:t> </a:t>
            </a:r>
          </a:p>
          <a:p>
            <a:endParaRPr lang="en-US" sz="1500" dirty="0"/>
          </a:p>
        </p:txBody>
      </p:sp>
      <p:pic>
        <p:nvPicPr>
          <p:cNvPr id="6146" name="Picture 2" descr="https://rviews.rstudio.com/post/2017-06-09-What-is-the-tidyverse_files/tidyvers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57" y="3194637"/>
            <a:ext cx="5727700" cy="303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41386" y="6222835"/>
            <a:ext cx="4422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Image by Joseph </a:t>
            </a:r>
            <a:r>
              <a:rPr lang="en-US" sz="1000" dirty="0" err="1" smtClean="0"/>
              <a:t>Rickert</a:t>
            </a:r>
            <a:r>
              <a:rPr lang="en-US" sz="1000" dirty="0" smtClean="0"/>
              <a:t>, "What is the </a:t>
            </a:r>
            <a:r>
              <a:rPr lang="en-US" sz="1000" dirty="0" err="1" smtClean="0"/>
              <a:t>tidyverse</a:t>
            </a:r>
            <a:r>
              <a:rPr lang="en-US" sz="1000" dirty="0" smtClean="0"/>
              <a:t>?" </a:t>
            </a:r>
            <a:r>
              <a:rPr lang="en-US" sz="1000" dirty="0" smtClean="0">
                <a:hlinkClick r:id="rId5"/>
              </a:rPr>
              <a:t>https</a:t>
            </a:r>
            <a:r>
              <a:rPr lang="en-US" sz="1000" dirty="0">
                <a:hlinkClick r:id="rId5"/>
              </a:rPr>
              <a:t>://rviews.rstudio.com/2017/06/08/what-is-the-tidyverse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364" y="3237004"/>
            <a:ext cx="5414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tidyverse</a:t>
            </a:r>
            <a:r>
              <a:rPr lang="en-US" dirty="0" smtClean="0"/>
              <a:t> is "a </a:t>
            </a:r>
            <a:r>
              <a:rPr lang="en-US" dirty="0"/>
              <a:t>coherent system of packages for data manipulation, exploration and visualization that share a common design </a:t>
            </a:r>
            <a:r>
              <a:rPr lang="en-US" dirty="0" smtClean="0"/>
              <a:t>philosophy"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98046" y="3455198"/>
            <a:ext cx="6275757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dplyr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readxl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stringr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("ggplot2")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474800"/>
            <a:ext cx="1040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Installing </a:t>
            </a:r>
            <a:r>
              <a:rPr lang="en-US" altLang="en-US" sz="4000" dirty="0" err="1">
                <a:latin typeface="Lucida Console" panose="020B0609040504020204" pitchFamily="49" charset="0"/>
              </a:rPr>
              <a:t>tidyverse</a:t>
            </a:r>
            <a:r>
              <a:rPr lang="en-US" sz="4000" dirty="0" smtClean="0"/>
              <a:t> giving you trouble? Just install these for now: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34396" y="4980984"/>
            <a:ext cx="537191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library("</a:t>
            </a:r>
            <a:r>
              <a:rPr lang="en-US" altLang="en-US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tidyverse</a:t>
            </a: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1" y="147480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After installing a package, you must load it into your R session</a:t>
            </a:r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9911" y="3293578"/>
            <a:ext cx="8624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C5060B"/>
                </a:solidFill>
                <a:latin typeface="Lucida Console" panose="020B0609040504020204" pitchFamily="49" charset="0"/>
              </a:rPr>
              <a:t>Error: could not find function "select"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73450" y="2660466"/>
            <a:ext cx="537191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select(books, SUBJECT)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Hosted by ALCTS, Association for Library Collections and Technical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40564</TotalTime>
  <Words>2720</Words>
  <Application>Microsoft Office PowerPoint</Application>
  <PresentationFormat>Widescreen</PresentationFormat>
  <Paragraphs>409</Paragraphs>
  <Slides>60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Lucida Console</vt:lpstr>
      <vt:lpstr>Lucida Sans</vt:lpstr>
      <vt:lpstr>Office Theme</vt:lpstr>
      <vt:lpstr>R for Libraries</vt:lpstr>
      <vt:lpstr>About me</vt:lpstr>
      <vt:lpstr>Outline for Today</vt:lpstr>
      <vt:lpstr>PowerPoint Presentation</vt:lpstr>
      <vt:lpstr>Packages</vt:lpstr>
      <vt:lpstr>Packages</vt:lpstr>
      <vt:lpstr>Packages</vt:lpstr>
      <vt:lpstr>Packages</vt:lpstr>
      <vt:lpstr>Packages</vt:lpstr>
      <vt:lpstr>Reading data into R</vt:lpstr>
      <vt:lpstr>Getting data into R</vt:lpstr>
      <vt:lpstr>Set your working directory</vt:lpstr>
      <vt:lpstr>Set your working directory</vt:lpstr>
      <vt:lpstr>Set your working directory</vt:lpstr>
      <vt:lpstr>Set your working directory</vt:lpstr>
      <vt:lpstr>Set your working directory</vt:lpstr>
      <vt:lpstr>Reading tabular data</vt:lpstr>
      <vt:lpstr>Structure of text data files</vt:lpstr>
      <vt:lpstr>R functions take arguments</vt:lpstr>
      <vt:lpstr>Reading tabular data</vt:lpstr>
      <vt:lpstr>Reading Excel files</vt:lpstr>
      <vt:lpstr>Tidying &amp; transforming data</vt:lpstr>
      <vt:lpstr>Exploring data frames</vt:lpstr>
      <vt:lpstr>Exploring data frames</vt:lpstr>
      <vt:lpstr>Exploring data frames</vt:lpstr>
      <vt:lpstr>Exploring vectors</vt:lpstr>
      <vt:lpstr>unique()</vt:lpstr>
      <vt:lpstr>table()</vt:lpstr>
      <vt:lpstr>duplicated()</vt:lpstr>
      <vt:lpstr>duplicated()</vt:lpstr>
      <vt:lpstr>Data manipulation with dplyr</vt:lpstr>
      <vt:lpstr>Data manipulation with dplyr</vt:lpstr>
      <vt:lpstr>Data manipulation with dplyr</vt:lpstr>
      <vt:lpstr>dplyr functions</vt:lpstr>
      <vt:lpstr>dplyr::rename</vt:lpstr>
      <vt:lpstr>dplyr::rename</vt:lpstr>
      <vt:lpstr>dplyr::rename</vt:lpstr>
      <vt:lpstr>dplyr::recode</vt:lpstr>
      <vt:lpstr>dplyr::recode</vt:lpstr>
      <vt:lpstr>dplyr::recode</vt:lpstr>
      <vt:lpstr>Subsetting data frames</vt:lpstr>
      <vt:lpstr>Subsetting data frames</vt:lpstr>
      <vt:lpstr>Subsetting data frames</vt:lpstr>
      <vt:lpstr>dplyr::filter</vt:lpstr>
      <vt:lpstr>dplyr::filter</vt:lpstr>
      <vt:lpstr>Relational Operators in R</vt:lpstr>
      <vt:lpstr>Logical Tests in R</vt:lpstr>
      <vt:lpstr>dplyr::filter</vt:lpstr>
      <vt:lpstr>dplyr::filter</vt:lpstr>
      <vt:lpstr>dplyr::filter</vt:lpstr>
      <vt:lpstr>dplyr::filter</vt:lpstr>
      <vt:lpstr>dplyr::select</vt:lpstr>
      <vt:lpstr>dplyr::select</vt:lpstr>
      <vt:lpstr>dplyr::arrange</vt:lpstr>
      <vt:lpstr>dplyr::mutate</vt:lpstr>
      <vt:lpstr>Putting it all together with %&gt;%</vt:lpstr>
      <vt:lpstr>Write.csv</vt:lpstr>
      <vt:lpstr>PowerPoint Presentation</vt:lpstr>
      <vt:lpstr>Session 3: Data Analysis &amp; Visualization</vt:lpstr>
      <vt:lpstr>Questions?</vt:lpstr>
    </vt:vector>
  </TitlesOfParts>
  <Company>UHCL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Iakovakis</dc:creator>
  <cp:lastModifiedBy>clakova</cp:lastModifiedBy>
  <cp:revision>232</cp:revision>
  <dcterms:created xsi:type="dcterms:W3CDTF">2018-01-23T23:40:27Z</dcterms:created>
  <dcterms:modified xsi:type="dcterms:W3CDTF">2019-05-21T03:44:06Z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standard&amp;commercial=y&amp;derivatives=y&amp;jurisdiction=</vt:lpwstr>
  </property>
  <property fmtid="{D5CDD505-2E9C-101B-9397-08002B2CF9AE}" pid="3" name="CreativeCommonsLicenseURL">
    <vt:lpwstr>http://creativecommons.org/licenses/by/4.0/</vt:lpwstr>
  </property>
  <property fmtid="{D5CDD505-2E9C-101B-9397-08002B2CF9AE}" pid="4" name="CreativeCommonsLicenseXml">
    <vt:lpwstr>&lt;?xml version="1.0" encoding="utf-8"?&gt;&lt;result&gt;&lt;license-uri&gt;http://creativecommons.org/licenses/by/4.0/&lt;/license-uri&gt;&lt;license-name&gt;Attribution 4.0 International&lt;/license-name&gt;&lt;deprecated&gt;false&lt;/deprecated&gt;&lt;rdf&gt;&lt;rdf:RDF xmlns="http://creativecommons.org/ns#</vt:lpwstr>
  </property>
</Properties>
</file>