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414" r:id="rId3"/>
    <p:sldId id="311" r:id="rId4"/>
    <p:sldId id="474" r:id="rId5"/>
    <p:sldId id="421" r:id="rId6"/>
    <p:sldId id="415" r:id="rId7"/>
    <p:sldId id="365" r:id="rId8"/>
    <p:sldId id="416" r:id="rId9"/>
    <p:sldId id="417" r:id="rId10"/>
    <p:sldId id="419" r:id="rId11"/>
    <p:sldId id="420" r:id="rId12"/>
    <p:sldId id="422" r:id="rId13"/>
    <p:sldId id="423" r:id="rId14"/>
    <p:sldId id="426" r:id="rId15"/>
    <p:sldId id="428" r:id="rId16"/>
    <p:sldId id="425" r:id="rId17"/>
    <p:sldId id="424" r:id="rId18"/>
    <p:sldId id="427" r:id="rId19"/>
    <p:sldId id="429" r:id="rId20"/>
    <p:sldId id="430" r:id="rId21"/>
    <p:sldId id="431" r:id="rId22"/>
    <p:sldId id="434" r:id="rId23"/>
    <p:sldId id="432" r:id="rId24"/>
    <p:sldId id="433" r:id="rId25"/>
    <p:sldId id="437" r:id="rId26"/>
    <p:sldId id="435" r:id="rId27"/>
    <p:sldId id="436" r:id="rId28"/>
    <p:sldId id="438" r:id="rId29"/>
    <p:sldId id="439" r:id="rId30"/>
    <p:sldId id="440" r:id="rId31"/>
    <p:sldId id="442" r:id="rId32"/>
    <p:sldId id="443" r:id="rId33"/>
    <p:sldId id="445" r:id="rId34"/>
    <p:sldId id="447" r:id="rId35"/>
    <p:sldId id="446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8" r:id="rId46"/>
    <p:sldId id="459" r:id="rId47"/>
    <p:sldId id="460" r:id="rId48"/>
    <p:sldId id="462" r:id="rId49"/>
    <p:sldId id="461" r:id="rId50"/>
    <p:sldId id="465" r:id="rId51"/>
    <p:sldId id="464" r:id="rId52"/>
    <p:sldId id="467" r:id="rId53"/>
    <p:sldId id="463" r:id="rId54"/>
    <p:sldId id="471" r:id="rId55"/>
    <p:sldId id="470" r:id="rId56"/>
    <p:sldId id="468" r:id="rId57"/>
    <p:sldId id="469" r:id="rId58"/>
    <p:sldId id="441" r:id="rId59"/>
    <p:sldId id="475" r:id="rId60"/>
    <p:sldId id="47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FF"/>
    <a:srgbClr val="0000FF"/>
    <a:srgbClr val="5152FF"/>
    <a:srgbClr val="915AF6"/>
    <a:srgbClr val="6F71F8"/>
    <a:srgbClr val="6F893C"/>
    <a:srgbClr val="51FBFF"/>
    <a:srgbClr val="C39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B62A2-6A8F-46FE-BD6D-7B3E9E515CF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85B2-0033-45B4-B851-CFE41FAD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5EE-E013-4B59-B0AF-37E96074BA74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A2B0-188C-4952-B53B-10E20E70133C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E04-BB58-4234-B421-09947951F45B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382D-DC61-402F-92E5-69B9CAECE583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933" y="6371167"/>
            <a:ext cx="5080000" cy="365125"/>
          </a:xfrm>
        </p:spPr>
        <p:txBody>
          <a:bodyPr/>
          <a:lstStyle/>
          <a:p>
            <a:r>
              <a:rPr lang="en-US" dirty="0"/>
              <a:t>Hosted by ALCTS, Association for Library Collections and Technical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C886-1B74-4A5E-96F0-5A549BDCECB2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CD8A-A209-4F99-8392-10D18F8EA4F1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E5A7-099E-4757-9BF5-7C8E7CC2C4E1}" type="datetime1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9120-AEAA-45BA-9E38-12E09A9E2F3C}" type="datetime1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D40-550F-4131-9A63-36C19293CE7B}" type="datetime1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307-BD31-425A-AD20-8A850D80474D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86F1-2AE5-49D6-B3DB-E1F1F58BD280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AB08-4592-4C49-94FD-02016FF4FE8B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Hosted by ALCTS, Association for Library Collections and Technical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A849-DA8E-4BB0-89F3-AA325800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Console" panose="020B060904050402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data-visualisation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tidyverse.org/reference/ggtheme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6/01/rstudio-IDE-cheatsheet.pdf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720" y="326835"/>
            <a:ext cx="9144000" cy="2387600"/>
          </a:xfrm>
        </p:spPr>
        <p:txBody>
          <a:bodyPr/>
          <a:lstStyle/>
          <a:p>
            <a:r>
              <a:rPr lang="en-US" dirty="0"/>
              <a:t>R for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2806510"/>
            <a:ext cx="9144000" cy="750506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/>
              <a:t>Session 3: Data Analysis &amp; Visualization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" y="5755692"/>
            <a:ext cx="804672" cy="283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06" y="6121317"/>
            <a:ext cx="251832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This work is licensed under a </a:t>
            </a:r>
            <a:r>
              <a:rPr lang="en-US" sz="1200" dirty="0">
                <a:hlinkClick r:id="rId3"/>
              </a:rPr>
              <a:t>Creative Commons Attribution 4.0 International License</a:t>
            </a:r>
            <a:r>
              <a:rPr lang="en-US" sz="12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9912" y="4143098"/>
            <a:ext cx="68836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Clarke Iakovakis</a:t>
            </a:r>
          </a:p>
          <a:p>
            <a:pPr algn="ctr"/>
            <a:r>
              <a:rPr lang="en-US" sz="3600" dirty="0"/>
              <a:t>Scholarly Communications Librarian</a:t>
            </a:r>
          </a:p>
          <a:p>
            <a:pPr algn="ctr"/>
            <a:r>
              <a:rPr lang="en-US" sz="3600" dirty="0"/>
              <a:t>University of Houston-Clear Lake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2417-E388-4C49-8FE9-BA24C4DB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79206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problems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85865" y="3475376"/>
            <a:ext cx="1082027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(select(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Pages.Viewed:User.Sessions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data.frame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': 10000 obs. of 4 variables: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en-US" alt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Total.Pages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 : </a:t>
            </a:r>
            <a:r>
              <a:rPr lang="en-US" alt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"434" "158" "226" "116"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Pages.Viewed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"11" "12" "1" "2"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Pages.Copied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0 0 0 0 0 0 0 0 0 0 ...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Pages.Printed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"0" "0" "0" "0"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User.Sessions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"1" "1" "1" "2" ...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8537" y="1752932"/>
            <a:ext cx="92349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/>
              <a:t>In fact, the Total Pages, Pages Viewed, and Pages Printed are </a:t>
            </a:r>
            <a:r>
              <a:rPr lang="en-US" altLang="en-US" sz="2800" u="sng" dirty="0"/>
              <a:t>all</a:t>
            </a:r>
            <a:r>
              <a:rPr lang="en-US" altLang="en-US" sz="2800" dirty="0"/>
              <a:t> read in as character due to the use of a comma in the thousands place.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18432" y="4383826"/>
            <a:ext cx="954505" cy="2172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A5D1-CEC6-4D8D-9D94-D3BA246D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84049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::</a:t>
            </a:r>
            <a:r>
              <a:rPr lang="en-US" dirty="0" err="1"/>
              <a:t>str_replace_all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1467" y="1836608"/>
            <a:ext cx="422475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str_replace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b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en-US" sz="2800" dirty="0"/>
              <a:t>is similar to Find/Replace in Microsoft Excel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467" y="3848279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help(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str_replace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44" y="1542669"/>
            <a:ext cx="5934456" cy="49805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9344" y="2847634"/>
            <a:ext cx="3212592" cy="281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1B7DA-2CEB-47F6-844A-04A858B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7388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::</a:t>
            </a:r>
            <a:r>
              <a:rPr lang="en-US" dirty="0" err="1"/>
              <a:t>str_replace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27475" y="1494531"/>
            <a:ext cx="9258003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c("800", "900", "1,000")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vec2 &lt;-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str_replace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					, pattern = ","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			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replacement = "")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7FDE0-661B-4252-A8C8-3E04CE317D85}"/>
              </a:ext>
            </a:extLst>
          </p:cNvPr>
          <p:cNvSpPr/>
          <p:nvPr/>
        </p:nvSpPr>
        <p:spPr>
          <a:xfrm>
            <a:off x="838200" y="4182119"/>
            <a:ext cx="104372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Arguments to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str_replace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string: </a:t>
            </a:r>
            <a:r>
              <a:rPr lang="en-US" altLang="en-US" sz="2800" dirty="0"/>
              <a:t>The original vector (must be a vector, not a data frame)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pattern: </a:t>
            </a:r>
            <a:r>
              <a:rPr lang="en-US" altLang="en-US" sz="2800" dirty="0"/>
              <a:t>The pattern to look 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replacement: </a:t>
            </a:r>
            <a:r>
              <a:rPr lang="en-US" altLang="en-US" sz="2800" dirty="0"/>
              <a:t>What to replace it with (if nothing, an empty set of quotes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""</a:t>
            </a:r>
            <a:r>
              <a:rPr lang="en-US" altLang="en-US" sz="2800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1936F-9D69-407B-B047-6386EE7D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40923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::</a:t>
            </a:r>
            <a:r>
              <a:rPr lang="en-US" dirty="0" err="1"/>
              <a:t>str_replace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12005" y="3121348"/>
            <a:ext cx="332905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class(vec2)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"character"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1595027"/>
            <a:ext cx="10515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/>
              <a:t>We’ve remove the comma but still have a problem: </a:t>
            </a:r>
          </a:p>
          <a:p>
            <a:pPr algn="ctr"/>
            <a:r>
              <a:rPr lang="en-US" altLang="en-US" sz="2800" dirty="0"/>
              <a:t>the vector is still characters, meaning you can’t do any mathematical operations with them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8730" y="4441959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/>
              <a:t>You must use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as.integer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 </a:t>
            </a:r>
            <a:r>
              <a:rPr lang="en-US" altLang="en-US" sz="2800" dirty="0"/>
              <a:t>to </a:t>
            </a:r>
            <a:r>
              <a:rPr lang="en-US" altLang="en-US" sz="2800" b="1" dirty="0"/>
              <a:t>coerce </a:t>
            </a:r>
            <a:r>
              <a:rPr lang="en-US" altLang="en-US" sz="2800" dirty="0"/>
              <a:t>it to integer values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7997" y="496517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vec2 &lt;-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as.integer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(vec2)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vec2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800 900 1000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31483-40AA-4BE7-A598-1BDC123C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0567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::</a:t>
            </a:r>
            <a:r>
              <a:rPr lang="en-US" dirty="0" err="1"/>
              <a:t>str_replace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6981" y="4127455"/>
            <a:ext cx="12015019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mutate(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endParaRPr lang="en-US" alt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,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Total.Pages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as.integer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str_replace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ebooks$Total.Pages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 ",", ""))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,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Pages.Viewed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as.integer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str_replace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ebooks$Pages.Viewed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 ",", ""))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,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Pages.Printed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as.integer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str_replace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ebooks$Pages.Printed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 ",", ""))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,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as.integer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str_replace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ebooks$User.Sessions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 ",", "")))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91585"/>
            <a:ext cx="10515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/>
              <a:t>On the </a:t>
            </a:r>
            <a:r>
              <a:rPr lang="en-US" altLang="en-US" sz="2800" dirty="0" err="1"/>
              <a:t>ebooks</a:t>
            </a:r>
            <a:r>
              <a:rPr lang="en-US" altLang="en-US" sz="2800" dirty="0"/>
              <a:t> data, we can use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mutate() </a:t>
            </a:r>
            <a:r>
              <a:rPr lang="en-US" altLang="en-US" sz="2800" dirty="0"/>
              <a:t>in combination with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as.integer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str_replace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/>
              <a:t>to replace commas in all the affected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4041" y="4109747"/>
            <a:ext cx="848720" cy="270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70648" y="4380271"/>
            <a:ext cx="1301004" cy="265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5496" y="4380271"/>
            <a:ext cx="1633729" cy="265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52248" y="4250566"/>
            <a:ext cx="536819" cy="39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B5EA7-EC9D-46D3-B73A-B5F78522C96A}"/>
              </a:ext>
            </a:extLst>
          </p:cNvPr>
          <p:cNvSpPr/>
          <p:nvPr/>
        </p:nvSpPr>
        <p:spPr>
          <a:xfrm>
            <a:off x="9970314" y="4250566"/>
            <a:ext cx="536819" cy="39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0A8B5-E1A2-43CC-B80D-B17C65DA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48004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::</a:t>
            </a:r>
            <a:r>
              <a:rPr lang="en-US" dirty="0" err="1"/>
              <a:t>str_sub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0541" y="3235644"/>
            <a:ext cx="1023253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ebooks$LC.Call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[1]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"ML3275.C86 1999eb“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str_sub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ebooks$LC.Call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[1]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	 , start 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	 , end = 1)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"M"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6793" y="1268681"/>
            <a:ext cx="8980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str_sub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(): </a:t>
            </a:r>
            <a:b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takes a vector, a starting character, and an ending character, and grabs the characters in between those points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3928" y="3681458"/>
            <a:ext cx="314794" cy="41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D2750C-58C7-422F-A97A-8E1F5D7E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6284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::</a:t>
            </a:r>
            <a:r>
              <a:rPr lang="en-US" dirty="0" err="1"/>
              <a:t>str_sub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4302894"/>
            <a:ext cx="10515600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mutate(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			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str_sub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LC.Call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                 , start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                 , end = 1))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6793" y="1268681"/>
            <a:ext cx="8980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Use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str_sub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in combination with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mutate()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on the 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LC.Call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variable. </a:t>
            </a:r>
          </a:p>
          <a:p>
            <a:pPr algn="ctr"/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This will create a </a:t>
            </a:r>
            <a:r>
              <a:rPr lang="en-US" sz="2800" u="sng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variable 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consisting of only the first character from 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LC.Call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4866E-94DB-40C9-9955-6E2BCE7364BD}"/>
              </a:ext>
            </a:extLst>
          </p:cNvPr>
          <p:cNvSpPr/>
          <p:nvPr/>
        </p:nvSpPr>
        <p:spPr>
          <a:xfrm>
            <a:off x="4898781" y="4699299"/>
            <a:ext cx="1832219" cy="524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0F4B7-D679-4B67-9D72-54FEC71A75FA}"/>
              </a:ext>
            </a:extLst>
          </p:cNvPr>
          <p:cNvSpPr/>
          <p:nvPr/>
        </p:nvSpPr>
        <p:spPr>
          <a:xfrm>
            <a:off x="7227114" y="4699298"/>
            <a:ext cx="3398553" cy="524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F3DC1-F6EA-485E-A851-E03B5F23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263242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::</a:t>
            </a:r>
            <a:r>
              <a:rPr lang="en-US" dirty="0" err="1"/>
              <a:t>str_trim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36793" y="2538461"/>
            <a:ext cx="9718413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vec3 &lt;- c(" a", "b ", " c 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vec3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" a" "b " " c 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str_trim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(vec3)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"a" "b" "c"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5488" y="1397246"/>
            <a:ext cx="10458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str_trim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():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removes whitespace from start and end of string</a:t>
            </a:r>
            <a:endParaRPr lang="en-US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0F34-D0A3-4244-AC55-60A994BF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95485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r>
              <a:rPr lang="en-US" dirty="0"/>
              <a:t>::</a:t>
            </a:r>
            <a:r>
              <a:rPr lang="en-US" dirty="0" err="1"/>
              <a:t>str_detect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36793" y="2538461"/>
            <a:ext cx="9718413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vec3 &lt;- c(" a", "b ", " c 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vec3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" a" "b " " c 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str_trim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(vec3)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"a" "b" "c"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6793" y="1268681"/>
            <a:ext cx="89800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str_detect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(): </a:t>
            </a:r>
            <a:b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Detect the presence or absence of a pattern in a string.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D9432-E62F-4097-9243-0C67C5C2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247977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599"/>
            <a:ext cx="10515600" cy="1202268"/>
          </a:xfrm>
        </p:spPr>
        <p:txBody>
          <a:bodyPr>
            <a:normAutofit fontScale="90000"/>
          </a:bodyPr>
          <a:lstStyle/>
          <a:p>
            <a:r>
              <a:rPr lang="en-US" dirty="0"/>
              <a:t>Grouping &amp; summarizing data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6306" y="1711583"/>
            <a:ext cx="94071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group_by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(): </a:t>
            </a:r>
            <a:b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Cluster the dataset together in the variables you specify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summarize(): </a:t>
            </a:r>
            <a:b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Use on grouped data to get summary information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CAA65-DEA2-4ED9-86F0-B695FF4AE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8" y="1912025"/>
            <a:ext cx="2310121" cy="270765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24EF8-F7E1-4B83-84FC-BC32A3C4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68125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68" y="1477282"/>
            <a:ext cx="802506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Scholarly Communications Librarian at the University of Houston-Clear Lake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57" y="2954289"/>
            <a:ext cx="2724484" cy="28743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" y="6355715"/>
            <a:ext cx="5186362" cy="365125"/>
          </a:xfrm>
        </p:spPr>
        <p:txBody>
          <a:bodyPr/>
          <a:lstStyle/>
          <a:p>
            <a:pPr algn="l"/>
            <a:r>
              <a:rPr lang="en-US" dirty="0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10016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::</a:t>
            </a:r>
            <a:r>
              <a:rPr lang="en-US" dirty="0" err="1"/>
              <a:t>group_by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0432" y="3157037"/>
            <a:ext cx="971841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byLC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group_by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6792" y="1432713"/>
            <a:ext cx="95256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group_by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(): </a:t>
            </a:r>
            <a:b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Cluster the dataset together in the variables you specify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7314D-C4AB-485B-8800-F1340E4E8920}"/>
              </a:ext>
            </a:extLst>
          </p:cNvPr>
          <p:cNvSpPr/>
          <p:nvPr/>
        </p:nvSpPr>
        <p:spPr>
          <a:xfrm>
            <a:off x="838199" y="4358141"/>
            <a:ext cx="10515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On its own, it just creates a grouped data frame. </a:t>
            </a:r>
          </a:p>
          <a:p>
            <a:pPr algn="ctr"/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It should be used in conjunction with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summarize()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to  get summary information by group</a:t>
            </a:r>
            <a:endParaRPr lang="en-US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1BD5E-6A38-41C4-9E78-53BCA672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9624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::summarize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6792" y="1432713"/>
            <a:ext cx="95256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summarize(): </a:t>
            </a:r>
            <a:b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Use on grouped data to get summary information.</a:t>
            </a:r>
          </a:p>
          <a:p>
            <a:pPr algn="ctr"/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Not particularly helpful without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group_by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, because it is only one group!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55E6D49-4820-4000-997E-7B7C2E25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948106"/>
            <a:ext cx="887262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summarize(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mean(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User.Sessions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mean(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User.Sessions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1 3.4309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0ED281-1434-43DA-9608-38BA6BF5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5509393"/>
            <a:ext cx="6275757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mean(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ebooks$User.Sessions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3.4309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530E-AA9E-4CEC-9453-5481971F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174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::summarize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EDCFF3-058B-47EC-9EA8-FA7A409D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93" y="1490843"/>
            <a:ext cx="9718413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UserSessions_byLC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summarize(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byLC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, 			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sum(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))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B11685-7206-4B53-A560-20B61C14B943}"/>
              </a:ext>
            </a:extLst>
          </p:cNvPr>
          <p:cNvSpPr/>
          <p:nvPr/>
        </p:nvSpPr>
        <p:spPr>
          <a:xfrm>
            <a:off x="838199" y="4074496"/>
            <a:ext cx="10515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This takes the grouped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byLC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dataframe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and sums up the total number of User Sessions per call number. </a:t>
            </a:r>
          </a:p>
          <a:p>
            <a:pPr algn="ctr"/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It then returns that in the form of a data frame.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FB2C4-084E-4160-8C3C-3C03025A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05418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37504" cy="752474"/>
          </a:xfrm>
        </p:spPr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::summarize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12129" y="2139415"/>
            <a:ext cx="751630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View(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UserSessions_byLC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A522D-A769-4D6D-A701-941ED916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839" y="199113"/>
            <a:ext cx="2378869" cy="64597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917F-3A9E-459A-A4B2-AD99EC41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52339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37504" cy="752474"/>
          </a:xfrm>
        </p:spPr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::summarize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12129" y="1923972"/>
            <a:ext cx="751630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View(arrange(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UserSessions_byLC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desc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)))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010" y="228599"/>
            <a:ext cx="2043113" cy="63301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2089F-CA45-4C72-948D-4F6EF892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13332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pipe %&gt;%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B11685-7206-4B53-A560-20B61C14B943}"/>
              </a:ext>
            </a:extLst>
          </p:cNvPr>
          <p:cNvSpPr/>
          <p:nvPr/>
        </p:nvSpPr>
        <p:spPr>
          <a:xfrm>
            <a:off x="923926" y="1284091"/>
            <a:ext cx="10515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The pipe 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%&gt;%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combines multiple </a:t>
            </a: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dplyr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operations</a:t>
            </a:r>
          </a:p>
          <a:p>
            <a:pPr algn="ctr"/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This helps so you don’t have to create several intermediate (junk) data frames like </a:t>
            </a: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byLC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and makes for easier to read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FD807-1147-4541-8E57-E4BC41AB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6F59-392F-4B59-A23E-B37A6944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66773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summarize, </a:t>
            </a:r>
            <a:r>
              <a:rPr lang="en-US" dirty="0" err="1"/>
              <a:t>group_by</a:t>
            </a:r>
            <a:r>
              <a:rPr lang="en-US" dirty="0"/>
              <a:t> and %&gt;%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EDCFF3-058B-47EC-9EA8-FA7A409D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92" y="1308303"/>
            <a:ext cx="1051560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byLCSummary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group_by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summarize(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	count = 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	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sum(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			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avgSessions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mean(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))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arrange(desc(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FD807-1147-4541-8E57-E4BC41AB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C5DFA-10E0-4348-8525-D62687157FBD}"/>
              </a:ext>
            </a:extLst>
          </p:cNvPr>
          <p:cNvSpPr/>
          <p:nvPr/>
        </p:nvSpPr>
        <p:spPr>
          <a:xfrm>
            <a:off x="766492" y="4868579"/>
            <a:ext cx="1039258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Creating three new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count: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use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n()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to get the number of books per call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sum of User Sessions per call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avgSessions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average User Sessions per call number</a:t>
            </a:r>
            <a:endParaRPr lang="en-US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E65C-BBF4-4E60-B0AF-94EA691D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22296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37504" cy="752474"/>
          </a:xfrm>
        </p:spPr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::summarize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6435" y="1411177"/>
            <a:ext cx="751630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View(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byLCSummary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E52E7-2B61-4AE0-A1D5-726D2A0F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2" y="71549"/>
            <a:ext cx="4586288" cy="67149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241E7-44EA-46A7-98C7-A8CFF67CD664}"/>
              </a:ext>
            </a:extLst>
          </p:cNvPr>
          <p:cNvSpPr/>
          <p:nvPr/>
        </p:nvSpPr>
        <p:spPr>
          <a:xfrm>
            <a:off x="415037" y="2338280"/>
            <a:ext cx="59375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has the highest number of items and User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has the highest average sessions, which means that these items are getting more heavily 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(or at least some of them are)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4376BE-8D0B-46D9-8C2C-BE64237C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247472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FD807-1147-4541-8E57-E4BC41AB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C5DFA-10E0-4348-8525-D62687157FBD}"/>
              </a:ext>
            </a:extLst>
          </p:cNvPr>
          <p:cNvSpPr/>
          <p:nvPr/>
        </p:nvSpPr>
        <p:spPr>
          <a:xfrm>
            <a:off x="899705" y="1613118"/>
            <a:ext cx="935865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If you’re a statistics person, you have many other options: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median()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sd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: 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IQR()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: interquartile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min()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max()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quantile()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distinct_n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: number of unique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var()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: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1F6745-C90D-497B-B14A-B812D27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411448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FD807-1147-4541-8E57-E4BC41AB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C5DFA-10E0-4348-8525-D62687157FBD}"/>
              </a:ext>
            </a:extLst>
          </p:cNvPr>
          <p:cNvSpPr/>
          <p:nvPr/>
        </p:nvSpPr>
        <p:spPr>
          <a:xfrm>
            <a:off x="838200" y="1555968"/>
            <a:ext cx="10846239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byLCSummary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group_by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summarize(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  count = 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  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sum(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  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avgSessions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mean(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  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medianSessions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median(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  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sdSessions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  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highestSession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max(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  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lowestSession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min(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  ,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varianceSession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var(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arrange(desc(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sdSessions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2FE453-ADB4-4A6E-90D5-EF1EB4E3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6F948-7D9C-45E3-AB4C-D5A5C2C7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42616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up strings with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stringr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Grouping &amp; summarizing data with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dplyr</a:t>
            </a:r>
            <a:r>
              <a:rPr lang="en-US" dirty="0"/>
              <a:t> </a:t>
            </a:r>
          </a:p>
          <a:p>
            <a:r>
              <a:rPr lang="en-US" dirty="0"/>
              <a:t>Visualizing data with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ggplot2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5" y="4061189"/>
            <a:ext cx="3310082" cy="25648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152A5-A628-4AD2-83CC-962C46CD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661265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A0C8A3-DBC5-4085-9CBF-A7D89FE4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7099"/>
            <a:ext cx="11144250" cy="62293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FD807-1147-4541-8E57-E4BC41AB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2FE453-ADB4-4A6E-90D5-EF1EB4E3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8F8709-5243-46A4-A931-184127949A3C}"/>
              </a:ext>
            </a:extLst>
          </p:cNvPr>
          <p:cNvSpPr/>
          <p:nvPr/>
        </p:nvSpPr>
        <p:spPr>
          <a:xfrm>
            <a:off x="609600" y="676369"/>
            <a:ext cx="11091863" cy="262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5AF37-0F8A-4914-A554-C3CDD61677BF}"/>
              </a:ext>
            </a:extLst>
          </p:cNvPr>
          <p:cNvSpPr/>
          <p:nvPr/>
        </p:nvSpPr>
        <p:spPr>
          <a:xfrm>
            <a:off x="557213" y="4912615"/>
            <a:ext cx="11144250" cy="262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57F8D3-67D0-4F96-82BC-8B1D4BAD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5337"/>
            <a:ext cx="5080000" cy="365125"/>
          </a:xfrm>
        </p:spPr>
        <p:txBody>
          <a:bodyPr/>
          <a:lstStyle/>
          <a:p>
            <a:r>
              <a:rPr lang="en-US" dirty="0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981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P and Q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FD807-1147-4541-8E57-E4BC41AB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2FE453-ADB4-4A6E-90D5-EF1EB4E3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E2AB25C-D15C-4C1B-9184-C481F30B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33547"/>
            <a:ext cx="1056058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PQSummary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filter(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byLCSummary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	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LC.Class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== "P" |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LC.Class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== "Q")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414D5-E68D-42F8-AFD4-FA84A14D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455069"/>
            <a:ext cx="11191875" cy="876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EC3811-47C8-43BA-BFA8-4A98B34FAF3D}"/>
              </a:ext>
            </a:extLst>
          </p:cNvPr>
          <p:cNvSpPr/>
          <p:nvPr/>
        </p:nvSpPr>
        <p:spPr>
          <a:xfrm>
            <a:off x="883183" y="3691117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Despite having comparable numbers of items (1187 and 1067), Q has a much higher standard deviation and variance. </a:t>
            </a:r>
          </a:p>
          <a:p>
            <a:pPr algn="ctr"/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Usage of P books is lower and much more evenly distributed.</a:t>
            </a:r>
          </a:p>
          <a:p>
            <a:pPr algn="ctr"/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Q has at least one serious outlier.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0DF8-78EE-4EC7-8388-E0A7A88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25130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P and Q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FD807-1147-4541-8E57-E4BC41AB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2FE453-ADB4-4A6E-90D5-EF1EB4E3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C3811-47C8-43BA-BFA8-4A98B34FAF3D}"/>
              </a:ext>
            </a:extLst>
          </p:cNvPr>
          <p:cNvSpPr/>
          <p:nvPr/>
        </p:nvSpPr>
        <p:spPr>
          <a:xfrm>
            <a:off x="4623901" y="1269216"/>
            <a:ext cx="1149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 Test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D7F621-4132-4664-9E8E-8C586E41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57" y="2202359"/>
            <a:ext cx="10515600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 &lt;- filter(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LC.Class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== "P")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 &lt;- filter(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LC.Class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== "Q")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t.test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P$User.Sessions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Q$User.Sessions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Welch Two Sample t-test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P$User.Sessions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Q$User.Sessions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 = -2.4923, df = 1201.9, p-value = 0.01282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hypothesis: true difference in means is not equal to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 percent confidence interval: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-4.423088 -0.526694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sample estimates: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mean of x mean of 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2.210872 4.685762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D55C5-CD5E-4D30-8256-A8B988C5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640396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ggplot2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58" y="2360472"/>
            <a:ext cx="7665255" cy="28170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15075" y="2723395"/>
            <a:ext cx="1257300" cy="291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34BD1-3EA8-47C1-B9F1-5CBF82E5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650084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BBCDF5-F829-4CEB-9DE8-C530BD4BFF04}"/>
              </a:ext>
            </a:extLst>
          </p:cNvPr>
          <p:cNvSpPr/>
          <p:nvPr/>
        </p:nvSpPr>
        <p:spPr>
          <a:xfrm>
            <a:off x="838200" y="1720840"/>
            <a:ext cx="10026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Base R includes several functions for quick data visualization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plot()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barplot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hist()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boxplot()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most R users consider </a:t>
            </a: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ggplot</a:t>
            </a:r>
            <a:r>
              <a:rPr lang="en-US" sz="2800" dirty="0"/>
              <a:t> to be the most elegant and versatile</a:t>
            </a:r>
            <a:endParaRPr lang="en-US" sz="2800" dirty="0">
              <a:solidFill>
                <a:srgbClr val="0E0EFF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07A41-0854-4F17-823F-EE2A0F05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19159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F1C87-8EDE-4EDC-9116-3E1EABACF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43" y="3572041"/>
            <a:ext cx="2298413" cy="26666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DC807F-E9BE-4E7C-B94D-B27A93EE0189}"/>
              </a:ext>
            </a:extLst>
          </p:cNvPr>
          <p:cNvSpPr/>
          <p:nvPr/>
        </p:nvSpPr>
        <p:spPr>
          <a:xfrm>
            <a:off x="838200" y="1356311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 </a:t>
            </a: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dplyr</a:t>
            </a:r>
            <a:r>
              <a:rPr lang="en-US" sz="2800" dirty="0"/>
              <a:t> implements a “grammar” for data manipulation, 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ggplot2 </a:t>
            </a:r>
            <a:r>
              <a:rPr lang="en-US" sz="2800" dirty="0"/>
              <a:t>does so for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Also created by Hadley Wickham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 always, start by loading the package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&gt; library(ggplot2)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F5902-51EF-44C8-B53D-09BE9BF2FA43}"/>
              </a:ext>
            </a:extLst>
          </p:cNvPr>
          <p:cNvSpPr/>
          <p:nvPr/>
        </p:nvSpPr>
        <p:spPr>
          <a:xfrm>
            <a:off x="709687" y="5149760"/>
            <a:ext cx="4989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Portions of this section are adapted from the Data Visualization chapter of </a:t>
            </a:r>
            <a:r>
              <a:rPr lang="en-US" i="1" dirty="0"/>
              <a:t>R for Data Science: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http://r4ds.had.co.nz/data-visualisation.html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C9CFF-41D5-4595-817B-E0D3625D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40873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C807F-E9BE-4E7C-B94D-B27A93EE0189}"/>
              </a:ext>
            </a:extLst>
          </p:cNvPr>
          <p:cNvSpPr/>
          <p:nvPr/>
        </p:nvSpPr>
        <p:spPr>
          <a:xfrm>
            <a:off x="838200" y="1356311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Will plot directly to the </a:t>
            </a:r>
            <a:r>
              <a:rPr lang="en-US" sz="2800" b="1" dirty="0"/>
              <a:t>Plots</a:t>
            </a:r>
            <a:r>
              <a:rPr lang="en-US" sz="2800" dirty="0"/>
              <a:t> tab in the Navigation Pane (lower right)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you also assign it to a variable and call </a:t>
            </a:r>
            <a:r>
              <a:rPr lang="en-US" sz="2800" dirty="0">
                <a:latin typeface="Lucida Console" panose="020B0609040504020204" pitchFamily="49" charset="0"/>
              </a:rPr>
              <a:t>print()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ggplot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() </a:t>
            </a:r>
            <a:r>
              <a:rPr lang="en-US" sz="2800" dirty="0"/>
              <a:t>creates the initial coordinate system (a “blank canvas”)  that you then add layers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Functions are added with 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+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13AD4-DD74-41FF-A3F2-CD8D055F4BE0}"/>
              </a:ext>
            </a:extLst>
          </p:cNvPr>
          <p:cNvSpPr/>
          <p:nvPr/>
        </p:nvSpPr>
        <p:spPr>
          <a:xfrm>
            <a:off x="1308100" y="4368284"/>
            <a:ext cx="5161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&gt; </a:t>
            </a: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ggplot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(data = </a:t>
            </a:r>
            <a:r>
              <a:rPr lang="en-US" sz="2800" dirty="0" err="1">
                <a:solidFill>
                  <a:srgbClr val="0E0EFF"/>
                </a:solidFill>
                <a:latin typeface="Lucida Console" panose="020B0609040504020204" pitchFamily="49" charset="0"/>
              </a:rPr>
              <a:t>ebooks</a:t>
            </a:r>
            <a:r>
              <a:rPr lang="en-US" sz="2800" dirty="0">
                <a:solidFill>
                  <a:srgbClr val="0E0EFF"/>
                </a:solidFill>
                <a:latin typeface="Lucida Console" panose="020B0609040504020204" pitchFamily="49" charset="0"/>
              </a:rPr>
              <a:t>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09346-B045-42F1-8A22-343032D6BB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01" y="3429000"/>
            <a:ext cx="3096762" cy="30967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CFE2E-8026-4112-894A-184A6448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011287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C807F-E9BE-4E7C-B94D-B27A93EE0189}"/>
              </a:ext>
            </a:extLst>
          </p:cNvPr>
          <p:cNvSpPr/>
          <p:nvPr/>
        </p:nvSpPr>
        <p:spPr>
          <a:xfrm>
            <a:off x="838200" y="1356311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is visualized in the canvas with </a:t>
            </a:r>
            <a:r>
              <a:rPr lang="en-US" sz="2800" b="1" dirty="0"/>
              <a:t>geometric shapes</a:t>
            </a:r>
            <a:r>
              <a:rPr lang="en-US" sz="2800" dirty="0"/>
              <a:t>, what are called </a:t>
            </a:r>
            <a:r>
              <a:rPr lang="en-US" sz="2800" dirty="0" err="1">
                <a:latin typeface="Lucida Console" panose="020B0609040504020204" pitchFamily="49" charset="0"/>
              </a:rPr>
              <a:t>geom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/>
              <a:t>functions</a:t>
            </a:r>
          </a:p>
          <a:p>
            <a:endParaRPr lang="en-US" sz="2800" b="1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ucida Console" panose="020B0609040504020204" pitchFamily="49" charset="0"/>
              </a:rPr>
              <a:t>ggplot2 </a:t>
            </a:r>
            <a:r>
              <a:rPr lang="en-US" sz="2800" dirty="0"/>
              <a:t>contains over 30 </a:t>
            </a:r>
            <a:r>
              <a:rPr lang="en-US" sz="2800" dirty="0" err="1">
                <a:latin typeface="Lucida Console" panose="020B0609040504020204" pitchFamily="49" charset="0"/>
              </a:rPr>
              <a:t>geoms</a:t>
            </a:r>
            <a:r>
              <a:rPr lang="en-US" sz="2800" dirty="0">
                <a:latin typeface="Lucida Console" panose="020B0609040504020204" pitchFamily="49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example,</a:t>
            </a:r>
            <a:endParaRPr lang="en-US" sz="2800" dirty="0">
              <a:latin typeface="Lucida Console" panose="020B06090405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Bar plots use </a:t>
            </a:r>
            <a:r>
              <a:rPr lang="en-US" sz="2800" dirty="0" err="1">
                <a:latin typeface="Lucida Console" panose="020B0609040504020204" pitchFamily="49" charset="0"/>
              </a:rPr>
              <a:t>geom_bar</a:t>
            </a:r>
            <a:r>
              <a:rPr lang="en-US" sz="2800" dirty="0"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Histograms use </a:t>
            </a:r>
            <a:r>
              <a:rPr lang="en-US" sz="2800" dirty="0" err="1">
                <a:latin typeface="Lucida Console" panose="020B0609040504020204" pitchFamily="49" charset="0"/>
              </a:rPr>
              <a:t>geom_histogram</a:t>
            </a:r>
            <a:r>
              <a:rPr lang="en-US" sz="2800" dirty="0"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Line plots 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geom_line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Scatter plots use </a:t>
            </a:r>
            <a:r>
              <a:rPr lang="en-US" sz="2800" dirty="0" err="1">
                <a:latin typeface="Lucida Console" panose="020B0609040504020204" pitchFamily="49" charset="0"/>
              </a:rPr>
              <a:t>geom_point</a:t>
            </a:r>
            <a:r>
              <a:rPr lang="en-US" sz="2800" dirty="0">
                <a:latin typeface="Lucida Console" panose="020B0609040504020204" pitchFamily="49" charset="0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DFA7D-C4DD-42C2-83E5-BF33D8BE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45522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C807F-E9BE-4E7C-B94D-B27A93EE0189}"/>
              </a:ext>
            </a:extLst>
          </p:cNvPr>
          <p:cNvSpPr/>
          <p:nvPr/>
        </p:nvSpPr>
        <p:spPr>
          <a:xfrm>
            <a:off x="442248" y="1537357"/>
            <a:ext cx="49951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a layer of bars to the plot with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This creates a bar plot: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71E6E-4E3D-4897-AC9B-8F77977C18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35" y="1235354"/>
            <a:ext cx="6410497" cy="56226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513AD4-DD74-41FF-A3F2-CD8D055F4BE0}"/>
              </a:ext>
            </a:extLst>
          </p:cNvPr>
          <p:cNvSpPr/>
          <p:nvPr/>
        </p:nvSpPr>
        <p:spPr>
          <a:xfrm>
            <a:off x="262693" y="3040106"/>
            <a:ext cx="545614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E0E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(mapping =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))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B8B07-B967-44C5-A7C1-EBC736DC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20785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aes</a:t>
            </a:r>
            <a:r>
              <a:rPr lang="en-US" dirty="0"/>
              <a:t>: Mapping aesthetic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11DCB-9058-46E5-980A-0BFCE118112C}"/>
              </a:ext>
            </a:extLst>
          </p:cNvPr>
          <p:cNvSpPr/>
          <p:nvPr/>
        </p:nvSpPr>
        <p:spPr>
          <a:xfrm>
            <a:off x="838199" y="1189807"/>
            <a:ext cx="10515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</a:t>
            </a:r>
            <a:r>
              <a:rPr lang="en-US" sz="2800" dirty="0" err="1">
                <a:latin typeface="Lucida Console" panose="020B0609040504020204" pitchFamily="49" charset="0"/>
              </a:rPr>
              <a:t>geom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/>
              <a:t>takes a </a:t>
            </a:r>
            <a:r>
              <a:rPr lang="en-US" sz="2800" dirty="0">
                <a:latin typeface="Lucida Console" panose="020B0609040504020204" pitchFamily="49" charset="0"/>
              </a:rPr>
              <a:t>mapping </a:t>
            </a:r>
            <a:r>
              <a:rPr lang="en-US" sz="2800" dirty="0"/>
              <a:t>argument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paired with </a:t>
            </a:r>
            <a:r>
              <a:rPr lang="en-US" sz="2800" dirty="0" err="1">
                <a:latin typeface="Lucida Console" panose="020B0609040504020204" pitchFamily="49" charset="0"/>
              </a:rPr>
              <a:t>aes</a:t>
            </a:r>
            <a:r>
              <a:rPr lang="en-US" sz="2800" dirty="0">
                <a:latin typeface="Lucida Console" panose="020B0609040504020204" pitchFamily="49" charset="0"/>
              </a:rPr>
              <a:t>(), </a:t>
            </a:r>
            <a:r>
              <a:rPr lang="en-US" sz="2800" dirty="0"/>
              <a:t>the </a:t>
            </a:r>
            <a:r>
              <a:rPr lang="en-US" sz="2800" b="1" dirty="0"/>
              <a:t>aesthetic</a:t>
            </a:r>
            <a:r>
              <a:rPr lang="en-US" sz="2800" dirty="0"/>
              <a:t> </a:t>
            </a:r>
            <a:r>
              <a:rPr lang="en-US" sz="2800" b="1" dirty="0"/>
              <a:t>mapping</a:t>
            </a:r>
            <a:r>
              <a:rPr lang="en-US" sz="2800" dirty="0"/>
              <a:t> argument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latin typeface="Lucida Console" panose="020B0609040504020204" pitchFamily="49" charset="0"/>
              </a:rPr>
              <a:t>x</a:t>
            </a:r>
            <a:r>
              <a:rPr lang="en-US" sz="2800" dirty="0"/>
              <a:t> and </a:t>
            </a:r>
            <a:r>
              <a:rPr lang="en-US" sz="2800" dirty="0">
                <a:latin typeface="Lucida Console" panose="020B0609040504020204" pitchFamily="49" charset="0"/>
              </a:rPr>
              <a:t>y </a:t>
            </a:r>
            <a:r>
              <a:rPr lang="en-US" sz="2800" dirty="0"/>
              <a:t>arguments to </a:t>
            </a:r>
            <a:r>
              <a:rPr lang="en-US" sz="2800" dirty="0" err="1">
                <a:latin typeface="Lucida Console" panose="020B0609040504020204" pitchFamily="49" charset="0"/>
              </a:rPr>
              <a:t>aes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/>
              <a:t>specify which variables to map to the x and y axes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Lucida Console" panose="020B0609040504020204" pitchFamily="49" charset="0"/>
              </a:rPr>
              <a:t>ggplot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/>
              <a:t>looks for the mapped variable in the </a:t>
            </a:r>
            <a:r>
              <a:rPr lang="en-US" sz="2800" dirty="0">
                <a:latin typeface="Lucida Console" panose="020B0609040504020204" pitchFamily="49" charset="0"/>
              </a:rPr>
              <a:t>data</a:t>
            </a:r>
            <a:r>
              <a:rPr lang="en-US" sz="2800" dirty="0"/>
              <a:t> argument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A76DA-2C2C-4924-8751-A0BF4FB0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51460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AAE513-EF2A-4A27-A275-DC90F3C0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700" y="6473826"/>
            <a:ext cx="5257800" cy="365125"/>
          </a:xfrm>
        </p:spPr>
        <p:txBody>
          <a:bodyPr/>
          <a:lstStyle/>
          <a:p>
            <a:r>
              <a:rPr lang="en-US" dirty="0"/>
              <a:t>Hosted by ALCTS, Association for Library Collections and Technical Services</a:t>
            </a:r>
          </a:p>
        </p:txBody>
      </p:sp>
      <p:pic>
        <p:nvPicPr>
          <p:cNvPr id="1026" name="Picture 2" descr="Image result for american ninja warrior spider">
            <a:extLst>
              <a:ext uri="{FF2B5EF4-FFF2-40B4-BE49-F238E27FC236}">
                <a16:creationId xmlns:a16="http://schemas.microsoft.com/office/drawing/2014/main" id="{850DAA25-841C-4658-A22D-78C63944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98" y="1222903"/>
            <a:ext cx="7332133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2F79DC-FD94-4427-835E-3551B355D0A9}"/>
              </a:ext>
            </a:extLst>
          </p:cNvPr>
          <p:cNvSpPr/>
          <p:nvPr/>
        </p:nvSpPr>
        <p:spPr>
          <a:xfrm>
            <a:off x="4812266" y="501649"/>
            <a:ext cx="3244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…Still overwhelming!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B70C3-24AB-4392-9952-F89000FEAD1D}"/>
              </a:ext>
            </a:extLst>
          </p:cNvPr>
          <p:cNvSpPr/>
          <p:nvPr/>
        </p:nvSpPr>
        <p:spPr>
          <a:xfrm>
            <a:off x="2881866" y="5725583"/>
            <a:ext cx="7937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This session has a long handout with many examples.</a:t>
            </a:r>
          </a:p>
        </p:txBody>
      </p:sp>
    </p:spTree>
    <p:extLst>
      <p:ext uri="{BB962C8B-B14F-4D97-AF65-F5344CB8AC3E}">
        <p14:creationId xmlns:p14="http://schemas.microsoft.com/office/powerpoint/2010/main" val="1158292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aes</a:t>
            </a:r>
            <a:r>
              <a:rPr lang="en-US" dirty="0"/>
              <a:t>: Mapping aesthetic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11DCB-9058-46E5-980A-0BFCE118112C}"/>
              </a:ext>
            </a:extLst>
          </p:cNvPr>
          <p:cNvSpPr/>
          <p:nvPr/>
        </p:nvSpPr>
        <p:spPr>
          <a:xfrm>
            <a:off x="460687" y="1383546"/>
            <a:ext cx="5448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 this case, the </a:t>
            </a:r>
            <a:r>
              <a:rPr lang="en-US" sz="2800" dirty="0" err="1"/>
              <a:t>LC.Class</a:t>
            </a:r>
            <a:r>
              <a:rPr lang="en-US" sz="2800" dirty="0"/>
              <a:t> is being mapped to the x axis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DF910E-D9B6-4AF7-8869-4A04AE67ABBC}"/>
              </a:ext>
            </a:extLst>
          </p:cNvPr>
          <p:cNvGrpSpPr/>
          <p:nvPr/>
        </p:nvGrpSpPr>
        <p:grpSpPr>
          <a:xfrm>
            <a:off x="299264" y="2603600"/>
            <a:ext cx="5262979" cy="707886"/>
            <a:chOff x="6392028" y="1709366"/>
            <a:chExt cx="5262979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513AD4-DD74-41FF-A3F2-CD8D055F4BE0}"/>
                </a:ext>
              </a:extLst>
            </p:cNvPr>
            <p:cNvSpPr/>
            <p:nvPr/>
          </p:nvSpPr>
          <p:spPr>
            <a:xfrm>
              <a:off x="6392028" y="1709366"/>
              <a:ext cx="526297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E0EFF"/>
                  </a:solidFill>
                  <a:latin typeface="Lucida Console" panose="020B0609040504020204" pitchFamily="49" charset="0"/>
                </a:rPr>
                <a:t>&gt; </a:t>
              </a:r>
              <a:r>
                <a:rPr lang="en-US" altLang="en-US" sz="2000" dirty="0" err="1">
                  <a:solidFill>
                    <a:srgbClr val="0000FF"/>
                  </a:solidFill>
                  <a:latin typeface="Lucida Console" panose="020B0609040504020204" pitchFamily="49" charset="0"/>
                </a:rPr>
                <a:t>ggplot</a:t>
              </a:r>
              <a:r>
                <a:rPr lang="en-US" altLang="en-US" sz="2000" dirty="0">
                  <a:solidFill>
                    <a:srgbClr val="0000FF"/>
                  </a:solidFill>
                  <a:latin typeface="Lucida Console" panose="020B0609040504020204" pitchFamily="49" charset="0"/>
                </a:rPr>
                <a:t>(data = </a:t>
              </a:r>
              <a:r>
                <a:rPr lang="en-US" altLang="en-US" sz="2000" dirty="0" err="1">
                  <a:solidFill>
                    <a:srgbClr val="0000FF"/>
                  </a:solidFill>
                  <a:latin typeface="Lucida Console" panose="020B0609040504020204" pitchFamily="49" charset="0"/>
                </a:rPr>
                <a:t>ebooks</a:t>
              </a:r>
              <a:r>
                <a:rPr lang="en-US" altLang="en-US" sz="2000" dirty="0">
                  <a:solidFill>
                    <a:srgbClr val="0000FF"/>
                  </a:solidFill>
                  <a:latin typeface="Lucida Console" panose="020B0609040504020204" pitchFamily="49" charset="0"/>
                </a:rPr>
                <a:t>) +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rgbClr val="0000FF"/>
                  </a:solidFill>
                  <a:latin typeface="Lucida Console" panose="020B0609040504020204" pitchFamily="49" charset="0"/>
                </a:rPr>
                <a:t>	</a:t>
              </a:r>
              <a:r>
                <a:rPr lang="en-US" altLang="en-US" sz="2000" dirty="0" err="1">
                  <a:solidFill>
                    <a:srgbClr val="0000FF"/>
                  </a:solidFill>
                  <a:latin typeface="Lucida Console" panose="020B0609040504020204" pitchFamily="49" charset="0"/>
                </a:rPr>
                <a:t>geom_bar</a:t>
              </a:r>
              <a:r>
                <a:rPr lang="en-US" altLang="en-US" sz="2000" dirty="0">
                  <a:solidFill>
                    <a:srgbClr val="0000FF"/>
                  </a:solidFill>
                  <a:latin typeface="Lucida Console" panose="020B0609040504020204" pitchFamily="49" charset="0"/>
                </a:rPr>
                <a:t>(</a:t>
              </a:r>
              <a:r>
                <a:rPr lang="en-US" altLang="en-US" sz="2000" dirty="0" err="1">
                  <a:solidFill>
                    <a:srgbClr val="0000FF"/>
                  </a:solidFill>
                  <a:latin typeface="Lucida Console" panose="020B0609040504020204" pitchFamily="49" charset="0"/>
                </a:rPr>
                <a:t>aes</a:t>
              </a:r>
              <a:r>
                <a:rPr lang="en-US" altLang="en-US" sz="2000" dirty="0">
                  <a:solidFill>
                    <a:srgbClr val="0000FF"/>
                  </a:solidFill>
                  <a:latin typeface="Lucida Console" panose="020B0609040504020204" pitchFamily="49" charset="0"/>
                </a:rPr>
                <a:t>(x = </a:t>
              </a:r>
              <a:r>
                <a:rPr lang="en-US" altLang="en-US" sz="2000" dirty="0" err="1">
                  <a:solidFill>
                    <a:srgbClr val="0000FF"/>
                  </a:solidFill>
                  <a:latin typeface="Lucida Console" panose="020B0609040504020204" pitchFamily="49" charset="0"/>
                </a:rPr>
                <a:t>LC.Class</a:t>
              </a:r>
              <a:r>
                <a:rPr lang="en-US" altLang="en-US" sz="2000" dirty="0">
                  <a:solidFill>
                    <a:srgbClr val="0000FF"/>
                  </a:solidFill>
                  <a:latin typeface="Lucida Console" panose="020B0609040504020204" pitchFamily="49" charset="0"/>
                </a:rPr>
                <a:t>))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A40AD-C4D6-4C69-902D-8A8A22A2CFC7}"/>
                </a:ext>
              </a:extLst>
            </p:cNvPr>
            <p:cNvSpPr/>
            <p:nvPr/>
          </p:nvSpPr>
          <p:spPr>
            <a:xfrm>
              <a:off x="8769432" y="2076361"/>
              <a:ext cx="508169" cy="2921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8273C0-C0D0-4027-9F30-7E6AE54D2707}"/>
              </a:ext>
            </a:extLst>
          </p:cNvPr>
          <p:cNvSpPr/>
          <p:nvPr/>
        </p:nvSpPr>
        <p:spPr>
          <a:xfrm>
            <a:off x="1187510" y="5339271"/>
            <a:ext cx="3994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You don’t need to specify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mapping = </a:t>
            </a:r>
            <a:b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 it will henceforth be omitted</a:t>
            </a:r>
            <a:endParaRPr lang="en-US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4BD7AD-33FA-48F1-8713-617FB2555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79" y="1189807"/>
            <a:ext cx="6428121" cy="56381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8D55C0-C112-4E18-8CDC-AB9869B780DA}"/>
              </a:ext>
            </a:extLst>
          </p:cNvPr>
          <p:cNvSpPr/>
          <p:nvPr/>
        </p:nvSpPr>
        <p:spPr>
          <a:xfrm>
            <a:off x="1083236" y="3476380"/>
            <a:ext cx="420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that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not a variable in the original dataset. </a:t>
            </a:r>
          </a:p>
          <a:p>
            <a:pPr algn="ctr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Lucida Console" panose="020B0609040504020204" pitchFamily="49" charset="0"/>
                <a:cs typeface="Arial" panose="020B0604020202020204" pitchFamily="34" charset="0"/>
              </a:rPr>
              <a:t>geom_bar</a:t>
            </a:r>
            <a:r>
              <a:rPr lang="en-US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binning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your data and plotting the bin counts: the number of items falling into each gin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757DF-6A5D-4520-ACDB-64EAE8ED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6050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Univariate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11DCB-9058-46E5-980A-0BFCE118112C}"/>
              </a:ext>
            </a:extLst>
          </p:cNvPr>
          <p:cNvSpPr/>
          <p:nvPr/>
        </p:nvSpPr>
        <p:spPr>
          <a:xfrm>
            <a:off x="7181850" y="1275089"/>
            <a:ext cx="3772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Univariate: one variable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F1584D-7E8A-494D-B842-6C647472C2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6370351" cy="5587434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16DC397-977C-4823-80C0-8129DB38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381" y="2377746"/>
            <a:ext cx="5539978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ggplot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(data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  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User.Sessions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geom_histogram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`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stat_bin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()` using `bins = 30`.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Pick better value with `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binwidth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`.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B107C-D15A-490E-9747-CA4B0167A171}"/>
              </a:ext>
            </a:extLst>
          </p:cNvPr>
          <p:cNvSpPr/>
          <p:nvPr/>
        </p:nvSpPr>
        <p:spPr>
          <a:xfrm>
            <a:off x="6988968" y="4615934"/>
            <a:ext cx="4364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Problem</a:t>
            </a:r>
            <a:r>
              <a:rPr lang="en-US" sz="2800" dirty="0"/>
              <a:t>: The overwhelming majority of books have a small amount of usage. </a:t>
            </a:r>
          </a:p>
          <a:p>
            <a:pPr algn="ctr"/>
            <a:r>
              <a:rPr lang="en-US" sz="2800" dirty="0"/>
              <a:t>This throws off the scale.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41B5-E3C1-46D9-944E-E7EB630F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5337"/>
            <a:ext cx="5080000" cy="365125"/>
          </a:xfrm>
        </p:spPr>
        <p:txBody>
          <a:bodyPr/>
          <a:lstStyle/>
          <a:p>
            <a:r>
              <a:rPr lang="en-US" dirty="0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909792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scales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11DCB-9058-46E5-980A-0BFCE118112C}"/>
              </a:ext>
            </a:extLst>
          </p:cNvPr>
          <p:cNvSpPr/>
          <p:nvPr/>
        </p:nvSpPr>
        <p:spPr>
          <a:xfrm>
            <a:off x="838200" y="1275089"/>
            <a:ext cx="101163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 thought about using different data, but this is actually a common problem in usage analysis: The vast majority of items have little to no usage.</a:t>
            </a:r>
          </a:p>
          <a:p>
            <a:endParaRPr lang="en-US" sz="2800" dirty="0"/>
          </a:p>
          <a:p>
            <a:r>
              <a:rPr lang="en-US" sz="2800" dirty="0"/>
              <a:t>Also, this illustrates a way to get around the problem in </a:t>
            </a:r>
            <a:r>
              <a:rPr lang="en-US" sz="2800" dirty="0" err="1">
                <a:latin typeface="Lucida Console" panose="020B0609040504020204" pitchFamily="49" charset="0"/>
              </a:rPr>
              <a:t>ggplot</a:t>
            </a:r>
            <a:r>
              <a:rPr lang="en-US" sz="2800" dirty="0">
                <a:latin typeface="Lucida Console" panose="020B0609040504020204" pitchFamily="49" charset="0"/>
              </a:rPr>
              <a:t>: </a:t>
            </a:r>
            <a:r>
              <a:rPr lang="en-US" sz="2800" dirty="0"/>
              <a:t>change the x and y scales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E0A92-67F8-46BD-AF28-75F6F69C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08861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>
            <a:normAutofit/>
          </a:bodyPr>
          <a:lstStyle/>
          <a:p>
            <a:r>
              <a:rPr lang="en-US" dirty="0" err="1"/>
              <a:t>scale_x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72C4A9-2F83-438F-B09E-1868B72B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00" y="2159421"/>
            <a:ext cx="4616648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(data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geom_histogram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		 ,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binwidth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 .5)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scale_x_log10()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scale_y_log10()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7E11F-ED9D-415C-8E2E-46431886B5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99" y="567531"/>
            <a:ext cx="6894590" cy="60472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F8D192-D5CA-4431-B9CE-C2FF8F461E06}"/>
              </a:ext>
            </a:extLst>
          </p:cNvPr>
          <p:cNvSpPr/>
          <p:nvPr/>
        </p:nvSpPr>
        <p:spPr>
          <a:xfrm>
            <a:off x="0" y="3917453"/>
            <a:ext cx="5567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Notice the scale goes from 10 to 100 to 1,000.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over 1,000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ebooks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1-5 user sessions,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very small number have over 1,000 user sessions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3D996A-90D1-4401-8B9F-13694A51D1BD}"/>
              </a:ext>
            </a:extLst>
          </p:cNvPr>
          <p:cNvSpPr/>
          <p:nvPr/>
        </p:nvSpPr>
        <p:spPr>
          <a:xfrm>
            <a:off x="5962795" y="825449"/>
            <a:ext cx="1816749" cy="527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A8E12-4DA0-482F-BB05-92F3225C411A}"/>
              </a:ext>
            </a:extLst>
          </p:cNvPr>
          <p:cNvSpPr/>
          <p:nvPr/>
        </p:nvSpPr>
        <p:spPr>
          <a:xfrm>
            <a:off x="5886450" y="5435708"/>
            <a:ext cx="5986463" cy="565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9238A-CEB7-4BB5-AC1C-57F0D8C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0449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72C4A9-2F83-438F-B09E-1868B72B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1" y="2499180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5B3CF4-0A3C-426D-9062-0E8C621C9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78" y="150016"/>
            <a:ext cx="5591818" cy="49045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E39E61-8AC9-4FB0-B431-05BFA4F2EF56}"/>
              </a:ext>
            </a:extLst>
          </p:cNvPr>
          <p:cNvSpPr/>
          <p:nvPr/>
        </p:nvSpPr>
        <p:spPr>
          <a:xfrm>
            <a:off x="9795643" y="924525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geom_freqpoly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310A9C-CCB9-4065-8E03-45A476416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" y="58434"/>
            <a:ext cx="5800646" cy="50877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EE021A-0197-4A26-9491-D182DE215D00}"/>
              </a:ext>
            </a:extLst>
          </p:cNvPr>
          <p:cNvSpPr/>
          <p:nvPr/>
        </p:nvSpPr>
        <p:spPr>
          <a:xfrm>
            <a:off x="1278467" y="3642714"/>
            <a:ext cx="21371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7D02D-AB1B-49C1-B5C4-74C770C897ED}"/>
              </a:ext>
            </a:extLst>
          </p:cNvPr>
          <p:cNvSpPr/>
          <p:nvPr/>
        </p:nvSpPr>
        <p:spPr>
          <a:xfrm>
            <a:off x="3591453" y="5275697"/>
            <a:ext cx="6831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		     ,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binwidth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= .5)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  scale_x_log10()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  scale_y_log10()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609912-228F-421D-A1A6-5A38ECA0144C}"/>
              </a:ext>
            </a:extLst>
          </p:cNvPr>
          <p:cNvSpPr/>
          <p:nvPr/>
        </p:nvSpPr>
        <p:spPr>
          <a:xfrm>
            <a:off x="4030766" y="5604932"/>
            <a:ext cx="2065234" cy="29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A30F12-55B8-4D6F-988F-1A3189AF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3134" y="6570462"/>
            <a:ext cx="5080000" cy="365125"/>
          </a:xfrm>
        </p:spPr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649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11DCB-9058-46E5-980A-0BFCE118112C}"/>
              </a:ext>
            </a:extLst>
          </p:cNvPr>
          <p:cNvSpPr/>
          <p:nvPr/>
        </p:nvSpPr>
        <p:spPr>
          <a:xfrm>
            <a:off x="3931444" y="1296521"/>
            <a:ext cx="4469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Bivariate: multiple variables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B107C-D15A-490E-9747-CA4B0167A171}"/>
              </a:ext>
            </a:extLst>
          </p:cNvPr>
          <p:cNvSpPr/>
          <p:nvPr/>
        </p:nvSpPr>
        <p:spPr>
          <a:xfrm>
            <a:off x="735806" y="2651402"/>
            <a:ext cx="10617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take a look at some higher usage items.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First, create a filtered data set with extreme outliers removed: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864C1E-F866-4CC6-B584-EA1D4DBF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1" y="4628805"/>
            <a:ext cx="1115209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ebooksPlot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filter(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User.Sessions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 500 &amp;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User.Sessions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&gt; 10)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22FA-E749-4410-BF7B-CA505CB9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646382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864C1E-F866-4CC6-B584-EA1D4DBF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53" y="3782211"/>
            <a:ext cx="11685891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ebooksPlot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, y =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scale_y_log10()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AB5A33-8676-4C0E-B80C-8C170E79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94064-19C8-4BBB-B8CF-D15333CC1451}"/>
              </a:ext>
            </a:extLst>
          </p:cNvPr>
          <p:cNvSpPr/>
          <p:nvPr/>
        </p:nvSpPr>
        <p:spPr>
          <a:xfrm>
            <a:off x="2816095" y="1210852"/>
            <a:ext cx="65598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Plot user sessions by call number class.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Still using a logarithmic scale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5164-0957-474F-83CF-39567F3D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443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AB5A33-8676-4C0E-B80C-8C170E79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94064-19C8-4BBB-B8CF-D15333CC1451}"/>
              </a:ext>
            </a:extLst>
          </p:cNvPr>
          <p:cNvSpPr/>
          <p:nvPr/>
        </p:nvSpPr>
        <p:spPr>
          <a:xfrm>
            <a:off x="210305" y="1761186"/>
            <a:ext cx="433629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Again, notice the scale.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few quick observations: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 has no items with over 10 user sessions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 has very few items, but 3 of them have over 100 sessions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950CEC-BA5F-487E-9C99-16E191C820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05" y="445630"/>
            <a:ext cx="6894590" cy="604724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6CABC-14EC-4AF1-BCBC-6499B0EF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2704374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AB5A33-8676-4C0E-B80C-8C170E79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94064-19C8-4BBB-B8CF-D15333CC1451}"/>
              </a:ext>
            </a:extLst>
          </p:cNvPr>
          <p:cNvSpPr/>
          <p:nvPr/>
        </p:nvSpPr>
        <p:spPr>
          <a:xfrm>
            <a:off x="210305" y="1761186"/>
            <a:ext cx="43362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geom_jitter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geom_point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but adds a bit of vertical space between dots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2AFC07-9C38-4A82-B511-EA8A9FF35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36" y="365126"/>
            <a:ext cx="7074460" cy="620500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7CD9A-4F4B-4A51-BF64-93A22F30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223718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72C4A9-2F83-438F-B09E-1868B72B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1" y="2499180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7D02D-AB1B-49C1-B5C4-74C770C897ED}"/>
              </a:ext>
            </a:extLst>
          </p:cNvPr>
          <p:cNvSpPr/>
          <p:nvPr/>
        </p:nvSpPr>
        <p:spPr>
          <a:xfrm>
            <a:off x="3804098" y="5506696"/>
            <a:ext cx="7473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ebooksPlot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, y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 scale_y_log10()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609912-228F-421D-A1A6-5A38ECA0144C}"/>
              </a:ext>
            </a:extLst>
          </p:cNvPr>
          <p:cNvSpPr/>
          <p:nvPr/>
        </p:nvSpPr>
        <p:spPr>
          <a:xfrm>
            <a:off x="4143577" y="5825623"/>
            <a:ext cx="1435956" cy="278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ED40D-ED99-4884-89B0-B52D1618F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7" y="0"/>
            <a:ext cx="5888345" cy="51646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E39E61-8AC9-4FB0-B431-05BFA4F2EF56}"/>
              </a:ext>
            </a:extLst>
          </p:cNvPr>
          <p:cNvSpPr/>
          <p:nvPr/>
        </p:nvSpPr>
        <p:spPr>
          <a:xfrm>
            <a:off x="3855198" y="228599"/>
            <a:ext cx="21371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geom_boxplot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BD4417-9E3B-4CCD-8D10-3ADC70EA9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-4178"/>
            <a:ext cx="5592801" cy="49054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76459A-955C-4433-A3D8-5741E7FFDD22}"/>
              </a:ext>
            </a:extLst>
          </p:cNvPr>
          <p:cNvSpPr/>
          <p:nvPr/>
        </p:nvSpPr>
        <p:spPr>
          <a:xfrm>
            <a:off x="9900099" y="112298"/>
            <a:ext cx="19976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geom_violin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5613D5-93C0-4495-A0FD-6A9C2921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9763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218"/>
          </a:xfrm>
        </p:spPr>
        <p:txBody>
          <a:bodyPr>
            <a:normAutofit fontScale="90000"/>
          </a:bodyPr>
          <a:lstStyle/>
          <a:p>
            <a:r>
              <a:rPr lang="en-US" dirty="0"/>
              <a:t>Cleaning strings &amp; creating summaries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58" y="2360472"/>
            <a:ext cx="7665255" cy="28170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411" y="3394907"/>
            <a:ext cx="2346190" cy="291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7A18E-0B70-4599-A926-88580165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663003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732"/>
            <a:ext cx="10515600" cy="668867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third variable with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11DCB-9058-46E5-980A-0BFCE118112C}"/>
              </a:ext>
            </a:extLst>
          </p:cNvPr>
          <p:cNvSpPr/>
          <p:nvPr/>
        </p:nvSpPr>
        <p:spPr>
          <a:xfrm>
            <a:off x="838200" y="1296521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previously mapped variables to the x and y axes using </a:t>
            </a:r>
            <a:r>
              <a:rPr lang="en-US" sz="2800" dirty="0" err="1">
                <a:latin typeface="Lucida Console" panose="020B0609040504020204" pitchFamily="49" charset="0"/>
                <a:cs typeface="Arial" panose="020B0604020202020204" pitchFamily="34" charset="0"/>
              </a:rPr>
              <a:t>aes</a:t>
            </a:r>
            <a:r>
              <a:rPr 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now map a third variable to a visual aesthetic, color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864C1E-F866-4CC6-B584-EA1D4DBF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45" y="3291324"/>
            <a:ext cx="9536265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ebooksPlot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			  , y =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			  , color = Collection))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scale_y_log10()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C91088-B74C-491F-9024-C87884DF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9F5C05-5DA5-45BC-AFBC-ADDF1CE503EC}"/>
              </a:ext>
            </a:extLst>
          </p:cNvPr>
          <p:cNvSpPr/>
          <p:nvPr/>
        </p:nvSpPr>
        <p:spPr>
          <a:xfrm>
            <a:off x="838200" y="5498984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Associate the name of the aesthetic (</a:t>
            </a:r>
            <a:r>
              <a:rPr 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color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to the name of the variable (</a:t>
            </a:r>
            <a:r>
              <a:rPr 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Collection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inside </a:t>
            </a:r>
            <a:r>
              <a:rPr lang="en-US" sz="2800" dirty="0" err="1">
                <a:latin typeface="Lucida Console" panose="020B0609040504020204" pitchFamily="49" charset="0"/>
                <a:cs typeface="Arial" panose="020B0604020202020204" pitchFamily="34" charset="0"/>
              </a:rPr>
              <a:t>aes</a:t>
            </a:r>
            <a:r>
              <a:rPr 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DDD396-B9EB-40AF-8E44-57C86A067CD8}"/>
              </a:ext>
            </a:extLst>
          </p:cNvPr>
          <p:cNvSpPr/>
          <p:nvPr/>
        </p:nvSpPr>
        <p:spPr>
          <a:xfrm>
            <a:off x="5297398" y="4568323"/>
            <a:ext cx="5389651" cy="482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6059F4-A08A-4B7D-9B4F-300D2FF2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268912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9" y="365126"/>
            <a:ext cx="10515600" cy="752474"/>
          </a:xfrm>
        </p:spPr>
        <p:txBody>
          <a:bodyPr>
            <a:normAutofit/>
          </a:bodyPr>
          <a:lstStyle/>
          <a:p>
            <a:r>
              <a:rPr lang="en-US" dirty="0" err="1"/>
              <a:t>aes</a:t>
            </a:r>
            <a:r>
              <a:rPr lang="en-US" dirty="0"/>
              <a:t>(color)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C91088-B74C-491F-9024-C87884DF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F3337-2149-4D48-85CE-DE5A47C8F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78" y="365126"/>
            <a:ext cx="6894590" cy="60472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84E039-F495-4375-BC96-FEA5650B10FA}"/>
              </a:ext>
            </a:extLst>
          </p:cNvPr>
          <p:cNvSpPr/>
          <p:nvPr/>
        </p:nvSpPr>
        <p:spPr>
          <a:xfrm>
            <a:off x="421939" y="1290750"/>
            <a:ext cx="41585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Lucida Console" panose="020B0609040504020204" pitchFamily="49" charset="0"/>
                <a:cs typeface="Arial" panose="020B0604020202020204" pitchFamily="34" charset="0"/>
              </a:rPr>
              <a:t>ggplot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automatically assigns a unique level of the aesthetic to each unique value of the variable (this is called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see that most high usage titles are subscription or librarian-purchased rather than DDA</a:t>
            </a:r>
            <a:endParaRPr lang="en-US" sz="28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A3E86-3C4B-4D24-BC9C-1C1F0F9B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2494461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9" y="365126"/>
            <a:ext cx="10515600" cy="752474"/>
          </a:xfrm>
        </p:spPr>
        <p:txBody>
          <a:bodyPr>
            <a:normAutofit/>
          </a:bodyPr>
          <a:lstStyle/>
          <a:p>
            <a:r>
              <a:rPr lang="en-US" dirty="0" err="1"/>
              <a:t>aes</a:t>
            </a:r>
            <a:r>
              <a:rPr lang="en-US" dirty="0"/>
              <a:t>(fill)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C91088-B74C-491F-9024-C87884DF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84E039-F495-4375-BC96-FEA5650B10FA}"/>
              </a:ext>
            </a:extLst>
          </p:cNvPr>
          <p:cNvSpPr/>
          <p:nvPr/>
        </p:nvSpPr>
        <p:spPr>
          <a:xfrm>
            <a:off x="421939" y="1613118"/>
            <a:ext cx="4158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fill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800" dirty="0" err="1">
                <a:latin typeface="Lucida Console" panose="020B0609040504020204" pitchFamily="49" charset="0"/>
                <a:cs typeface="Arial" panose="020B0604020202020204" pitchFamily="34" charset="0"/>
              </a:rPr>
              <a:t>geom_bar</a:t>
            </a:r>
            <a:r>
              <a:rPr 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create a stacked bar plot</a:t>
            </a:r>
            <a:endParaRPr lang="en-US" sz="28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82CDB-A8C1-4D7E-8EF8-CFEF58D087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43" y="365126"/>
            <a:ext cx="6894590" cy="604724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00532AF-176D-41E6-AF43-38A5B1B4A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39" y="3683885"/>
            <a:ext cx="4385816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(data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geom_bar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(x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LC.Class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		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fill = Collection))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0BB94-7238-4587-9F4F-C4F51195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708224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800"/>
            <a:ext cx="10515600" cy="648900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third variable with facets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11DCB-9058-46E5-980A-0BFCE118112C}"/>
              </a:ext>
            </a:extLst>
          </p:cNvPr>
          <p:cNvSpPr/>
          <p:nvPr/>
        </p:nvSpPr>
        <p:spPr>
          <a:xfrm>
            <a:off x="838200" y="1296521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facet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functions create subplots of subsets of the data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864C1E-F866-4CC6-B584-EA1D4DBF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046" y="2459504"/>
            <a:ext cx="731931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ebooksPlot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endParaRPr lang="en-US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			 	  , y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Pages.Viewed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(~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geom_smooth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User.Sessions</a:t>
            </a:r>
            <a:endParaRPr lang="en-US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				   , y =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Pages.Viewed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	scale_x_log10()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C91088-B74C-491F-9024-C87884DF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AAE89C-20FA-48FF-9A10-8DD93545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3B8A94-3CD5-4C38-A48F-715CB4831CFB}"/>
              </a:ext>
            </a:extLst>
          </p:cNvPr>
          <p:cNvSpPr/>
          <p:nvPr/>
        </p:nvSpPr>
        <p:spPr>
          <a:xfrm>
            <a:off x="2497667" y="3289299"/>
            <a:ext cx="3454400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ED287-DB68-497A-AB3E-6795F463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2817084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C91088-B74C-491F-9024-C87884DF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AAE89C-20FA-48FF-9A10-8DD93545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7D88B2-0EAD-4E29-B102-669B2DA14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71" y="183220"/>
            <a:ext cx="7401163" cy="649155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7AAE4-C848-4760-A956-7B9A6022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094913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800"/>
            <a:ext cx="10515600" cy="6489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with %&gt;%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C91088-B74C-491F-9024-C87884DF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864C1E-F866-4CC6-B584-EA1D4DBF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341"/>
            <a:ext cx="611705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filter(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</a:t>
            </a:r>
            <a:endParaRPr lang="en-US" altLang="en-US" sz="1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	  ,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== "Q" |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== "P")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()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geom_freqpoly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Pages.Viewed</a:t>
            </a:r>
            <a:endParaRPr lang="en-US" altLang="en-US" sz="1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				   , color =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LC.Class</a:t>
            </a:r>
            <a:endParaRPr lang="en-US" altLang="en-US" sz="1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				   , </a:t>
            </a:r>
            <a:r>
              <a:rPr lang="en-US" altLang="en-US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binwidth</a:t>
            </a: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= .5)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				   , size = 1.5)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    scale_x_log10()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C2118-3432-411D-9C27-78A227D9F5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40" y="1396999"/>
            <a:ext cx="6117060" cy="53652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38FFF3-04D4-484D-8630-B76962A5A0F0}"/>
              </a:ext>
            </a:extLst>
          </p:cNvPr>
          <p:cNvSpPr/>
          <p:nvPr/>
        </p:nvSpPr>
        <p:spPr>
          <a:xfrm>
            <a:off x="5317067" y="3014134"/>
            <a:ext cx="575732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625E-A795-4F82-971F-EA4B8DE2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441817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the plot with theme()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B107C-D15A-490E-9747-CA4B0167A171}"/>
              </a:ext>
            </a:extLst>
          </p:cNvPr>
          <p:cNvSpPr/>
          <p:nvPr/>
        </p:nvSpPr>
        <p:spPr>
          <a:xfrm>
            <a:off x="735806" y="1635402"/>
            <a:ext cx="106179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have almost total control over the appearance of your plot.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a number of preconstructed themes, which you can view at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cs typeface="Arial" panose="020B0604020202020204" pitchFamily="34" charset="0"/>
              </a:rPr>
              <a:t>ggtheme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page: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http://ggplot2.tidyverse.org/reference/ggtheme.html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can call </a:t>
            </a:r>
            <a:r>
              <a:rPr 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help(theme)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view the multiple parameters to add to the theme call to construct your own custom theme.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8F7D-2CE6-4C54-897A-C72D1364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41082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the plot with </a:t>
            </a:r>
            <a:r>
              <a:rPr lang="en-US" dirty="0" err="1"/>
              <a:t>ggsave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7BF1-D782-4B33-90C9-A7D4C0A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B90BBD-6117-4519-9E91-C388AC64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864C1E-F866-4CC6-B584-EA1D4DBF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186" y="3372297"/>
            <a:ext cx="6924973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ggsave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(filename = “myPlot.png"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, plot = 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myPlot</a:t>
            </a:r>
            <a:endParaRPr lang="en-US" altLang="en-US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, path = "./doc/images/"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, device = "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png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, height = 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, width = 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, units = "in")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B0EC84-51D0-460A-A783-CBFC9A9E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52A8A-FA04-4CAC-8336-69CFE927D7E9}"/>
              </a:ext>
            </a:extLst>
          </p:cNvPr>
          <p:cNvSpPr/>
          <p:nvPr/>
        </p:nvSpPr>
        <p:spPr>
          <a:xfrm>
            <a:off x="838199" y="1552451"/>
            <a:ext cx="10515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help(</a:t>
            </a:r>
            <a:r>
              <a:rPr lang="en-US" sz="2800" dirty="0" err="1">
                <a:latin typeface="Lucida Console" panose="020B0609040504020204" pitchFamily="49" charset="0"/>
                <a:cs typeface="Arial" panose="020B0604020202020204" pitchFamily="34" charset="0"/>
              </a:rPr>
              <a:t>ggsave</a:t>
            </a:r>
            <a:r>
              <a:rPr 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read the various arguments you can pass to save your plot, include the filename, path, size, file type (`device`), dimensions, and dpi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F2C43-99A5-4038-B640-3533C202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71200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shortcuts to know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FD807-1147-4541-8E57-E4BC41AB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C5DFA-10E0-4348-8525-D62687157FBD}"/>
              </a:ext>
            </a:extLst>
          </p:cNvPr>
          <p:cNvSpPr/>
          <p:nvPr/>
        </p:nvSpPr>
        <p:spPr>
          <a:xfrm>
            <a:off x="1343801" y="1290071"/>
            <a:ext cx="9504397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Windows/Mac key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current line/selection in script pane: Ctrl/</a:t>
            </a:r>
            <a:r>
              <a:rPr lang="en-US" sz="2800" dirty="0" err="1"/>
              <a:t>Cmd</a:t>
            </a:r>
            <a:r>
              <a:rPr lang="en-US" sz="2800" dirty="0"/>
              <a:t> + Enter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Skip words (works in Word too) : Ctrl/option + </a:t>
            </a:r>
            <a:r>
              <a:rPr lang="en-US" sz="2800" b="1" dirty="0"/>
              <a:t>← </a:t>
            </a:r>
            <a:r>
              <a:rPr lang="en-US" sz="2800" dirty="0"/>
              <a:t>or </a:t>
            </a:r>
            <a:r>
              <a:rPr lang="en-US" sz="2800" b="1" dirty="0"/>
              <a:t>→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Scan through previously entered commands: </a:t>
            </a:r>
            <a:r>
              <a:rPr lang="en-US" sz="2800" b="1" dirty="0"/>
              <a:t>↑</a:t>
            </a:r>
            <a:r>
              <a:rPr lang="en-US" sz="2800" dirty="0"/>
              <a:t> or </a:t>
            </a:r>
            <a:r>
              <a:rPr lang="en-US" sz="2800" b="1" dirty="0"/>
              <a:t>↓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</a:t>
            </a:r>
            <a:r>
              <a:rPr lang="en-US" sz="2800" dirty="0"/>
              <a:t>: Alt/Option + 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Jump from Console to Script pane: Ctrl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Jump from Script pane to Console: Ctrl + 2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Fix indentation in script pane: Highlight text and press Ctrl + </a:t>
            </a:r>
            <a:r>
              <a:rPr lang="en-US" sz="2800" dirty="0" err="1"/>
              <a:t>i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Rerun previous chunk of code: Ctrl/</a:t>
            </a:r>
            <a:r>
              <a:rPr lang="en-US" sz="2800" dirty="0" err="1"/>
              <a:t>Cmd</a:t>
            </a:r>
            <a:r>
              <a:rPr lang="en-US" sz="2800" dirty="0"/>
              <a:t> + Shift + 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1A614A-9913-49EB-9908-9D611102C356}"/>
              </a:ext>
            </a:extLst>
          </p:cNvPr>
          <p:cNvSpPr/>
          <p:nvPr/>
        </p:nvSpPr>
        <p:spPr>
          <a:xfrm>
            <a:off x="485776" y="6109968"/>
            <a:ext cx="1152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all on the R Studio Cheat Sheet: </a:t>
            </a:r>
            <a:r>
              <a:rPr lang="en-US" dirty="0">
                <a:hlinkClick r:id="rId2"/>
              </a:rPr>
              <a:t>https://www.rstudio.com/wp-content/uploads/2016/01/rstudio-IDE-cheatsheet.pdf</a:t>
            </a:r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0EA06A-740A-459C-AC64-1B895BAD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403760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5F24BF-7BE0-4463-86BF-1CD74789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933" y="6356350"/>
            <a:ext cx="4859867" cy="365125"/>
          </a:xfrm>
        </p:spPr>
        <p:txBody>
          <a:bodyPr/>
          <a:lstStyle/>
          <a:p>
            <a:r>
              <a:rPr lang="en-US" dirty="0"/>
              <a:t>Hosted by ALCTS, Association for Library Collections and Technical Services</a:t>
            </a:r>
          </a:p>
        </p:txBody>
      </p:sp>
      <p:pic>
        <p:nvPicPr>
          <p:cNvPr id="3074" name="Picture 2" descr="Image result for american ninja warrior buzzer">
            <a:extLst>
              <a:ext uri="{FF2B5EF4-FFF2-40B4-BE49-F238E27FC236}">
                <a16:creationId xmlns:a16="http://schemas.microsoft.com/office/drawing/2014/main" id="{8F3C64D8-79FC-4962-8EC2-710BA61E3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66" y="757542"/>
            <a:ext cx="7550150" cy="42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3DCED3-6E96-4F34-AA50-0AD566D76F3D}"/>
              </a:ext>
            </a:extLst>
          </p:cNvPr>
          <p:cNvSpPr/>
          <p:nvPr/>
        </p:nvSpPr>
        <p:spPr>
          <a:xfrm>
            <a:off x="5775160" y="234322"/>
            <a:ext cx="1333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Victory!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A4E11-0D8D-4748-ABD6-DB3F9F5F7D00}"/>
              </a:ext>
            </a:extLst>
          </p:cNvPr>
          <p:cNvSpPr/>
          <p:nvPr/>
        </p:nvSpPr>
        <p:spPr>
          <a:xfrm>
            <a:off x="1083733" y="5336480"/>
            <a:ext cx="1041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Continue working through the handouts and help pages. </a:t>
            </a:r>
          </a:p>
          <a:p>
            <a:pPr algn="ctr"/>
            <a:r>
              <a:rPr lang="en-US" sz="2800" dirty="0"/>
              <a:t>If there is enough continuing interest, perhaps we can form an R (support) Group</a:t>
            </a:r>
          </a:p>
        </p:txBody>
      </p:sp>
    </p:spTree>
    <p:extLst>
      <p:ext uri="{BB962C8B-B14F-4D97-AF65-F5344CB8AC3E}">
        <p14:creationId xmlns:p14="http://schemas.microsoft.com/office/powerpoint/2010/main" val="426282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 </a:t>
            </a:r>
            <a:r>
              <a:rPr lang="en-US" dirty="0" err="1"/>
              <a:t>ebooks</a:t>
            </a:r>
            <a:r>
              <a:rPr lang="en-US" dirty="0"/>
              <a:t>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4745" y="1801545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Set your working directory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40402" y="2530949"/>
            <a:ext cx="1017027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setwd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("C:/Users/iakovakis/Documents/ALCTS R Webinar")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40631" y="4313630"/>
            <a:ext cx="11951369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read.csv("./ebooks.csv"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stringsAsFactors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	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colClasses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c("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ISBN.Print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 = "character"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	 	   ,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ISBN.Electronic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 = "character"))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7405" y="3476504"/>
            <a:ext cx="3092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Read in the data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6F57C-B789-489D-8D16-B5790773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4949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50224" y="23604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6362" cy="365125"/>
          </a:xfrm>
        </p:spPr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61140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3" y="1651887"/>
            <a:ext cx="10515600" cy="494093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Lucida Console" panose="020B0609040504020204" pitchFamily="49" charset="0"/>
              </a:rPr>
              <a:t>stringr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package is essential for working with </a:t>
            </a:r>
            <a:br>
              <a:rPr lang="en-US" dirty="0"/>
            </a:br>
            <a:r>
              <a:rPr lang="en-US" dirty="0"/>
              <a:t>character strings.</a:t>
            </a:r>
          </a:p>
          <a:p>
            <a:pPr lvl="1"/>
            <a:r>
              <a:rPr lang="en-US" dirty="0"/>
              <a:t>It is included in the </a:t>
            </a:r>
            <a:r>
              <a:rPr lang="en-US" dirty="0" err="1">
                <a:latin typeface="Lucida Console" panose="020B0609040504020204" pitchFamily="49" charset="0"/>
              </a:rPr>
              <a:t>tidyverse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installation</a:t>
            </a:r>
          </a:p>
          <a:p>
            <a:r>
              <a:rPr lang="en-US" dirty="0"/>
              <a:t>Library data contains lots of </a:t>
            </a:r>
            <a:r>
              <a:rPr lang="en-US" b="1" u="sng" dirty="0"/>
              <a:t>messy</a:t>
            </a:r>
            <a:r>
              <a:rPr lang="en-US" dirty="0"/>
              <a:t> character strings, </a:t>
            </a:r>
            <a:br>
              <a:rPr lang="en-US" dirty="0"/>
            </a:br>
            <a:r>
              <a:rPr lang="en-US" dirty="0"/>
              <a:t>such as </a:t>
            </a:r>
          </a:p>
          <a:p>
            <a:pPr lvl="1"/>
            <a:r>
              <a:rPr lang="en-US" dirty="0"/>
              <a:t>Titles (journals, databases, books)</a:t>
            </a:r>
          </a:p>
          <a:p>
            <a:pPr lvl="1"/>
            <a:r>
              <a:rPr lang="en-US" dirty="0"/>
              <a:t>Subject headings</a:t>
            </a:r>
          </a:p>
          <a:p>
            <a:pPr lvl="1"/>
            <a:r>
              <a:rPr lang="en-US" dirty="0"/>
              <a:t>ISBNs/ISSNs (even though they are digits, they are treated as characters because they are identifiers)</a:t>
            </a:r>
          </a:p>
          <a:p>
            <a:endParaRPr lang="en-US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95502" y="5433840"/>
            <a:ext cx="649216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(“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stringr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library(“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stringr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")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620" y="1195820"/>
            <a:ext cx="2154800" cy="249503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58289-BBD6-4A96-8FF5-5F6CBC73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41498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problems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79784" y="1468885"/>
            <a:ext cx="1083243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mean(</a:t>
            </a:r>
            <a:r>
              <a:rPr lang="en-US" alt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ebooks$User.Sessions</a:t>
            </a:r>
            <a:r>
              <a:rPr lang="en-US" alt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[1] NA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C5060B"/>
                </a:solidFill>
                <a:latin typeface="Lucida Console" panose="020B0609040504020204" pitchFamily="49" charset="0"/>
              </a:rPr>
              <a:t>Warning message: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C5060B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28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mean.default</a:t>
            </a:r>
            <a:r>
              <a:rPr lang="en-US" altLang="en-US" sz="2800" dirty="0">
                <a:solidFill>
                  <a:srgbClr val="C5060B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ebooks$User.Sessions</a:t>
            </a:r>
            <a:r>
              <a:rPr lang="en-US" altLang="en-US" sz="2800" dirty="0">
                <a:solidFill>
                  <a:srgbClr val="C5060B"/>
                </a:solidFill>
                <a:latin typeface="Lucida Console" panose="020B0609040504020204" pitchFamily="49" charset="0"/>
              </a:rPr>
              <a:t>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C5060B"/>
                </a:solidFill>
                <a:latin typeface="Lucida Console" panose="020B0609040504020204" pitchFamily="49" charset="0"/>
              </a:rPr>
              <a:t>  argument is not numeric or logical: returning NA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3443" y="4032765"/>
            <a:ext cx="60884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Why can’t I get the mean user sessions? 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6945" y="4670778"/>
            <a:ext cx="649216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class(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ebooks$User.Sessions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"character"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49CEA-F5AC-4762-9AC8-42B27E91AB39}"/>
              </a:ext>
            </a:extLst>
          </p:cNvPr>
          <p:cNvSpPr/>
          <p:nvPr/>
        </p:nvSpPr>
        <p:spPr>
          <a:xfrm>
            <a:off x="2228114" y="5908955"/>
            <a:ext cx="773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The vector class is </a:t>
            </a:r>
            <a:r>
              <a:rPr lang="en-US" altLang="en-US" sz="2800" dirty="0">
                <a:solidFill>
                  <a:srgbClr val="C5060B"/>
                </a:solidFill>
                <a:latin typeface="Lucida Console" panose="020B0609040504020204" pitchFamily="49" charset="0"/>
              </a:rPr>
              <a:t>not numeric or logical</a:t>
            </a:r>
            <a:r>
              <a:rPr lang="en-US" altLang="en-US" sz="2800" dirty="0"/>
              <a:t>.</a:t>
            </a:r>
            <a:endParaRPr lang="en-US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A3F1F-CDEA-4655-B23C-332B8BCE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316469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problems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2393" y="1813012"/>
            <a:ext cx="5472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Why did R read this in as character?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8163" y="3031644"/>
            <a:ext cx="11355673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unique(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ebooks$User.Sessions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"1" "2" "7" "3" "14" "15" "6" "8" "5" "12" "23" "4" "18" "42" "11" "9"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[17] "10" "29" "24" "16" "22" "34" "43" "56" "27" "146" "1,123" "123" "25" "31" "19" "13"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[33] "21" "46" "39" "285" "28" "697" "17" "240" "147" "49" "48" "109" "57" "20" "76" "30"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[49] "51" "53" "41" "26" "98" "44" "97" "115" "50" "33" "207" "61" "38" "81" "175" "134"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[65] "66" "155" "94" "99" "89" "331" "75" "182" "217" "82" "135" "52" "32" "213" "254" "36"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[81] "129" "37" "65"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0989" y="3526784"/>
            <a:ext cx="954505" cy="24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48868" y="5188995"/>
            <a:ext cx="2206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THE COMMA!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AFD57-310F-4BAC-B8AE-F7A79055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Hosted by ALCTS, Association for Library Collections and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18570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40542</TotalTime>
  <Words>3408</Words>
  <Application>Microsoft Office PowerPoint</Application>
  <PresentationFormat>Widescreen</PresentationFormat>
  <Paragraphs>458</Paragraphs>
  <Slides>60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Lucida Console</vt:lpstr>
      <vt:lpstr>Wingdings</vt:lpstr>
      <vt:lpstr>Office Theme</vt:lpstr>
      <vt:lpstr>R for Libraries</vt:lpstr>
      <vt:lpstr>About me</vt:lpstr>
      <vt:lpstr>Outline for Today</vt:lpstr>
      <vt:lpstr>PowerPoint Presentation</vt:lpstr>
      <vt:lpstr>Cleaning strings &amp; creating summaries</vt:lpstr>
      <vt:lpstr>Load in ebooks data</vt:lpstr>
      <vt:lpstr>stringr</vt:lpstr>
      <vt:lpstr>String problems</vt:lpstr>
      <vt:lpstr>String problems</vt:lpstr>
      <vt:lpstr>String problems</vt:lpstr>
      <vt:lpstr>stringr::str_replace_all</vt:lpstr>
      <vt:lpstr>stringr::str_replace</vt:lpstr>
      <vt:lpstr>stringr::str_replace</vt:lpstr>
      <vt:lpstr>stringr::str_replace</vt:lpstr>
      <vt:lpstr>stringr::str_sub</vt:lpstr>
      <vt:lpstr>stringr::str_sub</vt:lpstr>
      <vt:lpstr>stringr::str_trim</vt:lpstr>
      <vt:lpstr>stringr::str_detect</vt:lpstr>
      <vt:lpstr>Grouping &amp; summarizing data with dplyr</vt:lpstr>
      <vt:lpstr>dplyr::group_by</vt:lpstr>
      <vt:lpstr>dplyr::summarize</vt:lpstr>
      <vt:lpstr>dplyr::summarize</vt:lpstr>
      <vt:lpstr>dplyr::summarize</vt:lpstr>
      <vt:lpstr>dplyr::summarize</vt:lpstr>
      <vt:lpstr>The dplyr pipe %&gt;%</vt:lpstr>
      <vt:lpstr>summarize, group_by and %&gt;%</vt:lpstr>
      <vt:lpstr>dplyr::summarize</vt:lpstr>
      <vt:lpstr>Summary statistics</vt:lpstr>
      <vt:lpstr>Summary statistics</vt:lpstr>
      <vt:lpstr>PowerPoint Presentation</vt:lpstr>
      <vt:lpstr>Mind the P and Q</vt:lpstr>
      <vt:lpstr>Mind the P and Q</vt:lpstr>
      <vt:lpstr>Visualizing data with ggplot2</vt:lpstr>
      <vt:lpstr>Visualizing data</vt:lpstr>
      <vt:lpstr>ggplot2</vt:lpstr>
      <vt:lpstr>ggplot2</vt:lpstr>
      <vt:lpstr>geoms</vt:lpstr>
      <vt:lpstr>geoms</vt:lpstr>
      <vt:lpstr>aes: Mapping aesthetic</vt:lpstr>
      <vt:lpstr>aes: Mapping aesthetic</vt:lpstr>
      <vt:lpstr>Univariate geoms</vt:lpstr>
      <vt:lpstr>Changing scales</vt:lpstr>
      <vt:lpstr>scale_x</vt:lpstr>
      <vt:lpstr>PowerPoint Presentation</vt:lpstr>
      <vt:lpstr>Bivariate geoms</vt:lpstr>
      <vt:lpstr>Bivariate geoms</vt:lpstr>
      <vt:lpstr>Bivariate</vt:lpstr>
      <vt:lpstr>Bivariate</vt:lpstr>
      <vt:lpstr>PowerPoint Presentation</vt:lpstr>
      <vt:lpstr>Add a third variable with aes()</vt:lpstr>
      <vt:lpstr>aes(color)</vt:lpstr>
      <vt:lpstr>aes(fill)</vt:lpstr>
      <vt:lpstr>Add a third variable with facets</vt:lpstr>
      <vt:lpstr>PowerPoint Presentation</vt:lpstr>
      <vt:lpstr>Use with %&gt;%</vt:lpstr>
      <vt:lpstr>Style the plot with theme()</vt:lpstr>
      <vt:lpstr>Save the plot with ggsave()</vt:lpstr>
      <vt:lpstr>R Studio shortcuts to know</vt:lpstr>
      <vt:lpstr>PowerPoint Presentation</vt:lpstr>
      <vt:lpstr>Questions?</vt:lpstr>
    </vt:vector>
  </TitlesOfParts>
  <Company>UHCL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Iakovakis</dc:creator>
  <cp:lastModifiedBy>Clarke Iakovakis</cp:lastModifiedBy>
  <cp:revision>282</cp:revision>
  <dcterms:created xsi:type="dcterms:W3CDTF">2018-01-23T23:40:27Z</dcterms:created>
  <dcterms:modified xsi:type="dcterms:W3CDTF">2018-05-29T19:20:36Z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standard&amp;commercial=y&amp;derivatives=y&amp;jurisdiction=</vt:lpwstr>
  </property>
  <property fmtid="{D5CDD505-2E9C-101B-9397-08002B2CF9AE}" pid="3" name="CreativeCommonsLicenseURL">
    <vt:lpwstr>http://creativecommons.org/licenses/by/4.0/</vt:lpwstr>
  </property>
  <property fmtid="{D5CDD505-2E9C-101B-9397-08002B2CF9AE}" pid="4" name="CreativeCommonsLicenseXml">
    <vt:lpwstr>&lt;?xml version="1.0" encoding="utf-8"?&gt;&lt;result&gt;&lt;license-uri&gt;http://creativecommons.org/licenses/by/4.0/&lt;/license-uri&gt;&lt;license-name&gt;Attribution 4.0 International&lt;/license-name&gt;&lt;deprecated&gt;false&lt;/deprecated&gt;&lt;rdf&gt;&lt;rdf:RDF xmlns="http://creativecommons.org/ns#</vt:lpwstr>
  </property>
</Properties>
</file>