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58" r:id="rId4"/>
    <p:sldId id="264" r:id="rId5"/>
    <p:sldId id="257" r:id="rId6"/>
    <p:sldId id="261" r:id="rId7"/>
    <p:sldId id="260" r:id="rId8"/>
    <p:sldId id="265" r:id="rId9"/>
    <p:sldId id="266" r:id="rId10"/>
    <p:sldId id="268" r:id="rId11"/>
    <p:sldId id="267" r:id="rId12"/>
    <p:sldId id="298" r:id="rId13"/>
    <p:sldId id="269" r:id="rId14"/>
    <p:sldId id="270" r:id="rId15"/>
    <p:sldId id="271" r:id="rId16"/>
    <p:sldId id="275" r:id="rId17"/>
    <p:sldId id="274" r:id="rId18"/>
    <p:sldId id="273" r:id="rId19"/>
    <p:sldId id="282" r:id="rId20"/>
    <p:sldId id="272" r:id="rId21"/>
    <p:sldId id="281" r:id="rId22"/>
    <p:sldId id="280" r:id="rId23"/>
    <p:sldId id="279" r:id="rId24"/>
    <p:sldId id="278" r:id="rId25"/>
    <p:sldId id="277" r:id="rId26"/>
    <p:sldId id="276" r:id="rId27"/>
    <p:sldId id="288" r:id="rId28"/>
    <p:sldId id="287" r:id="rId29"/>
    <p:sldId id="286" r:id="rId30"/>
    <p:sldId id="285" r:id="rId31"/>
    <p:sldId id="284" r:id="rId32"/>
    <p:sldId id="283" r:id="rId33"/>
    <p:sldId id="327" r:id="rId34"/>
    <p:sldId id="300" r:id="rId35"/>
    <p:sldId id="306" r:id="rId36"/>
    <p:sldId id="307" r:id="rId37"/>
    <p:sldId id="305" r:id="rId38"/>
    <p:sldId id="328" r:id="rId39"/>
    <p:sldId id="315" r:id="rId40"/>
    <p:sldId id="323" r:id="rId41"/>
    <p:sldId id="324" r:id="rId42"/>
    <p:sldId id="325" r:id="rId43"/>
    <p:sldId id="32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2019. 8. 14.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2019. 8. 14.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ryte.com/wiki/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423" y="2777983"/>
            <a:ext cx="4053848" cy="512225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HTML</a:t>
            </a:r>
            <a:endParaRPr lang="ko-KR" altLang="en-US" sz="3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2019.08.08</a:t>
            </a:r>
          </a:p>
          <a:p>
            <a:r>
              <a:rPr lang="en-US" altLang="ko-KR" dirty="0"/>
              <a:t>By La </a:t>
            </a:r>
            <a:r>
              <a:rPr lang="en-US" altLang="ko-KR" dirty="0" err="1"/>
              <a:t>familia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677" y="292100"/>
            <a:ext cx="7386473" cy="616017"/>
          </a:xfrm>
        </p:spPr>
        <p:txBody>
          <a:bodyPr>
            <a:normAutofit/>
          </a:bodyPr>
          <a:lstStyle/>
          <a:p>
            <a:r>
              <a:rPr lang="es-PE" altLang="ko-KR" dirty="0"/>
              <a:t>La estructura básica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0AF388-2A60-4CB0-8EC3-BD888EF36F59}"/>
              </a:ext>
            </a:extLst>
          </p:cNvPr>
          <p:cNvSpPr/>
          <p:nvPr/>
        </p:nvSpPr>
        <p:spPr>
          <a:xfrm>
            <a:off x="3117157" y="1670414"/>
            <a:ext cx="5257800" cy="34163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&lt;!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DOCTYPE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html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FF0000"/>
                </a:solidFill>
                <a:latin typeface="Menlo" panose="020B0609030804020204" pitchFamily="49" charset="0"/>
              </a:rPr>
              <a:t>html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	&lt;</a:t>
            </a:r>
            <a:r>
              <a:rPr lang="en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title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title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body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b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body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FF0000"/>
                </a:solidFill>
                <a:latin typeface="Menlo" panose="020B0609030804020204" pitchFamily="49" charset="0"/>
              </a:rPr>
              <a:t>html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4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241602"/>
            <a:ext cx="7908987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sz="32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812" y="6303737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13BD51-C46C-4906-82A6-8C33BF5D6FB8}"/>
              </a:ext>
            </a:extLst>
          </p:cNvPr>
          <p:cNvGrpSpPr/>
          <p:nvPr/>
        </p:nvGrpSpPr>
        <p:grpSpPr>
          <a:xfrm>
            <a:off x="3248794" y="1125000"/>
            <a:ext cx="5487021" cy="3047020"/>
            <a:chOff x="1604244" y="1286598"/>
            <a:chExt cx="8821641" cy="4898782"/>
          </a:xfrm>
        </p:grpSpPr>
        <p:sp>
          <p:nvSpPr>
            <p:cNvPr id="15" name="자유형 8">
              <a:extLst>
                <a:ext uri="{FF2B5EF4-FFF2-40B4-BE49-F238E27FC236}">
                  <a16:creationId xmlns:a16="http://schemas.microsoft.com/office/drawing/2014/main" id="{99FEF46E-55D9-4508-833C-DA8E4D11FC67}"/>
                </a:ext>
              </a:extLst>
            </p:cNvPr>
            <p:cNvSpPr/>
            <p:nvPr/>
          </p:nvSpPr>
          <p:spPr>
            <a:xfrm>
              <a:off x="5069316" y="1678501"/>
              <a:ext cx="1763562" cy="70542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document</a:t>
              </a:r>
            </a:p>
          </p:txBody>
        </p:sp>
        <p:sp>
          <p:nvSpPr>
            <p:cNvPr id="16" name="자유형 9">
              <a:extLst>
                <a:ext uri="{FF2B5EF4-FFF2-40B4-BE49-F238E27FC236}">
                  <a16:creationId xmlns:a16="http://schemas.microsoft.com/office/drawing/2014/main" id="{E2314F25-1DBF-498A-A64B-CBF0F1C442FE}"/>
                </a:ext>
              </a:extLst>
            </p:cNvPr>
            <p:cNvSpPr/>
            <p:nvPr/>
          </p:nvSpPr>
          <p:spPr>
            <a:xfrm>
              <a:off x="5069316" y="2606004"/>
              <a:ext cx="1763562" cy="70542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html</a:t>
              </a:r>
            </a:p>
          </p:txBody>
        </p:sp>
        <p:sp>
          <p:nvSpPr>
            <p:cNvPr id="17" name="자유형 10">
              <a:extLst>
                <a:ext uri="{FF2B5EF4-FFF2-40B4-BE49-F238E27FC236}">
                  <a16:creationId xmlns:a16="http://schemas.microsoft.com/office/drawing/2014/main" id="{638760D5-8EF5-4BFD-8A5B-B8E28FBF9694}"/>
                </a:ext>
              </a:extLst>
            </p:cNvPr>
            <p:cNvSpPr/>
            <p:nvPr/>
          </p:nvSpPr>
          <p:spPr>
            <a:xfrm>
              <a:off x="3109802" y="3755585"/>
              <a:ext cx="1632927" cy="65317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head</a:t>
              </a:r>
            </a:p>
          </p:txBody>
        </p:sp>
        <p:sp>
          <p:nvSpPr>
            <p:cNvPr id="18" name="자유형 11">
              <a:extLst>
                <a:ext uri="{FF2B5EF4-FFF2-40B4-BE49-F238E27FC236}">
                  <a16:creationId xmlns:a16="http://schemas.microsoft.com/office/drawing/2014/main" id="{8F03E1F4-2441-452B-827A-0C82CE30C3FC}"/>
                </a:ext>
              </a:extLst>
            </p:cNvPr>
            <p:cNvSpPr/>
            <p:nvPr/>
          </p:nvSpPr>
          <p:spPr>
            <a:xfrm>
              <a:off x="7290096" y="3624949"/>
              <a:ext cx="1632927" cy="65317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body</a:t>
              </a:r>
            </a:p>
          </p:txBody>
        </p:sp>
        <p:sp>
          <p:nvSpPr>
            <p:cNvPr id="19" name="자유형 12">
              <a:extLst>
                <a:ext uri="{FF2B5EF4-FFF2-40B4-BE49-F238E27FC236}">
                  <a16:creationId xmlns:a16="http://schemas.microsoft.com/office/drawing/2014/main" id="{2E932BAE-BF37-4D70-B143-8EC2CEC16C1E}"/>
                </a:ext>
              </a:extLst>
            </p:cNvPr>
            <p:cNvSpPr/>
            <p:nvPr/>
          </p:nvSpPr>
          <p:spPr>
            <a:xfrm>
              <a:off x="6506292" y="4526326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div</a:t>
              </a:r>
            </a:p>
          </p:txBody>
        </p:sp>
        <p:sp>
          <p:nvSpPr>
            <p:cNvPr id="20" name="자유형 13">
              <a:extLst>
                <a:ext uri="{FF2B5EF4-FFF2-40B4-BE49-F238E27FC236}">
                  <a16:creationId xmlns:a16="http://schemas.microsoft.com/office/drawing/2014/main" id="{5CFDA6A3-EBE6-46F6-B2FC-CB580C60C90C}"/>
                </a:ext>
              </a:extLst>
            </p:cNvPr>
            <p:cNvSpPr/>
            <p:nvPr/>
          </p:nvSpPr>
          <p:spPr>
            <a:xfrm>
              <a:off x="8563780" y="4539390"/>
              <a:ext cx="1469635" cy="58785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h1</a:t>
              </a:r>
            </a:p>
          </p:txBody>
        </p:sp>
        <p:sp>
          <p:nvSpPr>
            <p:cNvPr id="21" name="자유형 14">
              <a:extLst>
                <a:ext uri="{FF2B5EF4-FFF2-40B4-BE49-F238E27FC236}">
                  <a16:creationId xmlns:a16="http://schemas.microsoft.com/office/drawing/2014/main" id="{FD7D0DF1-8F0C-44D1-A7CF-D6BCE6874534}"/>
                </a:ext>
              </a:extLst>
            </p:cNvPr>
            <p:cNvSpPr/>
            <p:nvPr/>
          </p:nvSpPr>
          <p:spPr>
            <a:xfrm>
              <a:off x="2260681" y="4735341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title</a:t>
              </a:r>
            </a:p>
          </p:txBody>
        </p:sp>
        <p:sp>
          <p:nvSpPr>
            <p:cNvPr id="22" name="자유형 15">
              <a:extLst>
                <a:ext uri="{FF2B5EF4-FFF2-40B4-BE49-F238E27FC236}">
                  <a16:creationId xmlns:a16="http://schemas.microsoft.com/office/drawing/2014/main" id="{6B0D9316-5007-4B9B-BABA-5DB245B36D76}"/>
                </a:ext>
              </a:extLst>
            </p:cNvPr>
            <p:cNvSpPr/>
            <p:nvPr/>
          </p:nvSpPr>
          <p:spPr>
            <a:xfrm>
              <a:off x="4089560" y="4735341"/>
              <a:ext cx="1632927" cy="65317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head</a:t>
              </a:r>
            </a:p>
          </p:txBody>
        </p:sp>
        <p:sp>
          <p:nvSpPr>
            <p:cNvPr id="23" name="자유형 16">
              <a:extLst>
                <a:ext uri="{FF2B5EF4-FFF2-40B4-BE49-F238E27FC236}">
                  <a16:creationId xmlns:a16="http://schemas.microsoft.com/office/drawing/2014/main" id="{B8AAB525-B72D-43BF-976E-DE1147EFFF4F}"/>
                </a:ext>
              </a:extLst>
            </p:cNvPr>
            <p:cNvSpPr/>
            <p:nvPr/>
          </p:nvSpPr>
          <p:spPr>
            <a:xfrm>
              <a:off x="5918439" y="5584463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p</a:t>
              </a:r>
            </a:p>
          </p:txBody>
        </p:sp>
        <p:sp>
          <p:nvSpPr>
            <p:cNvPr id="24" name="자유형 17">
              <a:extLst>
                <a:ext uri="{FF2B5EF4-FFF2-40B4-BE49-F238E27FC236}">
                  <a16:creationId xmlns:a16="http://schemas.microsoft.com/office/drawing/2014/main" id="{72FA3454-A40D-4DAF-ACBD-99DC3D2F711F}"/>
                </a:ext>
              </a:extLst>
            </p:cNvPr>
            <p:cNvSpPr/>
            <p:nvPr/>
          </p:nvSpPr>
          <p:spPr>
            <a:xfrm>
              <a:off x="7551366" y="5571400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img</a:t>
              </a:r>
            </a:p>
          </p:txBody>
        </p:sp>
        <p:sp>
          <p:nvSpPr>
            <p:cNvPr id="25" name="직선 연결선 16">
              <a:extLst>
                <a:ext uri="{FF2B5EF4-FFF2-40B4-BE49-F238E27FC236}">
                  <a16:creationId xmlns:a16="http://schemas.microsoft.com/office/drawing/2014/main" id="{C1DEBF6D-3758-46EF-BF68-EB4CD93D8F07}"/>
                </a:ext>
              </a:extLst>
            </p:cNvPr>
            <p:cNvSpPr/>
            <p:nvPr/>
          </p:nvSpPr>
          <p:spPr>
            <a:xfrm>
              <a:off x="5983755" y="2383926"/>
              <a:ext cx="0" cy="2220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6" name="직선 연결선 17">
              <a:extLst>
                <a:ext uri="{FF2B5EF4-FFF2-40B4-BE49-F238E27FC236}">
                  <a16:creationId xmlns:a16="http://schemas.microsoft.com/office/drawing/2014/main" id="{D1FA4CD8-879A-4A59-B691-651A2F3B7AEB}"/>
                </a:ext>
              </a:extLst>
            </p:cNvPr>
            <p:cNvSpPr/>
            <p:nvPr/>
          </p:nvSpPr>
          <p:spPr>
            <a:xfrm flipH="1">
              <a:off x="4154876" y="3311428"/>
              <a:ext cx="1763562" cy="4441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7" name="직선 연결선 18">
              <a:extLst>
                <a:ext uri="{FF2B5EF4-FFF2-40B4-BE49-F238E27FC236}">
                  <a16:creationId xmlns:a16="http://schemas.microsoft.com/office/drawing/2014/main" id="{610A8E3A-954C-45A1-8B4C-D41F2914B577}"/>
                </a:ext>
              </a:extLst>
            </p:cNvPr>
            <p:cNvSpPr/>
            <p:nvPr/>
          </p:nvSpPr>
          <p:spPr>
            <a:xfrm>
              <a:off x="6049072" y="3311429"/>
              <a:ext cx="2090147" cy="3135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8" name="직선 연결선 19">
              <a:extLst>
                <a:ext uri="{FF2B5EF4-FFF2-40B4-BE49-F238E27FC236}">
                  <a16:creationId xmlns:a16="http://schemas.microsoft.com/office/drawing/2014/main" id="{A683E14B-D10E-4B2E-B866-0D7339C91C2C}"/>
                </a:ext>
              </a:extLst>
            </p:cNvPr>
            <p:cNvSpPr/>
            <p:nvPr/>
          </p:nvSpPr>
          <p:spPr>
            <a:xfrm flipH="1">
              <a:off x="3044486" y="4408756"/>
              <a:ext cx="849122" cy="3265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9" name="직선 연결선 20">
              <a:extLst>
                <a:ext uri="{FF2B5EF4-FFF2-40B4-BE49-F238E27FC236}">
                  <a16:creationId xmlns:a16="http://schemas.microsoft.com/office/drawing/2014/main" id="{30DE05A6-E1B9-4E6C-84D1-51EC98966546}"/>
                </a:ext>
              </a:extLst>
            </p:cNvPr>
            <p:cNvSpPr/>
            <p:nvPr/>
          </p:nvSpPr>
          <p:spPr>
            <a:xfrm>
              <a:off x="4024243" y="4408756"/>
              <a:ext cx="914438" cy="3265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0" name="직선 연결선 21">
              <a:extLst>
                <a:ext uri="{FF2B5EF4-FFF2-40B4-BE49-F238E27FC236}">
                  <a16:creationId xmlns:a16="http://schemas.microsoft.com/office/drawing/2014/main" id="{D711C70E-403E-463D-A485-9CE4E52DD416}"/>
                </a:ext>
              </a:extLst>
            </p:cNvPr>
            <p:cNvSpPr/>
            <p:nvPr/>
          </p:nvSpPr>
          <p:spPr>
            <a:xfrm flipH="1">
              <a:off x="7420731" y="4278121"/>
              <a:ext cx="718488" cy="248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1" name="직선 연결선 22">
              <a:extLst>
                <a:ext uri="{FF2B5EF4-FFF2-40B4-BE49-F238E27FC236}">
                  <a16:creationId xmlns:a16="http://schemas.microsoft.com/office/drawing/2014/main" id="{6943E7E3-E9CC-4905-9D61-C2AAEEEC58F0}"/>
                </a:ext>
              </a:extLst>
            </p:cNvPr>
            <p:cNvSpPr/>
            <p:nvPr/>
          </p:nvSpPr>
          <p:spPr>
            <a:xfrm>
              <a:off x="8204536" y="4278122"/>
              <a:ext cx="1175708" cy="261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2" name="직선 연결선 23">
              <a:extLst>
                <a:ext uri="{FF2B5EF4-FFF2-40B4-BE49-F238E27FC236}">
                  <a16:creationId xmlns:a16="http://schemas.microsoft.com/office/drawing/2014/main" id="{89A73A18-4C55-4334-8F7C-CF33633284EF}"/>
                </a:ext>
              </a:extLst>
            </p:cNvPr>
            <p:cNvSpPr/>
            <p:nvPr/>
          </p:nvSpPr>
          <p:spPr>
            <a:xfrm flipH="1">
              <a:off x="6832878" y="5127243"/>
              <a:ext cx="326585" cy="457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3" name="직선 연결선 24">
              <a:extLst>
                <a:ext uri="{FF2B5EF4-FFF2-40B4-BE49-F238E27FC236}">
                  <a16:creationId xmlns:a16="http://schemas.microsoft.com/office/drawing/2014/main" id="{4DBB73C1-0860-4273-BA0C-F4DBC85AEF05}"/>
                </a:ext>
              </a:extLst>
            </p:cNvPr>
            <p:cNvSpPr/>
            <p:nvPr/>
          </p:nvSpPr>
          <p:spPr>
            <a:xfrm>
              <a:off x="7486048" y="5127244"/>
              <a:ext cx="849122" cy="4441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C5C6895-48C5-416F-85F0-F3623805A30C}"/>
                </a:ext>
              </a:extLst>
            </p:cNvPr>
            <p:cNvCxnSpPr/>
            <p:nvPr/>
          </p:nvCxnSpPr>
          <p:spPr>
            <a:xfrm flipH="1">
              <a:off x="1604244" y="1286598"/>
              <a:ext cx="4314194" cy="45852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0">
              <a:extLst>
                <a:ext uri="{FF2B5EF4-FFF2-40B4-BE49-F238E27FC236}">
                  <a16:creationId xmlns:a16="http://schemas.microsoft.com/office/drawing/2014/main" id="{E60399E8-F197-4DF3-B515-B93F86A8099B}"/>
                </a:ext>
              </a:extLst>
            </p:cNvPr>
            <p:cNvCxnSpPr/>
            <p:nvPr/>
          </p:nvCxnSpPr>
          <p:spPr>
            <a:xfrm>
              <a:off x="5918439" y="1286599"/>
              <a:ext cx="4507446" cy="428480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9D42AB-11FE-4E57-AFC4-E5FB72CE910B}"/>
              </a:ext>
            </a:extLst>
          </p:cNvPr>
          <p:cNvSpPr txBox="1"/>
          <p:nvPr/>
        </p:nvSpPr>
        <p:spPr>
          <a:xfrm>
            <a:off x="2611669" y="4172020"/>
            <a:ext cx="85099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input y se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extendiendo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por dentro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Porque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HTML es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árbol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 estructura de HTML esta compuesta como la relación de pardes e hijo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9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14" y="3923395"/>
            <a:ext cx="11454429" cy="995362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67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3" y="862393"/>
            <a:ext cx="8268215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3437B553-EFCF-49E5-AC46-0B9922F3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kumimoji="1" lang="en-US" altLang="ko-KR" dirty="0"/>
          </a:p>
          <a:p>
            <a:pPr lvl="1"/>
            <a:r>
              <a:rPr kumimoji="1" lang="en-US" altLang="ko-KR" dirty="0"/>
              <a:t>   </a:t>
            </a:r>
          </a:p>
          <a:p>
            <a:pPr lvl="1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Avisa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web de que es un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</a:p>
          <a:p>
            <a:pPr lvl="1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Anota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primera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línea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s-PE" altLang="ko-KR" dirty="0"/>
          </a:p>
          <a:p>
            <a:pPr lvl="1"/>
            <a:endParaRPr kumimoji="1" lang="es-PE" altLang="ko-KR" dirty="0"/>
          </a:p>
          <a:p>
            <a:pPr lvl="1"/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Es un </a:t>
            </a:r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contenido 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encabezado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970E25-40C1-4E26-BE50-83E61B66E028}"/>
              </a:ext>
            </a:extLst>
          </p:cNvPr>
          <p:cNvSpPr/>
          <p:nvPr/>
        </p:nvSpPr>
        <p:spPr>
          <a:xfrm>
            <a:off x="1855497" y="1715180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&lt;!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DOCTYPE</a:t>
            </a:r>
            <a:r>
              <a:rPr lang="en" altLang="ko-KR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3200" dirty="0">
                <a:solidFill>
                  <a:srgbClr val="9CDCFE"/>
                </a:solidFill>
                <a:latin typeface="Menlo" panose="020B0609030804020204" pitchFamily="49" charset="0"/>
              </a:rPr>
              <a:t>html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3452CE-F20D-46C7-A7A6-AF505421644E}"/>
              </a:ext>
            </a:extLst>
          </p:cNvPr>
          <p:cNvSpPr/>
          <p:nvPr/>
        </p:nvSpPr>
        <p:spPr>
          <a:xfrm>
            <a:off x="1855497" y="3708906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2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48" y="360754"/>
            <a:ext cx="733748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3179C67-5192-4F20-B611-DAE315EA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lvl="1"/>
            <a:endParaRPr kumimoji="1" lang="es-PE" altLang="ko-KR" dirty="0"/>
          </a:p>
          <a:p>
            <a:pPr lvl="1"/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/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Ofrece la información necesaria a la página(cuerpo)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        </a:t>
            </a:r>
            <a:endParaRPr kumimoji="1" lang="es-PE" altLang="ko-KR" dirty="0"/>
          </a:p>
          <a:p>
            <a:pPr lvl="1"/>
            <a:r>
              <a:rPr kumimoji="1" lang="es-PE" altLang="ko-KR" dirty="0"/>
              <a:t>        	</a:t>
            </a:r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la parte mostrada para el usuario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F1FC19-08BD-46C7-AF61-2E0F33942B4F}"/>
              </a:ext>
            </a:extLst>
          </p:cNvPr>
          <p:cNvSpPr/>
          <p:nvPr/>
        </p:nvSpPr>
        <p:spPr>
          <a:xfrm>
            <a:off x="1964871" y="1561546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609054-AFBC-48DE-B01F-D472169A193F}"/>
              </a:ext>
            </a:extLst>
          </p:cNvPr>
          <p:cNvSpPr/>
          <p:nvPr/>
        </p:nvSpPr>
        <p:spPr>
          <a:xfrm>
            <a:off x="1964871" y="3284479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1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34" y="292100"/>
            <a:ext cx="6733330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B2F68-164A-40D3-B926-0F3542CA015B}"/>
              </a:ext>
            </a:extLst>
          </p:cNvPr>
          <p:cNvSpPr/>
          <p:nvPr/>
        </p:nvSpPr>
        <p:spPr>
          <a:xfrm>
            <a:off x="1953470" y="1541488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8EB7C60-4C6A-4577-840F-2415CA84A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6419"/>
              </p:ext>
            </p:extLst>
          </p:nvPr>
        </p:nvGraphicFramePr>
        <p:xfrm>
          <a:off x="663512" y="2508245"/>
          <a:ext cx="11169146" cy="2682312"/>
        </p:xfrm>
        <a:graphic>
          <a:graphicData uri="http://schemas.openxmlformats.org/drawingml/2006/table">
            <a:tbl>
              <a:tblPr/>
              <a:tblGrid>
                <a:gridCol w="4581752">
                  <a:extLst>
                    <a:ext uri="{9D8B030D-6E8A-4147-A177-3AD203B41FA5}">
                      <a16:colId xmlns:a16="http://schemas.microsoft.com/office/drawing/2014/main" val="3501248272"/>
                    </a:ext>
                  </a:extLst>
                </a:gridCol>
                <a:gridCol w="6587394">
                  <a:extLst>
                    <a:ext uri="{9D8B030D-6E8A-4147-A177-3AD203B41FA5}">
                      <a16:colId xmlns:a16="http://schemas.microsoft.com/office/drawing/2014/main" val="14434781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El nombre de la etiqueta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Su función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27639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meta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metadato de un documento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29309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title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título para el documento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75157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script</a:t>
                      </a: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script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372058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la relación entre un documento y un recurso externo (generalmente con hojas de estilo)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707882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style</a:t>
                      </a: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estilo para la información de un documento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21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44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98" y="305347"/>
            <a:ext cx="63577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2276" y="6305483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F18AC4C-02CB-4BC7-A1DB-A6D7F53F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388" y="1428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Meta etiqueta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Se utilizan al crear páginas en </a:t>
            </a:r>
            <a:r>
              <a:rPr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HTML"/>
              </a:rPr>
              <a:t>HTML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 o XHTML</a:t>
            </a: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Describe el contenido de un sitio web con precisión</a:t>
            </a: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Se pueden utilizar para describir una página con más detalle</a:t>
            </a: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Se puede ver las informaciones necesarias</a:t>
            </a:r>
          </a:p>
          <a:p>
            <a:pPr marL="0" indent="0">
              <a:buNone/>
            </a:pP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0E1EC-EB3A-4072-A4D5-046625B3038C}"/>
              </a:ext>
            </a:extLst>
          </p:cNvPr>
          <p:cNvSpPr/>
          <p:nvPr/>
        </p:nvSpPr>
        <p:spPr>
          <a:xfrm>
            <a:off x="721065" y="3900317"/>
            <a:ext cx="10515600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s-PE" altLang="ko-KR" dirty="0">
                <a:solidFill>
                  <a:srgbClr val="6A9955"/>
                </a:solidFill>
                <a:latin typeface="Menlo" panose="020B0609030804020204" pitchFamily="49" charset="0"/>
              </a:rPr>
              <a:t>&lt;!-Un método para escribir la letra en la computadora-!&gt;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532BA2-B5B0-4764-B08B-B11F4F372EF6}"/>
              </a:ext>
            </a:extLst>
          </p:cNvPr>
          <p:cNvSpPr/>
          <p:nvPr/>
        </p:nvSpPr>
        <p:spPr>
          <a:xfrm>
            <a:off x="721065" y="4547468"/>
            <a:ext cx="10515600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"viewport"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"width=device-width, initial-scale=1.0"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s-PE" altLang="ko-KR" dirty="0">
                <a:solidFill>
                  <a:srgbClr val="6A9955"/>
                </a:solidFill>
                <a:latin typeface="Menlo" panose="020B0609030804020204" pitchFamily="49" charset="0"/>
              </a:rPr>
              <a:t>&lt;!-La etiqueta que ayuda ajustar el tamaño de la pantalla-!&gt;</a:t>
            </a:r>
            <a:endParaRPr lang="en-US" altLang="ko-KR" dirty="0">
              <a:solidFill>
                <a:srgbClr val="6A9955"/>
              </a:solidFill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04ACAB-5C88-40FC-86E1-28DB832022AD}"/>
              </a:ext>
            </a:extLst>
          </p:cNvPr>
          <p:cNvSpPr/>
          <p:nvPr/>
        </p:nvSpPr>
        <p:spPr>
          <a:xfrm>
            <a:off x="721065" y="5193799"/>
            <a:ext cx="10515600" cy="89255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http-</a:t>
            </a:r>
            <a:r>
              <a:rPr lang="en-US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equiv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"X-UA-Compatible"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ie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=edge"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s-PE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&lt;!-La etiqueta que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puede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 utilizer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en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una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versi</a:t>
            </a:r>
            <a:r>
              <a:rPr lang="es-PE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ón antigua-!&gt;</a:t>
            </a:r>
            <a:endParaRPr lang="en-US" altLang="ko-KR" sz="16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3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651" y="360018"/>
            <a:ext cx="6235308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E7D5525-0C2A-4C05-A2EF-B4144174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867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Heading tags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537D7F63-661D-459B-A7FD-8867AF9F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97594"/>
              </p:ext>
            </p:extLst>
          </p:nvPr>
        </p:nvGraphicFramePr>
        <p:xfrm>
          <a:off x="1773856" y="2277611"/>
          <a:ext cx="7170966" cy="3234704"/>
        </p:xfrm>
        <a:graphic>
          <a:graphicData uri="http://schemas.openxmlformats.org/drawingml/2006/table">
            <a:tbl>
              <a:tblPr/>
              <a:tblGrid>
                <a:gridCol w="3459175">
                  <a:extLst>
                    <a:ext uri="{9D8B030D-6E8A-4147-A177-3AD203B41FA5}">
                      <a16:colId xmlns:a16="http://schemas.microsoft.com/office/drawing/2014/main" val="1289273823"/>
                    </a:ext>
                  </a:extLst>
                </a:gridCol>
                <a:gridCol w="3711791">
                  <a:extLst>
                    <a:ext uri="{9D8B030D-6E8A-4147-A177-3AD203B41FA5}">
                      <a16:colId xmlns:a16="http://schemas.microsoft.com/office/drawing/2014/main" val="4021297213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significado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96691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muy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grande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92346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h2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grande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25852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h3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algo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 grande de lo normal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71417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h4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 normal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0039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h5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 pequeño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85665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h6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 muy pequeño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8837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9104F93-4FDA-4C5A-8C87-A65D18DEDB7E}"/>
              </a:ext>
            </a:extLst>
          </p:cNvPr>
          <p:cNvSpPr/>
          <p:nvPr/>
        </p:nvSpPr>
        <p:spPr>
          <a:xfrm>
            <a:off x="8140959" y="5496780"/>
            <a:ext cx="4051041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Head1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7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678" y="313008"/>
            <a:ext cx="6218980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657137E-5B05-4D1E-A45F-FF3B3B25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507" y="16460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caracteres especiales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A60A0C99-3B23-43C9-A0F5-EE24AC53C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33486"/>
              </p:ext>
            </p:extLst>
          </p:nvPr>
        </p:nvGraphicFramePr>
        <p:xfrm>
          <a:off x="1978479" y="2579913"/>
          <a:ext cx="6700157" cy="2225040"/>
        </p:xfrm>
        <a:graphic>
          <a:graphicData uri="http://schemas.openxmlformats.org/drawingml/2006/table">
            <a:tbl>
              <a:tblPr/>
              <a:tblGrid>
                <a:gridCol w="4145251">
                  <a:extLst>
                    <a:ext uri="{9D8B030D-6E8A-4147-A177-3AD203B41FA5}">
                      <a16:colId xmlns:a16="http://schemas.microsoft.com/office/drawing/2014/main" val="706332676"/>
                    </a:ext>
                  </a:extLst>
                </a:gridCol>
                <a:gridCol w="2554906">
                  <a:extLst>
                    <a:ext uri="{9D8B030D-6E8A-4147-A177-3AD203B41FA5}">
                      <a16:colId xmlns:a16="http://schemas.microsoft.com/office/drawing/2014/main" val="1310939239"/>
                    </a:ext>
                  </a:extLst>
                </a:gridCol>
              </a:tblGrid>
              <a:tr h="15866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caracteres especiales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Significando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12429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nbsp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;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espacio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39808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lt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;(</a:t>
                      </a:r>
                      <a:r>
                        <a:rPr kumimoji="0" lang="es-MX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less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than,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menor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 que)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84876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gt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;(greater than, mayor que)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96340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&amp;amp;(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ampersand,y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&amp;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6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69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031" y="292100"/>
            <a:ext cx="69292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33DC3D9-CD33-4967-9669-D1557360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029" y="15702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589A87C-21AC-4959-85D9-3CA0DD6E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34308"/>
              </p:ext>
            </p:extLst>
          </p:nvPr>
        </p:nvGraphicFramePr>
        <p:xfrm>
          <a:off x="1554843" y="3366941"/>
          <a:ext cx="7613650" cy="2494957"/>
        </p:xfrm>
        <a:graphic>
          <a:graphicData uri="http://schemas.openxmlformats.org/drawingml/2006/table">
            <a:tbl>
              <a:tblPr/>
              <a:tblGrid>
                <a:gridCol w="2968171">
                  <a:extLst>
                    <a:ext uri="{9D8B030D-6E8A-4147-A177-3AD203B41FA5}">
                      <a16:colId xmlns:a16="http://schemas.microsoft.com/office/drawing/2014/main" val="1289273823"/>
                    </a:ext>
                  </a:extLst>
                </a:gridCol>
                <a:gridCol w="4645479">
                  <a:extLst>
                    <a:ext uri="{9D8B030D-6E8A-4147-A177-3AD203B41FA5}">
                      <a16:colId xmlns:a16="http://schemas.microsoft.com/office/drawing/2014/main" val="4021297213"/>
                    </a:ext>
                  </a:extLst>
                </a:gridCol>
              </a:tblGrid>
              <a:tr h="437616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96691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Formar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un p</a:t>
                      </a:r>
                      <a:r>
                        <a:rPr kumimoji="0" lang="es-PE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árrafo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92346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Br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Saltos de línea </a:t>
                      </a: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altLang="ko-KR" sz="20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uso</a:t>
                      </a:r>
                      <a:r>
                        <a:rPr lang="en-US" altLang="ko-KR" sz="20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independiente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25852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hr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ko-KR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</a:t>
                      </a: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ibujar una línea horizontal y uso independiente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7141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51BEB1C-D7F1-47E5-AFCE-D3518DEC4963}"/>
              </a:ext>
            </a:extLst>
          </p:cNvPr>
          <p:cNvSpPr/>
          <p:nvPr/>
        </p:nvSpPr>
        <p:spPr>
          <a:xfrm>
            <a:off x="1554843" y="2462608"/>
            <a:ext cx="7613650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kumimoji="1"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  <a:r>
              <a:rPr kumimoji="1"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kumimoji="1"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sz="36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3600" dirty="0">
                <a:solidFill>
                  <a:schemeClr val="bg1"/>
                </a:solidFill>
                <a:latin typeface="Menlo" panose="020B0609030804020204" pitchFamily="49" charset="0"/>
              </a:rPr>
              <a:t>tag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sz="3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0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3683" y="2349080"/>
            <a:ext cx="6459764" cy="3749571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es HTML? </a:t>
            </a:r>
          </a:p>
          <a:p>
            <a:pPr>
              <a:lnSpc>
                <a:spcPts val="2800"/>
              </a:lnSpc>
            </a:pPr>
            <a:endParaRPr lang="es-PE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s-PE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La estructura de HTML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endParaRPr lang="es-PE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s-PE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La etiqueta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5479" y="2015124"/>
            <a:ext cx="928204" cy="40835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</a:t>
            </a:r>
            <a:endParaRPr lang="es-PE" altLang="ko-KR" dirty="0"/>
          </a:p>
          <a:p>
            <a:pPr>
              <a:lnSpc>
                <a:spcPct val="150000"/>
              </a:lnSpc>
            </a:pPr>
            <a:r>
              <a:rPr lang="es-PE" altLang="ko-KR" dirty="0"/>
              <a:t>02</a:t>
            </a:r>
          </a:p>
          <a:p>
            <a:pPr>
              <a:lnSpc>
                <a:spcPct val="150000"/>
              </a:lnSpc>
            </a:pPr>
            <a:r>
              <a:rPr lang="es-PE" altLang="ko-KR" dirty="0"/>
              <a:t>03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141" y="292100"/>
            <a:ext cx="664352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D7FCFB6-F4CB-4281-A5C9-C8DC95AEE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677" y="1649630"/>
            <a:ext cx="9761764" cy="4062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anclaje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ruta del atributo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referencia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hipertexto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absoluta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única en cualquier dirección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Ruta relativa de acuerdo a la posición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El atributo de Target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_blank : con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_blank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 una p</a:t>
            </a: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ágina nueva</a:t>
            </a:r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BEB019-0544-48E7-BC1D-F5337030061B}"/>
              </a:ext>
            </a:extLst>
          </p:cNvPr>
          <p:cNvSpPr/>
          <p:nvPr/>
        </p:nvSpPr>
        <p:spPr>
          <a:xfrm>
            <a:off x="1137444" y="5042128"/>
            <a:ext cx="10515600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“</a:t>
            </a:r>
            <a:r>
              <a:rPr lang="en-US" altLang="ko-KR" sz="2400" dirty="0">
                <a:solidFill>
                  <a:srgbClr val="FF0000"/>
                </a:solidFill>
              </a:rPr>
              <a:t>la_familia.html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target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"_blank"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La </a:t>
            </a:r>
            <a:r>
              <a:rPr lang="en-US" altLang="ko-KR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familia</a:t>
            </a:r>
            <a:r>
              <a:rPr lang="en-US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4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826" y="212754"/>
            <a:ext cx="630878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4DA867-E422-413D-827B-36910C7F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388" y="9436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ko-KR" b="1" dirty="0"/>
              <a:t>Etiquetas HTML para imágenes</a:t>
            </a:r>
          </a:p>
          <a:p>
            <a:pPr marL="0" indent="0">
              <a:buNone/>
            </a:pP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Uso exclusivo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16C97-FA1C-4692-9E44-B840A1C52A4B}"/>
              </a:ext>
            </a:extLst>
          </p:cNvPr>
          <p:cNvSpPr/>
          <p:nvPr/>
        </p:nvSpPr>
        <p:spPr>
          <a:xfrm>
            <a:off x="1016000" y="1912343"/>
            <a:ext cx="6345157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600" dirty="0" err="1">
                <a:solidFill>
                  <a:srgbClr val="569CD6"/>
                </a:solidFill>
                <a:latin typeface="Menlo" panose="020B0609030804020204" pitchFamily="49" charset="0"/>
              </a:rPr>
              <a:t>img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36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3600" dirty="0">
                <a:solidFill>
                  <a:srgbClr val="CE9178"/>
                </a:solidFill>
                <a:latin typeface="Menlo" panose="020B0609030804020204" pitchFamily="49" charset="0"/>
              </a:rPr>
              <a:t>""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3600" dirty="0">
                <a:solidFill>
                  <a:srgbClr val="9CDCFE"/>
                </a:solidFill>
                <a:latin typeface="Menlo" panose="020B0609030804020204" pitchFamily="49" charset="0"/>
              </a:rPr>
              <a:t>alt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3600" dirty="0">
                <a:solidFill>
                  <a:srgbClr val="CE9178"/>
                </a:solidFill>
                <a:latin typeface="Menlo" panose="020B0609030804020204" pitchFamily="49" charset="0"/>
              </a:rPr>
              <a:t>""</a:t>
            </a:r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" altLang="ko-KR" sz="3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10" name="내용 개체 틀 5">
            <a:extLst>
              <a:ext uri="{FF2B5EF4-FFF2-40B4-BE49-F238E27FC236}">
                <a16:creationId xmlns:a16="http://schemas.microsoft.com/office/drawing/2014/main" id="{0D2E8F13-FC88-4ECD-B97F-FF13B3BBD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50939"/>
              </p:ext>
            </p:extLst>
          </p:nvPr>
        </p:nvGraphicFramePr>
        <p:xfrm>
          <a:off x="1016000" y="2648508"/>
          <a:ext cx="10741344" cy="2991941"/>
        </p:xfrm>
        <a:graphic>
          <a:graphicData uri="http://schemas.openxmlformats.org/drawingml/2006/table">
            <a:tbl>
              <a:tblPr/>
              <a:tblGrid>
                <a:gridCol w="3433536">
                  <a:extLst>
                    <a:ext uri="{9D8B030D-6E8A-4147-A177-3AD203B41FA5}">
                      <a16:colId xmlns:a16="http://schemas.microsoft.com/office/drawing/2014/main" val="1197455780"/>
                    </a:ext>
                  </a:extLst>
                </a:gridCol>
                <a:gridCol w="7307808">
                  <a:extLst>
                    <a:ext uri="{9D8B030D-6E8A-4147-A177-3AD203B41FA5}">
                      <a16:colId xmlns:a16="http://schemas.microsoft.com/office/drawing/2014/main" val="2975242655"/>
                    </a:ext>
                  </a:extLst>
                </a:gridCol>
              </a:tblGrid>
              <a:tr h="42942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</a:t>
                      </a: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atributo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93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src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la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ruta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de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42950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alt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Establece un texto alternativo para mostrar en el caso que la imagen no se pueda mostrar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96258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width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el ancho de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365603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height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el alto de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4700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border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Espesor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de la l</a:t>
                      </a:r>
                      <a:r>
                        <a:rPr kumimoji="0" lang="es-PE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ínea divisoria/</a:t>
                      </a: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Con border especificamos el ancho del borde que rodea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78395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title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Señalar tooltip(herramient de ayuda visual)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89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82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141" y="247413"/>
            <a:ext cx="6504730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BE6364A-B497-4D50-92C8-09EE2A6C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153" y="8665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la forma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8956198A-9C4D-4AF7-93D8-DE8F3501C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62747"/>
              </p:ext>
            </p:extLst>
          </p:nvPr>
        </p:nvGraphicFramePr>
        <p:xfrm>
          <a:off x="865414" y="1693961"/>
          <a:ext cx="6008915" cy="4450300"/>
        </p:xfrm>
        <a:graphic>
          <a:graphicData uri="http://schemas.openxmlformats.org/drawingml/2006/table">
            <a:tbl>
              <a:tblPr/>
              <a:tblGrid>
                <a:gridCol w="1719586">
                  <a:extLst>
                    <a:ext uri="{9D8B030D-6E8A-4147-A177-3AD203B41FA5}">
                      <a16:colId xmlns:a16="http://schemas.microsoft.com/office/drawing/2014/main" val="3107706598"/>
                    </a:ext>
                  </a:extLst>
                </a:gridCol>
                <a:gridCol w="4289329">
                  <a:extLst>
                    <a:ext uri="{9D8B030D-6E8A-4147-A177-3AD203B41FA5}">
                      <a16:colId xmlns:a16="http://schemas.microsoft.com/office/drawing/2014/main" val="3544119200"/>
                    </a:ext>
                  </a:extLst>
                </a:gridCol>
              </a:tblGrid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 </a:t>
                      </a:r>
                      <a:r>
                        <a:rPr kumimoji="0" lang="es-PE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23961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b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que el texto debe ser representado en</a:t>
                      </a:r>
                      <a:r>
                        <a:rPr lang="es-MX" altLang="ko-KR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negrita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41530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i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Muestra el texto marcado con un estilo en </a:t>
                      </a:r>
                      <a:r>
                        <a:rPr lang="es-ES" altLang="ko-K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cursiva</a:t>
                      </a: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 o itálica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039978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small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Aplica al texto marcado un tamaño de fuente más pequeño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44069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sub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Crea un subíndice posicionando el texto marcado por debajo de la linea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49605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sup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 un superíndice posicionando el texto marcado por encima de la linea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97097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ins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Texto insertado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57284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del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Texto borrado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69454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strong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Marca con especial énfasis las partes más importantes de un texto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3649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em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É</a:t>
                      </a: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nfasis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2536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mark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Resaltado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de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color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03903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2FE55E4E-457A-4C90-BF74-5A18C4CF8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2"/>
          <a:stretch/>
        </p:blipFill>
        <p:spPr bwMode="auto">
          <a:xfrm>
            <a:off x="7681556" y="2642191"/>
            <a:ext cx="3350354" cy="29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F86C68-D942-47F7-9767-A31D80917798}"/>
              </a:ext>
            </a:extLst>
          </p:cNvPr>
          <p:cNvSpPr/>
          <p:nvPr/>
        </p:nvSpPr>
        <p:spPr>
          <a:xfrm>
            <a:off x="6977257" y="1693961"/>
            <a:ext cx="5114731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i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Menlo" panose="020B0609030804020204" pitchFamily="49" charset="0"/>
              </a:rPr>
              <a:t>Lorem ipsum dolor sit </a:t>
            </a:r>
            <a:r>
              <a:rPr lang="en-US" altLang="ko-KR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amet</a:t>
            </a:r>
            <a:r>
              <a:rPr lang="en-US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i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0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4" y="242365"/>
            <a:ext cx="6259801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E3EA510-07ED-4A91-ABA6-FA22AA96F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11" y="1650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93F571FB-40D1-4EE1-B3F0-D9590F30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68736"/>
              </p:ext>
            </p:extLst>
          </p:nvPr>
        </p:nvGraphicFramePr>
        <p:xfrm>
          <a:off x="1287235" y="2136575"/>
          <a:ext cx="6327710" cy="1371384"/>
        </p:xfrm>
        <a:graphic>
          <a:graphicData uri="http://schemas.openxmlformats.org/drawingml/2006/table">
            <a:tbl>
              <a:tblPr/>
              <a:tblGrid>
                <a:gridCol w="2372891">
                  <a:extLst>
                    <a:ext uri="{9D8B030D-6E8A-4147-A177-3AD203B41FA5}">
                      <a16:colId xmlns:a16="http://schemas.microsoft.com/office/drawing/2014/main" val="1858871460"/>
                    </a:ext>
                  </a:extLst>
                </a:gridCol>
                <a:gridCol w="3954819">
                  <a:extLst>
                    <a:ext uri="{9D8B030D-6E8A-4147-A177-3AD203B41FA5}">
                      <a16:colId xmlns:a16="http://schemas.microsoft.com/office/drawing/2014/main" val="315967283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69196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ul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(unordered list)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no ordenada(puede ver el </a:t>
                      </a:r>
                      <a:r>
                        <a:rPr lang="es-PE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círculo 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●</a:t>
                      </a:r>
                      <a:r>
                        <a:rPr lang="es-PE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89865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li(list item)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Los elementos de la lista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4839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764-452E-4272-92E7-8192974F2527}"/>
              </a:ext>
            </a:extLst>
          </p:cNvPr>
          <p:cNvSpPr/>
          <p:nvPr/>
        </p:nvSpPr>
        <p:spPr>
          <a:xfrm>
            <a:off x="1016000" y="3591005"/>
            <a:ext cx="5762036" cy="163121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 1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2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3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E481A3-4931-49B2-B7EF-62F93806D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7" r="82680" b="75731"/>
          <a:stretch/>
        </p:blipFill>
        <p:spPr>
          <a:xfrm>
            <a:off x="6777636" y="3591005"/>
            <a:ext cx="5414364" cy="16312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188" y="3687524"/>
            <a:ext cx="2247900" cy="1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5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543489"/>
            <a:ext cx="6488401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442B9E-59CF-426E-AEB0-8BA9277F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4556F76-C4E2-4A8F-9805-E8FA1348976D}"/>
              </a:ext>
            </a:extLst>
          </p:cNvPr>
          <p:cNvGraphicFramePr>
            <a:graphicFrameLocks noGrp="1"/>
          </p:cNvGraphicFramePr>
          <p:nvPr/>
        </p:nvGraphicFramePr>
        <p:xfrm>
          <a:off x="936172" y="2353362"/>
          <a:ext cx="6327710" cy="1373612"/>
        </p:xfrm>
        <a:graphic>
          <a:graphicData uri="http://schemas.openxmlformats.org/drawingml/2006/table">
            <a:tbl>
              <a:tblPr/>
              <a:tblGrid>
                <a:gridCol w="2372891">
                  <a:extLst>
                    <a:ext uri="{9D8B030D-6E8A-4147-A177-3AD203B41FA5}">
                      <a16:colId xmlns:a16="http://schemas.microsoft.com/office/drawing/2014/main" val="3275897300"/>
                    </a:ext>
                  </a:extLst>
                </a:gridCol>
                <a:gridCol w="3954819">
                  <a:extLst>
                    <a:ext uri="{9D8B030D-6E8A-4147-A177-3AD203B41FA5}">
                      <a16:colId xmlns:a16="http://schemas.microsoft.com/office/drawing/2014/main" val="2198402109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806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ol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(ordered list)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Lista ordenada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34437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li(list item)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Los elementos de la lista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502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8BB9418-E34F-4D66-86C1-39398551E162}"/>
              </a:ext>
            </a:extLst>
          </p:cNvPr>
          <p:cNvSpPr/>
          <p:nvPr/>
        </p:nvSpPr>
        <p:spPr>
          <a:xfrm>
            <a:off x="253093" y="3865451"/>
            <a:ext cx="5842907" cy="163121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1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2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3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76D711-245D-4CF1-8FAA-4EE6729F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2" r="85232" b="75682"/>
          <a:stretch/>
        </p:blipFill>
        <p:spPr>
          <a:xfrm>
            <a:off x="6096000" y="3865452"/>
            <a:ext cx="4778829" cy="16312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237" y="4001294"/>
            <a:ext cx="1967592" cy="1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9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292100"/>
            <a:ext cx="6668015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1AFE3E-3F85-4597-9059-7767B726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508" y="14931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HTML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98BC7A4C-D008-4268-892F-0B7EFB67DEF3}"/>
              </a:ext>
            </a:extLst>
          </p:cNvPr>
          <p:cNvGraphicFramePr>
            <a:graphicFrameLocks noGrp="1"/>
          </p:cNvGraphicFramePr>
          <p:nvPr/>
        </p:nvGraphicFramePr>
        <p:xfrm>
          <a:off x="1488508" y="1958701"/>
          <a:ext cx="9799864" cy="3868336"/>
        </p:xfrm>
        <a:graphic>
          <a:graphicData uri="http://schemas.openxmlformats.org/drawingml/2006/table">
            <a:tbl>
              <a:tblPr/>
              <a:tblGrid>
                <a:gridCol w="3674949">
                  <a:extLst>
                    <a:ext uri="{9D8B030D-6E8A-4147-A177-3AD203B41FA5}">
                      <a16:colId xmlns:a16="http://schemas.microsoft.com/office/drawing/2014/main" val="3005667637"/>
                    </a:ext>
                  </a:extLst>
                </a:gridCol>
                <a:gridCol w="6124915">
                  <a:extLst>
                    <a:ext uri="{9D8B030D-6E8A-4147-A177-3AD203B41FA5}">
                      <a16:colId xmlns:a16="http://schemas.microsoft.com/office/drawing/2014/main" val="267119832"/>
                    </a:ext>
                  </a:extLst>
                </a:gridCol>
              </a:tblGrid>
              <a:tr h="38444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82674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table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que tendrá en su interior toda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33825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thead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de la cabecera de la tabla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Parte superior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41926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tbody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del cuerpo de la tabla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Parte central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945928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tfoot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Etiqueta contenedora del pie de la tabla</a:t>
                      </a:r>
                    </a:p>
                    <a:p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Parte inferior de la tabla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92767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tr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(table row)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de cada fila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71094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(table header)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Cada una de las celdas de cabecera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90948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td(table data)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Cada una de las celdas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3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78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71" y="292100"/>
            <a:ext cx="72721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C395F56-7BF8-4A5A-A127-2DF80798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978" y="1614554"/>
            <a:ext cx="59347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테이블 태그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HTML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36D6A-CFA3-4952-AA41-36A864036D4C}"/>
              </a:ext>
            </a:extLst>
          </p:cNvPr>
          <p:cNvSpPr/>
          <p:nvPr/>
        </p:nvSpPr>
        <p:spPr>
          <a:xfrm>
            <a:off x="1928978" y="2053919"/>
            <a:ext cx="5453742" cy="378565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table </a:t>
            </a:r>
            <a:r>
              <a:rPr lang="en" altLang="ko-KR" sz="1200" dirty="0">
                <a:solidFill>
                  <a:srgbClr val="F44747"/>
                </a:solidFill>
                <a:latin typeface="Menlo" panose="020B0609030804020204" pitchFamily="49" charset="0"/>
              </a:rPr>
              <a:t>border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"1"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título en la etiqueta thead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título en la etiqueta thead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tbody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tbody 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tfoot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tfoot 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8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14" y="292100"/>
            <a:ext cx="6414924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8468B2-1999-4BCA-B17E-9BEF5B42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46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B94346-6B8E-47F2-8290-E71DEA9104E2}"/>
              </a:ext>
            </a:extLst>
          </p:cNvPr>
          <p:cNvSpPr/>
          <p:nvPr/>
        </p:nvSpPr>
        <p:spPr>
          <a:xfrm>
            <a:off x="577452" y="2829770"/>
            <a:ext cx="19869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</a:t>
            </a:r>
            <a:r>
              <a:rPr lang="ko-KR" altLang="en-US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-&gt;</a:t>
            </a:r>
          </a:p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</a:t>
            </a:r>
            <a:r>
              <a:rPr lang="ko-KR" altLang="en-US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-&gt;</a:t>
            </a:r>
          </a:p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</a:t>
            </a:r>
            <a:r>
              <a:rPr lang="ko-KR" altLang="en-US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-&gt;</a:t>
            </a:r>
          </a:p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&gt;-&gt;</a:t>
            </a:r>
          </a:p>
          <a:p>
            <a:pPr algn="ctr"/>
            <a:endParaRPr lang="en-US" altLang="ko-KR" sz="2400" dirty="0">
              <a:solidFill>
                <a:srgbClr val="1956D5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677978-BE46-4D25-881A-16A579958ADE}"/>
              </a:ext>
            </a:extLst>
          </p:cNvPr>
          <p:cNvGraphicFramePr>
            <a:graphicFrameLocks noGrp="1"/>
          </p:cNvGraphicFramePr>
          <p:nvPr/>
        </p:nvGraphicFramePr>
        <p:xfrm>
          <a:off x="2606593" y="2732196"/>
          <a:ext cx="8546216" cy="26659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6554">
                  <a:extLst>
                    <a:ext uri="{9D8B030D-6E8A-4147-A177-3AD203B41FA5}">
                      <a16:colId xmlns:a16="http://schemas.microsoft.com/office/drawing/2014/main" val="3517654215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006505739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230242048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1418121082"/>
                    </a:ext>
                  </a:extLst>
                </a:gridCol>
              </a:tblGrid>
              <a:tr h="66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05828"/>
                  </a:ext>
                </a:extLst>
              </a:tr>
              <a:tr h="6664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207139"/>
                  </a:ext>
                </a:extLst>
              </a:tr>
              <a:tr h="66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&lt;td&gt;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&lt;td&gt;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228890"/>
                  </a:ext>
                </a:extLst>
              </a:tr>
              <a:tr h="6664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0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940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95" y="365920"/>
            <a:ext cx="6169994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1BF3FE9-4072-414C-A9C7-5F6E772A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1" y="13695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fusionar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celdas en una tabla</a:t>
            </a:r>
            <a:endParaRPr kumimoji="1" lang="en-US" altLang="ko-K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DA018826-0E49-474C-8C4F-57380506AAC5}"/>
              </a:ext>
            </a:extLst>
          </p:cNvPr>
          <p:cNvGraphicFramePr>
            <a:graphicFrameLocks noGrp="1"/>
          </p:cNvGraphicFramePr>
          <p:nvPr/>
        </p:nvGraphicFramePr>
        <p:xfrm>
          <a:off x="1246413" y="1873663"/>
          <a:ext cx="10224407" cy="1158024"/>
        </p:xfrm>
        <a:graphic>
          <a:graphicData uri="http://schemas.openxmlformats.org/drawingml/2006/table">
            <a:tbl>
              <a:tblPr/>
              <a:tblGrid>
                <a:gridCol w="3834153">
                  <a:extLst>
                    <a:ext uri="{9D8B030D-6E8A-4147-A177-3AD203B41FA5}">
                      <a16:colId xmlns:a16="http://schemas.microsoft.com/office/drawing/2014/main" val="189280663"/>
                    </a:ext>
                  </a:extLst>
                </a:gridCol>
                <a:gridCol w="6390254">
                  <a:extLst>
                    <a:ext uri="{9D8B030D-6E8A-4147-A177-3AD203B41FA5}">
                      <a16:colId xmlns:a16="http://schemas.microsoft.com/office/drawing/2014/main" val="464033042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Funci</a:t>
                      </a: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28438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colspan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la cantidad de celdas unidas en horizontal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65306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rowspan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la cantidad de celdas unidas en vertical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800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1E36F97-8595-444A-A5CE-B71F6BC3D52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645960"/>
          <a:ext cx="8546216" cy="26659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6554">
                  <a:extLst>
                    <a:ext uri="{9D8B030D-6E8A-4147-A177-3AD203B41FA5}">
                      <a16:colId xmlns:a16="http://schemas.microsoft.com/office/drawing/2014/main" val="3517654215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006505739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230242048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1418121082"/>
                    </a:ext>
                  </a:extLst>
                </a:gridCol>
              </a:tblGrid>
              <a:tr h="666485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05828"/>
                  </a:ext>
                </a:extLst>
              </a:tr>
              <a:tr h="6664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207139"/>
                  </a:ext>
                </a:extLst>
              </a:tr>
              <a:tr h="66648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&lt;td&gt;</a:t>
                      </a:r>
                      <a:endParaRPr lang="ko-KR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228890"/>
                  </a:ext>
                </a:extLst>
              </a:tr>
              <a:tr h="6664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0443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79A36A-178E-4270-9A0C-53FF15544BF5}"/>
              </a:ext>
            </a:extLst>
          </p:cNvPr>
          <p:cNvSpPr/>
          <p:nvPr/>
        </p:nvSpPr>
        <p:spPr>
          <a:xfrm>
            <a:off x="838200" y="3645960"/>
            <a:ext cx="2145793" cy="26659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EB4B4-5CAF-4560-9EA8-34822DF8FBBB}"/>
              </a:ext>
            </a:extLst>
          </p:cNvPr>
          <p:cNvSpPr txBox="1"/>
          <p:nvPr/>
        </p:nvSpPr>
        <p:spPr>
          <a:xfrm>
            <a:off x="921281" y="4717320"/>
            <a:ext cx="197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252C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endParaRPr lang="ko-KR" altLang="en-US" sz="2800" dirty="0">
              <a:solidFill>
                <a:srgbClr val="252C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A65444-BB0B-4CFD-AAD6-4DED484AD2D6}"/>
              </a:ext>
            </a:extLst>
          </p:cNvPr>
          <p:cNvSpPr/>
          <p:nvPr/>
        </p:nvSpPr>
        <p:spPr>
          <a:xfrm>
            <a:off x="3041143" y="3645960"/>
            <a:ext cx="6400423" cy="65504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2BA74-F94D-4E55-8852-C25CD7F1861D}"/>
              </a:ext>
            </a:extLst>
          </p:cNvPr>
          <p:cNvSpPr txBox="1"/>
          <p:nvPr/>
        </p:nvSpPr>
        <p:spPr>
          <a:xfrm>
            <a:off x="5519803" y="3678023"/>
            <a:ext cx="234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0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23" y="292100"/>
            <a:ext cx="608018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C699CA-A8C2-4DB5-86A1-046DE9CC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21" y="14174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fusionar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celdas en una tabla</a:t>
            </a:r>
            <a:endParaRPr kumimoji="1" lang="en-US" altLang="ko-K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B3628-7E68-44FB-A6C9-8C06059A098E}"/>
              </a:ext>
            </a:extLst>
          </p:cNvPr>
          <p:cNvSpPr/>
          <p:nvPr/>
        </p:nvSpPr>
        <p:spPr>
          <a:xfrm>
            <a:off x="1221921" y="1918400"/>
            <a:ext cx="8144435" cy="3970318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>
                <a:solidFill>
                  <a:srgbClr val="F44747"/>
                </a:solidFill>
                <a:latin typeface="Menlo" panose="020B0609030804020204" pitchFamily="49" charset="0"/>
              </a:rPr>
              <a:t>border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"1"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colspan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'2'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título en la etiqueta thead</a:t>
            </a:r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rowspan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'2'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tbody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endParaRPr lang="en" altLang="ko-KR" sz="1400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contenido en la etiqueta tbody 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contenido en la etiqueta tbody 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HTML?</a:t>
            </a:r>
            <a:endParaRPr lang="ko-KR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El significado de HTML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170" y="326159"/>
            <a:ext cx="590873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01140C0-4E92-43CA-9421-F14AAF7A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Etiqueta de video en HTML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s-PE" altLang="ko-KR" sz="1400" dirty="0"/>
          </a:p>
          <a:p>
            <a:pPr marL="0" indent="0">
              <a:buNone/>
            </a:pPr>
            <a:endParaRPr kumimoji="1" lang="es-PE" altLang="ko-KR" sz="1400" dirty="0"/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Etiqueta de audio en HTML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A99569-6B2F-4290-A3C2-B96647DE66EB}"/>
              </a:ext>
            </a:extLst>
          </p:cNvPr>
          <p:cNvSpPr/>
          <p:nvPr/>
        </p:nvSpPr>
        <p:spPr>
          <a:xfrm>
            <a:off x="838200" y="2373099"/>
            <a:ext cx="10887636" cy="138499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video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</a:rPr>
              <a:t>controls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"controls"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	&lt;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source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"text.mp4"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"video/mp4"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video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D8025-003F-45DC-A934-453E2B04D9FE}"/>
              </a:ext>
            </a:extLst>
          </p:cNvPr>
          <p:cNvSpPr/>
          <p:nvPr/>
        </p:nvSpPr>
        <p:spPr>
          <a:xfrm>
            <a:off x="838200" y="4908975"/>
            <a:ext cx="10887636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audio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"music.mp3"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controls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"controls"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audio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048" y="292100"/>
            <a:ext cx="63577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8698494-4983-4853-9973-DAD6AC81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 de la división de espacio </a:t>
            </a:r>
          </a:p>
          <a:p>
            <a:pPr marL="0" indent="0">
              <a:buNone/>
            </a:pP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formar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layout(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disposición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y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</a:t>
            </a:r>
            <a:r>
              <a:rPr kumimoji="1"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ño con CSS</a:t>
            </a:r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kumimoji="1"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elemento de bloque</a:t>
            </a: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etiqueta &lt;div&gt; se emplea para definir un bloque de contenido o sección de la página, para poder aplicarle diferentes estilos e incluso para realizar operaciones sobre ese bloque específico</a:t>
            </a: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Sirve para crear secciones o agrupar contenidos</a:t>
            </a:r>
          </a:p>
          <a:p>
            <a:pPr lvl="2"/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</a:t>
            </a:r>
          </a:p>
          <a:p>
            <a:pPr lvl="2"/>
            <a:r>
              <a:rPr lang="es-MX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elemento de inline</a:t>
            </a: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Sirve para aplicar estilo al texto o agrupar elementos en línea</a:t>
            </a:r>
          </a:p>
        </p:txBody>
      </p:sp>
    </p:spTree>
    <p:extLst>
      <p:ext uri="{BB962C8B-B14F-4D97-AF65-F5344CB8AC3E}">
        <p14:creationId xmlns:p14="http://schemas.microsoft.com/office/powerpoint/2010/main" val="1483622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4" y="336101"/>
            <a:ext cx="6839466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40B056D-2DBA-4D23-96E6-40178EF4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 de la división de espacio </a:t>
            </a:r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amontona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bloque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cambia la l</a:t>
            </a: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ínea automáticamente 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ocupa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la l</a:t>
            </a: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ínea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</a:t>
            </a:r>
          </a:p>
          <a:p>
            <a:pPr lvl="2"/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marca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ínea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ocupa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cuanto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E872B-6940-44BF-B4DC-212ECC6EB8FE}"/>
              </a:ext>
            </a:extLst>
          </p:cNvPr>
          <p:cNvSpPr/>
          <p:nvPr/>
        </p:nvSpPr>
        <p:spPr>
          <a:xfrm>
            <a:off x="1524000" y="3997976"/>
            <a:ext cx="9309847" cy="40011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850138-495A-4A3F-9DA1-7EBEF64E9E3E}"/>
              </a:ext>
            </a:extLst>
          </p:cNvPr>
          <p:cNvSpPr/>
          <p:nvPr/>
        </p:nvSpPr>
        <p:spPr>
          <a:xfrm>
            <a:off x="1524000" y="5776853"/>
            <a:ext cx="6136341" cy="40011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009" y="2772775"/>
            <a:ext cx="3110261" cy="790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010" y="5037177"/>
            <a:ext cx="3110262" cy="4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8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14" y="3923395"/>
            <a:ext cx="11454429" cy="995362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38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20" y="332289"/>
            <a:ext cx="6333280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526CF57-B755-4062-AFEB-EAC97E5B8D9A}"/>
              </a:ext>
            </a:extLst>
          </p:cNvPr>
          <p:cNvSpPr txBox="1">
            <a:spLocks/>
          </p:cNvSpPr>
          <p:nvPr/>
        </p:nvSpPr>
        <p:spPr>
          <a:xfrm>
            <a:off x="1328057" y="14255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tributo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ofrece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informaci</a:t>
            </a:r>
            <a:r>
              <a:rPr kumimoji="1" lang="es-PE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ónes adicionales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 la etiqueta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informaciones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acidionales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ependiendo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kumimoji="1" lang="en-US" altLang="ko-K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 </a:t>
            </a:r>
            <a:r>
              <a:rPr kumimoji="1" lang="en-US" altLang="ko-KR" sz="18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</a:t>
            </a:r>
            <a:r>
              <a:rPr kumimoji="1" lang="en-US" altLang="ko-K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CD84F-49A8-42E3-AC29-E8CFC8709824}"/>
              </a:ext>
            </a:extLst>
          </p:cNvPr>
          <p:cNvSpPr/>
          <p:nvPr/>
        </p:nvSpPr>
        <p:spPr>
          <a:xfrm>
            <a:off x="1438561" y="3487899"/>
            <a:ext cx="7553960" cy="70788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" altLang="ko-KR" sz="4000" dirty="0" err="1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img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4000" dirty="0" err="1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src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</a:t>
            </a:r>
            <a:r>
              <a:rPr lang="en-US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test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.jpg”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endParaRPr lang="en" altLang="ko-KR" sz="4000" dirty="0">
              <a:solidFill>
                <a:srgbClr val="D4D4D4"/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8" name="왼쪽 대괄호[L] 11">
            <a:extLst>
              <a:ext uri="{FF2B5EF4-FFF2-40B4-BE49-F238E27FC236}">
                <a16:creationId xmlns:a16="http://schemas.microsoft.com/office/drawing/2014/main" id="{A7B10D7B-3ABE-4A43-BC6A-C09E341F655C}"/>
              </a:ext>
            </a:extLst>
          </p:cNvPr>
          <p:cNvSpPr/>
          <p:nvPr/>
        </p:nvSpPr>
        <p:spPr>
          <a:xfrm rot="16200000">
            <a:off x="4165591" y="3834499"/>
            <a:ext cx="126243" cy="1072800"/>
          </a:xfrm>
          <a:prstGeom prst="leftBracket">
            <a:avLst>
              <a:gd name="adj" fmla="val 335082"/>
            </a:avLst>
          </a:prstGeom>
          <a:noFill/>
          <a:ln w="28575" cap="flat" cmpd="sng" algn="ctr">
            <a:solidFill>
              <a:srgbClr val="9CDDF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03EF5E-98D8-4468-B2E0-C6DADB0A6B93}"/>
              </a:ext>
            </a:extLst>
          </p:cNvPr>
          <p:cNvSpPr/>
          <p:nvPr/>
        </p:nvSpPr>
        <p:spPr>
          <a:xfrm>
            <a:off x="1735101" y="4546013"/>
            <a:ext cx="2691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ko-KR" sz="2000" dirty="0">
                <a:solidFill>
                  <a:srgbClr val="569BD6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 nombre del atributo</a:t>
            </a:r>
            <a:endParaRPr lang="ko-KR" altLang="en-US" dirty="0">
              <a:solidFill>
                <a:srgbClr val="569BD6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왼쪽 대괄호[L] 13">
            <a:extLst>
              <a:ext uri="{FF2B5EF4-FFF2-40B4-BE49-F238E27FC236}">
                <a16:creationId xmlns:a16="http://schemas.microsoft.com/office/drawing/2014/main" id="{A6D98EB8-B538-42E3-BB8F-BA8CE6938D0F}"/>
              </a:ext>
            </a:extLst>
          </p:cNvPr>
          <p:cNvSpPr/>
          <p:nvPr/>
        </p:nvSpPr>
        <p:spPr>
          <a:xfrm rot="16200000">
            <a:off x="6594919" y="3122824"/>
            <a:ext cx="126000" cy="2509200"/>
          </a:xfrm>
          <a:prstGeom prst="leftBracket">
            <a:avLst>
              <a:gd name="adj" fmla="val 335082"/>
            </a:avLst>
          </a:prstGeom>
          <a:noFill/>
          <a:ln w="28575" cap="flat" cmpd="sng" algn="ctr">
            <a:solidFill>
              <a:srgbClr val="CD91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C7E3D3-D53F-4DCB-A74E-0D99307B33DC}"/>
              </a:ext>
            </a:extLst>
          </p:cNvPr>
          <p:cNvSpPr/>
          <p:nvPr/>
        </p:nvSpPr>
        <p:spPr>
          <a:xfrm>
            <a:off x="5264281" y="4569014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ko-KR" sz="2000" dirty="0">
                <a:solidFill>
                  <a:srgbClr val="CD9178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 valor del atributo</a:t>
            </a:r>
            <a:endParaRPr lang="ko-KR" altLang="en-US" sz="2000" dirty="0">
              <a:solidFill>
                <a:srgbClr val="CD9178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ED21E3-5DBC-4900-8066-3CF81A883372}"/>
              </a:ext>
            </a:extLst>
          </p:cNvPr>
          <p:cNvSpPr/>
          <p:nvPr/>
        </p:nvSpPr>
        <p:spPr>
          <a:xfrm>
            <a:off x="1438561" y="5217356"/>
            <a:ext cx="7553960" cy="40011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 </a:t>
            </a:r>
            <a:r>
              <a:rPr lang="en-US" altLang="ko-KR" sz="2000" dirty="0" err="1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atributo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B0F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src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es un </a:t>
            </a:r>
            <a:r>
              <a:rPr lang="en-US" altLang="ko-KR" sz="2000" dirty="0" err="1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atributo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que se </a:t>
            </a:r>
            <a:r>
              <a:rPr lang="en-US" altLang="ko-KR" sz="2000" dirty="0" err="1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usa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con la imagen</a:t>
            </a:r>
            <a:r>
              <a:rPr lang="es-PE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endParaRPr lang="ko-KR" altLang="en-US" sz="2000" dirty="0">
              <a:solidFill>
                <a:prstClr val="white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10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828" y="292100"/>
            <a:ext cx="4931744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541451-0B9F-4B41-9ABE-6E6E7100A928}"/>
              </a:ext>
            </a:extLst>
          </p:cNvPr>
          <p:cNvSpPr txBox="1">
            <a:spLocks/>
          </p:cNvSpPr>
          <p:nvPr/>
        </p:nvSpPr>
        <p:spPr>
          <a:xfrm>
            <a:off x="761486" y="17227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ID: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</a:rPr>
              <a:t>E</a:t>
            </a: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 HTML, puede darle un identificador a una etiqueta HTML y de esta forma darle un nombre. Simplemente, añadir el atributo </a:t>
            </a:r>
            <a:r>
              <a:rPr lang="es-E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 y colocar el nombre como valor de ese atributo. Ese nombre de identificador no debe empezar nunca por un número y puede contener letras mayúsculas, minúsculas, signos especiales o números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PE" altLang="ko-KR" sz="2000" noProof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1" lang="es-PE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 un atributo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que se hace concientizar 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cierta 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No se puede tener el mismo id en varias etiquetas HTML en una misma página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PE" altLang="ko-KR" sz="2000" noProof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kumimoji="1" lang="es-PE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puede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incluir espacio entre palabras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C08A8C-2F05-4445-81E9-0794915A93C7}"/>
              </a:ext>
            </a:extLst>
          </p:cNvPr>
          <p:cNvSpPr/>
          <p:nvPr/>
        </p:nvSpPr>
        <p:spPr>
          <a:xfrm>
            <a:off x="796350" y="5182898"/>
            <a:ext cx="7553960" cy="70788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40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h1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40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id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</a:t>
            </a:r>
            <a:r>
              <a:rPr lang="en-US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header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40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h1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2922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49" y="339044"/>
            <a:ext cx="4931744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7B826C6-326A-400F-810A-AE9310736FD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noProof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sz="2000" noProof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class: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clases funcionan de una forma muy similar a los id, pero son mucho más flexibles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tienen la limitación de los ids, por lo que su nombre se puede repetir y no es necesario que aparezca sólo una vez por página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altLang="ko-KR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idea de las clases es establecer géneros o tipos de etiquetas, a los que les asociemos características comunes</a:t>
            </a: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s-PE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endParaRPr kumimoji="1" lang="en-US" altLang="ko-K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espacio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incluye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list-item y highlighted</a:t>
            </a:r>
            <a:b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oqaHanSans" panose="020B0500000000000000" pitchFamily="34" charset="-128"/>
              <a:ea typeface="SpoqaHanSans" panose="020B0500000000000000" pitchFamily="34" charset="-128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86BE10-6A4D-4C85-9315-9A56B5515140}"/>
              </a:ext>
            </a:extLst>
          </p:cNvPr>
          <p:cNvSpPr/>
          <p:nvPr/>
        </p:nvSpPr>
        <p:spPr>
          <a:xfrm>
            <a:off x="918028" y="4417274"/>
            <a:ext cx="9051624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class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“list-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item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6A011D-E15C-44A6-87A0-5D33D9DEA8DA}"/>
              </a:ext>
            </a:extLst>
          </p:cNvPr>
          <p:cNvSpPr/>
          <p:nvPr/>
        </p:nvSpPr>
        <p:spPr>
          <a:xfrm>
            <a:off x="918028" y="5046697"/>
            <a:ext cx="9051624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class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“list-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item highlighted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16000" y="5955071"/>
            <a:ext cx="9181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altLang="ko-KR" dirty="0">
              <a:solidFill>
                <a:srgbClr val="222222"/>
              </a:solidFill>
              <a:latin typeface="Scope One"/>
            </a:endParaRPr>
          </a:p>
        </p:txBody>
      </p:sp>
    </p:spTree>
    <p:extLst>
      <p:ext uri="{BB962C8B-B14F-4D97-AF65-F5344CB8AC3E}">
        <p14:creationId xmlns:p14="http://schemas.microsoft.com/office/powerpoint/2010/main" val="3201351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6" y="403639"/>
            <a:ext cx="4931744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09625C6-D04E-4B89-AF10-C43C58CE122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style: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MX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kumimoji="1" lang="ko-KR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adornar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én es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llamado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inline-style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tales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color de 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del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fondo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definirse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estructrua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as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D69285-985D-4FAE-99B2-FFBDAABD8254}"/>
              </a:ext>
            </a:extLst>
          </p:cNvPr>
          <p:cNvSpPr/>
          <p:nvPr/>
        </p:nvSpPr>
        <p:spPr>
          <a:xfrm>
            <a:off x="838200" y="4118568"/>
            <a:ext cx="10621812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p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style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font-size : 20px; </a:t>
            </a:r>
            <a:r>
              <a:rPr lang="en-US" altLang="ko-KR" sz="2800" dirty="0" err="1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color:white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;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p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427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D2F7D6BF-AB7E-0342-9A8E-DD89CDE5599A}"/>
              </a:ext>
            </a:extLst>
          </p:cNvPr>
          <p:cNvSpPr txBox="1">
            <a:spLocks/>
          </p:cNvSpPr>
          <p:nvPr/>
        </p:nvSpPr>
        <p:spPr>
          <a:xfrm>
            <a:off x="914927" y="3646322"/>
            <a:ext cx="8185150" cy="995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 spc="0">
                <a:solidFill>
                  <a:srgbClr val="F4F5F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E748B-3E1F-D547-BA39-273F35000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927" y="4473409"/>
            <a:ext cx="8185150" cy="336550"/>
          </a:xfrm>
        </p:spPr>
        <p:txBody>
          <a:bodyPr/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lang="es-PE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 absolutas y relativas 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26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34" y="269808"/>
            <a:ext cx="4931744" cy="616017"/>
          </a:xfrm>
        </p:spPr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0C268A1-86B2-4008-8AAB-691221E05F10}"/>
              </a:ext>
            </a:extLst>
          </p:cNvPr>
          <p:cNvSpPr txBox="1">
            <a:spLocks/>
          </p:cNvSpPr>
          <p:nvPr/>
        </p:nvSpPr>
        <p:spPr>
          <a:xfrm>
            <a:off x="1449062" y="1130901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s-PE" altLang="ko-KR" sz="1400" noProof="0" dirty="0">
                <a:latin typeface="Arial" panose="020B0604020202020204" pitchFamily="34" charset="0"/>
              </a:rPr>
              <a:t>Rutas</a:t>
            </a: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Los enlaces de Internet están formados por una serie de rutas(en el término inglés ‘path’), donde se le indica la dirección a la que tiene que ir el navegador cuando pulsamos sobre ese link.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dos tipos de rutas distintas: ruta absoluta y ruta relativa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absoluta: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 ruta absoluta es aquella que contiene la url completa. En estas direcciones puede ver todos los elementos de la dirección 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 utiliza cuando queremos enlazar algún recurso que se encuentra hospedado en otra máquina o en otra web. </a:t>
            </a:r>
            <a:endParaRPr kumimoji="1" lang="en-US" altLang="ko-KR" sz="20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oqaHanSans" panose="020B0500000000000000" pitchFamily="34" charset="-128"/>
              <a:ea typeface="SpoqaHanSans" panose="020B0500000000000000" pitchFamily="34" charset="-128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81" y="4264227"/>
            <a:ext cx="8995837" cy="19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360" y="1645784"/>
            <a:ext cx="9172576" cy="4824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HTML(Hypertext Markup Language):</a:t>
            </a:r>
            <a:r>
              <a:rPr lang="es-MX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lenguaje de marcas de hipertexto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Las siglas HTML vienen de 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Hyper Text Markup Language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 </a:t>
            </a:r>
            <a:r>
              <a:rPr lang="es-E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Lenguaje Marcado de Hipertexto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Los códigos HTML son el lenguaje universal que se utiliza para crear y dar formato a los sitios web. </a:t>
            </a:r>
          </a:p>
          <a:p>
            <a:pPr marL="0" indent="0">
              <a:buNone/>
            </a:pP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Codifica un documento y junto con el texto incluye unas etiquetas o marcas que le aportan información adicional sobre la forma y presentación de ese texto.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de programación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 que se utiliza para estructurar y desplegar una página web y sus contenidos.</a:t>
            </a:r>
          </a:p>
          <a:p>
            <a:pPr marL="0" indent="0">
              <a:buNone/>
            </a:pPr>
            <a:r>
              <a:rPr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En especial, fue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desarrollado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elaborar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hipertexto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y la mayor</a:t>
            </a:r>
            <a:r>
              <a:rPr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ía de las páginas web en el internet es escrita con HTML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6651687" cy="61601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sz="3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HTML?</a:t>
            </a:r>
            <a:endParaRPr lang="ko-KR" alt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267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485" y="279601"/>
            <a:ext cx="4931744" cy="616017"/>
          </a:xfrm>
        </p:spPr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94D41B3-51A2-4FA5-81F5-58B71528FD52}"/>
              </a:ext>
            </a:extLst>
          </p:cNvPr>
          <p:cNvSpPr txBox="1">
            <a:spLocks/>
          </p:cNvSpPr>
          <p:nvPr/>
        </p:nvSpPr>
        <p:spPr>
          <a:xfrm>
            <a:off x="895350" y="2174399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kumimoji="1" lang="ko-KR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actual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Especifica la posición del contenido relativo en base a la posición actual de html abierto</a:t>
            </a:r>
            <a:endParaRPr kumimoji="1" lang="es-PE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actual del archivo es con el punto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  <a:defRPr/>
            </a:pP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posición de la carpeta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encabezada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con dos puntos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.. 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lvl="0" indent="0">
              <a:buNone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clasicifaci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ón(división)de la carpeta es con la barra 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784C07-AC9E-4936-8C10-90D5DC267014}"/>
              </a:ext>
            </a:extLst>
          </p:cNvPr>
          <p:cNvSpPr/>
          <p:nvPr/>
        </p:nvSpPr>
        <p:spPr>
          <a:xfrm>
            <a:off x="7107436" y="4979669"/>
            <a:ext cx="4488571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3992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/images</a:t>
            </a:r>
            <a:r>
              <a:rPr lang="en-US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img.jpg</a:t>
            </a:r>
            <a:endParaRPr lang="en" altLang="ko-KR" sz="2400" dirty="0">
              <a:solidFill>
                <a:srgbClr val="FFC000">
                  <a:lumMod val="20000"/>
                  <a:lumOff val="80000"/>
                </a:srgbClr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00ED6C-0FB4-4E4F-B8BE-89D1896A5863}"/>
              </a:ext>
            </a:extLst>
          </p:cNvPr>
          <p:cNvGrpSpPr/>
          <p:nvPr/>
        </p:nvGrpSpPr>
        <p:grpSpPr>
          <a:xfrm>
            <a:off x="5759170" y="5525921"/>
            <a:ext cx="5340630" cy="657560"/>
            <a:chOff x="6492508" y="3466317"/>
            <a:chExt cx="5340630" cy="657560"/>
          </a:xfrm>
        </p:grpSpPr>
        <p:sp>
          <p:nvSpPr>
            <p:cNvPr id="14" name="왼쪽 대괄호[L] 6">
              <a:extLst>
                <a:ext uri="{FF2B5EF4-FFF2-40B4-BE49-F238E27FC236}">
                  <a16:creationId xmlns:a16="http://schemas.microsoft.com/office/drawing/2014/main" id="{9F699638-F4D8-544A-91CA-2F36CCA52BAB}"/>
                </a:ext>
              </a:extLst>
            </p:cNvPr>
            <p:cNvSpPr/>
            <p:nvPr/>
          </p:nvSpPr>
          <p:spPr>
            <a:xfrm rot="16200000">
              <a:off x="7830386" y="3466885"/>
              <a:ext cx="131343" cy="143568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3992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1A613-7BEB-0F49-9B8D-AAF7A55028D7}"/>
                </a:ext>
              </a:extLst>
            </p:cNvPr>
            <p:cNvSpPr/>
            <p:nvPr/>
          </p:nvSpPr>
          <p:spPr>
            <a:xfrm>
              <a:off x="6492508" y="3721715"/>
              <a:ext cx="17312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FF9300"/>
                  </a:solidFill>
                </a:rPr>
                <a:t>Ubicación</a:t>
              </a:r>
              <a:r>
                <a:rPr lang="en-US" altLang="ko-KR" dirty="0">
                  <a:solidFill>
                    <a:srgbClr val="FF9300"/>
                  </a:solidFill>
                </a:rPr>
                <a:t> actual</a:t>
              </a:r>
              <a:endParaRPr lang="ko-KR" altLang="en-US" dirty="0">
                <a:solidFill>
                  <a:srgbClr val="FF9300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16" name="왼쪽 대괄호[L] 10">
              <a:extLst>
                <a:ext uri="{FF2B5EF4-FFF2-40B4-BE49-F238E27FC236}">
                  <a16:creationId xmlns:a16="http://schemas.microsoft.com/office/drawing/2014/main" id="{A5DBC54E-E3F8-2B43-9C7D-35CDDB46AB39}"/>
                </a:ext>
              </a:extLst>
            </p:cNvPr>
            <p:cNvSpPr/>
            <p:nvPr/>
          </p:nvSpPr>
          <p:spPr>
            <a:xfrm rot="16200000">
              <a:off x="8696482" y="3001505"/>
              <a:ext cx="131343" cy="1136384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69995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5D5CE2-34BB-D847-A402-97D7DDA3CC34}"/>
                </a:ext>
              </a:extLst>
            </p:cNvPr>
            <p:cNvSpPr/>
            <p:nvPr/>
          </p:nvSpPr>
          <p:spPr>
            <a:xfrm>
              <a:off x="8523360" y="3754545"/>
              <a:ext cx="919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6A9954"/>
                  </a:solidFill>
                </a:rPr>
                <a:t>Carpeta</a:t>
              </a:r>
              <a:endParaRPr lang="ko-KR" altLang="en-US" dirty="0">
                <a:solidFill>
                  <a:srgbClr val="6A9954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26" name="왼쪽 대괄호[L] 12">
              <a:extLst>
                <a:ext uri="{FF2B5EF4-FFF2-40B4-BE49-F238E27FC236}">
                  <a16:creationId xmlns:a16="http://schemas.microsoft.com/office/drawing/2014/main" id="{ED1C49C6-387D-924F-BAF4-001E31AF825F}"/>
                </a:ext>
              </a:extLst>
            </p:cNvPr>
            <p:cNvSpPr/>
            <p:nvPr/>
          </p:nvSpPr>
          <p:spPr>
            <a:xfrm rot="16200000">
              <a:off x="10196074" y="2809623"/>
              <a:ext cx="131344" cy="1444732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FC0E248-E1D0-2D41-9980-B15F3E333969}"/>
                </a:ext>
              </a:extLst>
            </p:cNvPr>
            <p:cNvSpPr/>
            <p:nvPr/>
          </p:nvSpPr>
          <p:spPr>
            <a:xfrm>
              <a:off x="9852018" y="3708355"/>
              <a:ext cx="19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ko-KR" dirty="0">
                  <a:solidFill>
                    <a:srgbClr val="FEE69A"/>
                  </a:solidFill>
                </a:rPr>
                <a:t>Nombre de archivo</a:t>
              </a:r>
              <a:endParaRPr lang="ko-KR" altLang="en-US" dirty="0">
                <a:solidFill>
                  <a:srgbClr val="FEE69A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11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485" y="279601"/>
            <a:ext cx="4931744" cy="616017"/>
          </a:xfrm>
        </p:spPr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94D41B3-51A2-4FA5-81F5-58B71528FD5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defRPr/>
            </a:pP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actual del archivo HTML está en 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c:\test. La imagen que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desea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traer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PE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carpeta de images que se sitúa abajo de la carpeta de test. 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dos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maneras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acceder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25ECFD-FC62-1348-A687-1CE4255660F5}"/>
              </a:ext>
            </a:extLst>
          </p:cNvPr>
          <p:cNvGrpSpPr/>
          <p:nvPr/>
        </p:nvGrpSpPr>
        <p:grpSpPr>
          <a:xfrm>
            <a:off x="1415897" y="4757362"/>
            <a:ext cx="7740784" cy="1074731"/>
            <a:chOff x="1415897" y="5319761"/>
            <a:chExt cx="7740784" cy="10747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5189DA-2955-479B-8FB0-819370349846}"/>
                </a:ext>
              </a:extLst>
            </p:cNvPr>
            <p:cNvSpPr/>
            <p:nvPr/>
          </p:nvSpPr>
          <p:spPr>
            <a:xfrm>
              <a:off x="4881152" y="5319761"/>
              <a:ext cx="4275529" cy="461665"/>
            </a:xfrm>
            <a:prstGeom prst="rect">
              <a:avLst/>
            </a:prstGeom>
            <a:solidFill>
              <a:srgbClr val="262626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rgbClr val="F39924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c:/test</a:t>
              </a:r>
              <a:r>
                <a:rPr lang="en-US" altLang="ko-KR" sz="2400" dirty="0">
                  <a:solidFill>
                    <a:srgbClr val="6A9955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/images</a:t>
              </a:r>
              <a:r>
                <a:rPr lang="en-US" altLang="ko-KR" sz="240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</a:t>
              </a:r>
              <a:r>
                <a:rPr lang="en-US" altLang="ko-KR" sz="2400" dirty="0" err="1">
                  <a:solidFill>
                    <a:srgbClr val="FFC000">
                      <a:lumMod val="20000"/>
                      <a:lumOff val="80000"/>
                    </a:srgbClr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img.jpg</a:t>
              </a:r>
              <a:endParaRPr lang="en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D5189DA-2955-479B-8FB0-819370349846}"/>
                </a:ext>
              </a:extLst>
            </p:cNvPr>
            <p:cNvSpPr/>
            <p:nvPr/>
          </p:nvSpPr>
          <p:spPr>
            <a:xfrm>
              <a:off x="4881152" y="5932827"/>
              <a:ext cx="3159839" cy="461665"/>
            </a:xfrm>
            <a:prstGeom prst="rect">
              <a:avLst/>
            </a:prstGeom>
            <a:solidFill>
              <a:srgbClr val="262626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rgbClr val="F39924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.</a:t>
              </a:r>
              <a:r>
                <a:rPr lang="en-US" altLang="ko-KR" sz="2400" dirty="0">
                  <a:solidFill>
                    <a:srgbClr val="6A9955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/images</a:t>
              </a:r>
              <a:r>
                <a:rPr lang="en-US" altLang="ko-KR" sz="240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/img.jpg</a:t>
              </a:r>
              <a:endParaRPr lang="en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415897" y="5902626"/>
              <a:ext cx="2983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Ruta</a:t>
              </a:r>
              <a:r>
                <a:rPr kumimoji="1" lang="en-US" altLang="ko-KR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ko-KR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relativa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5898" y="5340084"/>
              <a:ext cx="2983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s-PE" altLang="ko-KR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Ruta absoluta</a:t>
              </a:r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97" y="2840820"/>
            <a:ext cx="6160560" cy="16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3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7578BD7-271E-4A60-83CA-BED58EC385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kumimoji="1" lang="ko-KR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relativa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s-E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Especifica la posición del contenido relativo en base a la posición actual de html abierto</a:t>
            </a:r>
            <a:endParaRPr kumimoji="1" lang="es-PE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oqaHanSans" panose="020B0500000000000000" pitchFamily="34" charset="-128"/>
              <a:ea typeface="SpoqaHanSans" panose="020B0500000000000000" pitchFamily="34" charset="-128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5EFEE1-5D35-42C9-9163-B77EF2B1A223}"/>
              </a:ext>
            </a:extLst>
          </p:cNvPr>
          <p:cNvSpPr/>
          <p:nvPr/>
        </p:nvSpPr>
        <p:spPr>
          <a:xfrm>
            <a:off x="8238499" y="3571947"/>
            <a:ext cx="3345788" cy="461665"/>
          </a:xfrm>
          <a:prstGeom prst="rect">
            <a:avLst/>
          </a:prstGeom>
          <a:solidFill>
            <a:srgbClr val="262626"/>
          </a:solidFill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3992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..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/images</a:t>
            </a:r>
            <a:r>
              <a:rPr lang="en-US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img.jpg</a:t>
            </a:r>
            <a:endParaRPr lang="en" altLang="ko-KR" sz="2400" dirty="0">
              <a:solidFill>
                <a:srgbClr val="FFC000">
                  <a:lumMod val="20000"/>
                  <a:lumOff val="80000"/>
                </a:srgbClr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51" y="2847080"/>
            <a:ext cx="6667596" cy="195658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CF9A23-D79D-0B43-8227-F69FB6EBF32A}"/>
              </a:ext>
            </a:extLst>
          </p:cNvPr>
          <p:cNvGrpSpPr/>
          <p:nvPr/>
        </p:nvGrpSpPr>
        <p:grpSpPr>
          <a:xfrm>
            <a:off x="6851370" y="4171610"/>
            <a:ext cx="5340630" cy="657560"/>
            <a:chOff x="6492508" y="3466317"/>
            <a:chExt cx="5340630" cy="657560"/>
          </a:xfrm>
        </p:grpSpPr>
        <p:sp>
          <p:nvSpPr>
            <p:cNvPr id="15" name="왼쪽 대괄호[L] 6">
              <a:extLst>
                <a:ext uri="{FF2B5EF4-FFF2-40B4-BE49-F238E27FC236}">
                  <a16:creationId xmlns:a16="http://schemas.microsoft.com/office/drawing/2014/main" id="{271B23D1-27B2-7B44-9E93-0FF83F2A4CA1}"/>
                </a:ext>
              </a:extLst>
            </p:cNvPr>
            <p:cNvSpPr/>
            <p:nvPr/>
          </p:nvSpPr>
          <p:spPr>
            <a:xfrm rot="16200000">
              <a:off x="7830386" y="3466885"/>
              <a:ext cx="131343" cy="143568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3992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C873BF-65DA-C14E-8BBB-658B1B952995}"/>
                </a:ext>
              </a:extLst>
            </p:cNvPr>
            <p:cNvSpPr/>
            <p:nvPr/>
          </p:nvSpPr>
          <p:spPr>
            <a:xfrm>
              <a:off x="6492508" y="3721715"/>
              <a:ext cx="1915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FF9300"/>
                  </a:solidFill>
                </a:rPr>
                <a:t>Ubicación</a:t>
              </a:r>
              <a:r>
                <a:rPr lang="en-US" altLang="ko-KR" dirty="0">
                  <a:solidFill>
                    <a:srgbClr val="FF9300"/>
                  </a:solidFill>
                </a:rPr>
                <a:t> </a:t>
              </a:r>
              <a:r>
                <a:rPr lang="es-ES" altLang="ko-KR" dirty="0">
                  <a:solidFill>
                    <a:srgbClr val="FF9300"/>
                  </a:solidFill>
                </a:rPr>
                <a:t>anterior</a:t>
              </a:r>
              <a:endParaRPr lang="ko-KR" altLang="en-US" dirty="0">
                <a:solidFill>
                  <a:srgbClr val="FF9300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17" name="왼쪽 대괄호[L] 10">
              <a:extLst>
                <a:ext uri="{FF2B5EF4-FFF2-40B4-BE49-F238E27FC236}">
                  <a16:creationId xmlns:a16="http://schemas.microsoft.com/office/drawing/2014/main" id="{961EA50C-00EA-104B-AFE4-7D71EBDD54FA}"/>
                </a:ext>
              </a:extLst>
            </p:cNvPr>
            <p:cNvSpPr/>
            <p:nvPr/>
          </p:nvSpPr>
          <p:spPr>
            <a:xfrm rot="16200000">
              <a:off x="8696482" y="3001505"/>
              <a:ext cx="131343" cy="1136384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69995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837D59-1835-9C4B-9093-A4F9D6F74EA7}"/>
                </a:ext>
              </a:extLst>
            </p:cNvPr>
            <p:cNvSpPr/>
            <p:nvPr/>
          </p:nvSpPr>
          <p:spPr>
            <a:xfrm>
              <a:off x="8523360" y="3754545"/>
              <a:ext cx="919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6A9954"/>
                  </a:solidFill>
                </a:rPr>
                <a:t>Carpeta</a:t>
              </a:r>
              <a:endParaRPr lang="ko-KR" altLang="en-US" dirty="0">
                <a:solidFill>
                  <a:srgbClr val="6A9954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27" name="왼쪽 대괄호[L] 12">
              <a:extLst>
                <a:ext uri="{FF2B5EF4-FFF2-40B4-BE49-F238E27FC236}">
                  <a16:creationId xmlns:a16="http://schemas.microsoft.com/office/drawing/2014/main" id="{F3558031-F6D4-4846-A35C-C5EF29EEB5F9}"/>
                </a:ext>
              </a:extLst>
            </p:cNvPr>
            <p:cNvSpPr/>
            <p:nvPr/>
          </p:nvSpPr>
          <p:spPr>
            <a:xfrm rot="16200000">
              <a:off x="10196074" y="2809623"/>
              <a:ext cx="131344" cy="1444732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1C5E8B-6E4E-FE4C-998A-E0AB2CD834FE}"/>
                </a:ext>
              </a:extLst>
            </p:cNvPr>
            <p:cNvSpPr/>
            <p:nvPr/>
          </p:nvSpPr>
          <p:spPr>
            <a:xfrm>
              <a:off x="9852018" y="3708355"/>
              <a:ext cx="19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ko-KR" dirty="0">
                  <a:solidFill>
                    <a:srgbClr val="FEE69A"/>
                  </a:solidFill>
                </a:rPr>
                <a:t>Nombre de archivo</a:t>
              </a:r>
              <a:endParaRPr lang="ko-KR" altLang="en-US" dirty="0">
                <a:solidFill>
                  <a:srgbClr val="FEE69A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911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0228" y="-600077"/>
            <a:ext cx="12932228" cy="7014697"/>
          </a:xfrm>
          <a:prstGeom prst="rect">
            <a:avLst/>
          </a:prstGeom>
        </p:spPr>
      </p:pic>
      <p:sp>
        <p:nvSpPr>
          <p:cNvPr id="3" name="하트 2"/>
          <p:cNvSpPr/>
          <p:nvPr/>
        </p:nvSpPr>
        <p:spPr>
          <a:xfrm>
            <a:off x="7029450" y="-57150"/>
            <a:ext cx="5048250" cy="2649308"/>
          </a:xfrm>
          <a:prstGeom prst="heart">
            <a:avLst/>
          </a:prstGeom>
          <a:solidFill>
            <a:schemeClr val="bg2"/>
          </a:solidFill>
          <a:ln>
            <a:solidFill>
              <a:srgbClr val="FF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(Gam Sa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 Da)</a:t>
            </a:r>
          </a:p>
          <a:p>
            <a:pPr algn="ctr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Gracias</a:t>
            </a: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9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13" y="292100"/>
            <a:ext cx="5810765" cy="6160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HTML?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5221BD-8801-410F-B531-F845CF90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854200"/>
            <a:ext cx="4161270" cy="2826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7BD93-440E-4F7B-9AC5-44503129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38" y="1854200"/>
            <a:ext cx="4286560" cy="2826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54ABD3-EC59-4825-ABBA-3BFDF5956C47}"/>
              </a:ext>
            </a:extLst>
          </p:cNvPr>
          <p:cNvSpPr txBox="1"/>
          <p:nvPr/>
        </p:nvSpPr>
        <p:spPr>
          <a:xfrm>
            <a:off x="1313970" y="4957427"/>
            <a:ext cx="4324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código de HTML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AE899-66A3-49F0-ACE1-B247A1344001}"/>
              </a:ext>
            </a:extLst>
          </p:cNvPr>
          <p:cNvSpPr txBox="1"/>
          <p:nvPr/>
        </p:nvSpPr>
        <p:spPr>
          <a:xfrm>
            <a:off x="6753438" y="4957427"/>
            <a:ext cx="553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 página web mostrada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1A43C3-47F6-487D-97AD-8C553223CA58}"/>
              </a:ext>
            </a:extLst>
          </p:cNvPr>
          <p:cNvSpPr/>
          <p:nvPr/>
        </p:nvSpPr>
        <p:spPr>
          <a:xfrm>
            <a:off x="5603354" y="2829254"/>
            <a:ext cx="985292" cy="986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1391330"/>
          </a:xfrm>
        </p:spPr>
        <p:txBody>
          <a:bodyPr>
            <a:normAutofit/>
          </a:bodyPr>
          <a:lstStyle/>
          <a:p>
            <a:r>
              <a:rPr lang="es-PE" altLang="ko-KR" dirty="0"/>
              <a:t>La estructura de 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5" y="292100"/>
            <a:ext cx="8676430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605171-5E89-4520-A63D-D7D39419A9BA}"/>
              </a:ext>
            </a:extLst>
          </p:cNvPr>
          <p:cNvSpPr/>
          <p:nvPr/>
        </p:nvSpPr>
        <p:spPr>
          <a:xfrm>
            <a:off x="2376127" y="1261781"/>
            <a:ext cx="6606988" cy="941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0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4000" b="1" dirty="0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40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4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26D7-7CEB-463F-82E4-E41F10DD4F79}"/>
              </a:ext>
            </a:extLst>
          </p:cNvPr>
          <p:cNvSpPr txBox="1"/>
          <p:nvPr/>
        </p:nvSpPr>
        <p:spPr>
          <a:xfrm>
            <a:off x="2192350" y="2438097"/>
            <a:ext cx="72129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El lenguaje HTML está conformado por un sistema de etiquetas.Etiquetas HTML están construidas por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&lt;&gt; &lt;/&gt; 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constituida por una etiqueta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otra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tam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bién la etiqueta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independiente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barra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delante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recubriendo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9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4" y="300264"/>
            <a:ext cx="8994837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sz="44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605171-5E89-4520-A63D-D7D39419A9BA}"/>
              </a:ext>
            </a:extLst>
          </p:cNvPr>
          <p:cNvSpPr/>
          <p:nvPr/>
        </p:nvSpPr>
        <p:spPr>
          <a:xfrm>
            <a:off x="2461130" y="1427637"/>
            <a:ext cx="6257365" cy="941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4000" dirty="0">
                <a:solidFill>
                  <a:srgbClr val="CE9178"/>
                </a:solidFill>
                <a:latin typeface="Consolas" panose="020B0609020204030204" pitchFamily="49" charset="0"/>
              </a:rPr>
              <a:t>“test.jpg”</a:t>
            </a:r>
            <a:r>
              <a:rPr lang="en-US" altLang="ko-KR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26D7-7CEB-463F-82E4-E41F10DD4F79}"/>
              </a:ext>
            </a:extLst>
          </p:cNvPr>
          <p:cNvSpPr txBox="1"/>
          <p:nvPr/>
        </p:nvSpPr>
        <p:spPr>
          <a:xfrm>
            <a:off x="1773854" y="2922814"/>
            <a:ext cx="8994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Atributo: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concede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informaciones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adicionales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dividida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entre el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 que da un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sentido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y el valor de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PE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test.jpg</a:t>
            </a:r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3" y="300264"/>
            <a:ext cx="8186573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605171-5E89-4520-A63D-D7D39419A9BA}"/>
              </a:ext>
            </a:extLst>
          </p:cNvPr>
          <p:cNvSpPr/>
          <p:nvPr/>
        </p:nvSpPr>
        <p:spPr>
          <a:xfrm>
            <a:off x="2477460" y="1491501"/>
            <a:ext cx="6257365" cy="941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6A9955"/>
                </a:solidFill>
                <a:latin typeface="Consolas" panose="020B0609020204030204" pitchFamily="49" charset="0"/>
              </a:rPr>
              <a:t>&lt;!-- Comment --&gt;</a:t>
            </a:r>
            <a:endParaRPr lang="en-US" altLang="ko-KR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26D7-7CEB-463F-82E4-E41F10DD4F79}"/>
              </a:ext>
            </a:extLst>
          </p:cNvPr>
          <p:cNvSpPr txBox="1"/>
          <p:nvPr/>
        </p:nvSpPr>
        <p:spPr>
          <a:xfrm>
            <a:off x="2379870" y="2617834"/>
            <a:ext cx="697454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comentario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el c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ódigo que usa con el objetivo de explicar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/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afecta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 la p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ágina(programa)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buena costumbre anotar comentarios detallados para otra persona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6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2143</Words>
  <Application>Microsoft Macintosh PowerPoint</Application>
  <PresentationFormat>와이드스크린</PresentationFormat>
  <Paragraphs>533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맑은 고딕</vt:lpstr>
      <vt:lpstr>한둥근체 돋움</vt:lpstr>
      <vt:lpstr>한둥근체 제목</vt:lpstr>
      <vt:lpstr>Scope One</vt:lpstr>
      <vt:lpstr>SpoqaHanSans</vt:lpstr>
      <vt:lpstr>Arial</vt:lpstr>
      <vt:lpstr>Consolas</vt:lpstr>
      <vt:lpstr>Menlo</vt:lpstr>
      <vt:lpstr>Times New Roman</vt:lpstr>
      <vt:lpstr>Wingdings</vt:lpstr>
      <vt:lpstr>Office 테마</vt:lpstr>
      <vt:lpstr>PowerPoint 프레젠테이션</vt:lpstr>
      <vt:lpstr>PowerPoint 프레젠테이션</vt:lpstr>
      <vt:lpstr>¿Qué es HTML?</vt:lpstr>
      <vt:lpstr>¿Qué es HTML?</vt:lpstr>
      <vt:lpstr>¿Qué es HTML?</vt:lpstr>
      <vt:lpstr>La estructura de HTML</vt:lpstr>
      <vt:lpstr>La estructura básica de HTML</vt:lpstr>
      <vt:lpstr>La estructura básica de HTML</vt:lpstr>
      <vt:lpstr>La estructura básica de HTML</vt:lpstr>
      <vt:lpstr>La estructura básica de HTML</vt:lpstr>
      <vt:lpstr>La estructura básica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Atributo de HTML</vt:lpstr>
      <vt:lpstr>Atributo de HTML</vt:lpstr>
      <vt:lpstr>Atributo de HTML</vt:lpstr>
      <vt:lpstr>Atributo de HTML</vt:lpstr>
      <vt:lpstr>Atributo de HTML</vt:lpstr>
      <vt:lpstr>PowerPoint 프레젠테이션</vt:lpstr>
      <vt:lpstr>Rutas</vt:lpstr>
      <vt:lpstr>Rutas</vt:lpstr>
      <vt:lpstr>Rutas</vt:lpstr>
      <vt:lpstr>Rutas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luciferkala@gmail.com</cp:lastModifiedBy>
  <cp:revision>256</cp:revision>
  <dcterms:created xsi:type="dcterms:W3CDTF">2017-09-02T05:32:31Z</dcterms:created>
  <dcterms:modified xsi:type="dcterms:W3CDTF">2019-08-14T15:15:02Z</dcterms:modified>
</cp:coreProperties>
</file>