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embeddedFontLst>
    <p:embeddedFont>
      <p:font typeface="Malgun Gothic" panose="020B0503020000020004" pitchFamily="34" charset="-127"/>
      <p:regular r:id="rId35"/>
      <p:bold r:id="rId36"/>
    </p:embeddedFont>
    <p:embeddedFont>
      <p:font typeface="Arimo" panose="020B0604020202020204" pitchFamily="34" charset="0"/>
      <p:regular r:id="rId37"/>
      <p:bold r:id="rId38"/>
      <p:italic r:id="rId39"/>
      <p:boldItalic r:id="rId40"/>
    </p:embeddedFont>
    <p:embeddedFont>
      <p:font typeface="Montserrat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6" roundtripDataSignature="AMtx7mjcfbmuL9r7+SY+39cWRQg/29lf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>
      <p:cViewPr varScale="1">
        <p:scale>
          <a:sx n="91" d="100"/>
          <a:sy n="91" d="100"/>
        </p:scale>
        <p:origin x="8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848698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613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155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7919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0548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337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8418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751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7231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063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5058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80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8166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5367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1876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493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853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75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9013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7830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5340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967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172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0290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4579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7638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7655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둘의 차이점은?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인터넷이 도시라면 웹은 도시 위의 건물 하나,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인터넷이 도로라면 웹은 도로 위의 자동차 한 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인터넷은 웹보다 앞서 만들어 졌다.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인터넷은 미국에서 핵 공격시 통신시스템 보호를 위해 분산된 통신시스템을 고안하다 개발 됐다고 함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웹은 스위스에서 입자 연구소에소 물리학을 전공한 팀 버너스가(부모님이 원시 프로그래머) 정보 전달을 고안하며 개발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1118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403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37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724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5902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877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bg>
      <p:bgPr>
        <a:solidFill>
          <a:srgbClr val="F4F5F9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/>
          <p:nvPr/>
        </p:nvSpPr>
        <p:spPr>
          <a:xfrm rot="10800000">
            <a:off x="-1" y="0"/>
            <a:ext cx="12192000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4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4"/>
          <p:cNvSpPr/>
          <p:nvPr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 cap="flat" cmpd="sng">
            <a:solidFill>
              <a:srgbClr val="F1404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4"/>
          <p:cNvSpPr txBox="1">
            <a:spLocks noGrp="1"/>
          </p:cNvSpPr>
          <p:nvPr>
            <p:ph type="subTitle" idx="1"/>
          </p:nvPr>
        </p:nvSpPr>
        <p:spPr>
          <a:xfrm>
            <a:off x="4249230" y="2296291"/>
            <a:ext cx="3693535" cy="38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ctrTitle"/>
          </p:nvPr>
        </p:nvSpPr>
        <p:spPr>
          <a:xfrm>
            <a:off x="3741978" y="2782231"/>
            <a:ext cx="4708038" cy="91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body" idx="2"/>
          </p:nvPr>
        </p:nvSpPr>
        <p:spPr>
          <a:xfrm>
            <a:off x="4250240" y="3966660"/>
            <a:ext cx="3692525" cy="1230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40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400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>
  <p:cSld name="목차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/>
          <p:nvPr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5"/>
          <p:cNvSpPr txBox="1">
            <a:spLocks noGrp="1"/>
          </p:cNvSpPr>
          <p:nvPr>
            <p:ph type="body" idx="1"/>
          </p:nvPr>
        </p:nvSpPr>
        <p:spPr>
          <a:xfrm>
            <a:off x="3949700" y="2134394"/>
            <a:ext cx="5226050" cy="336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/>
          <p:nvPr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3143250" y="863600"/>
            <a:ext cx="60325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6000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3600"/>
              <a:buChar char="•"/>
              <a:defRPr sz="3600"/>
            </a:lvl2pPr>
            <a:lvl3pPr marL="1371600" lvl="2" indent="-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3600"/>
              <a:buChar char="•"/>
              <a:defRPr sz="3600"/>
            </a:lvl3pPr>
            <a:lvl4pPr marL="1828800" lvl="3" indent="-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3600"/>
              <a:buChar char="•"/>
              <a:defRPr sz="3600"/>
            </a:lvl4pPr>
            <a:lvl5pPr marL="2286000" lvl="4" indent="-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3600"/>
              <a:buChar char="•"/>
              <a:defRPr sz="3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7" name="Google Shape;27;p35"/>
          <p:cNvCxnSpPr/>
          <p:nvPr/>
        </p:nvCxnSpPr>
        <p:spPr>
          <a:xfrm>
            <a:off x="3143250" y="1816100"/>
            <a:ext cx="6032500" cy="0"/>
          </a:xfrm>
          <a:prstGeom prst="straightConnector1">
            <a:avLst/>
          </a:prstGeom>
          <a:noFill/>
          <a:ln w="1905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35"/>
          <p:cNvSpPr txBox="1">
            <a:spLocks noGrp="1"/>
          </p:cNvSpPr>
          <p:nvPr>
            <p:ph type="body" idx="3"/>
          </p:nvPr>
        </p:nvSpPr>
        <p:spPr>
          <a:xfrm>
            <a:off x="3143250" y="2134393"/>
            <a:ext cx="806450" cy="336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1404B"/>
              </a:buClr>
              <a:buSzPts val="3600"/>
              <a:buFont typeface="Arial"/>
              <a:buNone/>
              <a:defRPr sz="3600">
                <a:solidFill>
                  <a:srgbClr val="F140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294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6"/>
          <p:cNvSpPr txBox="1">
            <a:spLocks noGrp="1"/>
          </p:cNvSpPr>
          <p:nvPr>
            <p:ph type="title"/>
          </p:nvPr>
        </p:nvSpPr>
        <p:spPr>
          <a:xfrm>
            <a:off x="895350" y="3605213"/>
            <a:ext cx="8185150" cy="99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6000"/>
              <a:buFont typeface="Arial"/>
              <a:buNone/>
              <a:defRPr sz="6000">
                <a:solidFill>
                  <a:srgbClr val="F4F5F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1"/>
          </p:nvPr>
        </p:nvSpPr>
        <p:spPr>
          <a:xfrm>
            <a:off x="895350" y="4551364"/>
            <a:ext cx="81851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FE6"/>
              </a:buClr>
              <a:buSzPts val="2400"/>
              <a:buNone/>
              <a:defRPr sz="2400">
                <a:solidFill>
                  <a:srgbClr val="DDDFE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2000"/>
              <a:buNone/>
              <a:defRPr sz="2000">
                <a:solidFill>
                  <a:srgbClr val="8A8C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1800"/>
              <a:buNone/>
              <a:defRPr sz="1800">
                <a:solidFill>
                  <a:srgbClr val="8A8C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1600"/>
              <a:buNone/>
              <a:defRPr sz="1600">
                <a:solidFill>
                  <a:srgbClr val="8A8C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1600"/>
              <a:buNone/>
              <a:defRPr sz="1600">
                <a:solidFill>
                  <a:srgbClr val="8A8C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1600"/>
              <a:buNone/>
              <a:defRPr sz="1600">
                <a:solidFill>
                  <a:srgbClr val="8A8C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1600"/>
              <a:buNone/>
              <a:defRPr sz="1600">
                <a:solidFill>
                  <a:srgbClr val="8A8C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1600"/>
              <a:buNone/>
              <a:defRPr sz="1600">
                <a:solidFill>
                  <a:srgbClr val="8A8C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C91"/>
              </a:buClr>
              <a:buSzPts val="1600"/>
              <a:buNone/>
              <a:defRPr sz="1600">
                <a:solidFill>
                  <a:srgbClr val="8A8C9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6"/>
          <p:cNvSpPr/>
          <p:nvPr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_글">
  <p:cSld name="내용_글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37"/>
          <p:cNvCxnSpPr>
            <a:stCxn id="36" idx="3"/>
          </p:cNvCxnSpPr>
          <p:nvPr/>
        </p:nvCxnSpPr>
        <p:spPr>
          <a:xfrm>
            <a:off x="6705600" y="851498"/>
            <a:ext cx="5486400" cy="0"/>
          </a:xfrm>
          <a:prstGeom prst="straightConnector1">
            <a:avLst/>
          </a:prstGeom>
          <a:noFill/>
          <a:ln w="1905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37"/>
          <p:cNvSpPr/>
          <p:nvPr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7"/>
          <p:cNvSpPr txBox="1">
            <a:spLocks noGrp="1"/>
          </p:cNvSpPr>
          <p:nvPr>
            <p:ph type="body" idx="1"/>
          </p:nvPr>
        </p:nvSpPr>
        <p:spPr>
          <a:xfrm>
            <a:off x="1533525" y="1854200"/>
            <a:ext cx="9172576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AutoNum type="romanUcPeriod"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/>
          <p:nvPr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7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  <a:defRPr sz="54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7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_미디어 및 글">
  <p:cSld name="내용_미디어 및 글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38"/>
          <p:cNvCxnSpPr>
            <a:stCxn id="44" idx="3"/>
          </p:cNvCxnSpPr>
          <p:nvPr/>
        </p:nvCxnSpPr>
        <p:spPr>
          <a:xfrm>
            <a:off x="6705600" y="851498"/>
            <a:ext cx="5486400" cy="0"/>
          </a:xfrm>
          <a:prstGeom prst="straightConnector1">
            <a:avLst/>
          </a:prstGeom>
          <a:noFill/>
          <a:ln w="1905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" name="Google Shape;45;p38"/>
          <p:cNvSpPr/>
          <p:nvPr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8"/>
          <p:cNvSpPr txBox="1">
            <a:spLocks noGrp="1"/>
          </p:cNvSpPr>
          <p:nvPr>
            <p:ph type="body" idx="1"/>
          </p:nvPr>
        </p:nvSpPr>
        <p:spPr>
          <a:xfrm>
            <a:off x="5511801" y="1854200"/>
            <a:ext cx="5194300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/>
          <p:nvPr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8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  <a:defRPr sz="54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body" idx="3"/>
          </p:nvPr>
        </p:nvSpPr>
        <p:spPr>
          <a:xfrm>
            <a:off x="1511299" y="1854200"/>
            <a:ext cx="3805200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_간단">
  <p:cSld name="내용_간단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39"/>
          <p:cNvCxnSpPr>
            <a:stCxn id="53" idx="3"/>
          </p:cNvCxnSpPr>
          <p:nvPr/>
        </p:nvCxnSpPr>
        <p:spPr>
          <a:xfrm>
            <a:off x="6705600" y="851498"/>
            <a:ext cx="5486400" cy="0"/>
          </a:xfrm>
          <a:prstGeom prst="straightConnector1">
            <a:avLst/>
          </a:prstGeom>
          <a:noFill/>
          <a:ln w="1905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54;p39"/>
          <p:cNvSpPr/>
          <p:nvPr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9"/>
          <p:cNvSpPr txBox="1">
            <a:spLocks noGrp="1"/>
          </p:cNvSpPr>
          <p:nvPr>
            <p:ph type="body" idx="1"/>
          </p:nvPr>
        </p:nvSpPr>
        <p:spPr>
          <a:xfrm>
            <a:off x="1533525" y="4343400"/>
            <a:ext cx="2847975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/>
          <p:nvPr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9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  <a:defRPr sz="54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39"/>
          <p:cNvSpPr>
            <a:spLocks noGrp="1"/>
          </p:cNvSpPr>
          <p:nvPr>
            <p:ph type="pic" idx="3"/>
          </p:nvPr>
        </p:nvSpPr>
        <p:spPr>
          <a:xfrm>
            <a:off x="1877512" y="1974350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360000" rIns="360000" bIns="3600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4"/>
          </p:nvPr>
        </p:nvSpPr>
        <p:spPr>
          <a:xfrm>
            <a:off x="4695825" y="4343400"/>
            <a:ext cx="2847975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5"/>
          </p:nvPr>
        </p:nvSpPr>
        <p:spPr>
          <a:xfrm>
            <a:off x="7858126" y="4343400"/>
            <a:ext cx="2847975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2" name="Google Shape;62;p39"/>
          <p:cNvCxnSpPr/>
          <p:nvPr/>
        </p:nvCxnSpPr>
        <p:spPr>
          <a:xfrm>
            <a:off x="4533900" y="1866900"/>
            <a:ext cx="0" cy="3790950"/>
          </a:xfrm>
          <a:prstGeom prst="straightConnector1">
            <a:avLst/>
          </a:prstGeom>
          <a:noFill/>
          <a:ln w="1905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39"/>
          <p:cNvCxnSpPr/>
          <p:nvPr/>
        </p:nvCxnSpPr>
        <p:spPr>
          <a:xfrm>
            <a:off x="7708900" y="1866900"/>
            <a:ext cx="0" cy="3790950"/>
          </a:xfrm>
          <a:prstGeom prst="straightConnector1">
            <a:avLst/>
          </a:prstGeom>
          <a:noFill/>
          <a:ln w="1905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39"/>
          <p:cNvSpPr>
            <a:spLocks noGrp="1"/>
          </p:cNvSpPr>
          <p:nvPr>
            <p:ph type="pic" idx="6"/>
          </p:nvPr>
        </p:nvSpPr>
        <p:spPr>
          <a:xfrm>
            <a:off x="5039812" y="1974350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360000" rIns="360000" bIns="3600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9"/>
          <p:cNvSpPr>
            <a:spLocks noGrp="1"/>
          </p:cNvSpPr>
          <p:nvPr>
            <p:ph type="pic" idx="7"/>
          </p:nvPr>
        </p:nvSpPr>
        <p:spPr>
          <a:xfrm>
            <a:off x="8202113" y="1974350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360000" rIns="360000" bIns="3600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_빈화면">
  <p:cSld name="내용_빈화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40"/>
          <p:cNvCxnSpPr>
            <a:stCxn id="68" idx="3"/>
          </p:cNvCxnSpPr>
          <p:nvPr/>
        </p:nvCxnSpPr>
        <p:spPr>
          <a:xfrm>
            <a:off x="6705600" y="851498"/>
            <a:ext cx="5486400" cy="0"/>
          </a:xfrm>
          <a:prstGeom prst="straightConnector1">
            <a:avLst/>
          </a:prstGeom>
          <a:noFill/>
          <a:ln w="1905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" name="Google Shape;69;p40"/>
          <p:cNvSpPr/>
          <p:nvPr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 cap="flat" cmpd="sng">
            <a:solidFill>
              <a:srgbClr val="DDDF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0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/>
          <p:nvPr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1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  <a:defRPr sz="54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F4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C9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ctrTitle"/>
          </p:nvPr>
        </p:nvSpPr>
        <p:spPr>
          <a:xfrm>
            <a:off x="3741978" y="2782231"/>
            <a:ext cx="4708038" cy="91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5400"/>
              <a:buFont typeface="Arial"/>
              <a:buNone/>
            </a:pPr>
            <a:r>
              <a:rPr lang="en-US" dirty="0"/>
              <a:t>WEB</a:t>
            </a:r>
            <a:endParaRPr dirty="0"/>
          </a:p>
        </p:txBody>
      </p:sp>
      <p:sp>
        <p:nvSpPr>
          <p:cNvPr id="79" name="Google Shape;79;p1"/>
          <p:cNvSpPr txBox="1">
            <a:spLocks noGrp="1"/>
          </p:cNvSpPr>
          <p:nvPr>
            <p:ph type="body" idx="2"/>
          </p:nvPr>
        </p:nvSpPr>
        <p:spPr>
          <a:xfrm>
            <a:off x="4250240" y="3966660"/>
            <a:ext cx="3692525" cy="1230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16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600"/>
              <a:buNone/>
            </a:pPr>
            <a:r>
              <a:rPr lang="en-US" dirty="0"/>
              <a:t>By La </a:t>
            </a:r>
            <a:r>
              <a:rPr lang="en-US" dirty="0" err="1"/>
              <a:t>familia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/>
            <a:r>
              <a:rPr lang="en-US" altLang="ko-KR" dirty="0"/>
              <a:t>¿</a:t>
            </a:r>
            <a:r>
              <a:rPr lang="en-US" altLang="ko-KR" dirty="0" err="1"/>
              <a:t>Qué</a:t>
            </a:r>
            <a:r>
              <a:rPr lang="en-US" altLang="ko-KR" dirty="0"/>
              <a:t> es la web?</a:t>
            </a:r>
            <a:br>
              <a:rPr lang="en-US" altLang="ko-KR" dirty="0"/>
            </a:br>
            <a:endParaRPr dirty="0"/>
          </a:p>
        </p:txBody>
      </p:sp>
      <p:sp>
        <p:nvSpPr>
          <p:cNvPr id="153" name="Google Shape;153;p10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5" name="Google Shape;155;p10"/>
          <p:cNvSpPr txBox="1"/>
          <p:nvPr/>
        </p:nvSpPr>
        <p:spPr>
          <a:xfrm>
            <a:off x="921657" y="195594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2254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850"/>
            </a:pPr>
            <a:r>
              <a:rPr lang="en-US" sz="22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Servidor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web</a:t>
            </a:r>
          </a:p>
          <a:p>
            <a:pPr marR="0"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850"/>
            </a:pPr>
            <a:r>
              <a:rPr lang="en-US" sz="22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Guardar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llamado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 lang="en-US" sz="22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850"/>
            </a:pPr>
            <a:endParaRPr lang="en-US" sz="22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850"/>
            </a:pPr>
            <a:r>
              <a:rPr lang="en-US" sz="22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Navegador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web</a:t>
            </a:r>
            <a:endParaRPr sz="22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480"/>
              <a:buFont typeface="Arial"/>
              <a:buNone/>
            </a:pPr>
            <a:r>
              <a:rPr lang="en-US" sz="2200" dirty="0" err="1">
                <a:solidFill>
                  <a:srgbClr val="252C41"/>
                </a:solidFill>
              </a:rPr>
              <a:t>Escribir</a:t>
            </a:r>
            <a:r>
              <a:rPr lang="en-US" sz="2200" dirty="0">
                <a:solidFill>
                  <a:srgbClr val="252C41"/>
                </a:solidFill>
              </a:rPr>
              <a:t> una </a:t>
            </a:r>
            <a:r>
              <a:rPr lang="en-US" sz="2200" dirty="0" err="1">
                <a:solidFill>
                  <a:srgbClr val="252C41"/>
                </a:solidFill>
              </a:rPr>
              <a:t>direcci</a:t>
            </a:r>
            <a:r>
              <a:rPr lang="es-PE" sz="2200" dirty="0">
                <a:solidFill>
                  <a:srgbClr val="252C41"/>
                </a:solidFill>
              </a:rPr>
              <a:t>ón del sitio web 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presionar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tecla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enter. De 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esa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manera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accederá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al sitio web.</a:t>
            </a:r>
            <a:endParaRPr sz="22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F2095A-BCB5-724E-8BA1-0F1AA1C789EE}"/>
              </a:ext>
            </a:extLst>
          </p:cNvPr>
          <p:cNvGrpSpPr/>
          <p:nvPr/>
        </p:nvGrpSpPr>
        <p:grpSpPr>
          <a:xfrm>
            <a:off x="2471198" y="1272048"/>
            <a:ext cx="7249604" cy="2337466"/>
            <a:chOff x="3168540" y="1159506"/>
            <a:chExt cx="7249604" cy="2337466"/>
          </a:xfrm>
        </p:grpSpPr>
        <p:sp>
          <p:nvSpPr>
            <p:cNvPr id="156" name="Google Shape;156;p10"/>
            <p:cNvSpPr/>
            <p:nvPr/>
          </p:nvSpPr>
          <p:spPr>
            <a:xfrm>
              <a:off x="3168540" y="1159506"/>
              <a:ext cx="1871331" cy="1871331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rgbClr val="1B202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Web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Browser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8440079" y="1159506"/>
              <a:ext cx="1871331" cy="1871331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rgbClr val="1B202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Web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Index.html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333343" y="3116227"/>
              <a:ext cx="2084801" cy="3807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http://info.cern.ch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/>
            <a:r>
              <a:rPr lang="en-US" altLang="ko-KR" dirty="0"/>
              <a:t>¿</a:t>
            </a:r>
            <a:r>
              <a:rPr lang="en-US" altLang="ko-KR" dirty="0" err="1"/>
              <a:t>Qué</a:t>
            </a:r>
            <a:r>
              <a:rPr lang="en-US" altLang="ko-KR" dirty="0"/>
              <a:t> es la web?</a:t>
            </a:r>
            <a:br>
              <a:rPr lang="en-US" altLang="ko-KR" dirty="0"/>
            </a:br>
            <a:r>
              <a:rPr lang="en-US" dirty="0"/>
              <a:t> </a:t>
            </a:r>
            <a:endParaRPr dirty="0"/>
          </a:p>
        </p:txBody>
      </p:sp>
      <p:sp>
        <p:nvSpPr>
          <p:cNvPr id="164" name="Google Shape;164;p11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65" name="Google Shape;165;p11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66" name="Google Shape;166;p11"/>
          <p:cNvSpPr txBox="1"/>
          <p:nvPr/>
        </p:nvSpPr>
        <p:spPr>
          <a:xfrm>
            <a:off x="1080294" y="174435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marR="0" lvl="0" indent="-2540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400"/>
            </a:pP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navegador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web</a:t>
            </a:r>
            <a:endParaRPr sz="2400" dirty="0"/>
          </a:p>
          <a:p>
            <a: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120"/>
              <a:buFont typeface="Arial"/>
              <a:buNone/>
            </a:pPr>
            <a:r>
              <a:rPr lang="en-US" sz="2300" dirty="0" err="1">
                <a:solidFill>
                  <a:srgbClr val="252C41"/>
                </a:solidFill>
              </a:rPr>
              <a:t>Escribiendo</a:t>
            </a:r>
            <a:r>
              <a:rPr lang="en-US" sz="2300" dirty="0">
                <a:solidFill>
                  <a:srgbClr val="252C41"/>
                </a:solidFill>
              </a:rPr>
              <a:t> la </a:t>
            </a:r>
            <a:r>
              <a:rPr lang="en-US" sz="2300" dirty="0" err="1">
                <a:solidFill>
                  <a:srgbClr val="252C41"/>
                </a:solidFill>
              </a:rPr>
              <a:t>direecci</a:t>
            </a:r>
            <a:r>
              <a:rPr lang="es-PE" sz="2300" dirty="0">
                <a:solidFill>
                  <a:srgbClr val="252C41"/>
                </a:solidFill>
              </a:rPr>
              <a:t>ón en el navegador web </a:t>
            </a:r>
            <a:r>
              <a:rPr lang="en-US" sz="2300" b="0" i="0" cap="none" dirty="0">
                <a:solidFill>
                  <a:srgbClr val="252C41"/>
                </a:solidFill>
                <a:sym typeface="Arial"/>
              </a:rPr>
              <a:t>se </a:t>
            </a:r>
            <a:r>
              <a:rPr lang="en-US" sz="2300" b="0" i="0" cap="none" dirty="0" err="1">
                <a:solidFill>
                  <a:srgbClr val="252C41"/>
                </a:solidFill>
                <a:sym typeface="Arial"/>
              </a:rPr>
              <a:t>acerca</a:t>
            </a:r>
            <a:r>
              <a:rPr lang="en-US" sz="2300" b="0" i="0" cap="none" dirty="0">
                <a:solidFill>
                  <a:srgbClr val="252C41"/>
                </a:solidFill>
                <a:sym typeface="Arial"/>
              </a:rPr>
              <a:t> al </a:t>
            </a:r>
            <a:r>
              <a:rPr lang="en-US" sz="2300" b="0" i="0" cap="none" dirty="0" err="1">
                <a:solidFill>
                  <a:srgbClr val="252C41"/>
                </a:solidFill>
                <a:sym typeface="Arial"/>
              </a:rPr>
              <a:t>servidor</a:t>
            </a:r>
            <a:r>
              <a:rPr lang="en-US" sz="2300" b="0" i="0" cap="none" dirty="0">
                <a:solidFill>
                  <a:srgbClr val="252C41"/>
                </a:solidFill>
                <a:sym typeface="Arial"/>
              </a:rPr>
              <a:t> web</a:t>
            </a:r>
            <a:endParaRPr sz="2300" dirty="0"/>
          </a:p>
          <a:p>
            <a:pPr marL="457200" lvl="1">
              <a:lnSpc>
                <a:spcPct val="120000"/>
              </a:lnSpc>
              <a:spcBef>
                <a:spcPts val="500"/>
              </a:spcBef>
              <a:buClr>
                <a:srgbClr val="252C41"/>
              </a:buClr>
              <a:buSzPts val="1820"/>
            </a:pPr>
            <a:r>
              <a:rPr lang="en-US" sz="2300" b="0" i="0" u="none" strike="noStrike" cap="none" dirty="0" err="1">
                <a:solidFill>
                  <a:srgbClr val="252C41"/>
                </a:solidFill>
                <a:sym typeface="Arial"/>
              </a:rPr>
              <a:t>Escribiendo</a:t>
            </a:r>
            <a:r>
              <a:rPr lang="en-US" sz="2300" b="0" i="0" u="none" strike="noStrike" cap="none" dirty="0">
                <a:solidFill>
                  <a:srgbClr val="252C41"/>
                </a:solidFill>
                <a:sym typeface="Arial"/>
              </a:rPr>
              <a:t> URL(</a:t>
            </a:r>
            <a:r>
              <a:rPr lang="es-MX" altLang="ko-KR" sz="2300" dirty="0"/>
              <a:t>Localizador Uniforme de Recursos,</a:t>
            </a:r>
            <a:r>
              <a:rPr lang="es-ES" altLang="ko-KR" sz="2300" dirty="0"/>
              <a:t> la dirección específica que se asigna a cada uno de los recursos disponibles en la red</a:t>
            </a:r>
            <a:r>
              <a:rPr lang="en-US" altLang="ko-KR" sz="2300" dirty="0">
                <a:solidFill>
                  <a:srgbClr val="252C41"/>
                </a:solidFill>
              </a:rPr>
              <a:t>),</a:t>
            </a:r>
            <a:r>
              <a:rPr lang="en-US" sz="2300" b="0" i="0" u="none" strike="noStrike" cap="none" dirty="0">
                <a:solidFill>
                  <a:srgbClr val="252C41"/>
                </a:solidFill>
                <a:sym typeface="Arial"/>
              </a:rPr>
              <a:t> el </a:t>
            </a:r>
            <a:r>
              <a:rPr lang="en-US" sz="2300" b="0" i="0" u="none" strike="noStrike" cap="none" dirty="0" err="1">
                <a:solidFill>
                  <a:srgbClr val="252C41"/>
                </a:solidFill>
                <a:sym typeface="Arial"/>
              </a:rPr>
              <a:t>usuario</a:t>
            </a:r>
            <a:r>
              <a:rPr lang="en-US" sz="2300" b="0" i="0" u="none" strike="noStrike" cap="none" dirty="0">
                <a:solidFill>
                  <a:srgbClr val="252C41"/>
                </a:solidFill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rgbClr val="252C41"/>
                </a:solidFill>
                <a:sym typeface="Arial"/>
              </a:rPr>
              <a:t>solicita</a:t>
            </a:r>
            <a:r>
              <a:rPr lang="en-US" sz="2300" b="0" i="0" u="none" strike="noStrike" cap="none" dirty="0">
                <a:solidFill>
                  <a:srgbClr val="252C41"/>
                </a:solidFill>
                <a:sym typeface="Arial"/>
              </a:rPr>
              <a:t> que </a:t>
            </a:r>
            <a:r>
              <a:rPr lang="en-US" sz="2300" b="0" i="0" u="none" strike="noStrike" cap="none" dirty="0" err="1">
                <a:solidFill>
                  <a:srgbClr val="252C41"/>
                </a:solidFill>
                <a:sym typeface="Arial"/>
              </a:rPr>
              <a:t>muestre</a:t>
            </a:r>
            <a:r>
              <a:rPr lang="en-US" sz="2300" b="0" i="0" u="none" strike="noStrike" cap="none" dirty="0">
                <a:solidFill>
                  <a:srgbClr val="252C41"/>
                </a:solidFill>
                <a:sym typeface="Arial"/>
              </a:rPr>
              <a:t> la </a:t>
            </a:r>
            <a:r>
              <a:rPr lang="en-US" sz="2300" b="0" i="0" u="none" strike="noStrike" cap="none" dirty="0" err="1">
                <a:solidFill>
                  <a:srgbClr val="252C41"/>
                </a:solidFill>
                <a:sym typeface="Arial"/>
              </a:rPr>
              <a:t>página</a:t>
            </a:r>
            <a:r>
              <a:rPr lang="en-US" sz="2300" b="0" i="0" u="none" strike="noStrike" cap="none" dirty="0">
                <a:solidFill>
                  <a:srgbClr val="252C41"/>
                </a:solidFill>
                <a:sym typeface="Arial"/>
              </a:rPr>
              <a:t> </a:t>
            </a:r>
            <a:r>
              <a:rPr lang="en-US" sz="2300" b="0" i="0" u="none" strike="noStrike" cap="none" dirty="0" err="1">
                <a:solidFill>
                  <a:srgbClr val="252C41"/>
                </a:solidFill>
                <a:sym typeface="Arial"/>
              </a:rPr>
              <a:t>en</a:t>
            </a:r>
            <a:r>
              <a:rPr lang="en-US" sz="2300" b="0" i="0" u="none" strike="noStrike" cap="none" dirty="0">
                <a:solidFill>
                  <a:srgbClr val="252C41"/>
                </a:solidFill>
                <a:sym typeface="Arial"/>
              </a:rPr>
              <a:t> el </a:t>
            </a:r>
            <a:r>
              <a:rPr lang="en-US" sz="2300" b="0" i="0" u="none" strike="noStrike" cap="none" dirty="0" err="1">
                <a:solidFill>
                  <a:srgbClr val="252C41"/>
                </a:solidFill>
                <a:sym typeface="Arial"/>
              </a:rPr>
              <a:t>servidor</a:t>
            </a:r>
            <a:endParaRPr sz="2300" b="0" i="0" u="none" strike="noStrike" cap="none" dirty="0">
              <a:solidFill>
                <a:srgbClr val="252C41"/>
              </a:solidFill>
              <a:sym typeface="Arial"/>
            </a:endParaRPr>
          </a:p>
          <a:p>
            <a:pPr marL="457200" marR="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20"/>
              <a:buFont typeface="Arial"/>
              <a:buNone/>
            </a:pPr>
            <a:endParaRPr sz="182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29"/>
            </a:pPr>
            <a:r>
              <a:rPr lang="en-US" sz="2400" b="0" i="0" u="none" strike="noStrike" cap="none" dirty="0" err="1">
                <a:solidFill>
                  <a:srgbClr val="252C41"/>
                </a:solidFill>
                <a:sym typeface="Arial"/>
              </a:rPr>
              <a:t>servidor</a:t>
            </a:r>
            <a:r>
              <a:rPr lang="en-US" sz="2400" b="0" i="0" u="none" strike="noStrike" cap="none" dirty="0">
                <a:solidFill>
                  <a:srgbClr val="252C41"/>
                </a:solidFill>
                <a:sym typeface="Arial"/>
              </a:rPr>
              <a:t> web</a:t>
            </a:r>
            <a:endParaRPr lang="en-US" sz="2400" dirty="0"/>
          </a:p>
          <a:p>
            <a:pPr marL="457200" marR="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820"/>
              <a:buFont typeface="Arial"/>
              <a:buNone/>
            </a:pPr>
            <a:r>
              <a:rPr lang="en-US" sz="2300" dirty="0">
                <a:solidFill>
                  <a:srgbClr val="252C41"/>
                </a:solidFill>
              </a:rPr>
              <a:t>El </a:t>
            </a:r>
            <a:r>
              <a:rPr lang="en-US" sz="23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servidor</a:t>
            </a:r>
            <a:r>
              <a:rPr lang="en-US" sz="23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>
                <a:solidFill>
                  <a:srgbClr val="252C41"/>
                </a:solidFill>
              </a:rPr>
              <a:t>web, </a:t>
            </a:r>
            <a:r>
              <a:rPr lang="en-US" sz="2300" dirty="0" err="1">
                <a:solidFill>
                  <a:srgbClr val="252C41"/>
                </a:solidFill>
              </a:rPr>
              <a:t>recibe</a:t>
            </a:r>
            <a:r>
              <a:rPr lang="en-US" sz="2300" dirty="0">
                <a:solidFill>
                  <a:srgbClr val="252C41"/>
                </a:solidFill>
              </a:rPr>
              <a:t> la </a:t>
            </a:r>
            <a:r>
              <a:rPr lang="en-US" sz="2300" dirty="0" err="1">
                <a:solidFill>
                  <a:srgbClr val="252C41"/>
                </a:solidFill>
              </a:rPr>
              <a:t>solicitud</a:t>
            </a:r>
            <a:r>
              <a:rPr lang="en-US" sz="2300" dirty="0">
                <a:solidFill>
                  <a:srgbClr val="252C41"/>
                </a:solidFill>
              </a:rPr>
              <a:t> </a:t>
            </a:r>
            <a:r>
              <a:rPr lang="en-US" sz="23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3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responde</a:t>
            </a:r>
            <a:r>
              <a:rPr lang="en-US" sz="23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23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navegador</a:t>
            </a:r>
            <a:r>
              <a:rPr lang="en-US" sz="23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web(Respuesta)</a:t>
            </a:r>
            <a:endParaRPr sz="23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120"/>
              <a:buFont typeface="Arial"/>
              <a:buNone/>
            </a:pPr>
            <a:endParaRPr sz="112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2511695" y="1176924"/>
            <a:ext cx="1871331" cy="1871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1B20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7771269" y="1176925"/>
            <a:ext cx="1871331" cy="1871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1B20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[Index.html]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7664533" y="3048255"/>
            <a:ext cx="2084801" cy="38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http://info.cern.ch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11"/>
          <p:cNvCxnSpPr/>
          <p:nvPr/>
        </p:nvCxnSpPr>
        <p:spPr>
          <a:xfrm>
            <a:off x="4733150" y="1701466"/>
            <a:ext cx="2724662" cy="0"/>
          </a:xfrm>
          <a:prstGeom prst="straightConnector1">
            <a:avLst/>
          </a:prstGeom>
          <a:noFill/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11"/>
          <p:cNvCxnSpPr/>
          <p:nvPr/>
        </p:nvCxnSpPr>
        <p:spPr>
          <a:xfrm rot="10800000">
            <a:off x="4733150" y="2528216"/>
            <a:ext cx="2687994" cy="0"/>
          </a:xfrm>
          <a:prstGeom prst="straightConnector1">
            <a:avLst/>
          </a:prstGeom>
          <a:noFill/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2" name="Google Shape;172;p11"/>
          <p:cNvCxnSpPr/>
          <p:nvPr/>
        </p:nvCxnSpPr>
        <p:spPr>
          <a:xfrm rot="-5400000" flipH="1">
            <a:off x="9377034" y="2111863"/>
            <a:ext cx="745200" cy="600"/>
          </a:xfrm>
          <a:prstGeom prst="bentConnector3">
            <a:avLst>
              <a:gd name="adj1" fmla="val 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3" name="Google Shape;173;p11"/>
          <p:cNvCxnSpPr/>
          <p:nvPr/>
        </p:nvCxnSpPr>
        <p:spPr>
          <a:xfrm rot="-5400000">
            <a:off x="2032661" y="2112335"/>
            <a:ext cx="745200" cy="600"/>
          </a:xfrm>
          <a:prstGeom prst="bentConnector3">
            <a:avLst>
              <a:gd name="adj1" fmla="val 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4" name="Google Shape;174;p11"/>
          <p:cNvSpPr/>
          <p:nvPr/>
        </p:nvSpPr>
        <p:spPr>
          <a:xfrm>
            <a:off x="5304367" y="1194980"/>
            <a:ext cx="15822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dirty="0"/>
          </a:p>
        </p:txBody>
      </p:sp>
      <p:sp>
        <p:nvSpPr>
          <p:cNvPr id="175" name="Google Shape;175;p11"/>
          <p:cNvSpPr/>
          <p:nvPr/>
        </p:nvSpPr>
        <p:spPr>
          <a:xfrm>
            <a:off x="5344559" y="2663154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/>
            <a:r>
              <a:rPr lang="en-US" altLang="ko-KR" dirty="0"/>
              <a:t>¿</a:t>
            </a:r>
            <a:r>
              <a:rPr lang="en-US" altLang="ko-KR" dirty="0" err="1"/>
              <a:t>Qué</a:t>
            </a:r>
            <a:r>
              <a:rPr lang="en-US" altLang="ko-KR" dirty="0"/>
              <a:t> es la web?</a:t>
            </a:r>
            <a:br>
              <a:rPr lang="en-US" altLang="ko-KR" dirty="0"/>
            </a:br>
            <a:endParaRPr dirty="0"/>
          </a:p>
        </p:txBody>
      </p:sp>
      <p:sp>
        <p:nvSpPr>
          <p:cNvPr id="182" name="Google Shape;182;p12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83" name="Google Shape;183;p12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838200" y="199707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sz="20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sz="20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sz="20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sz="20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sz="20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sz="20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sz="20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AutoNum type="romanUcPeriod"/>
            </a:pPr>
            <a:r>
              <a:rPr lang="en-US" sz="2000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 sz="20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solicitante</a:t>
            </a:r>
            <a:endParaRPr lang="en-US" sz="16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rgbClr val="252C41"/>
                </a:solidFill>
              </a:rPr>
              <a:t>la </a:t>
            </a:r>
            <a:r>
              <a:rPr lang="en-US" sz="1600" dirty="0" err="1">
                <a:solidFill>
                  <a:srgbClr val="252C41"/>
                </a:solidFill>
              </a:rPr>
              <a:t>computadora</a:t>
            </a:r>
            <a:r>
              <a:rPr lang="en-US" sz="1600" dirty="0">
                <a:solidFill>
                  <a:srgbClr val="252C41"/>
                </a:solidFill>
              </a:rPr>
              <a:t> que </a:t>
            </a:r>
            <a:r>
              <a:rPr lang="en-US" sz="1600" dirty="0" err="1">
                <a:solidFill>
                  <a:srgbClr val="252C41"/>
                </a:solidFill>
              </a:rPr>
              <a:t>solicita</a:t>
            </a:r>
            <a:r>
              <a:rPr lang="en-US" sz="1600" dirty="0">
                <a:solidFill>
                  <a:srgbClr val="252C41"/>
                </a:solidFill>
              </a:rPr>
              <a:t> se llama </a:t>
            </a:r>
            <a:r>
              <a:rPr lang="en-US" sz="1600" dirty="0" err="1">
                <a:solidFill>
                  <a:srgbClr val="252C41"/>
                </a:solidFill>
              </a:rPr>
              <a:t>solicitante</a:t>
            </a:r>
            <a:r>
              <a:rPr lang="en-US" sz="1600" dirty="0">
                <a:solidFill>
                  <a:srgbClr val="252C41"/>
                </a:solidFill>
              </a:rPr>
              <a:t> o </a:t>
            </a:r>
            <a:r>
              <a:rPr lang="en-US" sz="1600" dirty="0" err="1">
                <a:solidFill>
                  <a:srgbClr val="252C41"/>
                </a:solidFill>
              </a:rPr>
              <a:t>cliente</a:t>
            </a:r>
            <a:endParaRPr sz="16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AutoNum type="romanUcPeriod"/>
            </a:pPr>
            <a:r>
              <a:rPr lang="en-US" sz="2000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servidor</a:t>
            </a:r>
            <a:endParaRPr sz="20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respondedor</a:t>
            </a:r>
            <a:endParaRPr lang="en-US" sz="16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rgbClr val="252C41"/>
                </a:solidFill>
              </a:rPr>
              <a:t>La </a:t>
            </a:r>
            <a:r>
              <a:rPr lang="en-US" sz="1600" dirty="0" err="1">
                <a:solidFill>
                  <a:srgbClr val="252C41"/>
                </a:solidFill>
              </a:rPr>
              <a:t>computadora</a:t>
            </a:r>
            <a:r>
              <a:rPr lang="en-US" sz="1600" dirty="0">
                <a:solidFill>
                  <a:srgbClr val="252C41"/>
                </a:solidFill>
              </a:rPr>
              <a:t> que </a:t>
            </a:r>
            <a:r>
              <a:rPr lang="en-US" sz="1600" dirty="0" err="1">
                <a:solidFill>
                  <a:srgbClr val="252C41"/>
                </a:solidFill>
              </a:rPr>
              <a:t>recibe</a:t>
            </a:r>
            <a:r>
              <a:rPr lang="en-US" sz="1600" dirty="0">
                <a:solidFill>
                  <a:srgbClr val="252C41"/>
                </a:solidFill>
              </a:rPr>
              <a:t> la </a:t>
            </a:r>
            <a:r>
              <a:rPr lang="en-US" sz="1600" dirty="0" err="1">
                <a:solidFill>
                  <a:srgbClr val="252C41"/>
                </a:solidFill>
              </a:rPr>
              <a:t>solicitud</a:t>
            </a:r>
            <a:r>
              <a:rPr lang="en-US" sz="1600" dirty="0">
                <a:solidFill>
                  <a:srgbClr val="252C41"/>
                </a:solidFill>
              </a:rPr>
              <a:t> y la </a:t>
            </a:r>
            <a:r>
              <a:rPr lang="en-US" sz="1600" dirty="0" err="1">
                <a:solidFill>
                  <a:srgbClr val="252C41"/>
                </a:solidFill>
              </a:rPr>
              <a:t>responde</a:t>
            </a:r>
            <a:r>
              <a:rPr lang="en-US" sz="1600" dirty="0">
                <a:solidFill>
                  <a:srgbClr val="252C41"/>
                </a:solidFill>
              </a:rPr>
              <a:t> se llama </a:t>
            </a:r>
            <a:r>
              <a:rPr lang="en-US" sz="1600" dirty="0" err="1">
                <a:solidFill>
                  <a:srgbClr val="252C41"/>
                </a:solidFill>
              </a:rPr>
              <a:t>servidor</a:t>
            </a:r>
            <a:r>
              <a:rPr lang="en-US" sz="1600" dirty="0">
                <a:solidFill>
                  <a:srgbClr val="252C41"/>
                </a:solidFill>
              </a:rPr>
              <a:t> o </a:t>
            </a:r>
            <a:r>
              <a:rPr lang="en-US" sz="1600" dirty="0" err="1">
                <a:solidFill>
                  <a:srgbClr val="252C41"/>
                </a:solidFill>
              </a:rPr>
              <a:t>respondedor</a:t>
            </a:r>
            <a:endParaRPr sz="16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2530548" y="2493333"/>
            <a:ext cx="1871331" cy="1871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1B20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</a:t>
            </a:r>
            <a:endParaRPr/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chatting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7790122" y="2493334"/>
            <a:ext cx="1871331" cy="1871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1B20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dirty="0"/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</a:t>
            </a:r>
            <a:endParaRPr dirty="0"/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chatting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12"/>
          <p:cNvCxnSpPr/>
          <p:nvPr/>
        </p:nvCxnSpPr>
        <p:spPr>
          <a:xfrm>
            <a:off x="4752003" y="3017875"/>
            <a:ext cx="2724662" cy="0"/>
          </a:xfrm>
          <a:prstGeom prst="straightConnector1">
            <a:avLst/>
          </a:prstGeom>
          <a:noFill/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8" name="Google Shape;188;p12"/>
          <p:cNvCxnSpPr/>
          <p:nvPr/>
        </p:nvCxnSpPr>
        <p:spPr>
          <a:xfrm rot="10800000">
            <a:off x="4752003" y="3844625"/>
            <a:ext cx="2687994" cy="0"/>
          </a:xfrm>
          <a:prstGeom prst="straightConnector1">
            <a:avLst/>
          </a:prstGeom>
          <a:noFill/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9" name="Google Shape;189;p12"/>
          <p:cNvSpPr/>
          <p:nvPr/>
        </p:nvSpPr>
        <p:spPr>
          <a:xfrm>
            <a:off x="5323220" y="2511389"/>
            <a:ext cx="15822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dirty="0"/>
          </a:p>
        </p:txBody>
      </p:sp>
      <p:sp>
        <p:nvSpPr>
          <p:cNvPr id="190" name="Google Shape;190;p12"/>
          <p:cNvSpPr/>
          <p:nvPr/>
        </p:nvSpPr>
        <p:spPr>
          <a:xfrm>
            <a:off x="5363412" y="3979563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/>
            <a:r>
              <a:rPr lang="en-US" altLang="ko-KR" dirty="0"/>
              <a:t>¿</a:t>
            </a:r>
            <a:r>
              <a:rPr lang="en-US" altLang="ko-KR" dirty="0" err="1"/>
              <a:t>Qué</a:t>
            </a:r>
            <a:r>
              <a:rPr lang="en-US" altLang="ko-KR" dirty="0"/>
              <a:t> es la web?</a:t>
            </a:r>
            <a:br>
              <a:rPr lang="en-US" altLang="ko-KR" dirty="0"/>
            </a:br>
            <a:endParaRPr dirty="0"/>
          </a:p>
        </p:txBody>
      </p:sp>
      <p:sp>
        <p:nvSpPr>
          <p:cNvPr id="196" name="Google Shape;196;p13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8" name="Google Shape;198;p13"/>
          <p:cNvSpPr txBox="1"/>
          <p:nvPr/>
        </p:nvSpPr>
        <p:spPr>
          <a:xfrm>
            <a:off x="1016000" y="1825625"/>
            <a:ext cx="10515600" cy="496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sz="20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sz="20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sz="20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sz="20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sz="20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sz="20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</a:pPr>
            <a:r>
              <a:rPr lang="en-US" sz="1800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Navegador</a:t>
            </a:r>
            <a:r>
              <a:rPr lang="en-US" sz="2400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Web</a:t>
            </a:r>
            <a:endParaRPr sz="24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Es un software,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aplicación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permite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acceso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a la Web,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interpretando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distintos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archivos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y sitios web para que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estos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puedan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ser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visualizados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400" dirty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función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es de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descargar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documentos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HTML y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mostrarlos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pantalla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400" dirty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6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Página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web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del web,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mientras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que el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sitio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web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conjunto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 p</a:t>
            </a:r>
            <a:r>
              <a:rPr lang="es-PE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áginas web</a:t>
            </a:r>
            <a:endParaRPr sz="16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6053" y="1159506"/>
            <a:ext cx="2927350" cy="29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4301" y="1342862"/>
            <a:ext cx="2605650" cy="2560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/>
            <a:r>
              <a:rPr lang="en-US" altLang="ko-KR" dirty="0"/>
              <a:t>¿</a:t>
            </a:r>
            <a:r>
              <a:rPr lang="en-US" altLang="ko-KR" dirty="0" err="1"/>
              <a:t>Qué</a:t>
            </a:r>
            <a:r>
              <a:rPr lang="en-US" altLang="ko-KR" dirty="0"/>
              <a:t> es la web?</a:t>
            </a:r>
            <a:br>
              <a:rPr lang="en-US" altLang="ko-KR" dirty="0"/>
            </a:br>
            <a:endParaRPr dirty="0"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8" name="Google Shape;208;p14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1850"/>
              <a:buFont typeface="Arial"/>
              <a:buNone/>
            </a:pPr>
            <a:endParaRPr sz="185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850"/>
              <a:buFont typeface="Arial"/>
              <a:buAutoNum type="romanUcPeriod"/>
            </a:pPr>
            <a:r>
              <a:rPr lang="en-US" sz="2400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2400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400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dominio</a:t>
            </a:r>
            <a:r>
              <a:rPr lang="en-US" sz="2400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 Internet</a:t>
            </a:r>
            <a:endParaRPr sz="24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480"/>
              <a:buFont typeface="Arial"/>
              <a:buNone/>
            </a:pPr>
            <a:r>
              <a:rPr lang="ko-KR" altLang="en-US" sz="15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네트워크 상의 컴퓨터를 식별하는 호스트 명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48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Es un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asociado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a una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dirección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IP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física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 Internet. Por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20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4440"/>
              <a:buFont typeface="Arial"/>
              <a:buNone/>
            </a:pPr>
            <a:r>
              <a:rPr lang="en-US" sz="4440" b="0" i="0" u="none" strike="noStrike" cap="none" dirty="0">
                <a:solidFill>
                  <a:srgbClr val="252C41"/>
                </a:solidFill>
                <a:latin typeface="Montserrat"/>
                <a:ea typeface="Montserrat"/>
                <a:cs typeface="Montserrat"/>
                <a:sym typeface="Montserrat"/>
              </a:rPr>
              <a:t>google.com </a:t>
            </a:r>
            <a:endParaRPr dirty="0"/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35"/>
              <a:buFont typeface="Arial"/>
              <a:buNone/>
            </a:pPr>
            <a:r>
              <a:rPr lang="en-US" sz="2035" b="0" i="0" u="none" strike="noStrike" cap="none" dirty="0">
                <a:solidFill>
                  <a:srgbClr val="252C41"/>
                </a:solidFill>
                <a:latin typeface="Montserrat"/>
                <a:ea typeface="Montserrat"/>
                <a:cs typeface="Montserrat"/>
                <a:sym typeface="Montserrat"/>
              </a:rPr>
              <a:t>([google]name of computer+ [com] Top-Level D</a:t>
            </a:r>
            <a:r>
              <a:rPr lang="en-US" sz="2035" dirty="0">
                <a:solidFill>
                  <a:srgbClr val="252C41"/>
                </a:solidFill>
                <a:latin typeface="Montserrat"/>
                <a:ea typeface="Montserrat"/>
                <a:cs typeface="Montserrat"/>
                <a:sym typeface="Montserrat"/>
              </a:rPr>
              <a:t>omain</a:t>
            </a:r>
            <a:r>
              <a:rPr lang="en-US" sz="2035" b="0" i="0" u="none" strike="noStrike" cap="none" dirty="0">
                <a:solidFill>
                  <a:srgbClr val="252C4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4440" b="0" i="0" u="none" strike="noStrike" cap="none" dirty="0">
              <a:solidFill>
                <a:srgbClr val="252C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480"/>
              <a:buFont typeface="Arial"/>
              <a:buNone/>
            </a:pPr>
            <a:endParaRPr sz="148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850"/>
              <a:buFont typeface="Arial"/>
              <a:buAutoNum type="romanUcPeriod"/>
            </a:pPr>
            <a:r>
              <a:rPr lang="en-US" sz="1850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endParaRPr dirty="0"/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480"/>
              <a:buFont typeface="Arial"/>
              <a:buNone/>
            </a:pPr>
            <a:r>
              <a:rPr lang="en-US" sz="2000" dirty="0">
                <a:solidFill>
                  <a:srgbClr val="252C41"/>
                </a:solidFill>
              </a:rPr>
              <a:t>Es la </a:t>
            </a:r>
            <a:r>
              <a:rPr lang="en-US" sz="2000" dirty="0" err="1">
                <a:solidFill>
                  <a:srgbClr val="252C41"/>
                </a:solidFill>
              </a:rPr>
              <a:t>dirección</a:t>
            </a:r>
            <a:r>
              <a:rPr lang="en-US" sz="2000" dirty="0">
                <a:solidFill>
                  <a:srgbClr val="252C41"/>
                </a:solidFill>
              </a:rPr>
              <a:t> para </a:t>
            </a:r>
            <a:r>
              <a:rPr lang="en-US" sz="2000" dirty="0" err="1">
                <a:solidFill>
                  <a:srgbClr val="252C41"/>
                </a:solidFill>
              </a:rPr>
              <a:t>distinguir</a:t>
            </a:r>
            <a:r>
              <a:rPr lang="en-US" sz="2000" dirty="0">
                <a:solidFill>
                  <a:srgbClr val="252C41"/>
                </a:solidFill>
              </a:rPr>
              <a:t> el </a:t>
            </a:r>
            <a:r>
              <a:rPr lang="en-US" sz="2000" dirty="0" err="1">
                <a:solidFill>
                  <a:srgbClr val="252C41"/>
                </a:solidFill>
              </a:rPr>
              <a:t>nombre</a:t>
            </a:r>
            <a:r>
              <a:rPr lang="en-US" sz="2000" dirty="0">
                <a:solidFill>
                  <a:srgbClr val="252C41"/>
                </a:solidFill>
              </a:rPr>
              <a:t> del </a:t>
            </a:r>
            <a:r>
              <a:rPr lang="en-US" sz="2000" dirty="0" err="1">
                <a:solidFill>
                  <a:srgbClr val="252C41"/>
                </a:solidFill>
              </a:rPr>
              <a:t>dominio</a:t>
            </a:r>
            <a:r>
              <a:rPr lang="en-US" sz="2000" dirty="0">
                <a:solidFill>
                  <a:srgbClr val="252C41"/>
                </a:solidFill>
              </a:rPr>
              <a:t> de Internet y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refleja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siguiente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manera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una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dirección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web: </a:t>
            </a:r>
            <a:endParaRPr sz="20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480"/>
              <a:buFont typeface="Arial"/>
              <a:buNone/>
            </a:pPr>
            <a:endParaRPr sz="148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4440"/>
              <a:buFont typeface="Arial"/>
              <a:buNone/>
            </a:pPr>
            <a:r>
              <a:rPr lang="en-US" sz="4440" b="0" i="0" u="none" strike="noStrike" cap="none" dirty="0">
                <a:solidFill>
                  <a:srgbClr val="252C41"/>
                </a:solidFill>
                <a:latin typeface="Montserrat"/>
                <a:ea typeface="Montserrat"/>
                <a:cs typeface="Montserrat"/>
                <a:sym typeface="Montserrat"/>
              </a:rPr>
              <a:t>https://google.com/search/abc </a:t>
            </a:r>
            <a:endParaRPr dirty="0"/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035"/>
              <a:buFont typeface="Arial"/>
              <a:buNone/>
            </a:pPr>
            <a:r>
              <a:rPr lang="en-US" sz="2035" b="0" i="0" u="none" strike="noStrike" cap="none" dirty="0">
                <a:solidFill>
                  <a:srgbClr val="252C41"/>
                </a:solidFill>
                <a:latin typeface="Montserrat"/>
                <a:ea typeface="Montserrat"/>
                <a:cs typeface="Montserrat"/>
                <a:sym typeface="Montserrat"/>
              </a:rPr>
              <a:t>([google]</a:t>
            </a:r>
            <a:r>
              <a:rPr lang="en-US" sz="2035" dirty="0">
                <a:solidFill>
                  <a:srgbClr val="252C41"/>
                </a:solidFill>
                <a:latin typeface="Montserrat"/>
                <a:ea typeface="Montserrat"/>
                <a:cs typeface="Montserrat"/>
                <a:sym typeface="Montserrat"/>
              </a:rPr>
              <a:t>name of computer</a:t>
            </a:r>
            <a:r>
              <a:rPr lang="en-US" sz="2035" b="0" i="0" u="none" strike="noStrike" cap="none" dirty="0">
                <a:solidFill>
                  <a:srgbClr val="252C41"/>
                </a:solidFill>
                <a:latin typeface="Montserrat"/>
                <a:ea typeface="Montserrat"/>
                <a:cs typeface="Montserrat"/>
                <a:sym typeface="Montserrat"/>
              </a:rPr>
              <a:t> + [https://, search/</a:t>
            </a:r>
            <a:r>
              <a:rPr lang="en-US" sz="2035" b="0" i="0" u="none" strike="noStrike" cap="none" dirty="0" err="1">
                <a:solidFill>
                  <a:srgbClr val="252C41"/>
                </a:solidFill>
                <a:latin typeface="Montserrat"/>
                <a:ea typeface="Montserrat"/>
                <a:cs typeface="Montserrat"/>
                <a:sym typeface="Montserrat"/>
              </a:rPr>
              <a:t>abc</a:t>
            </a:r>
            <a:r>
              <a:rPr lang="en-US" sz="2035" b="0" i="0" u="none" strike="noStrike" cap="none" dirty="0">
                <a:solidFill>
                  <a:srgbClr val="252C41"/>
                </a:solidFill>
                <a:latin typeface="Montserrat"/>
                <a:ea typeface="Montserrat"/>
                <a:cs typeface="Montserrat"/>
                <a:sym typeface="Montserrat"/>
              </a:rPr>
              <a:t>]URL)</a:t>
            </a:r>
            <a:endParaRPr dirty="0"/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480"/>
              <a:buFont typeface="Arial"/>
              <a:buNone/>
            </a:pPr>
            <a:endParaRPr sz="148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480"/>
              <a:buFont typeface="Arial"/>
              <a:buNone/>
            </a:pPr>
            <a:endParaRPr sz="148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/>
            <a:r>
              <a:rPr lang="en-US" altLang="ko-KR" dirty="0"/>
              <a:t>¿</a:t>
            </a:r>
            <a:r>
              <a:rPr lang="en-US" altLang="ko-KR" dirty="0" err="1"/>
              <a:t>Qué</a:t>
            </a:r>
            <a:r>
              <a:rPr lang="en-US" altLang="ko-KR" dirty="0"/>
              <a:t> es la web?</a:t>
            </a:r>
            <a:br>
              <a:rPr lang="en-US" altLang="ko-KR" dirty="0"/>
            </a:br>
            <a:endParaRPr dirty="0"/>
          </a:p>
        </p:txBody>
      </p:sp>
      <p:sp>
        <p:nvSpPr>
          <p:cNvPr id="214" name="Google Shape;214;p15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16" name="Google Shape;216;p15"/>
          <p:cNvSpPr txBox="1"/>
          <p:nvPr/>
        </p:nvSpPr>
        <p:spPr>
          <a:xfrm>
            <a:off x="2356601" y="3050435"/>
            <a:ext cx="8697997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 </a:t>
            </a:r>
            <a:r>
              <a:rPr lang="en-US" sz="4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lang="en-US" sz="4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debe </a:t>
            </a:r>
            <a:r>
              <a:rPr lang="en-US" sz="4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hacer</a:t>
            </a:r>
            <a:r>
              <a:rPr lang="en-US" sz="4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4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</a:t>
            </a:r>
            <a:r>
              <a:rPr lang="en-US" sz="4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4500" dirty="0">
                <a:solidFill>
                  <a:schemeClr val="dk1"/>
                </a:solidFill>
              </a:rPr>
              <a:t>sitio web</a:t>
            </a:r>
            <a:r>
              <a:rPr lang="en-US" sz="4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4500" dirty="0">
              <a:solidFill>
                <a:srgbClr val="C3C7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>
            <a:spLocks noGrp="1"/>
          </p:cNvSpPr>
          <p:nvPr>
            <p:ph type="title"/>
          </p:nvPr>
        </p:nvSpPr>
        <p:spPr>
          <a:xfrm>
            <a:off x="895350" y="3605213"/>
            <a:ext cx="8185150" cy="99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Font typeface="Arial"/>
              <a:buNone/>
            </a:pPr>
            <a:r>
              <a:rPr lang="en-US" sz="5400" dirty="0" err="1"/>
              <a:t>Programación</a:t>
            </a:r>
            <a:r>
              <a:rPr lang="en-US" sz="5400" dirty="0"/>
              <a:t> web</a:t>
            </a:r>
            <a:endParaRPr sz="5400" dirty="0"/>
          </a:p>
        </p:txBody>
      </p:sp>
      <p:sp>
        <p:nvSpPr>
          <p:cNvPr id="222" name="Google Shape;222;p16"/>
          <p:cNvSpPr txBox="1">
            <a:spLocks noGrp="1"/>
          </p:cNvSpPr>
          <p:nvPr>
            <p:ph type="body" idx="1"/>
          </p:nvPr>
        </p:nvSpPr>
        <p:spPr>
          <a:xfrm>
            <a:off x="895350" y="4551364"/>
            <a:ext cx="81851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DFE6"/>
              </a:buClr>
              <a:buSzPts val="2400"/>
              <a:buNone/>
            </a:pPr>
            <a:r>
              <a:rPr lang="en-US" dirty="0" err="1"/>
              <a:t>Programación</a:t>
            </a:r>
            <a:r>
              <a:rPr lang="en-US" dirty="0"/>
              <a:t> web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FE6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 err="1"/>
              <a:t>Programación</a:t>
            </a:r>
            <a:r>
              <a:rPr lang="en-US" altLang="ko-KR" dirty="0"/>
              <a:t> web</a:t>
            </a:r>
            <a:endParaRPr dirty="0"/>
          </a:p>
        </p:txBody>
      </p:sp>
      <p:sp>
        <p:nvSpPr>
          <p:cNvPr id="228" name="Google Shape;228;p17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1850"/>
              <a:buFont typeface="Arial"/>
              <a:buAutoNum type="romanUcPeriod"/>
            </a:pPr>
            <a:r>
              <a:rPr lang="en-US" sz="2400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programación</a:t>
            </a:r>
            <a:r>
              <a:rPr lang="en-US" sz="2400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400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codificación</a:t>
            </a:r>
            <a:endParaRPr sz="24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48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Es una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técnica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realiza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informático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través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lenguaje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programación</a:t>
            </a:r>
            <a:endParaRPr sz="20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48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Nosotros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vamos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realizar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programación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web</a:t>
            </a:r>
            <a:endParaRPr sz="20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850"/>
              <a:buFont typeface="Arial"/>
              <a:buNone/>
            </a:pPr>
            <a:endParaRPr sz="18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850"/>
              <a:buFont typeface="Arial"/>
              <a:buAutoNum type="romanUcPeriod"/>
            </a:pPr>
            <a:r>
              <a:rPr lang="en-US" sz="2400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2400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lenguaje</a:t>
            </a:r>
            <a:r>
              <a:rPr lang="en-US" sz="2400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400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programación</a:t>
            </a:r>
            <a:endParaRPr sz="24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48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Lenguaje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formal que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proporciona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una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serie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instrucciones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permiten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a un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programador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escribir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secuencias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órdenes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algoritmos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a modo de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controlar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comportamiento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físico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lógico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 una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computadora</a:t>
            </a: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 sz="20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480"/>
              <a:buFont typeface="Arial"/>
              <a:buNone/>
            </a:pPr>
            <a:endParaRPr sz="1500" dirty="0">
              <a:solidFill>
                <a:srgbClr val="252C41"/>
              </a:solidFill>
            </a:endParaRPr>
          </a:p>
          <a:p>
            <a:pPr marL="457200" marR="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48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fuente</a:t>
            </a:r>
            <a:endParaRPr sz="22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480"/>
              <a:buFont typeface="Arial"/>
              <a:buNone/>
            </a:pPr>
            <a:endParaRPr sz="148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48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propósito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es el de 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desarrollar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informático</a:t>
            </a:r>
            <a:endParaRPr sz="22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480"/>
              <a:buFont typeface="Arial"/>
              <a:buNone/>
            </a:pPr>
            <a:endParaRPr sz="1480" b="0" i="0" u="none" strike="noStrike" cap="none" dirty="0">
              <a:solidFill>
                <a:srgbClr val="252C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3330"/>
              <a:buFont typeface="Arial"/>
              <a:buNone/>
            </a:pPr>
            <a:r>
              <a:rPr lang="en-US" sz="3330" b="0" i="0" u="none" strike="noStrike" cap="none" dirty="0">
                <a:solidFill>
                  <a:srgbClr val="252C41"/>
                </a:solidFill>
                <a:latin typeface="Montserrat"/>
                <a:ea typeface="Montserrat"/>
                <a:cs typeface="Montserrat"/>
                <a:sym typeface="Montserrat"/>
              </a:rPr>
              <a:t>1010001</a:t>
            </a:r>
            <a:r>
              <a:rPr lang="en-US" sz="1480" b="0" i="0" u="none" strike="noStrike" cap="none" dirty="0">
                <a:solidFill>
                  <a:srgbClr val="252C4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330" b="0" i="0" u="none" strike="noStrike" cap="none" dirty="0">
                <a:solidFill>
                  <a:srgbClr val="252C41"/>
                </a:solidFill>
                <a:latin typeface="Montserrat"/>
                <a:ea typeface="Montserrat"/>
                <a:cs typeface="Montserrat"/>
                <a:sym typeface="Montserrat"/>
              </a:rPr>
              <a:t>/ Select * from</a:t>
            </a:r>
            <a:endParaRPr dirty="0"/>
          </a:p>
          <a:p>
            <a:pPr marL="457200" marR="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295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252C41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mo"/>
                <a:ea typeface="Arimo"/>
                <a:cs typeface="Arimo"/>
                <a:sym typeface="Arimo"/>
              </a:rPr>
              <a:t>lenguaje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mo"/>
                <a:ea typeface="Arimo"/>
                <a:cs typeface="Arimo"/>
                <a:sym typeface="Arimo"/>
              </a:rPr>
              <a:t> de 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mo"/>
                <a:ea typeface="Arimo"/>
                <a:cs typeface="Arimo"/>
                <a:sym typeface="Arimo"/>
              </a:rPr>
              <a:t>máquina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mo"/>
                <a:ea typeface="Arimo"/>
                <a:cs typeface="Arimo"/>
                <a:sym typeface="Arimo"/>
              </a:rPr>
              <a:t>lenguaje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mo"/>
                <a:ea typeface="Arimo"/>
                <a:cs typeface="Arimo"/>
                <a:sym typeface="Arimo"/>
              </a:rPr>
              <a:t> de 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mo"/>
                <a:ea typeface="Arimo"/>
                <a:cs typeface="Arimo"/>
                <a:sym typeface="Arimo"/>
              </a:rPr>
              <a:t>programación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mo"/>
                <a:ea typeface="Arimo"/>
                <a:cs typeface="Arimo"/>
                <a:sym typeface="Arimo"/>
              </a:rPr>
              <a:t> de bajo 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mo"/>
                <a:ea typeface="Arimo"/>
                <a:cs typeface="Arimo"/>
                <a:sym typeface="Arimo"/>
              </a:rPr>
              <a:t>nivel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mo"/>
                <a:ea typeface="Arimo"/>
                <a:cs typeface="Arimo"/>
                <a:sym typeface="Arimo"/>
              </a:rPr>
              <a:t>) / (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mo"/>
                <a:ea typeface="Arimo"/>
                <a:cs typeface="Arimo"/>
                <a:sym typeface="Arimo"/>
              </a:rPr>
              <a:t>lenguaje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mo"/>
                <a:ea typeface="Arimo"/>
                <a:cs typeface="Arimo"/>
                <a:sym typeface="Arimo"/>
              </a:rPr>
              <a:t>natural,lenguaje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mo"/>
                <a:ea typeface="Arimo"/>
                <a:cs typeface="Arimo"/>
                <a:sym typeface="Arimo"/>
              </a:rPr>
              <a:t> de 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mo"/>
                <a:ea typeface="Arimo"/>
                <a:cs typeface="Arimo"/>
                <a:sym typeface="Arimo"/>
              </a:rPr>
              <a:t>programación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mo"/>
                <a:ea typeface="Arimo"/>
                <a:cs typeface="Arimo"/>
                <a:sym typeface="Arimo"/>
              </a:rPr>
              <a:t> de alto </a:t>
            </a:r>
            <a:r>
              <a:rPr lang="en-US" sz="2200" b="0" i="0" u="none" strike="noStrike" cap="none" dirty="0" err="1">
                <a:solidFill>
                  <a:srgbClr val="252C41"/>
                </a:solidFill>
                <a:latin typeface="Arimo"/>
                <a:ea typeface="Arimo"/>
                <a:cs typeface="Arimo"/>
                <a:sym typeface="Arimo"/>
              </a:rPr>
              <a:t>nivel</a:t>
            </a:r>
            <a:r>
              <a:rPr lang="en-US" sz="2200" b="0" i="0" u="none" strike="noStrike" cap="none" dirty="0">
                <a:solidFill>
                  <a:srgbClr val="252C41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endParaRPr sz="2200" b="0" i="0" u="none" strike="noStrike" cap="none" dirty="0">
              <a:solidFill>
                <a:srgbClr val="252C4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marR="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1480"/>
              <a:buFont typeface="Arial"/>
              <a:buNone/>
            </a:pPr>
            <a:endParaRPr sz="148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body" idx="1"/>
          </p:nvPr>
        </p:nvSpPr>
        <p:spPr>
          <a:xfrm>
            <a:off x="1533525" y="1854200"/>
            <a:ext cx="9172576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 err="1"/>
              <a:t>Programación</a:t>
            </a:r>
            <a:r>
              <a:rPr lang="en-US" altLang="ko-KR" dirty="0"/>
              <a:t> web</a:t>
            </a:r>
            <a:endParaRPr dirty="0"/>
          </a:p>
        </p:txBody>
      </p:sp>
      <p:sp>
        <p:nvSpPr>
          <p:cNvPr id="237" name="Google Shape;237;p18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39" name="Google Shape;239;p18"/>
          <p:cNvSpPr txBox="1"/>
          <p:nvPr/>
        </p:nvSpPr>
        <p:spPr>
          <a:xfrm>
            <a:off x="2401803" y="3045047"/>
            <a:ext cx="7473717" cy="142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C++, Java, JavaScript, Python, PHP, SQL...</a:t>
            </a:r>
            <a:endParaRPr sz="1200" dirty="0">
              <a:solidFill>
                <a:srgbClr val="C3C7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>
            <a:spLocks noGrp="1"/>
          </p:cNvSpPr>
          <p:nvPr>
            <p:ph type="body" idx="1"/>
          </p:nvPr>
        </p:nvSpPr>
        <p:spPr>
          <a:xfrm>
            <a:off x="1533525" y="1854200"/>
            <a:ext cx="9172576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 err="1"/>
              <a:t>Programación</a:t>
            </a:r>
            <a:r>
              <a:rPr lang="en-US" altLang="ko-KR" dirty="0"/>
              <a:t> web</a:t>
            </a:r>
            <a:endParaRPr dirty="0"/>
          </a:p>
        </p:txBody>
      </p:sp>
      <p:sp>
        <p:nvSpPr>
          <p:cNvPr id="246" name="Google Shape;246;p19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48" name="Google Shape;248;p19"/>
          <p:cNvSpPr txBox="1"/>
          <p:nvPr/>
        </p:nvSpPr>
        <p:spPr>
          <a:xfrm>
            <a:off x="2401803" y="3045047"/>
            <a:ext cx="7473717" cy="153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¿ </a:t>
            </a:r>
            <a:r>
              <a:rPr lang="es-PE" sz="3800" dirty="0">
                <a:solidFill>
                  <a:schemeClr val="tx1"/>
                </a:solidFill>
              </a:rPr>
              <a:t>Con qué </a:t>
            </a:r>
            <a:r>
              <a:rPr lang="en-US" sz="38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lenguaje</a:t>
            </a:r>
            <a:r>
              <a:rPr lang="en-US" sz="3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informático</a:t>
            </a:r>
            <a:r>
              <a:rPr lang="en-US" sz="3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3800" dirty="0" err="1">
                <a:solidFill>
                  <a:schemeClr val="tx1"/>
                </a:solidFill>
              </a:rPr>
              <a:t>crea</a:t>
            </a:r>
            <a:r>
              <a:rPr lang="en-US" altLang="ko-KR" sz="3800" dirty="0">
                <a:solidFill>
                  <a:schemeClr val="tx1"/>
                </a:solidFill>
              </a:rPr>
              <a:t> una </a:t>
            </a:r>
            <a:r>
              <a:rPr lang="en-US" altLang="ko-KR" sz="3800" dirty="0" err="1">
                <a:solidFill>
                  <a:schemeClr val="tx1"/>
                </a:solidFill>
              </a:rPr>
              <a:t>pagina</a:t>
            </a:r>
            <a:r>
              <a:rPr lang="en-US" altLang="ko-KR" sz="3800" dirty="0">
                <a:solidFill>
                  <a:schemeClr val="tx1"/>
                </a:solidFill>
              </a:rPr>
              <a:t> web</a:t>
            </a:r>
            <a:r>
              <a:rPr lang="en-US" sz="3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3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C3C7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3949700" y="2134394"/>
            <a:ext cx="7480300" cy="336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2400"/>
              <a:buFont typeface="Arial"/>
              <a:buNone/>
            </a:pPr>
            <a:r>
              <a:rPr lang="en-US" dirty="0"/>
              <a:t>?¿</a:t>
            </a:r>
            <a:r>
              <a:rPr lang="en-US" dirty="0" err="1"/>
              <a:t>Qué</a:t>
            </a:r>
            <a:r>
              <a:rPr lang="en-US" dirty="0"/>
              <a:t> es la web?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400"/>
              <a:buFont typeface="Arial"/>
              <a:buNone/>
            </a:pPr>
            <a:r>
              <a:rPr lang="en-US" dirty="0" err="1"/>
              <a:t>Programación</a:t>
            </a:r>
            <a:r>
              <a:rPr lang="en-US" dirty="0"/>
              <a:t> web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400"/>
              <a:buFont typeface="Arial"/>
              <a:buNone/>
            </a:pPr>
            <a:r>
              <a:rPr lang="en-US" dirty="0"/>
              <a:t>El </a:t>
            </a:r>
            <a:r>
              <a:rPr lang="en-US" dirty="0" err="1"/>
              <a:t>ambiente</a:t>
            </a:r>
            <a:r>
              <a:rPr lang="en-US" dirty="0"/>
              <a:t> del </a:t>
            </a:r>
            <a:r>
              <a:rPr lang="en-US" dirty="0" err="1"/>
              <a:t>desarrollo</a:t>
            </a:r>
            <a:endParaRPr dirty="0"/>
          </a:p>
        </p:txBody>
      </p:sp>
      <p:sp>
        <p:nvSpPr>
          <p:cNvPr id="85" name="Google Shape;85;p2"/>
          <p:cNvSpPr txBox="1">
            <a:spLocks noGrp="1"/>
          </p:cNvSpPr>
          <p:nvPr>
            <p:ph type="body" idx="2"/>
          </p:nvPr>
        </p:nvSpPr>
        <p:spPr>
          <a:xfrm>
            <a:off x="3143250" y="863600"/>
            <a:ext cx="60325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6000"/>
              <a:buNone/>
            </a:pPr>
            <a:r>
              <a:rPr lang="en-US"/>
              <a:t>CONTENIDO</a:t>
            </a: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body" idx="3"/>
          </p:nvPr>
        </p:nvSpPr>
        <p:spPr>
          <a:xfrm>
            <a:off x="3143250" y="2134393"/>
            <a:ext cx="806450" cy="336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404B"/>
              </a:buClr>
              <a:buSzPts val="3600"/>
              <a:buFont typeface="Arial"/>
              <a:buNone/>
            </a:pPr>
            <a:r>
              <a:rPr lang="en-US"/>
              <a:t>01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1404B"/>
              </a:buClr>
              <a:buSzPts val="3600"/>
              <a:buFont typeface="Arial"/>
              <a:buNone/>
            </a:pPr>
            <a:r>
              <a:rPr lang="en-US"/>
              <a:t>02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1404B"/>
              </a:buClr>
              <a:buSzPts val="3600"/>
              <a:buFont typeface="Arial"/>
              <a:buNone/>
            </a:pPr>
            <a:r>
              <a:rPr lang="en-US"/>
              <a:t>03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>
            <a:spLocks noGrp="1"/>
          </p:cNvSpPr>
          <p:nvPr>
            <p:ph type="body" idx="1"/>
          </p:nvPr>
        </p:nvSpPr>
        <p:spPr>
          <a:xfrm>
            <a:off x="1533525" y="1854200"/>
            <a:ext cx="9172576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 err="1"/>
              <a:t>Programación</a:t>
            </a:r>
            <a:r>
              <a:rPr lang="en-US" altLang="ko-KR" dirty="0"/>
              <a:t> web</a:t>
            </a:r>
            <a:endParaRPr dirty="0"/>
          </a:p>
        </p:txBody>
      </p:sp>
      <p:sp>
        <p:nvSpPr>
          <p:cNvPr id="255" name="Google Shape;255;p20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57" name="Google Shape;257;p20"/>
          <p:cNvSpPr txBox="1"/>
          <p:nvPr/>
        </p:nvSpPr>
        <p:spPr>
          <a:xfrm>
            <a:off x="2401803" y="3045047"/>
            <a:ext cx="7473717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C3C7D5"/>
                </a:solidFill>
              </a:rPr>
              <a:t>+</a:t>
            </a:r>
            <a:r>
              <a:rPr lang="en-US" sz="4800" dirty="0">
                <a:solidFill>
                  <a:srgbClr val="C3C7D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dirty="0" err="1">
                <a:solidFill>
                  <a:srgbClr val="C3C7D5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sz="2800" dirty="0">
              <a:solidFill>
                <a:srgbClr val="C3C7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>
            <a:spLocks noGrp="1"/>
          </p:cNvSpPr>
          <p:nvPr>
            <p:ph type="body" idx="1"/>
          </p:nvPr>
        </p:nvSpPr>
        <p:spPr>
          <a:xfrm>
            <a:off x="1533525" y="1854200"/>
            <a:ext cx="9172576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r>
              <a:rPr lang="en-US"/>
              <a:t>La primera página web del mundo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r>
              <a:rPr lang="en-US"/>
              <a:t>Web inicial/primitiva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r>
              <a:rPr lang="en-US"/>
              <a:t>Contiene el código HTML</a:t>
            </a:r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 err="1"/>
              <a:t>Programación</a:t>
            </a:r>
            <a:r>
              <a:rPr lang="en-US" altLang="ko-KR" dirty="0"/>
              <a:t> web</a:t>
            </a:r>
            <a:endParaRPr dirty="0"/>
          </a:p>
        </p:txBody>
      </p:sp>
      <p:sp>
        <p:nvSpPr>
          <p:cNvPr id="264" name="Google Shape;264;p21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1447800" y="158035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215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sz="20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sz="20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5400"/>
              <a:buFont typeface="Arial"/>
              <a:buNone/>
            </a:pPr>
            <a:r>
              <a:rPr lang="en-US" sz="5400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http://</a:t>
            </a:r>
            <a:r>
              <a:rPr lang="en-US" sz="5400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info.cern.ch</a:t>
            </a:r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391499" y="5123791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52C41"/>
                </a:solidFill>
              </a:rPr>
              <a:t>#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65792" y="469605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52C41"/>
                </a:solidFill>
              </a:rPr>
              <a:t>#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88342" y="431588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52C41"/>
                </a:solidFill>
              </a:rPr>
              <a:t>#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 err="1"/>
              <a:t>Programación</a:t>
            </a:r>
            <a:r>
              <a:rPr lang="en-US" altLang="ko-KR" dirty="0"/>
              <a:t> web</a:t>
            </a:r>
            <a:endParaRPr dirty="0"/>
          </a:p>
        </p:txBody>
      </p:sp>
      <p:sp>
        <p:nvSpPr>
          <p:cNvPr id="273" name="Google Shape;273;p22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74" name="Google Shape;274;p22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75" name="Google Shape;275;p22"/>
          <p:cNvSpPr txBox="1"/>
          <p:nvPr/>
        </p:nvSpPr>
        <p:spPr>
          <a:xfrm>
            <a:off x="2203021" y="3035107"/>
            <a:ext cx="7473717" cy="114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¿ HTML y CSS son </a:t>
            </a:r>
            <a:r>
              <a:rPr lang="en-US" sz="3800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lenguajes</a:t>
            </a:r>
            <a:r>
              <a:rPr lang="en-US" sz="3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de la </a:t>
            </a:r>
            <a:r>
              <a:rPr lang="en-US" sz="3800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programación</a:t>
            </a:r>
            <a:r>
              <a:rPr lang="en-US" sz="3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?</a:t>
            </a:r>
            <a:endParaRPr sz="3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 err="1"/>
              <a:t>Programación</a:t>
            </a:r>
            <a:r>
              <a:rPr lang="en-US" altLang="ko-KR" dirty="0"/>
              <a:t> web</a:t>
            </a:r>
            <a:endParaRPr dirty="0"/>
          </a:p>
        </p:txBody>
      </p:sp>
      <p:sp>
        <p:nvSpPr>
          <p:cNvPr id="281" name="Google Shape;281;p23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82" name="Google Shape;282;p23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83" name="Google Shape;283;p23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>
              <a:lnSpc>
                <a:spcPct val="90000"/>
              </a:lnSpc>
              <a:spcBef>
                <a:spcPts val="500"/>
              </a:spcBef>
              <a:buSzPts val="2000"/>
            </a:pPr>
            <a:r>
              <a:rPr lang="en-US" altLang="ko-KR" sz="1800" dirty="0" err="1"/>
              <a:t>lenguaje</a:t>
            </a:r>
            <a:r>
              <a:rPr lang="en-US" altLang="ko-KR" sz="1800" dirty="0"/>
              <a:t> de la </a:t>
            </a:r>
            <a:r>
              <a:rPr lang="en-US" altLang="ko-KR" sz="1800" dirty="0" err="1"/>
              <a:t>programación</a:t>
            </a:r>
            <a:endParaRPr lang="en-US" altLang="ko-KR" sz="1800" dirty="0"/>
          </a:p>
          <a:p>
            <a:pPr marL="457200" lvl="1">
              <a:lnSpc>
                <a:spcPct val="90000"/>
              </a:lnSpc>
              <a:spcBef>
                <a:spcPts val="500"/>
              </a:spcBef>
              <a:buSzPts val="2000"/>
            </a:pPr>
            <a:r>
              <a:rPr lang="es-ES" altLang="ko-KR" sz="1800" dirty="0"/>
              <a:t>Un lenguaje de programación es un lenguaje formal diseñado para realizar procesos que       </a:t>
            </a:r>
          </a:p>
          <a:p>
            <a:pPr lvl="0">
              <a:lnSpc>
                <a:spcPct val="90000"/>
              </a:lnSpc>
              <a:buSzPts val="2400"/>
            </a:pPr>
            <a:r>
              <a:rPr lang="es-ES" altLang="ko-KR" sz="1800" dirty="0"/>
              <a:t>        pueden ser llevados a cabo por máquinas como las computadoras</a:t>
            </a:r>
            <a:endParaRPr lang="en-US" sz="180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endParaRPr lang="en-US" sz="1800" dirty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endParaRPr lang="en-US" sz="18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1800" b="0" i="0" u="none" strike="noStrike" cap="none" dirty="0">
                <a:solidFill>
                  <a:srgbClr val="000000"/>
                </a:solidFill>
                <a:sym typeface="Arial"/>
              </a:rPr>
              <a:t>HTML(Hyper Text Markup Language) </a:t>
            </a:r>
            <a:endParaRPr lang="en-US" sz="1800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  <a:sym typeface="Arial"/>
              </a:rPr>
              <a:t>lenguaje</a:t>
            </a:r>
            <a:r>
              <a:rPr lang="en-US" sz="1800" dirty="0">
                <a:solidFill>
                  <a:schemeClr val="dk1"/>
                </a:solidFill>
                <a:sym typeface="Arial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sym typeface="Arial"/>
              </a:rPr>
              <a:t>marcado</a:t>
            </a:r>
            <a:r>
              <a:rPr lang="en-US" sz="1800" dirty="0">
                <a:solidFill>
                  <a:schemeClr val="dk1"/>
                </a:solidFill>
                <a:sym typeface="Arial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sym typeface="Arial"/>
              </a:rPr>
              <a:t>hipertexto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0" i="0" u="none" strike="noStrike" cap="none" dirty="0">
                <a:solidFill>
                  <a:srgbClr val="000000"/>
                </a:solidFill>
                <a:sym typeface="Arial"/>
              </a:rPr>
              <a:t>Es el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sym typeface="Arial"/>
              </a:rPr>
              <a:t>lenguaje</a:t>
            </a:r>
            <a:r>
              <a:rPr lang="en-US" sz="1800" b="0" i="0" u="none" strike="noStrike" cap="none" dirty="0">
                <a:solidFill>
                  <a:srgbClr val="000000"/>
                </a:solidFill>
                <a:sym typeface="Arial"/>
              </a:rPr>
              <a:t>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sym typeface="Arial"/>
              </a:rPr>
              <a:t>marcado</a:t>
            </a:r>
            <a:r>
              <a:rPr lang="en-US" sz="18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sym typeface="Arial"/>
              </a:rPr>
              <a:t>predominante</a:t>
            </a:r>
            <a:r>
              <a:rPr lang="en-US" sz="1800" b="0" i="0" u="none" strike="noStrike" cap="none" dirty="0">
                <a:solidFill>
                  <a:srgbClr val="000000"/>
                </a:solidFill>
                <a:sym typeface="Arial"/>
              </a:rPr>
              <a:t> para la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sym typeface="Arial"/>
              </a:rPr>
              <a:t>elaboración</a:t>
            </a:r>
            <a:r>
              <a:rPr lang="en-US" sz="1800" b="0" i="0" u="none" strike="noStrike" cap="none" dirty="0">
                <a:solidFill>
                  <a:srgbClr val="000000"/>
                </a:solidFill>
                <a:sym typeface="Arial"/>
              </a:rPr>
              <a:t>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sym typeface="Arial"/>
              </a:rPr>
              <a:t>páginas</a:t>
            </a:r>
            <a:r>
              <a:rPr lang="en-US" sz="1800" b="0" i="0" u="none" strike="noStrike" cap="none" dirty="0">
                <a:solidFill>
                  <a:srgbClr val="000000"/>
                </a:solidFill>
                <a:sym typeface="Arial"/>
              </a:rPr>
              <a:t> web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i="0" u="none" strike="noStrike" cap="none" dirty="0">
                <a:solidFill>
                  <a:srgbClr val="000000"/>
                </a:solidFill>
                <a:sym typeface="Arial"/>
              </a:rPr>
              <a:t>el </a:t>
            </a:r>
            <a:r>
              <a:rPr lang="en-US" sz="1800" i="0" u="none" strike="noStrike" cap="none" dirty="0" err="1">
                <a:solidFill>
                  <a:srgbClr val="000000"/>
                </a:solidFill>
                <a:sym typeface="Arial"/>
              </a:rPr>
              <a:t>lenguaje</a:t>
            </a:r>
            <a:r>
              <a:rPr lang="en-US" sz="1800" i="0" u="none" strike="noStrike" cap="none" dirty="0">
                <a:solidFill>
                  <a:srgbClr val="000000"/>
                </a:solidFill>
                <a:sym typeface="Arial"/>
              </a:rPr>
              <a:t> de </a:t>
            </a:r>
            <a:r>
              <a:rPr lang="en-US" sz="1800" i="0" u="none" strike="noStrike" cap="none" dirty="0" err="1">
                <a:solidFill>
                  <a:srgbClr val="000000"/>
                </a:solidFill>
                <a:sym typeface="Arial"/>
              </a:rPr>
              <a:t>marcas</a:t>
            </a:r>
            <a:endParaRPr lang="en-US" sz="1800" dirty="0"/>
          </a:p>
          <a:p>
            <a:pPr marL="457200"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sym typeface="Arial"/>
              </a:rPr>
              <a:t>Lenguaje</a:t>
            </a:r>
            <a:r>
              <a:rPr lang="en-US" sz="1800" b="0" i="0" u="none" strike="noStrike" cap="none" dirty="0">
                <a:solidFill>
                  <a:srgbClr val="000000"/>
                </a:solidFill>
                <a:sym typeface="Arial"/>
              </a:rPr>
              <a:t> que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sym typeface="Arial"/>
              </a:rPr>
              <a:t>especifica</a:t>
            </a:r>
            <a:r>
              <a:rPr lang="en-US" sz="1800" b="0" i="0" u="none" strike="noStrike" cap="none" dirty="0">
                <a:solidFill>
                  <a:srgbClr val="000000"/>
                </a:solidFill>
                <a:sym typeface="Arial"/>
              </a:rPr>
              <a:t> la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sym typeface="Arial"/>
              </a:rPr>
              <a:t>estructura</a:t>
            </a:r>
            <a:r>
              <a:rPr lang="en-US" sz="1800" b="0" i="0" u="none" strike="noStrike" cap="none" dirty="0">
                <a:solidFill>
                  <a:srgbClr val="000000"/>
                </a:solidFill>
                <a:sym typeface="Arial"/>
              </a:rPr>
              <a:t> de</a:t>
            </a:r>
            <a:r>
              <a:rPr lang="en-US" sz="1800" dirty="0"/>
              <a:t> la </a:t>
            </a:r>
            <a:r>
              <a:rPr lang="en-US" sz="1800" dirty="0" err="1"/>
              <a:t>información</a:t>
            </a:r>
            <a:r>
              <a:rPr lang="en-US" sz="1800" dirty="0"/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sym typeface="Arial"/>
              </a:rPr>
              <a:t>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sym typeface="Arial"/>
              </a:rPr>
              <a:t>través</a:t>
            </a:r>
            <a:r>
              <a:rPr lang="en-US" sz="1800" b="0" i="0" u="none" strike="noStrike" cap="none" dirty="0">
                <a:solidFill>
                  <a:srgbClr val="000000"/>
                </a:solidFill>
                <a:sym typeface="Arial"/>
              </a:rPr>
              <a:t> de</a:t>
            </a:r>
            <a:r>
              <a:rPr lang="en-US" sz="1800" dirty="0"/>
              <a:t>l </a:t>
            </a:r>
            <a:r>
              <a:rPr lang="en-US" sz="1800" dirty="0" err="1"/>
              <a:t>uso</a:t>
            </a:r>
            <a:r>
              <a:rPr lang="en-US" sz="1800" dirty="0"/>
              <a:t> de las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sym typeface="Arial"/>
              </a:rPr>
              <a:t>etiquetas</a:t>
            </a:r>
            <a:r>
              <a:rPr lang="en-US" sz="1800" dirty="0"/>
              <a:t>. 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13716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 err="1"/>
              <a:t>Programación</a:t>
            </a:r>
            <a:r>
              <a:rPr lang="en-US" altLang="ko-KR" dirty="0"/>
              <a:t> web</a:t>
            </a:r>
            <a:endParaRPr dirty="0"/>
          </a:p>
        </p:txBody>
      </p:sp>
      <p:sp>
        <p:nvSpPr>
          <p:cNvPr id="289" name="Google Shape;289;p24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91" name="Google Shape;291;p24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AutoNum type="romanUcPeriod"/>
            </a:pPr>
            <a:r>
              <a:rPr lang="en-US" sz="2000" dirty="0" err="1">
                <a:solidFill>
                  <a:srgbClr val="252C41"/>
                </a:solidFill>
              </a:rPr>
              <a:t>P</a:t>
            </a:r>
            <a:r>
              <a:rPr lang="en-US" sz="2000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roceso</a:t>
            </a:r>
            <a:r>
              <a:rPr lang="en-US" sz="2000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000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programación</a:t>
            </a:r>
            <a:endParaRPr sz="20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sz="2000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4"/>
          <p:cNvSpPr/>
          <p:nvPr/>
        </p:nvSpPr>
        <p:spPr>
          <a:xfrm>
            <a:off x="5160334" y="2996254"/>
            <a:ext cx="1871331" cy="1871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1B20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Procedimiento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4"/>
          <p:cNvSpPr/>
          <p:nvPr/>
        </p:nvSpPr>
        <p:spPr>
          <a:xfrm>
            <a:off x="1427354" y="3428998"/>
            <a:ext cx="224292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3639482" y="3844498"/>
            <a:ext cx="1191598" cy="0"/>
          </a:xfrm>
          <a:prstGeom prst="straightConnector1">
            <a:avLst/>
          </a:prstGeom>
          <a:noFill/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5" name="Google Shape;295;p24"/>
          <p:cNvSpPr/>
          <p:nvPr/>
        </p:nvSpPr>
        <p:spPr>
          <a:xfrm>
            <a:off x="8672954" y="3428999"/>
            <a:ext cx="213712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24"/>
          <p:cNvCxnSpPr/>
          <p:nvPr/>
        </p:nvCxnSpPr>
        <p:spPr>
          <a:xfrm>
            <a:off x="7342802" y="3844497"/>
            <a:ext cx="1191598" cy="0"/>
          </a:xfrm>
          <a:prstGeom prst="straightConnector1">
            <a:avLst/>
          </a:prstGeom>
          <a:noFill/>
          <a:ln w="28575" cap="flat" cmpd="sng">
            <a:solidFill>
              <a:srgbClr val="26262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>
            <a:spLocks noGrp="1"/>
          </p:cNvSpPr>
          <p:nvPr>
            <p:ph type="title"/>
          </p:nvPr>
        </p:nvSpPr>
        <p:spPr>
          <a:xfrm>
            <a:off x="895350" y="3605213"/>
            <a:ext cx="8185150" cy="99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6000"/>
              <a:buFont typeface="Arial"/>
              <a:buNone/>
            </a:pPr>
            <a:r>
              <a:rPr lang="en-US" sz="5000" dirty="0"/>
              <a:t>el </a:t>
            </a:r>
            <a:r>
              <a:rPr lang="en-US" sz="5000" dirty="0" err="1"/>
              <a:t>ambiente</a:t>
            </a:r>
            <a:r>
              <a:rPr lang="en-US" sz="5000" dirty="0"/>
              <a:t> del </a:t>
            </a:r>
            <a:r>
              <a:rPr lang="en-US" sz="5000" dirty="0" err="1"/>
              <a:t>desarrollo</a:t>
            </a:r>
            <a:endParaRPr sz="5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sz="3000" dirty="0"/>
              <a:t>el </a:t>
            </a:r>
            <a:r>
              <a:rPr lang="en-US" altLang="ko-KR" sz="3000" dirty="0" err="1"/>
              <a:t>ambiente</a:t>
            </a:r>
            <a:r>
              <a:rPr lang="en-US" altLang="ko-KR" sz="3000" dirty="0"/>
              <a:t> del </a:t>
            </a:r>
            <a:r>
              <a:rPr lang="en-US" altLang="ko-KR" sz="3000" dirty="0" err="1"/>
              <a:t>desarrollo</a:t>
            </a:r>
            <a:endParaRPr sz="3000" dirty="0"/>
          </a:p>
        </p:txBody>
      </p:sp>
      <p:sp>
        <p:nvSpPr>
          <p:cNvPr id="308" name="Google Shape;308;p26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309" name="Google Shape;309;p26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10" name="Google Shape;310;p26"/>
          <p:cNvSpPr txBox="1"/>
          <p:nvPr/>
        </p:nvSpPr>
        <p:spPr>
          <a:xfrm>
            <a:off x="838200" y="183556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Herramientas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edición</a:t>
            </a:r>
            <a:endParaRPr sz="2200"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 de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Herramientas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programas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</a:t>
            </a:r>
            <a:r>
              <a:rPr lang="en-US" sz="2200" dirty="0"/>
              <a:t> la </a:t>
            </a:r>
            <a:r>
              <a:rPr lang="en-US" sz="2200" dirty="0" err="1"/>
              <a:t>creación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eficaz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códigos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fuente</a:t>
            </a:r>
            <a:r>
              <a:rPr lang="en-US" sz="2200" dirty="0"/>
              <a:t>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endParaRPr lang="en-US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edición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elaborar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una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página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 de internet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 editor,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Vscode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Sublime Text, Adobe Dream Weaver</a:t>
            </a:r>
            <a:endParaRPr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>
            <a:spLocks noGrp="1"/>
          </p:cNvSpPr>
          <p:nvPr>
            <p:ph type="body" idx="1"/>
          </p:nvPr>
        </p:nvSpPr>
        <p:spPr>
          <a:xfrm>
            <a:off x="1533525" y="1854200"/>
            <a:ext cx="9172576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r>
              <a:rPr lang="en-US"/>
              <a:t>                                                     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endParaRPr/>
          </a:p>
        </p:txBody>
      </p:sp>
      <p:sp>
        <p:nvSpPr>
          <p:cNvPr id="316" name="Google Shape;316;p27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sz="3000" dirty="0"/>
              <a:t>el </a:t>
            </a:r>
            <a:r>
              <a:rPr lang="en-US" altLang="ko-KR" sz="3000" dirty="0" err="1"/>
              <a:t>ambiente</a:t>
            </a:r>
            <a:r>
              <a:rPr lang="en-US" altLang="ko-KR" sz="3000" dirty="0"/>
              <a:t> del </a:t>
            </a:r>
            <a:r>
              <a:rPr lang="en-US" altLang="ko-KR" sz="3000" dirty="0" err="1"/>
              <a:t>desarrollo</a:t>
            </a:r>
            <a:endParaRPr sz="3000" dirty="0"/>
          </a:p>
        </p:txBody>
      </p:sp>
      <p:sp>
        <p:nvSpPr>
          <p:cNvPr id="317" name="Google Shape;317;p27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19" name="Google Shape;319;p27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76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76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76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76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101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Vscode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(Visual Studio Code)</a:t>
            </a:r>
            <a:endParaRPr dirty="0"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https://code.visualstudio.com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</a:t>
            </a:r>
            <a:endParaRPr dirty="0"/>
          </a:p>
          <a:p>
            <a:pPr marL="1143000" marR="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overflow survey2018</a:t>
            </a:r>
            <a:endParaRPr sz="2000" dirty="0"/>
          </a:p>
          <a:p>
            <a:pPr marL="1143000" marR="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2000" dirty="0"/>
              <a:t>2018 Developer's Favorite Source Code Editor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9367" y="1918494"/>
            <a:ext cx="2093266" cy="20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sz="3000" dirty="0"/>
              <a:t>el </a:t>
            </a:r>
            <a:r>
              <a:rPr lang="en-US" altLang="ko-KR" sz="3000" dirty="0" err="1"/>
              <a:t>ambiente</a:t>
            </a:r>
            <a:r>
              <a:rPr lang="en-US" altLang="ko-KR" sz="3000" dirty="0"/>
              <a:t> del </a:t>
            </a:r>
            <a:r>
              <a:rPr lang="en-US" altLang="ko-KR" sz="3000" dirty="0" err="1"/>
              <a:t>desarrollo</a:t>
            </a:r>
            <a:endParaRPr sz="3000" dirty="0"/>
          </a:p>
        </p:txBody>
      </p:sp>
      <p:sp>
        <p:nvSpPr>
          <p:cNvPr id="326" name="Google Shape;326;p28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327" name="Google Shape;327;p28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28" name="Google Shape;328;p28"/>
          <p:cNvSpPr txBox="1"/>
          <p:nvPr/>
        </p:nvSpPr>
        <p:spPr>
          <a:xfrm>
            <a:off x="584200" y="1732525"/>
            <a:ext cx="6635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Vscode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Extension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Extensión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Vscode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extensión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Incrementa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eficiencia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400" dirty="0" err="1"/>
              <a:t>M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étodo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descarga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menú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izquierdo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selecciona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extensión</a:t>
            </a:r>
            <a:r>
              <a:rPr lang="en-US" sz="2400" dirty="0"/>
              <a:t>; y, a </a:t>
            </a:r>
            <a:r>
              <a:rPr lang="en-US" sz="2400" dirty="0" err="1"/>
              <a:t>continuación</a:t>
            </a:r>
            <a:r>
              <a:rPr lang="en-US" sz="2400" dirty="0"/>
              <a:t> da </a:t>
            </a:r>
            <a:r>
              <a:rPr lang="en-US" sz="2400" dirty="0" err="1"/>
              <a:t>clic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descargar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p28"/>
          <p:cNvGrpSpPr/>
          <p:nvPr/>
        </p:nvGrpSpPr>
        <p:grpSpPr>
          <a:xfrm>
            <a:off x="7571759" y="1690688"/>
            <a:ext cx="1762741" cy="4434869"/>
            <a:chOff x="1151908" y="1933147"/>
            <a:chExt cx="4295675" cy="4434869"/>
          </a:xfrm>
        </p:grpSpPr>
        <p:pic>
          <p:nvPicPr>
            <p:cNvPr id="330" name="Google Shape;330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51908" y="1933147"/>
              <a:ext cx="4295675" cy="44348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28"/>
            <p:cNvSpPr/>
            <p:nvPr/>
          </p:nvSpPr>
          <p:spPr>
            <a:xfrm>
              <a:off x="1275000" y="3359885"/>
              <a:ext cx="773723" cy="773723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sz="3000" dirty="0"/>
              <a:t>el </a:t>
            </a:r>
            <a:r>
              <a:rPr lang="en-US" altLang="ko-KR" sz="3000" dirty="0" err="1"/>
              <a:t>ambiente</a:t>
            </a:r>
            <a:r>
              <a:rPr lang="en-US" altLang="ko-KR" sz="3000" dirty="0"/>
              <a:t> del </a:t>
            </a:r>
            <a:r>
              <a:rPr lang="en-US" altLang="ko-KR" sz="3000" dirty="0" err="1"/>
              <a:t>desarrollo</a:t>
            </a:r>
            <a:endParaRPr sz="3000" dirty="0"/>
          </a:p>
        </p:txBody>
      </p:sp>
      <p:sp>
        <p:nvSpPr>
          <p:cNvPr id="337" name="Google Shape;337;p29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338" name="Google Shape;338;p29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39" name="Google Shape;339;p29"/>
          <p:cNvSpPr txBox="1"/>
          <p:nvPr/>
        </p:nvSpPr>
        <p:spPr>
          <a:xfrm>
            <a:off x="838200" y="137313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Vscode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Extension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Extensión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Vscode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0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Vscode</a:t>
            </a:r>
            <a:r>
              <a:rPr lang="en-US" sz="2000" b="0" i="0" u="none" strike="noStrike" cap="none" dirty="0">
                <a:solidFill>
                  <a:schemeClr val="tx1"/>
                </a:solidFill>
                <a:sym typeface="Arial"/>
              </a:rPr>
              <a:t> – icons</a:t>
            </a:r>
            <a:endParaRPr dirty="0">
              <a:solidFill>
                <a:schemeClr val="tx1"/>
              </a:solidFill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▪"/>
            </a:pPr>
            <a:r>
              <a:rPr lang="en-US" sz="2400" dirty="0"/>
              <a:t>A </a:t>
            </a:r>
            <a:r>
              <a:rPr lang="en-US" sz="2400" dirty="0" err="1"/>
              <a:t>través</a:t>
            </a:r>
            <a:r>
              <a:rPr lang="en-US" sz="2400" dirty="0"/>
              <a:t> del </a:t>
            </a:r>
            <a:r>
              <a:rPr lang="en-US" sz="2400" dirty="0" err="1"/>
              <a:t>menú</a:t>
            </a:r>
            <a:r>
              <a:rPr lang="en-US" sz="2400" dirty="0"/>
              <a:t> se cambia el </a:t>
            </a:r>
            <a:r>
              <a:rPr lang="en-US" sz="2400" dirty="0" err="1"/>
              <a:t>ícono</a:t>
            </a:r>
            <a:r>
              <a:rPr lang="en-US" sz="2400" dirty="0"/>
              <a:t> </a:t>
            </a:r>
            <a:r>
              <a:rPr lang="en-US" sz="2400" dirty="0" err="1"/>
              <a:t>según</a:t>
            </a:r>
            <a:r>
              <a:rPr lang="en-US" sz="2400" dirty="0"/>
              <a:t> el gusto del </a:t>
            </a:r>
            <a:r>
              <a:rPr lang="en-US" sz="2400" dirty="0" err="1"/>
              <a:t>programador</a:t>
            </a:r>
            <a:r>
              <a:rPr lang="en-US" sz="2400" dirty="0"/>
              <a:t>.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7713" y="4109484"/>
            <a:ext cx="7658100" cy="172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895350" y="3605213"/>
            <a:ext cx="8185150" cy="99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spcBef>
                <a:spcPts val="1000"/>
              </a:spcBef>
              <a:buClr>
                <a:srgbClr val="DDDFE6"/>
              </a:buClr>
              <a:buSzPts val="2400"/>
            </a:pPr>
            <a:r>
              <a:rPr lang="en-US" altLang="ko-KR" dirty="0"/>
              <a:t>¿</a:t>
            </a:r>
            <a:r>
              <a:rPr lang="en-US" altLang="ko-KR" dirty="0" err="1"/>
              <a:t>Qué</a:t>
            </a:r>
            <a:r>
              <a:rPr lang="en-US" altLang="ko-KR" dirty="0"/>
              <a:t> es la web?</a:t>
            </a:r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895350" y="4551364"/>
            <a:ext cx="81851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DFE6"/>
              </a:buClr>
              <a:buSzPts val="2400"/>
              <a:buNone/>
            </a:pPr>
            <a:r>
              <a:rPr lang="en-US" dirty="0"/>
              <a:t>WEB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FE6"/>
              </a:buClr>
              <a:buSzPts val="2400"/>
              <a:buNone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la web?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FE6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sz="3000" dirty="0"/>
              <a:t>el </a:t>
            </a:r>
            <a:r>
              <a:rPr lang="en-US" altLang="ko-KR" sz="3000" dirty="0" err="1"/>
              <a:t>ambiente</a:t>
            </a:r>
            <a:r>
              <a:rPr lang="en-US" altLang="ko-KR" sz="3000" dirty="0"/>
              <a:t> del </a:t>
            </a:r>
            <a:r>
              <a:rPr lang="en-US" altLang="ko-KR" sz="3000" dirty="0" err="1"/>
              <a:t>desarrollo</a:t>
            </a:r>
            <a:endParaRPr sz="3000" dirty="0"/>
          </a:p>
        </p:txBody>
      </p:sp>
      <p:sp>
        <p:nvSpPr>
          <p:cNvPr id="346" name="Google Shape;346;p30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347" name="Google Shape;347;p30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48" name="Google Shape;348;p30"/>
          <p:cNvSpPr txBox="1"/>
          <p:nvPr/>
        </p:nvSpPr>
        <p:spPr>
          <a:xfrm>
            <a:off x="838188" y="17404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Vscode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Extension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Extensión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Vscode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Live Server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2400" dirty="0"/>
              <a:t>Se </a:t>
            </a:r>
            <a:r>
              <a:rPr lang="en-US" sz="2400" dirty="0" err="1"/>
              <a:t>c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/>
              <a:t>la extension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HTML</a:t>
            </a:r>
            <a:r>
              <a:rPr lang="en-US" sz="2400" dirty="0"/>
              <a:t>. La </a:t>
            </a:r>
            <a:r>
              <a:rPr lang="en-US" sz="2400" dirty="0" err="1"/>
              <a:t>misma</a:t>
            </a:r>
            <a:r>
              <a:rPr lang="en-US" sz="2400" dirty="0"/>
              <a:t> se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despu</a:t>
            </a:r>
            <a:r>
              <a:rPr lang="en-US" sz="2400" dirty="0" err="1"/>
              <a:t>és</a:t>
            </a:r>
            <a:r>
              <a:rPr lang="en-US" sz="2400" dirty="0"/>
              <a:t>.                                                       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30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7727" y="3701450"/>
            <a:ext cx="8136546" cy="1854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sz="3000" dirty="0"/>
              <a:t>el </a:t>
            </a:r>
            <a:r>
              <a:rPr lang="en-US" altLang="ko-KR" sz="3000" dirty="0" err="1"/>
              <a:t>ambiente</a:t>
            </a:r>
            <a:r>
              <a:rPr lang="en-US" altLang="ko-KR" sz="3000" dirty="0"/>
              <a:t> del </a:t>
            </a:r>
            <a:r>
              <a:rPr lang="en-US" altLang="ko-KR" sz="3000" dirty="0" err="1"/>
              <a:t>desarrollo</a:t>
            </a:r>
            <a:endParaRPr sz="3000" dirty="0"/>
          </a:p>
        </p:txBody>
      </p:sp>
      <p:sp>
        <p:nvSpPr>
          <p:cNvPr id="355" name="Google Shape;355;p31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356" name="Google Shape;356;p31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57" name="Google Shape;357;p31"/>
          <p:cNvSpPr txBox="1"/>
          <p:nvPr/>
        </p:nvSpPr>
        <p:spPr>
          <a:xfrm>
            <a:off x="838200" y="1825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Vscode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Extension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Extensión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Vscode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Auto Close Tag / Auto Rename Tag :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Etiqueta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cierr</a:t>
            </a:r>
            <a:r>
              <a:rPr lang="en-US" sz="2000" dirty="0" err="1"/>
              <a:t>e-automático</a:t>
            </a:r>
            <a:r>
              <a:rPr lang="en-US" sz="2000" dirty="0"/>
              <a:t>/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/>
              <a:t>Renombrar</a:t>
            </a:r>
            <a:r>
              <a:rPr lang="en-US" sz="2000" dirty="0"/>
              <a:t> de </a:t>
            </a:r>
            <a:r>
              <a:rPr lang="en-US" sz="2000" dirty="0" err="1"/>
              <a:t>manera</a:t>
            </a:r>
            <a:r>
              <a:rPr lang="en-US" sz="2000" dirty="0"/>
              <a:t> </a:t>
            </a:r>
            <a:r>
              <a:rPr lang="en-US" sz="2000" dirty="0" err="1"/>
              <a:t>automática</a:t>
            </a:r>
            <a:r>
              <a:rPr lang="en-US" sz="2000" dirty="0"/>
              <a:t> la </a:t>
            </a:r>
            <a:r>
              <a:rPr lang="en-US" sz="2000" dirty="0" err="1"/>
              <a:t>etiqueta</a:t>
            </a:r>
            <a:r>
              <a:rPr lang="en-US" sz="2000" dirty="0"/>
              <a:t>.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dirty="0" err="1"/>
              <a:t>Crear</a:t>
            </a:r>
            <a:r>
              <a:rPr lang="en-US" sz="1800" dirty="0"/>
              <a:t> </a:t>
            </a:r>
            <a:r>
              <a:rPr lang="en-US" sz="1800" dirty="0" err="1"/>
              <a:t>etiquetas</a:t>
            </a:r>
            <a:r>
              <a:rPr lang="en-US" sz="1800" dirty="0"/>
              <a:t> de </a:t>
            </a:r>
            <a:r>
              <a:rPr lang="en-US" sz="1800" dirty="0" err="1"/>
              <a:t>cierre-automático</a:t>
            </a:r>
            <a:r>
              <a:rPr lang="en-US" sz="1800" dirty="0"/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</a:t>
            </a:r>
            <a:r>
              <a:rPr lang="en-US" sz="1800" dirty="0" err="1"/>
              <a:t>mbiar</a:t>
            </a:r>
            <a:r>
              <a:rPr lang="en-US" sz="1800" dirty="0"/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simultáne</a:t>
            </a:r>
            <a:r>
              <a:rPr lang="en-US" sz="1800" dirty="0" err="1"/>
              <a:t>amente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etiqueta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/>
              <a:t>apertura</a:t>
            </a:r>
            <a:r>
              <a:rPr lang="en-US" sz="1800" dirty="0"/>
              <a:t> y </a:t>
            </a:r>
            <a:r>
              <a:rPr lang="en-US" sz="1800" dirty="0" err="1"/>
              <a:t>cierre</a:t>
            </a:r>
            <a:r>
              <a:rPr lang="en-US" sz="1800" dirty="0"/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31" descr="https://www.notion.so/image/https%3A%2F%2Fs3-us-west-2.amazonaws.com%2Fsecure.notion-static.com%2Fe0125877-9130-4725-bd6b-bff78ca1fcb1%2F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9661" y="3536963"/>
            <a:ext cx="4474140" cy="92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1" descr="https://www.notion.so/image/https%3A%2F%2Fs3-us-west-2.amazonaws.com%2Fsecure.notion-static.com%2Fe531ab5e-c3a5-4846-aa1f-494c70c547e2%2F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5186" y="5045407"/>
            <a:ext cx="4503088" cy="934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>
            <a:spLocks noGrp="1"/>
          </p:cNvSpPr>
          <p:nvPr>
            <p:ph type="body" idx="1"/>
          </p:nvPr>
        </p:nvSpPr>
        <p:spPr>
          <a:xfrm>
            <a:off x="1533525" y="1854200"/>
            <a:ext cx="9172576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65" name="Google Shape;365;p32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sz="3000" dirty="0"/>
              <a:t>el </a:t>
            </a:r>
            <a:r>
              <a:rPr lang="en-US" altLang="ko-KR" sz="3000" dirty="0" err="1"/>
              <a:t>ambiente</a:t>
            </a:r>
            <a:r>
              <a:rPr lang="en-US" altLang="ko-KR" sz="3000" dirty="0"/>
              <a:t> del </a:t>
            </a:r>
            <a:r>
              <a:rPr lang="en-US" altLang="ko-KR" sz="3000" dirty="0" err="1"/>
              <a:t>desarrollo</a:t>
            </a:r>
            <a:endParaRPr sz="3000" dirty="0"/>
          </a:p>
        </p:txBody>
      </p:sp>
      <p:sp>
        <p:nvSpPr>
          <p:cNvPr id="366" name="Google Shape;366;p32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367" name="Google Shape;367;p32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368" name="Google Shape;368;p3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Vscode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Extension</a:t>
            </a:r>
            <a:endParaRPr dirty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Rainbow Brackets</a:t>
            </a:r>
            <a:endParaRPr dirty="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SzPts val="1800"/>
              <a:buFont typeface="Noto Sans Symbols"/>
              <a:buChar char="▪"/>
            </a:pPr>
            <a:r>
              <a:rPr lang="es-ES" altLang="ko-KR" sz="2400" dirty="0"/>
              <a:t>Cambiar los colores de los paréntesis, incrementando la legibilidad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32" descr="스크린샷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5290" y="3429000"/>
            <a:ext cx="8501420" cy="1942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240"/>
              <a:buFont typeface="Arial"/>
              <a:buNone/>
            </a:pPr>
            <a:r>
              <a:rPr lang="en-US" sz="3240" dirty="0"/>
              <a:t>¿</a:t>
            </a:r>
            <a:r>
              <a:rPr lang="en-US" sz="3240" dirty="0" err="1"/>
              <a:t>Qué</a:t>
            </a:r>
            <a:r>
              <a:rPr lang="en-US" sz="3240" dirty="0"/>
              <a:t> es la web?</a:t>
            </a:r>
            <a:br>
              <a:rPr lang="en-US" sz="3240" dirty="0"/>
            </a:br>
            <a:endParaRPr sz="3240" dirty="0"/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1509711" y="3800028"/>
            <a:ext cx="9172576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400"/>
              <a:buNone/>
            </a:pPr>
            <a:r>
              <a:rPr lang="en-US" sz="2400" b="1" dirty="0" err="1"/>
              <a:t>Ejemplo</a:t>
            </a:r>
            <a:r>
              <a:rPr lang="en-US" sz="2400" b="1" dirty="0"/>
              <a:t>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400"/>
              <a:buNone/>
            </a:pPr>
            <a:r>
              <a:rPr lang="en-US" sz="2400" dirty="0"/>
              <a:t>Internet=</a:t>
            </a:r>
            <a:r>
              <a:rPr lang="en-US" sz="2400" dirty="0" err="1"/>
              <a:t>carretera</a:t>
            </a:r>
            <a:r>
              <a:rPr lang="en-US" sz="2400" dirty="0"/>
              <a:t>, web=</a:t>
            </a:r>
            <a:r>
              <a:rPr lang="en-US" sz="2400" dirty="0" err="1"/>
              <a:t>carro</a:t>
            </a:r>
            <a:r>
              <a:rPr lang="en-US" sz="2400" dirty="0"/>
              <a:t> que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 </a:t>
            </a:r>
            <a:r>
              <a:rPr lang="en-US" sz="2400" dirty="0" err="1"/>
              <a:t>carretera</a:t>
            </a:r>
            <a:endParaRPr sz="2400" dirty="0"/>
          </a:p>
          <a:p>
            <a:pPr marL="3429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dirty="0"/>
          </a:p>
        </p:txBody>
      </p:sp>
      <p:sp>
        <p:nvSpPr>
          <p:cNvPr id="103" name="Google Shape;103;p4"/>
          <p:cNvSpPr txBox="1"/>
          <p:nvPr/>
        </p:nvSpPr>
        <p:spPr>
          <a:xfrm>
            <a:off x="2359140" y="2505670"/>
            <a:ext cx="747371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Internet </a:t>
            </a:r>
            <a:r>
              <a:rPr lang="en-US" sz="6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vs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WEB</a:t>
            </a:r>
            <a:endParaRPr sz="3600" b="1" i="0" u="none" strike="noStrike" cap="none" dirty="0">
              <a:solidFill>
                <a:srgbClr val="C3C7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5145418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la web?</a:t>
            </a:r>
            <a:endParaRPr dirty="0"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l="23477" t="9302" r="23579" b="9458"/>
          <a:stretch/>
        </p:blipFill>
        <p:spPr>
          <a:xfrm>
            <a:off x="3654055" y="1341019"/>
            <a:ext cx="4883888" cy="468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773855" y="543489"/>
            <a:ext cx="5390515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600"/>
              <a:buFont typeface="Arial"/>
              <a:buNone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la web?</a:t>
            </a:r>
            <a:endParaRPr dirty="0"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9" name="Google Shape;119;p6"/>
          <p:cNvSpPr txBox="1"/>
          <p:nvPr/>
        </p:nvSpPr>
        <p:spPr>
          <a:xfrm>
            <a:off x="838200" y="1825624"/>
            <a:ext cx="10515600" cy="446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3060"/>
              <a:buFont typeface="Arial"/>
              <a:buNone/>
            </a:pPr>
            <a:endParaRPr sz="28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3060"/>
              <a:buFont typeface="Arial"/>
              <a:buNone/>
            </a:pPr>
            <a:r>
              <a:rPr lang="en-US" sz="306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La web es un </a:t>
            </a:r>
            <a:r>
              <a:rPr lang="en-US" sz="306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en-US" sz="306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que surge con el fin de </a:t>
            </a:r>
            <a:r>
              <a:rPr lang="en-US" sz="306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transmitir</a:t>
            </a:r>
            <a:r>
              <a:rPr lang="en-US" sz="306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sz="306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06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manera</a:t>
            </a:r>
            <a:r>
              <a:rPr lang="en-US" sz="306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eficaz</a:t>
            </a:r>
            <a:r>
              <a:rPr lang="en-US" sz="306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306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rápida</a:t>
            </a:r>
            <a:r>
              <a:rPr lang="en-US" sz="306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, a </a:t>
            </a:r>
            <a:r>
              <a:rPr lang="en-US" sz="306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través</a:t>
            </a:r>
            <a:r>
              <a:rPr lang="en-US" sz="306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06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uso</a:t>
            </a:r>
            <a:r>
              <a:rPr lang="en-US" sz="306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del internet y de la </a:t>
            </a:r>
            <a:r>
              <a:rPr lang="en-US" sz="306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tecnología</a:t>
            </a:r>
            <a:r>
              <a:rPr lang="en-US" sz="306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3060"/>
              <a:buFont typeface="Arial"/>
              <a:buNone/>
            </a:pPr>
            <a:endParaRPr sz="306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3060"/>
              <a:buFont typeface="Arial"/>
              <a:buNone/>
            </a:pPr>
            <a:r>
              <a:rPr lang="en-US" sz="306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Por </a:t>
            </a:r>
            <a:r>
              <a:rPr lang="en-US" sz="306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ende</a:t>
            </a:r>
            <a:r>
              <a:rPr lang="en-US" sz="306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, la web y el internet </a:t>
            </a:r>
            <a:r>
              <a:rPr lang="en-US" sz="306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están</a:t>
            </a:r>
            <a:r>
              <a:rPr lang="en-US" sz="306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intimamente</a:t>
            </a:r>
            <a:r>
              <a:rPr lang="en-US" sz="306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6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ligados</a:t>
            </a:r>
            <a:r>
              <a:rPr lang="en-US" sz="306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, y </a:t>
            </a:r>
            <a:r>
              <a:rPr lang="en-US" sz="306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306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306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actualidad</a:t>
            </a:r>
            <a:r>
              <a:rPr lang="en-US" sz="306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, el </a:t>
            </a:r>
            <a:r>
              <a:rPr lang="en-US" sz="306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uso</a:t>
            </a:r>
            <a:r>
              <a:rPr lang="en-US" sz="306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del internet ha </a:t>
            </a:r>
            <a:r>
              <a:rPr lang="en-US" sz="306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incrementado</a:t>
            </a:r>
            <a:r>
              <a:rPr lang="en-US" sz="306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y se ha </a:t>
            </a:r>
            <a:r>
              <a:rPr lang="en-US" sz="306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expandido</a:t>
            </a:r>
            <a:r>
              <a:rPr lang="en-US" sz="306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306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través</a:t>
            </a:r>
            <a:r>
              <a:rPr lang="en-US" sz="306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 la web</a:t>
            </a:r>
            <a:endParaRPr sz="306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/>
            <a:r>
              <a:rPr lang="en-US" altLang="ko-KR" dirty="0"/>
              <a:t>¿</a:t>
            </a:r>
            <a:r>
              <a:rPr lang="en-US" altLang="ko-KR" dirty="0" err="1"/>
              <a:t>Qué</a:t>
            </a:r>
            <a:r>
              <a:rPr lang="en-US" altLang="ko-KR" dirty="0"/>
              <a:t> es la web?</a:t>
            </a:r>
            <a:br>
              <a:rPr lang="en-US" altLang="ko-KR" dirty="0"/>
            </a:br>
            <a:endParaRPr dirty="0"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27" name="Google Shape;127;p7"/>
          <p:cNvSpPr txBox="1"/>
          <p:nvPr/>
        </p:nvSpPr>
        <p:spPr>
          <a:xfrm>
            <a:off x="2401803" y="3045047"/>
            <a:ext cx="7473717" cy="158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 </a:t>
            </a:r>
            <a:r>
              <a:rPr lang="en-US" sz="5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Cómo</a:t>
            </a:r>
            <a:r>
              <a:rPr lang="en-US" sz="5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funciona</a:t>
            </a:r>
            <a:r>
              <a:rPr lang="en-US" sz="5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el internet?</a:t>
            </a:r>
            <a:endParaRPr sz="54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/>
            <a:r>
              <a:rPr lang="en-US" altLang="ko-KR" dirty="0"/>
              <a:t>¿</a:t>
            </a:r>
            <a:r>
              <a:rPr lang="en-US" altLang="ko-KR" dirty="0" err="1"/>
              <a:t>Qué</a:t>
            </a:r>
            <a:r>
              <a:rPr lang="en-US" altLang="ko-KR" dirty="0"/>
              <a:t> es la web?</a:t>
            </a:r>
            <a:br>
              <a:rPr lang="en-US" altLang="ko-KR" dirty="0"/>
            </a:br>
            <a:endParaRPr dirty="0"/>
          </a:p>
        </p:txBody>
      </p:sp>
      <p:sp>
        <p:nvSpPr>
          <p:cNvPr id="133" name="Google Shape;133;p8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5" name="Google Shape;135;p8"/>
          <p:cNvSpPr txBox="1"/>
          <p:nvPr/>
        </p:nvSpPr>
        <p:spPr>
          <a:xfrm>
            <a:off x="838200" y="196317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000"/>
            </a:pP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computadoras</a:t>
            </a:r>
            <a:endParaRPr sz="20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El principio </a:t>
            </a:r>
            <a:r>
              <a:rPr lang="en-US" sz="28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8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básico</a:t>
            </a:r>
            <a:r>
              <a:rPr lang="en-US" sz="28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cómo</a:t>
            </a:r>
            <a:r>
              <a:rPr lang="en-US" sz="28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funciona</a:t>
            </a:r>
            <a:r>
              <a:rPr lang="en-US" sz="28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el internet se </a:t>
            </a:r>
            <a:r>
              <a:rPr lang="en-US" sz="28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ejemplifica</a:t>
            </a:r>
            <a:r>
              <a:rPr lang="en-US" sz="28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8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través</a:t>
            </a:r>
            <a:r>
              <a:rPr lang="en-US" sz="28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8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uso</a:t>
            </a:r>
            <a:r>
              <a:rPr lang="en-US" sz="28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 dos </a:t>
            </a:r>
            <a:r>
              <a:rPr lang="en-US" sz="28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computadoras</a:t>
            </a:r>
            <a:r>
              <a:rPr lang="en-US" sz="28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mediante</a:t>
            </a:r>
            <a:r>
              <a:rPr lang="en-US" sz="28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28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cuales</a:t>
            </a:r>
            <a:r>
              <a:rPr lang="en-US" sz="28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8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transmite</a:t>
            </a:r>
            <a:r>
              <a:rPr lang="en-US" sz="28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8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recibe</a:t>
            </a:r>
            <a:r>
              <a:rPr lang="en-US" sz="28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(o </a:t>
            </a:r>
            <a:r>
              <a:rPr lang="en-US" sz="28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viceversa</a:t>
            </a:r>
            <a:r>
              <a:rPr lang="en-US" sz="28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) una </a:t>
            </a:r>
            <a:r>
              <a:rPr lang="en-US" sz="28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cierta</a:t>
            </a:r>
            <a:r>
              <a:rPr lang="en-US" sz="28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cantidad</a:t>
            </a:r>
            <a:r>
              <a:rPr lang="en-US" sz="28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sz="28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8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12073A0-BEC1-6B49-9B14-4BA9B8DC4F27}"/>
              </a:ext>
            </a:extLst>
          </p:cNvPr>
          <p:cNvGrpSpPr/>
          <p:nvPr/>
        </p:nvGrpSpPr>
        <p:grpSpPr>
          <a:xfrm>
            <a:off x="2544613" y="1397237"/>
            <a:ext cx="7102773" cy="1871331"/>
            <a:chOff x="3287236" y="1270627"/>
            <a:chExt cx="7102773" cy="1871331"/>
          </a:xfrm>
        </p:grpSpPr>
        <p:sp>
          <p:nvSpPr>
            <p:cNvPr id="136" name="Google Shape;136;p8"/>
            <p:cNvSpPr/>
            <p:nvPr/>
          </p:nvSpPr>
          <p:spPr>
            <a:xfrm>
              <a:off x="3287236" y="1270627"/>
              <a:ext cx="1871331" cy="1871331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rgbClr val="1B202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Computer1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18678" y="1270627"/>
              <a:ext cx="1871331" cy="1871331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rgbClr val="1B202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Computer2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/>
            <a:r>
              <a:rPr lang="en-US" altLang="ko-KR" dirty="0"/>
              <a:t>¿</a:t>
            </a:r>
            <a:r>
              <a:rPr lang="en-US" altLang="ko-KR" dirty="0" err="1"/>
              <a:t>Qué</a:t>
            </a:r>
            <a:r>
              <a:rPr lang="en-US" altLang="ko-KR" dirty="0"/>
              <a:t> es la web?</a:t>
            </a:r>
            <a:br>
              <a:rPr lang="en-US" altLang="ko-KR" dirty="0"/>
            </a:br>
            <a:endParaRPr dirty="0"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2"/>
          </p:nvPr>
        </p:nvSpPr>
        <p:spPr>
          <a:xfrm>
            <a:off x="-101600" y="292100"/>
            <a:ext cx="1117600" cy="83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F5F9"/>
              </a:buClr>
              <a:buSzPts val="5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ldNum" idx="12"/>
          </p:nvPr>
        </p:nvSpPr>
        <p:spPr>
          <a:xfrm>
            <a:off x="11099800" y="6287408"/>
            <a:ext cx="9921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45" name="Google Shape;145;p9"/>
          <p:cNvSpPr txBox="1"/>
          <p:nvPr/>
        </p:nvSpPr>
        <p:spPr>
          <a:xfrm>
            <a:off x="838200" y="2104117"/>
            <a:ext cx="10515600" cy="446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22542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52C41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542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1850"/>
            </a:pPr>
            <a:r>
              <a:rPr lang="en-US" sz="20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52C41"/>
              </a:buClr>
              <a:buSzPts val="2590"/>
              <a:buFont typeface="Arial"/>
              <a:buNone/>
            </a:pPr>
            <a:r>
              <a:rPr lang="en-US" sz="26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Denominaremos</a:t>
            </a:r>
            <a:r>
              <a:rPr lang="en-US" sz="26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6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ambas</a:t>
            </a:r>
            <a:r>
              <a:rPr lang="en-US" sz="26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computadoras</a:t>
            </a:r>
            <a:r>
              <a:rPr lang="en-US" sz="26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6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siguiente</a:t>
            </a:r>
            <a:r>
              <a:rPr lang="en-US" sz="26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manera</a:t>
            </a:r>
            <a:r>
              <a:rPr lang="en-US" sz="26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6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590"/>
              <a:buFont typeface="Arial"/>
              <a:buNone/>
            </a:pPr>
            <a:endParaRPr lang="en-US" sz="2400" b="0" i="0" u="none" strike="noStrike" cap="none" dirty="0">
              <a:solidFill>
                <a:srgbClr val="252C41"/>
              </a:solidFill>
              <a:sym typeface="Arial"/>
            </a:endParaRPr>
          </a:p>
          <a:p>
            <a:pPr marL="457200" marR="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59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252C41"/>
                </a:solidFill>
                <a:sym typeface="Arial"/>
              </a:rPr>
              <a:t>A una se le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sym typeface="Arial"/>
              </a:rPr>
              <a:t>denominará</a:t>
            </a:r>
            <a:r>
              <a:rPr lang="en-US" sz="2400" b="0" i="0" u="none" strike="noStrike" cap="none" dirty="0">
                <a:solidFill>
                  <a:srgbClr val="252C4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sym typeface="Arial"/>
              </a:rPr>
              <a:t>navegador</a:t>
            </a:r>
            <a:r>
              <a:rPr lang="en-US" sz="2400" b="0" i="0" u="none" strike="noStrike" cap="none" dirty="0">
                <a:solidFill>
                  <a:srgbClr val="252C41"/>
                </a:solidFill>
                <a:sym typeface="Arial"/>
              </a:rPr>
              <a:t> web, y a la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sym typeface="Arial"/>
              </a:rPr>
              <a:t>otra</a:t>
            </a:r>
            <a:r>
              <a:rPr lang="en-US" sz="2400" b="0" i="0" u="none" strike="noStrike" cap="none" dirty="0">
                <a:solidFill>
                  <a:srgbClr val="252C41"/>
                </a:solidFill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sym typeface="Arial"/>
              </a:rPr>
              <a:t>servidor</a:t>
            </a:r>
            <a:r>
              <a:rPr lang="en-US" sz="2400" b="0" i="0" u="none" strike="noStrike" cap="none" dirty="0">
                <a:solidFill>
                  <a:srgbClr val="252C41"/>
                </a:solidFill>
                <a:sym typeface="Arial"/>
              </a:rPr>
              <a:t> web. </a:t>
            </a:r>
            <a:endParaRPr sz="2400" dirty="0"/>
          </a:p>
          <a:p>
            <a:pPr marL="457200" marR="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590"/>
              <a:buFont typeface="Arial"/>
              <a:buNone/>
            </a:pPr>
            <a:endParaRPr lang="en-US" sz="24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252C41"/>
              </a:buClr>
              <a:buSzPts val="259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Asimismo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, es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importante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resaltar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que el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servidor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web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posee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una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dirección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 de IP </a:t>
            </a:r>
            <a:r>
              <a:rPr lang="en-US" sz="2400" b="0" i="0" u="none" strike="noStrike" cap="none" dirty="0" err="1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única</a:t>
            </a:r>
            <a:r>
              <a:rPr lang="en-US" sz="2400" b="0" i="0" u="none" strike="noStrike" cap="none" dirty="0">
                <a:solidFill>
                  <a:srgbClr val="252C4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400" b="0" i="0" u="none" strike="noStrike" cap="none" dirty="0">
              <a:solidFill>
                <a:srgbClr val="252C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2368397" y="1607449"/>
            <a:ext cx="1871331" cy="1871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1B20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7724809" y="1607449"/>
            <a:ext cx="1871331" cy="1871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1B20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1066</Words>
  <Application>Microsoft Macintosh PowerPoint</Application>
  <PresentationFormat>와이드스크린</PresentationFormat>
  <Paragraphs>332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Arial</vt:lpstr>
      <vt:lpstr>Noto Sans Symbols</vt:lpstr>
      <vt:lpstr>Montserrat</vt:lpstr>
      <vt:lpstr>Arimo</vt:lpstr>
      <vt:lpstr>Malgun Gothic</vt:lpstr>
      <vt:lpstr>Office 테마</vt:lpstr>
      <vt:lpstr>WEB</vt:lpstr>
      <vt:lpstr>PowerPoint 프레젠테이션</vt:lpstr>
      <vt:lpstr>¿Qué es la web?</vt:lpstr>
      <vt:lpstr>¿Qué es la web? </vt:lpstr>
      <vt:lpstr>¿Qué es la web?</vt:lpstr>
      <vt:lpstr>¿Qué es la web?</vt:lpstr>
      <vt:lpstr>¿Qué es la web? </vt:lpstr>
      <vt:lpstr>¿Qué es la web? </vt:lpstr>
      <vt:lpstr>¿Qué es la web? </vt:lpstr>
      <vt:lpstr>¿Qué es la web? </vt:lpstr>
      <vt:lpstr>¿Qué es la web?  </vt:lpstr>
      <vt:lpstr>¿Qué es la web? </vt:lpstr>
      <vt:lpstr>¿Qué es la web? </vt:lpstr>
      <vt:lpstr>¿Qué es la web? </vt:lpstr>
      <vt:lpstr>¿Qué es la web? </vt:lpstr>
      <vt:lpstr>Programación web</vt:lpstr>
      <vt:lpstr>Programación web</vt:lpstr>
      <vt:lpstr>Programación web</vt:lpstr>
      <vt:lpstr>Programación web</vt:lpstr>
      <vt:lpstr>Programación web</vt:lpstr>
      <vt:lpstr>Programación web</vt:lpstr>
      <vt:lpstr>Programación web</vt:lpstr>
      <vt:lpstr>Programación web</vt:lpstr>
      <vt:lpstr>Programación web</vt:lpstr>
      <vt:lpstr>el ambiente del desarrollo</vt:lpstr>
      <vt:lpstr>el ambiente del desarrollo</vt:lpstr>
      <vt:lpstr>el ambiente del desarrollo</vt:lpstr>
      <vt:lpstr>el ambiente del desarrollo</vt:lpstr>
      <vt:lpstr>el ambiente del desarrollo</vt:lpstr>
      <vt:lpstr>el ambiente del desarrollo</vt:lpstr>
      <vt:lpstr>el ambiente del desarrollo</vt:lpstr>
      <vt:lpstr>el ambiente del desarrollo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깔끔 템플릿</dc:title>
  <dc:creator>안현정</dc:creator>
  <cp:lastModifiedBy>luciferkala@gmail.com</cp:lastModifiedBy>
  <cp:revision>57</cp:revision>
  <dcterms:created xsi:type="dcterms:W3CDTF">2017-09-02T05:32:31Z</dcterms:created>
  <dcterms:modified xsi:type="dcterms:W3CDTF">2019-08-13T14:57:57Z</dcterms:modified>
</cp:coreProperties>
</file>