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8" r:id="rId4"/>
    <p:sldId id="264" r:id="rId5"/>
    <p:sldId id="257" r:id="rId6"/>
    <p:sldId id="261" r:id="rId7"/>
    <p:sldId id="260" r:id="rId8"/>
    <p:sldId id="265" r:id="rId9"/>
    <p:sldId id="266" r:id="rId10"/>
    <p:sldId id="268" r:id="rId11"/>
    <p:sldId id="267" r:id="rId12"/>
    <p:sldId id="298" r:id="rId13"/>
    <p:sldId id="269" r:id="rId14"/>
    <p:sldId id="270" r:id="rId15"/>
    <p:sldId id="271" r:id="rId16"/>
    <p:sldId id="275" r:id="rId17"/>
    <p:sldId id="274" r:id="rId18"/>
    <p:sldId id="273" r:id="rId19"/>
    <p:sldId id="282" r:id="rId20"/>
    <p:sldId id="272" r:id="rId21"/>
    <p:sldId id="281" r:id="rId22"/>
    <p:sldId id="280" r:id="rId23"/>
    <p:sldId id="279" r:id="rId24"/>
    <p:sldId id="301" r:id="rId25"/>
    <p:sldId id="29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2019. 8. 13.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2019. 8. 13.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s.ryte.com/wiki/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9423" y="2777983"/>
            <a:ext cx="4053848" cy="512225"/>
          </a:xfrm>
        </p:spPr>
        <p:txBody>
          <a:bodyPr>
            <a:noAutofit/>
          </a:bodyPr>
          <a:lstStyle/>
          <a:p>
            <a:r>
              <a:rPr lang="en-US" altLang="ko-KR" sz="3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HTML</a:t>
            </a:r>
            <a:endParaRPr lang="ko-KR" altLang="en-US" sz="3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2019.08.08</a:t>
            </a:r>
          </a:p>
          <a:p>
            <a:r>
              <a:rPr lang="en-US" altLang="ko-KR" dirty="0"/>
              <a:t>By La </a:t>
            </a:r>
            <a:r>
              <a:rPr lang="en-US" altLang="ko-KR" dirty="0" err="1"/>
              <a:t>familia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677" y="292100"/>
            <a:ext cx="7386473" cy="616017"/>
          </a:xfrm>
        </p:spPr>
        <p:txBody>
          <a:bodyPr>
            <a:normAutofit/>
          </a:bodyPr>
          <a:lstStyle/>
          <a:p>
            <a:r>
              <a:rPr lang="es-PE" altLang="ko-KR" dirty="0"/>
              <a:t>La estructura básica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0AF388-2A60-4CB0-8EC3-BD888EF36F59}"/>
              </a:ext>
            </a:extLst>
          </p:cNvPr>
          <p:cNvSpPr/>
          <p:nvPr/>
        </p:nvSpPr>
        <p:spPr>
          <a:xfrm>
            <a:off x="3117157" y="1670414"/>
            <a:ext cx="5257800" cy="341632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&lt;!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DOCTYPE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</a:rPr>
              <a:t>html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FF0000"/>
                </a:solidFill>
                <a:latin typeface="Menlo" panose="020B0609030804020204" pitchFamily="49" charset="0"/>
              </a:rPr>
              <a:t>html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	&lt;</a:t>
            </a:r>
            <a:r>
              <a:rPr lang="en" altLang="ko-K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</a:rPr>
              <a:t>title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</a:rPr>
              <a:t>title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enlo" panose="020B0609030804020204" pitchFamily="49" charset="0"/>
              </a:rPr>
              <a:t>body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b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enlo" panose="020B0609030804020204" pitchFamily="49" charset="0"/>
              </a:rPr>
              <a:t>body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rgbClr val="FF0000"/>
                </a:solidFill>
                <a:latin typeface="Menlo" panose="020B0609030804020204" pitchFamily="49" charset="0"/>
              </a:rPr>
              <a:t>html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4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5" y="241602"/>
            <a:ext cx="7908987" cy="616017"/>
          </a:xfrm>
        </p:spPr>
        <p:txBody>
          <a:bodyPr>
            <a:normAutofit/>
          </a:bodyPr>
          <a:lstStyle/>
          <a:p>
            <a:r>
              <a:rPr lang="es-PE" altLang="ko-KR" sz="3200" dirty="0"/>
              <a:t>La estructura básica de HTML</a:t>
            </a:r>
            <a:endParaRPr lang="ko-KR" altLang="en-US" sz="32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812" y="6303737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13BD51-C46C-4906-82A6-8C33BF5D6FB8}"/>
              </a:ext>
            </a:extLst>
          </p:cNvPr>
          <p:cNvGrpSpPr/>
          <p:nvPr/>
        </p:nvGrpSpPr>
        <p:grpSpPr>
          <a:xfrm>
            <a:off x="3248794" y="1125000"/>
            <a:ext cx="5487021" cy="3047020"/>
            <a:chOff x="1604244" y="1286598"/>
            <a:chExt cx="8821641" cy="4898782"/>
          </a:xfrm>
        </p:grpSpPr>
        <p:sp>
          <p:nvSpPr>
            <p:cNvPr id="15" name="자유형 8">
              <a:extLst>
                <a:ext uri="{FF2B5EF4-FFF2-40B4-BE49-F238E27FC236}">
                  <a16:creationId xmlns:a16="http://schemas.microsoft.com/office/drawing/2014/main" id="{99FEF46E-55D9-4508-833C-DA8E4D11FC67}"/>
                </a:ext>
              </a:extLst>
            </p:cNvPr>
            <p:cNvSpPr/>
            <p:nvPr/>
          </p:nvSpPr>
          <p:spPr>
            <a:xfrm>
              <a:off x="5069316" y="1678501"/>
              <a:ext cx="1763562" cy="70542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document</a:t>
              </a:r>
            </a:p>
          </p:txBody>
        </p:sp>
        <p:sp>
          <p:nvSpPr>
            <p:cNvPr id="16" name="자유형 9">
              <a:extLst>
                <a:ext uri="{FF2B5EF4-FFF2-40B4-BE49-F238E27FC236}">
                  <a16:creationId xmlns:a16="http://schemas.microsoft.com/office/drawing/2014/main" id="{E2314F25-1DBF-498A-A64B-CBF0F1C442FE}"/>
                </a:ext>
              </a:extLst>
            </p:cNvPr>
            <p:cNvSpPr/>
            <p:nvPr/>
          </p:nvSpPr>
          <p:spPr>
            <a:xfrm>
              <a:off x="5069316" y="2606004"/>
              <a:ext cx="1763562" cy="70542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html</a:t>
              </a:r>
            </a:p>
          </p:txBody>
        </p:sp>
        <p:sp>
          <p:nvSpPr>
            <p:cNvPr id="17" name="자유형 10">
              <a:extLst>
                <a:ext uri="{FF2B5EF4-FFF2-40B4-BE49-F238E27FC236}">
                  <a16:creationId xmlns:a16="http://schemas.microsoft.com/office/drawing/2014/main" id="{638760D5-8EF5-4BFD-8A5B-B8E28FBF9694}"/>
                </a:ext>
              </a:extLst>
            </p:cNvPr>
            <p:cNvSpPr/>
            <p:nvPr/>
          </p:nvSpPr>
          <p:spPr>
            <a:xfrm>
              <a:off x="3109802" y="3755585"/>
              <a:ext cx="1632927" cy="65317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head</a:t>
              </a:r>
            </a:p>
          </p:txBody>
        </p:sp>
        <p:sp>
          <p:nvSpPr>
            <p:cNvPr id="18" name="자유형 11">
              <a:extLst>
                <a:ext uri="{FF2B5EF4-FFF2-40B4-BE49-F238E27FC236}">
                  <a16:creationId xmlns:a16="http://schemas.microsoft.com/office/drawing/2014/main" id="{8F03E1F4-2441-452B-827A-0C82CE30C3FC}"/>
                </a:ext>
              </a:extLst>
            </p:cNvPr>
            <p:cNvSpPr/>
            <p:nvPr/>
          </p:nvSpPr>
          <p:spPr>
            <a:xfrm>
              <a:off x="7290096" y="3624949"/>
              <a:ext cx="1632927" cy="65317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body</a:t>
              </a:r>
            </a:p>
          </p:txBody>
        </p:sp>
        <p:sp>
          <p:nvSpPr>
            <p:cNvPr id="19" name="자유형 12">
              <a:extLst>
                <a:ext uri="{FF2B5EF4-FFF2-40B4-BE49-F238E27FC236}">
                  <a16:creationId xmlns:a16="http://schemas.microsoft.com/office/drawing/2014/main" id="{2E932BAE-BF37-4D70-B143-8EC2CEC16C1E}"/>
                </a:ext>
              </a:extLst>
            </p:cNvPr>
            <p:cNvSpPr/>
            <p:nvPr/>
          </p:nvSpPr>
          <p:spPr>
            <a:xfrm>
              <a:off x="6506292" y="4526326"/>
              <a:ext cx="1502292" cy="60091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div</a:t>
              </a:r>
            </a:p>
          </p:txBody>
        </p:sp>
        <p:sp>
          <p:nvSpPr>
            <p:cNvPr id="20" name="자유형 13">
              <a:extLst>
                <a:ext uri="{FF2B5EF4-FFF2-40B4-BE49-F238E27FC236}">
                  <a16:creationId xmlns:a16="http://schemas.microsoft.com/office/drawing/2014/main" id="{5CFDA6A3-EBE6-46F6-B2FC-CB580C60C90C}"/>
                </a:ext>
              </a:extLst>
            </p:cNvPr>
            <p:cNvSpPr/>
            <p:nvPr/>
          </p:nvSpPr>
          <p:spPr>
            <a:xfrm>
              <a:off x="8563780" y="4539390"/>
              <a:ext cx="1469635" cy="587854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h1</a:t>
              </a:r>
            </a:p>
          </p:txBody>
        </p:sp>
        <p:sp>
          <p:nvSpPr>
            <p:cNvPr id="21" name="자유형 14">
              <a:extLst>
                <a:ext uri="{FF2B5EF4-FFF2-40B4-BE49-F238E27FC236}">
                  <a16:creationId xmlns:a16="http://schemas.microsoft.com/office/drawing/2014/main" id="{FD7D0DF1-8F0C-44D1-A7CF-D6BCE6874534}"/>
                </a:ext>
              </a:extLst>
            </p:cNvPr>
            <p:cNvSpPr/>
            <p:nvPr/>
          </p:nvSpPr>
          <p:spPr>
            <a:xfrm>
              <a:off x="2260681" y="4735341"/>
              <a:ext cx="1502292" cy="60091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title</a:t>
              </a:r>
            </a:p>
          </p:txBody>
        </p:sp>
        <p:sp>
          <p:nvSpPr>
            <p:cNvPr id="22" name="자유형 15">
              <a:extLst>
                <a:ext uri="{FF2B5EF4-FFF2-40B4-BE49-F238E27FC236}">
                  <a16:creationId xmlns:a16="http://schemas.microsoft.com/office/drawing/2014/main" id="{6B0D9316-5007-4B9B-BABA-5DB245B36D76}"/>
                </a:ext>
              </a:extLst>
            </p:cNvPr>
            <p:cNvSpPr/>
            <p:nvPr/>
          </p:nvSpPr>
          <p:spPr>
            <a:xfrm>
              <a:off x="4089560" y="4735341"/>
              <a:ext cx="1632927" cy="65317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head</a:t>
              </a:r>
            </a:p>
          </p:txBody>
        </p:sp>
        <p:sp>
          <p:nvSpPr>
            <p:cNvPr id="23" name="자유형 16">
              <a:extLst>
                <a:ext uri="{FF2B5EF4-FFF2-40B4-BE49-F238E27FC236}">
                  <a16:creationId xmlns:a16="http://schemas.microsoft.com/office/drawing/2014/main" id="{B8AAB525-B72D-43BF-976E-DE1147EFFF4F}"/>
                </a:ext>
              </a:extLst>
            </p:cNvPr>
            <p:cNvSpPr/>
            <p:nvPr/>
          </p:nvSpPr>
          <p:spPr>
            <a:xfrm>
              <a:off x="5918439" y="5584463"/>
              <a:ext cx="1502292" cy="60091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p</a:t>
              </a:r>
            </a:p>
          </p:txBody>
        </p:sp>
        <p:sp>
          <p:nvSpPr>
            <p:cNvPr id="24" name="자유형 17">
              <a:extLst>
                <a:ext uri="{FF2B5EF4-FFF2-40B4-BE49-F238E27FC236}">
                  <a16:creationId xmlns:a16="http://schemas.microsoft.com/office/drawing/2014/main" id="{72FA3454-A40D-4DAF-ACBD-99DC3D2F711F}"/>
                </a:ext>
              </a:extLst>
            </p:cNvPr>
            <p:cNvSpPr/>
            <p:nvPr/>
          </p:nvSpPr>
          <p:spPr>
            <a:xfrm>
              <a:off x="7551366" y="5571400"/>
              <a:ext cx="1502292" cy="60091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img</a:t>
              </a:r>
            </a:p>
          </p:txBody>
        </p:sp>
        <p:sp>
          <p:nvSpPr>
            <p:cNvPr id="25" name="직선 연결선 16">
              <a:extLst>
                <a:ext uri="{FF2B5EF4-FFF2-40B4-BE49-F238E27FC236}">
                  <a16:creationId xmlns:a16="http://schemas.microsoft.com/office/drawing/2014/main" id="{C1DEBF6D-3758-46EF-BF68-EB4CD93D8F07}"/>
                </a:ext>
              </a:extLst>
            </p:cNvPr>
            <p:cNvSpPr/>
            <p:nvPr/>
          </p:nvSpPr>
          <p:spPr>
            <a:xfrm>
              <a:off x="5983755" y="2383926"/>
              <a:ext cx="0" cy="2220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6" name="직선 연결선 17">
              <a:extLst>
                <a:ext uri="{FF2B5EF4-FFF2-40B4-BE49-F238E27FC236}">
                  <a16:creationId xmlns:a16="http://schemas.microsoft.com/office/drawing/2014/main" id="{D1FA4CD8-879A-4A59-B691-651A2F3B7AEB}"/>
                </a:ext>
              </a:extLst>
            </p:cNvPr>
            <p:cNvSpPr/>
            <p:nvPr/>
          </p:nvSpPr>
          <p:spPr>
            <a:xfrm flipH="1">
              <a:off x="4154876" y="3311428"/>
              <a:ext cx="1763562" cy="4441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7" name="직선 연결선 18">
              <a:extLst>
                <a:ext uri="{FF2B5EF4-FFF2-40B4-BE49-F238E27FC236}">
                  <a16:creationId xmlns:a16="http://schemas.microsoft.com/office/drawing/2014/main" id="{610A8E3A-954C-45A1-8B4C-D41F2914B577}"/>
                </a:ext>
              </a:extLst>
            </p:cNvPr>
            <p:cNvSpPr/>
            <p:nvPr/>
          </p:nvSpPr>
          <p:spPr>
            <a:xfrm>
              <a:off x="6049072" y="3311429"/>
              <a:ext cx="2090147" cy="3135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8" name="직선 연결선 19">
              <a:extLst>
                <a:ext uri="{FF2B5EF4-FFF2-40B4-BE49-F238E27FC236}">
                  <a16:creationId xmlns:a16="http://schemas.microsoft.com/office/drawing/2014/main" id="{A683E14B-D10E-4B2E-B866-0D7339C91C2C}"/>
                </a:ext>
              </a:extLst>
            </p:cNvPr>
            <p:cNvSpPr/>
            <p:nvPr/>
          </p:nvSpPr>
          <p:spPr>
            <a:xfrm flipH="1">
              <a:off x="3044486" y="4408756"/>
              <a:ext cx="849122" cy="3265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9" name="직선 연결선 20">
              <a:extLst>
                <a:ext uri="{FF2B5EF4-FFF2-40B4-BE49-F238E27FC236}">
                  <a16:creationId xmlns:a16="http://schemas.microsoft.com/office/drawing/2014/main" id="{30DE05A6-E1B9-4E6C-84D1-51EC98966546}"/>
                </a:ext>
              </a:extLst>
            </p:cNvPr>
            <p:cNvSpPr/>
            <p:nvPr/>
          </p:nvSpPr>
          <p:spPr>
            <a:xfrm>
              <a:off x="4024243" y="4408756"/>
              <a:ext cx="914438" cy="3265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0" name="직선 연결선 21">
              <a:extLst>
                <a:ext uri="{FF2B5EF4-FFF2-40B4-BE49-F238E27FC236}">
                  <a16:creationId xmlns:a16="http://schemas.microsoft.com/office/drawing/2014/main" id="{D711C70E-403E-463D-A485-9CE4E52DD416}"/>
                </a:ext>
              </a:extLst>
            </p:cNvPr>
            <p:cNvSpPr/>
            <p:nvPr/>
          </p:nvSpPr>
          <p:spPr>
            <a:xfrm flipH="1">
              <a:off x="7420731" y="4278121"/>
              <a:ext cx="718488" cy="248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1" name="직선 연결선 22">
              <a:extLst>
                <a:ext uri="{FF2B5EF4-FFF2-40B4-BE49-F238E27FC236}">
                  <a16:creationId xmlns:a16="http://schemas.microsoft.com/office/drawing/2014/main" id="{6943E7E3-E9CC-4905-9D61-C2AAEEEC58F0}"/>
                </a:ext>
              </a:extLst>
            </p:cNvPr>
            <p:cNvSpPr/>
            <p:nvPr/>
          </p:nvSpPr>
          <p:spPr>
            <a:xfrm>
              <a:off x="8204536" y="4278122"/>
              <a:ext cx="1175708" cy="261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2" name="직선 연결선 23">
              <a:extLst>
                <a:ext uri="{FF2B5EF4-FFF2-40B4-BE49-F238E27FC236}">
                  <a16:creationId xmlns:a16="http://schemas.microsoft.com/office/drawing/2014/main" id="{89A73A18-4C55-4334-8F7C-CF33633284EF}"/>
                </a:ext>
              </a:extLst>
            </p:cNvPr>
            <p:cNvSpPr/>
            <p:nvPr/>
          </p:nvSpPr>
          <p:spPr>
            <a:xfrm flipH="1">
              <a:off x="6832878" y="5127243"/>
              <a:ext cx="326585" cy="457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3" name="직선 연결선 24">
              <a:extLst>
                <a:ext uri="{FF2B5EF4-FFF2-40B4-BE49-F238E27FC236}">
                  <a16:creationId xmlns:a16="http://schemas.microsoft.com/office/drawing/2014/main" id="{4DBB73C1-0860-4273-BA0C-F4DBC85AEF05}"/>
                </a:ext>
              </a:extLst>
            </p:cNvPr>
            <p:cNvSpPr/>
            <p:nvPr/>
          </p:nvSpPr>
          <p:spPr>
            <a:xfrm>
              <a:off x="7486048" y="5127244"/>
              <a:ext cx="849122" cy="4441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C5C6895-48C5-416F-85F0-F3623805A30C}"/>
                </a:ext>
              </a:extLst>
            </p:cNvPr>
            <p:cNvCxnSpPr/>
            <p:nvPr/>
          </p:nvCxnSpPr>
          <p:spPr>
            <a:xfrm flipH="1">
              <a:off x="1604244" y="1286598"/>
              <a:ext cx="4314194" cy="458526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0">
              <a:extLst>
                <a:ext uri="{FF2B5EF4-FFF2-40B4-BE49-F238E27FC236}">
                  <a16:creationId xmlns:a16="http://schemas.microsoft.com/office/drawing/2014/main" id="{E60399E8-F197-4DF3-B515-B93F86A8099B}"/>
                </a:ext>
              </a:extLst>
            </p:cNvPr>
            <p:cNvCxnSpPr/>
            <p:nvPr/>
          </p:nvCxnSpPr>
          <p:spPr>
            <a:xfrm>
              <a:off x="5918439" y="1286599"/>
              <a:ext cx="4507446" cy="428480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9D42AB-11FE-4E57-AFC4-E5FB72CE910B}"/>
              </a:ext>
            </a:extLst>
          </p:cNvPr>
          <p:cNvSpPr txBox="1"/>
          <p:nvPr/>
        </p:nvSpPr>
        <p:spPr>
          <a:xfrm>
            <a:off x="2611669" y="4172020"/>
            <a:ext cx="85099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input y se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extendiendo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por dentro</a:t>
            </a: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Porque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HTML es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árbol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 estructura de HTML esta compuesta como la relación de pardes e hijo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29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414" y="3923395"/>
            <a:ext cx="11454429" cy="995362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67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83" y="862393"/>
            <a:ext cx="8268215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3437B553-EFCF-49E5-AC46-0B9922F3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kumimoji="1" lang="en-US" altLang="ko-KR" dirty="0"/>
          </a:p>
          <a:p>
            <a:pPr lvl="1"/>
            <a:r>
              <a:rPr kumimoji="1" lang="en-US" altLang="ko-KR" dirty="0"/>
              <a:t>   </a:t>
            </a:r>
          </a:p>
          <a:p>
            <a:pPr lvl="1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Avisa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navegador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web de que es un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HTML5</a:t>
            </a:r>
          </a:p>
          <a:p>
            <a:pPr lvl="1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Anota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primera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línea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s-PE" altLang="ko-KR" dirty="0"/>
          </a:p>
          <a:p>
            <a:pPr lvl="1"/>
            <a:endParaRPr kumimoji="1" lang="es-PE" altLang="ko-KR" dirty="0"/>
          </a:p>
          <a:p>
            <a:pPr lvl="1"/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	Es un </a:t>
            </a:r>
            <a:r>
              <a:rPr kumimoji="1"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contenido 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encabezado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970E25-40C1-4E26-BE50-83E61B66E028}"/>
              </a:ext>
            </a:extLst>
          </p:cNvPr>
          <p:cNvSpPr/>
          <p:nvPr/>
        </p:nvSpPr>
        <p:spPr>
          <a:xfrm>
            <a:off x="1855497" y="1715180"/>
            <a:ext cx="5257800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&lt;!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DOCTYPE</a:t>
            </a:r>
            <a:r>
              <a:rPr lang="en" altLang="ko-KR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3200" dirty="0">
                <a:solidFill>
                  <a:srgbClr val="9CDCFE"/>
                </a:solidFill>
                <a:latin typeface="Menlo" panose="020B0609030804020204" pitchFamily="49" charset="0"/>
              </a:rPr>
              <a:t>html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3452CE-F20D-46C7-A7A6-AF505421644E}"/>
              </a:ext>
            </a:extLst>
          </p:cNvPr>
          <p:cNvSpPr/>
          <p:nvPr/>
        </p:nvSpPr>
        <p:spPr>
          <a:xfrm>
            <a:off x="1855497" y="3708906"/>
            <a:ext cx="5257800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html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html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2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48" y="360754"/>
            <a:ext cx="7337487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3179C67-5192-4F20-B611-DAE315EA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lvl="1"/>
            <a:endParaRPr kumimoji="1" lang="es-PE" altLang="ko-KR" dirty="0"/>
          </a:p>
          <a:p>
            <a:pPr lvl="1"/>
            <a:r>
              <a:rPr kumimoji="1"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/>
            <a:r>
              <a:rPr kumimoji="1"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	Ofrece la información necesaria a la página(cuerpo)</a:t>
            </a:r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        </a:t>
            </a:r>
            <a:endParaRPr kumimoji="1" lang="es-PE" altLang="ko-KR" dirty="0"/>
          </a:p>
          <a:p>
            <a:pPr lvl="1"/>
            <a:r>
              <a:rPr kumimoji="1" lang="es-PE" altLang="ko-KR" dirty="0"/>
              <a:t>        	</a:t>
            </a:r>
            <a:r>
              <a:rPr kumimoji="1"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Es la parte mostrada para el usuario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F1FC19-08BD-46C7-AF61-2E0F33942B4F}"/>
              </a:ext>
            </a:extLst>
          </p:cNvPr>
          <p:cNvSpPr/>
          <p:nvPr/>
        </p:nvSpPr>
        <p:spPr>
          <a:xfrm>
            <a:off x="1964871" y="1561546"/>
            <a:ext cx="5257800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609054-AFBC-48DE-B01F-D472169A193F}"/>
              </a:ext>
            </a:extLst>
          </p:cNvPr>
          <p:cNvSpPr/>
          <p:nvPr/>
        </p:nvSpPr>
        <p:spPr>
          <a:xfrm>
            <a:off x="1964871" y="3284479"/>
            <a:ext cx="5257800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1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34" y="292100"/>
            <a:ext cx="6733330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B2F68-164A-40D3-B926-0F3542CA015B}"/>
              </a:ext>
            </a:extLst>
          </p:cNvPr>
          <p:cNvSpPr/>
          <p:nvPr/>
        </p:nvSpPr>
        <p:spPr>
          <a:xfrm>
            <a:off x="1953470" y="1541488"/>
            <a:ext cx="5257800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28EB7C60-4C6A-4577-840F-2415CA84A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6419"/>
              </p:ext>
            </p:extLst>
          </p:nvPr>
        </p:nvGraphicFramePr>
        <p:xfrm>
          <a:off x="663512" y="2508245"/>
          <a:ext cx="11169146" cy="2682312"/>
        </p:xfrm>
        <a:graphic>
          <a:graphicData uri="http://schemas.openxmlformats.org/drawingml/2006/table">
            <a:tbl>
              <a:tblPr/>
              <a:tblGrid>
                <a:gridCol w="4581752">
                  <a:extLst>
                    <a:ext uri="{9D8B030D-6E8A-4147-A177-3AD203B41FA5}">
                      <a16:colId xmlns:a16="http://schemas.microsoft.com/office/drawing/2014/main" val="3501248272"/>
                    </a:ext>
                  </a:extLst>
                </a:gridCol>
                <a:gridCol w="6587394">
                  <a:extLst>
                    <a:ext uri="{9D8B030D-6E8A-4147-A177-3AD203B41FA5}">
                      <a16:colId xmlns:a16="http://schemas.microsoft.com/office/drawing/2014/main" val="144347810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El nombre de la etiqueta</a:t>
                      </a: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Su función</a:t>
                      </a: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27639"/>
                  </a:ext>
                </a:extLst>
              </a:tr>
              <a:tr h="17093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meta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Define un metadato de un documento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129309"/>
                  </a:ext>
                </a:extLst>
              </a:tr>
              <a:tr h="17093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title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Define un título para el documento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75157"/>
                  </a:ext>
                </a:extLst>
              </a:tr>
              <a:tr h="17093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script</a:t>
                      </a: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Define un script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372058"/>
                  </a:ext>
                </a:extLst>
              </a:tr>
              <a:tr h="17093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link</a:t>
                      </a: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Define la relación entre un documento y un recurso externo (generalmente con hojas de estilo)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707882"/>
                  </a:ext>
                </a:extLst>
              </a:tr>
              <a:tr h="17093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style</a:t>
                      </a: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Define un estilo para la información de un documento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21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44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98" y="305347"/>
            <a:ext cx="6357773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2276" y="6305483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F18AC4C-02CB-4BC7-A1DB-A6D7F53F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388" y="1428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Meta etiqueta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Se utilizan al crear páginas en </a:t>
            </a:r>
            <a:r>
              <a:rPr lang="es-PE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HTML"/>
              </a:rPr>
              <a:t>HTML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 o XHTML</a:t>
            </a: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Describe el contenido de un sitio web con precisión</a:t>
            </a: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Se pueden utilizar para describir una página con más detalle</a:t>
            </a: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Se puede ver las informaciones necesarias</a:t>
            </a:r>
          </a:p>
          <a:p>
            <a:pPr marL="0" indent="0">
              <a:buNone/>
            </a:pPr>
            <a:endParaRPr lang="es-PE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0E1EC-EB3A-4072-A4D5-046625B3038C}"/>
              </a:ext>
            </a:extLst>
          </p:cNvPr>
          <p:cNvSpPr/>
          <p:nvPr/>
        </p:nvSpPr>
        <p:spPr>
          <a:xfrm>
            <a:off x="721065" y="3900317"/>
            <a:ext cx="10515600" cy="64633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Menlo" panose="020B0609030804020204" pitchFamily="49" charset="0"/>
              </a:rPr>
              <a:t>meta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s-PE" altLang="ko-KR" dirty="0">
                <a:solidFill>
                  <a:srgbClr val="6A9955"/>
                </a:solidFill>
                <a:latin typeface="Menlo" panose="020B0609030804020204" pitchFamily="49" charset="0"/>
              </a:rPr>
              <a:t>&lt;!-Un método para escribir la letra en la computadora-!&gt;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532BA2-B5B0-4764-B08B-B11F4F372EF6}"/>
              </a:ext>
            </a:extLst>
          </p:cNvPr>
          <p:cNvSpPr/>
          <p:nvPr/>
        </p:nvSpPr>
        <p:spPr>
          <a:xfrm>
            <a:off x="721065" y="4547468"/>
            <a:ext cx="10515600" cy="64633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Menlo" panose="020B0609030804020204" pitchFamily="49" charset="0"/>
              </a:rPr>
              <a:t>meta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"viewport"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</a:rPr>
              <a:t>content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"width=device-width, initial-scale=1.0"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s-PE" altLang="ko-KR" dirty="0">
                <a:solidFill>
                  <a:srgbClr val="6A9955"/>
                </a:solidFill>
                <a:latin typeface="Menlo" panose="020B0609030804020204" pitchFamily="49" charset="0"/>
              </a:rPr>
              <a:t>&lt;!-La etiqueta que ayuda ajustar el tamaño de la pantalla-!&gt;</a:t>
            </a:r>
            <a:endParaRPr lang="en-US" altLang="ko-KR" dirty="0">
              <a:solidFill>
                <a:srgbClr val="6A9955"/>
              </a:solidFill>
              <a:latin typeface="Menlo" panose="020B060903080402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04ACAB-5C88-40FC-86E1-28DB832022AD}"/>
              </a:ext>
            </a:extLst>
          </p:cNvPr>
          <p:cNvSpPr/>
          <p:nvPr/>
        </p:nvSpPr>
        <p:spPr>
          <a:xfrm>
            <a:off x="721065" y="5193799"/>
            <a:ext cx="10515600" cy="89255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Menlo" panose="020B0609030804020204" pitchFamily="49" charset="0"/>
              </a:rPr>
              <a:t>meta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</a:rPr>
              <a:t>http-</a:t>
            </a:r>
            <a:r>
              <a:rPr lang="en-US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equiv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"X-UA-Compatible"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</a:rPr>
              <a:t>content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ie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=edge"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s-PE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&lt;!-La etiqueta que </a:t>
            </a:r>
            <a:r>
              <a:rPr lang="en-US" altLang="ko-KR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puede</a:t>
            </a:r>
            <a:r>
              <a:rPr lang="en-US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 utilizer </a:t>
            </a:r>
            <a:r>
              <a:rPr lang="en-US" altLang="ko-KR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en</a:t>
            </a:r>
            <a:r>
              <a:rPr lang="en-US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una</a:t>
            </a:r>
            <a:r>
              <a:rPr lang="en-US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versi</a:t>
            </a:r>
            <a:r>
              <a:rPr lang="es-PE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ón antigua-!&gt;</a:t>
            </a:r>
            <a:endParaRPr lang="en-US" altLang="ko-KR" sz="16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3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651" y="360018"/>
            <a:ext cx="6235308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E7D5525-0C2A-4C05-A2EF-B4144174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867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 etiqueta de letras</a:t>
            </a:r>
            <a:endParaRPr kumimoji="1"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s-PE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Heading tags</a:t>
            </a:r>
            <a:endParaRPr kumimoji="1"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537D7F63-661D-459B-A7FD-8867AF9F8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97594"/>
              </p:ext>
            </p:extLst>
          </p:nvPr>
        </p:nvGraphicFramePr>
        <p:xfrm>
          <a:off x="1773856" y="2277611"/>
          <a:ext cx="7170966" cy="3234704"/>
        </p:xfrm>
        <a:graphic>
          <a:graphicData uri="http://schemas.openxmlformats.org/drawingml/2006/table">
            <a:tbl>
              <a:tblPr/>
              <a:tblGrid>
                <a:gridCol w="3459175">
                  <a:extLst>
                    <a:ext uri="{9D8B030D-6E8A-4147-A177-3AD203B41FA5}">
                      <a16:colId xmlns:a16="http://schemas.microsoft.com/office/drawing/2014/main" val="1289273823"/>
                    </a:ext>
                  </a:extLst>
                </a:gridCol>
                <a:gridCol w="3711791">
                  <a:extLst>
                    <a:ext uri="{9D8B030D-6E8A-4147-A177-3AD203B41FA5}">
                      <a16:colId xmlns:a16="http://schemas.microsoft.com/office/drawing/2014/main" val="4021297213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 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significado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096691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h1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Texto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muy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grande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92346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h2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Texto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grande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225852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h3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Texto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algo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ko-K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 grande de lo normal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71417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h4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 normal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0039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h5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 pequeño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85665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h6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 muy pequeño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8837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9104F93-4FDA-4C5A-8C87-A65D18DEDB7E}"/>
              </a:ext>
            </a:extLst>
          </p:cNvPr>
          <p:cNvSpPr/>
          <p:nvPr/>
        </p:nvSpPr>
        <p:spPr>
          <a:xfrm>
            <a:off x="8140959" y="5496780"/>
            <a:ext cx="4051041" cy="64633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36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3600" dirty="0">
                <a:solidFill>
                  <a:srgbClr val="D4D4D4"/>
                </a:solidFill>
                <a:latin typeface="Menlo" panose="020B0609030804020204" pitchFamily="49" charset="0"/>
              </a:rPr>
              <a:t>Head1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36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7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678" y="313008"/>
            <a:ext cx="6218980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657137E-5B05-4D1E-A45F-FF3B3B25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507" y="16460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La etiqueta de letras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caracteres especiales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A60A0C99-3B23-43C9-A0F5-EE24AC53C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33486"/>
              </p:ext>
            </p:extLst>
          </p:nvPr>
        </p:nvGraphicFramePr>
        <p:xfrm>
          <a:off x="1978479" y="2579913"/>
          <a:ext cx="6700157" cy="2225040"/>
        </p:xfrm>
        <a:graphic>
          <a:graphicData uri="http://schemas.openxmlformats.org/drawingml/2006/table">
            <a:tbl>
              <a:tblPr/>
              <a:tblGrid>
                <a:gridCol w="4145251">
                  <a:extLst>
                    <a:ext uri="{9D8B030D-6E8A-4147-A177-3AD203B41FA5}">
                      <a16:colId xmlns:a16="http://schemas.microsoft.com/office/drawing/2014/main" val="706332676"/>
                    </a:ext>
                  </a:extLst>
                </a:gridCol>
                <a:gridCol w="2554906">
                  <a:extLst>
                    <a:ext uri="{9D8B030D-6E8A-4147-A177-3AD203B41FA5}">
                      <a16:colId xmlns:a16="http://schemas.microsoft.com/office/drawing/2014/main" val="1310939239"/>
                    </a:ext>
                  </a:extLst>
                </a:gridCol>
              </a:tblGrid>
              <a:tr h="158667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caracteres especiales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Significando</a:t>
                      </a: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712429"/>
                  </a:ext>
                </a:extLst>
              </a:tr>
              <a:tr h="368547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&amp;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nbsp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;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espacio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39808"/>
                  </a:ext>
                </a:extLst>
              </a:tr>
              <a:tr h="368547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&amp;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lt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;(</a:t>
                      </a:r>
                      <a:r>
                        <a:rPr kumimoji="0" lang="es-MX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less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than, 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menor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 que)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84876"/>
                  </a:ext>
                </a:extLst>
              </a:tr>
              <a:tr h="368547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&amp;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gt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;(greater than, mayor que)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&gt;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96340"/>
                  </a:ext>
                </a:extLst>
              </a:tr>
              <a:tr h="368547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&amp;amp;(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ampersand,y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&amp;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46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69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031" y="292100"/>
            <a:ext cx="6929273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33DC3D9-CD33-4967-9669-D1557360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029" y="15702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La etiqueta de letras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cuerpo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2589A87C-21AC-4959-85D9-3CA0DD6EE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34308"/>
              </p:ext>
            </p:extLst>
          </p:nvPr>
        </p:nvGraphicFramePr>
        <p:xfrm>
          <a:off x="1554843" y="3366941"/>
          <a:ext cx="7613650" cy="2494957"/>
        </p:xfrm>
        <a:graphic>
          <a:graphicData uri="http://schemas.openxmlformats.org/drawingml/2006/table">
            <a:tbl>
              <a:tblPr/>
              <a:tblGrid>
                <a:gridCol w="2968171">
                  <a:extLst>
                    <a:ext uri="{9D8B030D-6E8A-4147-A177-3AD203B41FA5}">
                      <a16:colId xmlns:a16="http://schemas.microsoft.com/office/drawing/2014/main" val="1289273823"/>
                    </a:ext>
                  </a:extLst>
                </a:gridCol>
                <a:gridCol w="4645479">
                  <a:extLst>
                    <a:ext uri="{9D8B030D-6E8A-4147-A177-3AD203B41FA5}">
                      <a16:colId xmlns:a16="http://schemas.microsoft.com/office/drawing/2014/main" val="4021297213"/>
                    </a:ext>
                  </a:extLst>
                </a:gridCol>
              </a:tblGrid>
              <a:tr h="437616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El 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Su función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096691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p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Formar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un p</a:t>
                      </a:r>
                      <a:r>
                        <a:rPr kumimoji="0" lang="es-PE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árrafo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92346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Br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Saltos de línea </a:t>
                      </a:r>
                      <a:r>
                        <a:rPr lang="en-U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y</a:t>
                      </a:r>
                      <a:r>
                        <a:rPr lang="en-US" altLang="ko-KR" sz="20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uso</a:t>
                      </a:r>
                      <a:r>
                        <a:rPr lang="en-US" altLang="ko-KR" sz="20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independiente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225852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hr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ko-KR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</a:t>
                      </a:r>
                      <a:r>
                        <a:rPr lang="es-MX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ibujar una línea horizontal y uso independiente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7141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51BEB1C-D7F1-47E5-AFCE-D3518DEC4963}"/>
              </a:ext>
            </a:extLst>
          </p:cNvPr>
          <p:cNvSpPr/>
          <p:nvPr/>
        </p:nvSpPr>
        <p:spPr>
          <a:xfrm>
            <a:off x="1554843" y="2462608"/>
            <a:ext cx="7613650" cy="64633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sz="36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kumimoji="1" lang="en-US" altLang="ko-K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cuerpo</a:t>
            </a:r>
            <a:r>
              <a:rPr kumimoji="1" lang="en-US" altLang="ko-K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kumimoji="1" lang="en-US" altLang="ko-K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sz="3600" dirty="0" err="1">
                <a:solidFill>
                  <a:srgbClr val="569CD6"/>
                </a:solidFill>
                <a:latin typeface="Menlo" panose="020B0609030804020204" pitchFamily="49" charset="0"/>
              </a:rPr>
              <a:t>br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3600" dirty="0">
                <a:solidFill>
                  <a:schemeClr val="bg1"/>
                </a:solidFill>
                <a:latin typeface="Menlo" panose="020B0609030804020204" pitchFamily="49" charset="0"/>
              </a:rPr>
              <a:t>tag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altLang="ko-KR" sz="36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sz="3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0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3683" y="2349080"/>
            <a:ext cx="6459764" cy="3749571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es HTML? </a:t>
            </a:r>
          </a:p>
          <a:p>
            <a:pPr>
              <a:lnSpc>
                <a:spcPts val="2800"/>
              </a:lnSpc>
            </a:pPr>
            <a:endParaRPr lang="es-PE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s-PE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La estructura de HTML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endParaRPr lang="es-PE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s-PE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La etiqueta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PE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5479" y="2015124"/>
            <a:ext cx="928204" cy="40835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01</a:t>
            </a:r>
            <a:endParaRPr lang="es-PE" altLang="ko-KR" dirty="0"/>
          </a:p>
          <a:p>
            <a:pPr>
              <a:lnSpc>
                <a:spcPct val="150000"/>
              </a:lnSpc>
            </a:pPr>
            <a:r>
              <a:rPr lang="es-PE" altLang="ko-KR" dirty="0"/>
              <a:t>02</a:t>
            </a:r>
          </a:p>
          <a:p>
            <a:pPr>
              <a:lnSpc>
                <a:spcPct val="150000"/>
              </a:lnSpc>
            </a:pPr>
            <a:r>
              <a:rPr lang="es-PE" altLang="ko-KR" dirty="0"/>
              <a:t>03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141" y="292100"/>
            <a:ext cx="6643523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D7FCFB6-F4CB-4281-A5C9-C8DC95AEE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677" y="1649630"/>
            <a:ext cx="9761764" cy="4062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anclaje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La ruta del atributo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referencia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hipertexto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absoluta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única en cualquier dirección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relativa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Ruta relativa de acuerdo a la posición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El atributo de Target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_blank : con 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_blank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configurar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abrir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 una p</a:t>
            </a: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ágina nueva</a:t>
            </a:r>
            <a:endParaRPr kumimoji="1"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BEB019-0544-48E7-BC1D-F5337030061B}"/>
              </a:ext>
            </a:extLst>
          </p:cNvPr>
          <p:cNvSpPr/>
          <p:nvPr/>
        </p:nvSpPr>
        <p:spPr>
          <a:xfrm>
            <a:off x="1137444" y="5042128"/>
            <a:ext cx="10515600" cy="46166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“</a:t>
            </a:r>
            <a:r>
              <a:rPr lang="en-US" altLang="ko-KR" sz="2400" dirty="0">
                <a:solidFill>
                  <a:srgbClr val="FF0000"/>
                </a:solidFill>
              </a:rPr>
              <a:t>la_familia.html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</a:rPr>
              <a:t>target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"_blank"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La </a:t>
            </a:r>
            <a:r>
              <a:rPr lang="en-US" altLang="ko-KR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familia</a:t>
            </a:r>
            <a:r>
              <a:rPr lang="en-US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4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826" y="212754"/>
            <a:ext cx="6308787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4DA867-E422-413D-827B-36910C7F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388" y="9436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altLang="ko-KR" b="1" dirty="0"/>
              <a:t>Etiquetas HTML para imágenes</a:t>
            </a:r>
          </a:p>
          <a:p>
            <a:pPr marL="0" indent="0">
              <a:buNone/>
            </a:pPr>
            <a:r>
              <a:rPr kumimoji="1"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Uso exclusivo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16C97-FA1C-4692-9E44-B840A1C52A4B}"/>
              </a:ext>
            </a:extLst>
          </p:cNvPr>
          <p:cNvSpPr/>
          <p:nvPr/>
        </p:nvSpPr>
        <p:spPr>
          <a:xfrm>
            <a:off x="1016000" y="1912343"/>
            <a:ext cx="6345157" cy="64633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3600" dirty="0" err="1">
                <a:solidFill>
                  <a:srgbClr val="569CD6"/>
                </a:solidFill>
                <a:latin typeface="Menlo" panose="020B0609030804020204" pitchFamily="49" charset="0"/>
              </a:rPr>
              <a:t>img</a:t>
            </a:r>
            <a:r>
              <a:rPr lang="en" altLang="ko-KR" sz="3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36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" altLang="ko-KR" sz="3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3600" dirty="0">
                <a:solidFill>
                  <a:srgbClr val="CE9178"/>
                </a:solidFill>
                <a:latin typeface="Menlo" panose="020B0609030804020204" pitchFamily="49" charset="0"/>
              </a:rPr>
              <a:t>""</a:t>
            </a:r>
            <a:r>
              <a:rPr lang="en" altLang="ko-KR" sz="3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3600" dirty="0">
                <a:solidFill>
                  <a:srgbClr val="9CDCFE"/>
                </a:solidFill>
                <a:latin typeface="Menlo" panose="020B0609030804020204" pitchFamily="49" charset="0"/>
              </a:rPr>
              <a:t>alt</a:t>
            </a:r>
            <a:r>
              <a:rPr lang="en" altLang="ko-KR" sz="3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3600" dirty="0">
                <a:solidFill>
                  <a:srgbClr val="CE9178"/>
                </a:solidFill>
                <a:latin typeface="Menlo" panose="020B0609030804020204" pitchFamily="49" charset="0"/>
              </a:rPr>
              <a:t>""</a:t>
            </a:r>
            <a:r>
              <a:rPr lang="en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" altLang="ko-KR" sz="3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10" name="내용 개체 틀 5">
            <a:extLst>
              <a:ext uri="{FF2B5EF4-FFF2-40B4-BE49-F238E27FC236}">
                <a16:creationId xmlns:a16="http://schemas.microsoft.com/office/drawing/2014/main" id="{0D2E8F13-FC88-4ECD-B97F-FF13B3BBD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50939"/>
              </p:ext>
            </p:extLst>
          </p:nvPr>
        </p:nvGraphicFramePr>
        <p:xfrm>
          <a:off x="1016000" y="2648508"/>
          <a:ext cx="10741344" cy="2991941"/>
        </p:xfrm>
        <a:graphic>
          <a:graphicData uri="http://schemas.openxmlformats.org/drawingml/2006/table">
            <a:tbl>
              <a:tblPr/>
              <a:tblGrid>
                <a:gridCol w="3433536">
                  <a:extLst>
                    <a:ext uri="{9D8B030D-6E8A-4147-A177-3AD203B41FA5}">
                      <a16:colId xmlns:a16="http://schemas.microsoft.com/office/drawing/2014/main" val="1197455780"/>
                    </a:ext>
                  </a:extLst>
                </a:gridCol>
                <a:gridCol w="7307808">
                  <a:extLst>
                    <a:ext uri="{9D8B030D-6E8A-4147-A177-3AD203B41FA5}">
                      <a16:colId xmlns:a16="http://schemas.microsoft.com/office/drawing/2014/main" val="2975242655"/>
                    </a:ext>
                  </a:extLst>
                </a:gridCol>
              </a:tblGrid>
              <a:tr h="42942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 nombre de </a:t>
                      </a:r>
                      <a:r>
                        <a:rPr kumimoji="0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atributo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 función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7936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src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la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ruta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de la imagen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429506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alt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Establece un texto alternativo para mostrar en el caso que la imagen no se pueda mostrar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96258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width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Indica el ancho de la imagen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365603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height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Indica el alto de la imagen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47006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border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Espesor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de la l</a:t>
                      </a:r>
                      <a:r>
                        <a:rPr kumimoji="0" lang="es-PE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ínea divisoria/</a:t>
                      </a: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Con border especificamos el ancho del borde que rodea la imagen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778395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title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Señalar tooltip(herramient de ayuda visual)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89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82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141" y="247413"/>
            <a:ext cx="6504730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BE6364A-B497-4D50-92C8-09EE2A6C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153" y="8665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La etiqueta de letras</a:t>
            </a:r>
          </a:p>
          <a:p>
            <a:pPr marL="0" indent="0">
              <a:buNone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la forma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letras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8956198A-9C4D-4AF7-93D8-DE8F3501C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62747"/>
              </p:ext>
            </p:extLst>
          </p:nvPr>
        </p:nvGraphicFramePr>
        <p:xfrm>
          <a:off x="865414" y="1693961"/>
          <a:ext cx="6008915" cy="4450300"/>
        </p:xfrm>
        <a:graphic>
          <a:graphicData uri="http://schemas.openxmlformats.org/drawingml/2006/table">
            <a:tbl>
              <a:tblPr/>
              <a:tblGrid>
                <a:gridCol w="1719586">
                  <a:extLst>
                    <a:ext uri="{9D8B030D-6E8A-4147-A177-3AD203B41FA5}">
                      <a16:colId xmlns:a16="http://schemas.microsoft.com/office/drawing/2014/main" val="3107706598"/>
                    </a:ext>
                  </a:extLst>
                </a:gridCol>
                <a:gridCol w="4289329">
                  <a:extLst>
                    <a:ext uri="{9D8B030D-6E8A-4147-A177-3AD203B41FA5}">
                      <a16:colId xmlns:a16="http://schemas.microsoft.com/office/drawing/2014/main" val="3544119200"/>
                    </a:ext>
                  </a:extLst>
                </a:gridCol>
              </a:tblGrid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 nombre de tag 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 </a:t>
                      </a:r>
                      <a:r>
                        <a:rPr kumimoji="0" lang="es-PE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 función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523961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b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Indica que el texto debe ser representado en</a:t>
                      </a:r>
                      <a:r>
                        <a:rPr lang="es-MX" altLang="ko-KR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negrita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41530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i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Muestra el texto marcado con un estilo en </a:t>
                      </a:r>
                      <a:r>
                        <a:rPr lang="es-ES" altLang="ko-KR" sz="14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cursiva</a:t>
                      </a: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 o itálica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039978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small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Aplica al texto marcado un tamaño de fuente más pequeño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44069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sub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Crea un subíndice posicionando el texto marcado por debajo de la linea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49605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sup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 un superíndice posicionando el texto marcado por encima de la linea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97097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ins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Texto insertado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57284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del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Texto borrado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69454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strong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Marca con especial énfasis las partes más importantes de un texto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3649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em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É</a:t>
                      </a:r>
                      <a:r>
                        <a:rPr lang="es-MX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nfasis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32536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mark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Resaltado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de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texto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color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603903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2FE55E4E-457A-4C90-BF74-5A18C4CF8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62"/>
          <a:stretch/>
        </p:blipFill>
        <p:spPr bwMode="auto">
          <a:xfrm>
            <a:off x="7681556" y="2642191"/>
            <a:ext cx="3350354" cy="29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F86C68-D942-47F7-9767-A31D80917798}"/>
              </a:ext>
            </a:extLst>
          </p:cNvPr>
          <p:cNvSpPr/>
          <p:nvPr/>
        </p:nvSpPr>
        <p:spPr>
          <a:xfrm>
            <a:off x="6977257" y="1693961"/>
            <a:ext cx="5114731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6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" altLang="ko-KR" sz="1600" dirty="0">
                <a:solidFill>
                  <a:srgbClr val="569CD6"/>
                </a:solidFill>
                <a:latin typeface="Menlo" panose="020B0609030804020204" pitchFamily="49" charset="0"/>
              </a:rPr>
              <a:t>strong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" altLang="ko-KR" sz="1600" dirty="0">
                <a:solidFill>
                  <a:srgbClr val="569CD6"/>
                </a:solidFill>
                <a:latin typeface="Menlo" panose="020B0609030804020204" pitchFamily="49" charset="0"/>
              </a:rPr>
              <a:t>i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Menlo" panose="020B0609030804020204" pitchFamily="49" charset="0"/>
              </a:rPr>
              <a:t>Lorem ipsum dolor sit </a:t>
            </a:r>
            <a:r>
              <a:rPr lang="en-US" altLang="ko-KR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amet</a:t>
            </a:r>
            <a:r>
              <a:rPr lang="en-US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i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1600" dirty="0">
                <a:solidFill>
                  <a:srgbClr val="569CD6"/>
                </a:solidFill>
                <a:latin typeface="Menlo" panose="020B0609030804020204" pitchFamily="49" charset="0"/>
              </a:rPr>
              <a:t>strong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16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07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84" y="242365"/>
            <a:ext cx="6259801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E3EA510-07ED-4A91-ABA6-FA22AA96F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411" y="16506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endParaRPr kumimoji="1"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93F571FB-40D1-4EE1-B3F0-D9590F30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68736"/>
              </p:ext>
            </p:extLst>
          </p:nvPr>
        </p:nvGraphicFramePr>
        <p:xfrm>
          <a:off x="1287235" y="2136575"/>
          <a:ext cx="6327710" cy="1371384"/>
        </p:xfrm>
        <a:graphic>
          <a:graphicData uri="http://schemas.openxmlformats.org/drawingml/2006/table">
            <a:tbl>
              <a:tblPr/>
              <a:tblGrid>
                <a:gridCol w="2372891">
                  <a:extLst>
                    <a:ext uri="{9D8B030D-6E8A-4147-A177-3AD203B41FA5}">
                      <a16:colId xmlns:a16="http://schemas.microsoft.com/office/drawing/2014/main" val="1858871460"/>
                    </a:ext>
                  </a:extLst>
                </a:gridCol>
                <a:gridCol w="3954819">
                  <a:extLst>
                    <a:ext uri="{9D8B030D-6E8A-4147-A177-3AD203B41FA5}">
                      <a16:colId xmlns:a16="http://schemas.microsoft.com/office/drawing/2014/main" val="315967283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 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 función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869196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ul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(unordered list)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 no ordenada(puede ver el </a:t>
                      </a:r>
                      <a:r>
                        <a:rPr lang="es-PE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círculo </a:t>
                      </a:r>
                      <a:r>
                        <a:rPr lang="ko-KR" alt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●</a:t>
                      </a:r>
                      <a:r>
                        <a:rPr lang="es-PE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89865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li(list item)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Los elementos de la lista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4839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4C764-452E-4272-92E7-8192974F2527}"/>
              </a:ext>
            </a:extLst>
          </p:cNvPr>
          <p:cNvSpPr/>
          <p:nvPr/>
        </p:nvSpPr>
        <p:spPr>
          <a:xfrm>
            <a:off x="1016000" y="3591005"/>
            <a:ext cx="5762036" cy="163121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 1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elemento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2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elemento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3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E481A3-4931-49B2-B7EF-62F93806D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07" r="82680" b="75731"/>
          <a:stretch/>
        </p:blipFill>
        <p:spPr>
          <a:xfrm>
            <a:off x="6777636" y="3591005"/>
            <a:ext cx="5414364" cy="16312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188" y="3687524"/>
            <a:ext cx="2247900" cy="15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59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91" y="3978924"/>
            <a:ext cx="8185150" cy="995362"/>
          </a:xfrm>
        </p:spPr>
        <p:txBody>
          <a:bodyPr>
            <a:normAutofit fontScale="90000"/>
          </a:bodyPr>
          <a:lstStyle/>
          <a:p>
            <a:b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s-PE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ácticas de HTML</a:t>
            </a:r>
            <a:endParaRPr lang="ko-KR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41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9164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96" y="0"/>
            <a:ext cx="6916484" cy="6916484"/>
          </a:xfrm>
        </p:spPr>
      </p:pic>
    </p:spTree>
    <p:extLst>
      <p:ext uri="{BB962C8B-B14F-4D97-AF65-F5344CB8AC3E}">
        <p14:creationId xmlns:p14="http://schemas.microsoft.com/office/powerpoint/2010/main" val="94025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altLang="ko-K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HTML?</a:t>
            </a:r>
            <a:endParaRPr lang="ko-KR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El significado de HTML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0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360" y="1645784"/>
            <a:ext cx="9172576" cy="4824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HTML(Hypertext Markup Language):</a:t>
            </a:r>
            <a:r>
              <a:rPr lang="es-MX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lenguaje de marcas de hipertexto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Las siglas HTML vienen de </a:t>
            </a:r>
            <a:r>
              <a:rPr lang="ko-KR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Hyper Text Markup Language</a:t>
            </a:r>
            <a:r>
              <a:rPr lang="ko-KR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o </a:t>
            </a:r>
            <a:r>
              <a:rPr lang="es-E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Lenguaje Marcado de Hipertexto</a:t>
            </a: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Los códigos HTML son el lenguaje universal que se utiliza para crear y dar formato a los sitios web. </a:t>
            </a:r>
          </a:p>
          <a:p>
            <a:pPr marL="0" indent="0">
              <a:buNone/>
            </a:pP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Codifica un documento y junto con el texto incluye unas etiquetas o marcas que le aportan información adicional sobre la forma y presentación de ese texto.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de programación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 que se utiliza para estructurar y desplegar una página web y sus contenidos.</a:t>
            </a:r>
          </a:p>
          <a:p>
            <a:pPr marL="0" indent="0">
              <a:buNone/>
            </a:pPr>
            <a:r>
              <a:rPr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En especial, fue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desarrollado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elaborar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hipertexto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y la mayor</a:t>
            </a:r>
            <a:r>
              <a:rPr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ía de las páginas web en el internet es escrita con HTML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6651687" cy="61601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altLang="ko-KR" sz="3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HTML?</a:t>
            </a:r>
            <a:endParaRPr lang="ko-KR" alt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26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13" y="292100"/>
            <a:ext cx="5810765" cy="61601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HTML?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5221BD-8801-410F-B531-F845CF90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854200"/>
            <a:ext cx="4161270" cy="28262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87BD93-440E-4F7B-9AC5-44503129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438" y="1854200"/>
            <a:ext cx="4286560" cy="2826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54ABD3-EC59-4825-ABBA-3BFDF5956C47}"/>
              </a:ext>
            </a:extLst>
          </p:cNvPr>
          <p:cNvSpPr txBox="1"/>
          <p:nvPr/>
        </p:nvSpPr>
        <p:spPr>
          <a:xfrm>
            <a:off x="1313970" y="4957427"/>
            <a:ext cx="4324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PE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código de HTML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AE899-66A3-49F0-ACE1-B247A1344001}"/>
              </a:ext>
            </a:extLst>
          </p:cNvPr>
          <p:cNvSpPr txBox="1"/>
          <p:nvPr/>
        </p:nvSpPr>
        <p:spPr>
          <a:xfrm>
            <a:off x="6753438" y="4957427"/>
            <a:ext cx="553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 página web mostrada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61A43C3-47F6-487D-97AD-8C553223CA58}"/>
              </a:ext>
            </a:extLst>
          </p:cNvPr>
          <p:cNvSpPr/>
          <p:nvPr/>
        </p:nvSpPr>
        <p:spPr>
          <a:xfrm>
            <a:off x="5603354" y="2829254"/>
            <a:ext cx="985292" cy="986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8185150" cy="1391330"/>
          </a:xfrm>
        </p:spPr>
        <p:txBody>
          <a:bodyPr>
            <a:normAutofit/>
          </a:bodyPr>
          <a:lstStyle/>
          <a:p>
            <a:r>
              <a:rPr lang="es-PE" altLang="ko-KR" dirty="0"/>
              <a:t>La estructura de 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27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85" y="292100"/>
            <a:ext cx="8676430" cy="616017"/>
          </a:xfrm>
        </p:spPr>
        <p:txBody>
          <a:bodyPr>
            <a:normAutofit/>
          </a:bodyPr>
          <a:lstStyle/>
          <a:p>
            <a:r>
              <a:rPr lang="es-PE" altLang="ko-KR" sz="3200" dirty="0"/>
              <a:t>La estructura básica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605171-5E89-4520-A63D-D7D39419A9BA}"/>
              </a:ext>
            </a:extLst>
          </p:cNvPr>
          <p:cNvSpPr/>
          <p:nvPr/>
        </p:nvSpPr>
        <p:spPr>
          <a:xfrm>
            <a:off x="2376127" y="1261781"/>
            <a:ext cx="6606988" cy="941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40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4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4000" b="1" dirty="0">
                <a:solidFill>
                  <a:srgbClr val="D4D4D4"/>
                </a:solidFill>
                <a:latin typeface="Consolas" panose="020B0609020204030204" pitchFamily="49" charset="0"/>
              </a:rPr>
              <a:t>Hello world!</a:t>
            </a:r>
            <a:r>
              <a:rPr lang="en-US" altLang="ko-KR" sz="4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40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4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4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26D7-7CEB-463F-82E4-E41F10DD4F79}"/>
              </a:ext>
            </a:extLst>
          </p:cNvPr>
          <p:cNvSpPr txBox="1"/>
          <p:nvPr/>
        </p:nvSpPr>
        <p:spPr>
          <a:xfrm>
            <a:off x="2192350" y="2438097"/>
            <a:ext cx="72129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El lenguaje HTML está conformado por un sistema de etiquetas.Etiquetas HTML están construidas por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&lt;&gt; &lt;/&gt; </a:t>
            </a: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Es constituida por una etiqueta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otra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cierre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tam</a:t>
            </a:r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bién la etiqueta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independiente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caso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cierre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agrega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barra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delante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utilizar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recubriendo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9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4" y="300264"/>
            <a:ext cx="8994837" cy="616017"/>
          </a:xfrm>
        </p:spPr>
        <p:txBody>
          <a:bodyPr>
            <a:normAutofit/>
          </a:bodyPr>
          <a:lstStyle/>
          <a:p>
            <a:r>
              <a:rPr lang="es-PE" altLang="ko-KR" sz="3200" dirty="0"/>
              <a:t>La estructura básica de HTML</a:t>
            </a:r>
            <a:endParaRPr lang="ko-KR" altLang="en-US" sz="44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605171-5E89-4520-A63D-D7D39419A9BA}"/>
              </a:ext>
            </a:extLst>
          </p:cNvPr>
          <p:cNvSpPr/>
          <p:nvPr/>
        </p:nvSpPr>
        <p:spPr>
          <a:xfrm>
            <a:off x="2461130" y="1427637"/>
            <a:ext cx="6257365" cy="941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4000" dirty="0">
                <a:solidFill>
                  <a:srgbClr val="CE9178"/>
                </a:solidFill>
                <a:latin typeface="Consolas" panose="020B0609020204030204" pitchFamily="49" charset="0"/>
              </a:rPr>
              <a:t>“test.jpg”</a:t>
            </a:r>
            <a:r>
              <a:rPr lang="en-US" altLang="ko-KR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26D7-7CEB-463F-82E4-E41F10DD4F79}"/>
              </a:ext>
            </a:extLst>
          </p:cNvPr>
          <p:cNvSpPr txBox="1"/>
          <p:nvPr/>
        </p:nvSpPr>
        <p:spPr>
          <a:xfrm>
            <a:off x="1773854" y="2922814"/>
            <a:ext cx="8994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Atributo: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concede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informaciones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adicionales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dividida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entre el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) que da un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sentido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y el valor de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PE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test.jpg</a:t>
            </a:r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3" y="300264"/>
            <a:ext cx="8186573" cy="616017"/>
          </a:xfrm>
        </p:spPr>
        <p:txBody>
          <a:bodyPr>
            <a:normAutofit/>
          </a:bodyPr>
          <a:lstStyle/>
          <a:p>
            <a:r>
              <a:rPr lang="es-PE" altLang="ko-KR" sz="3200" dirty="0"/>
              <a:t>La estructura básica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605171-5E89-4520-A63D-D7D39419A9BA}"/>
              </a:ext>
            </a:extLst>
          </p:cNvPr>
          <p:cNvSpPr/>
          <p:nvPr/>
        </p:nvSpPr>
        <p:spPr>
          <a:xfrm>
            <a:off x="2477460" y="1491501"/>
            <a:ext cx="6257365" cy="941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6A9955"/>
                </a:solidFill>
                <a:latin typeface="Consolas" panose="020B0609020204030204" pitchFamily="49" charset="0"/>
              </a:rPr>
              <a:t>&lt;!-- Comment --&gt;</a:t>
            </a:r>
            <a:endParaRPr lang="en-US" altLang="ko-KR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26D7-7CEB-463F-82E4-E41F10DD4F79}"/>
              </a:ext>
            </a:extLst>
          </p:cNvPr>
          <p:cNvSpPr txBox="1"/>
          <p:nvPr/>
        </p:nvSpPr>
        <p:spPr>
          <a:xfrm>
            <a:off x="2379870" y="2617834"/>
            <a:ext cx="697454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comentario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Es el c</a:t>
            </a:r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ódigo que usa con el objetivo de explicar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/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afecta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a la p</a:t>
            </a:r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ágina(programa)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Es buena costumbre anotar comentarios detallados para otra persona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6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951</Words>
  <Application>Microsoft Macintosh PowerPoint</Application>
  <PresentationFormat>와이드스크린</PresentationFormat>
  <Paragraphs>281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맑은 고딕</vt:lpstr>
      <vt:lpstr>한둥근체 돋움</vt:lpstr>
      <vt:lpstr>한둥근체 제목</vt:lpstr>
      <vt:lpstr>SpoqaHanSans</vt:lpstr>
      <vt:lpstr>Arial</vt:lpstr>
      <vt:lpstr>Consolas</vt:lpstr>
      <vt:lpstr>Menlo</vt:lpstr>
      <vt:lpstr>Times New Roman</vt:lpstr>
      <vt:lpstr>Office 테마</vt:lpstr>
      <vt:lpstr>PowerPoint 프레젠테이션</vt:lpstr>
      <vt:lpstr>PowerPoint 프레젠테이션</vt:lpstr>
      <vt:lpstr>¿Qué es HTML?</vt:lpstr>
      <vt:lpstr>¿Qué es HTML?</vt:lpstr>
      <vt:lpstr>¿Qué es HTML?</vt:lpstr>
      <vt:lpstr>La estructura de HTML</vt:lpstr>
      <vt:lpstr>La estructura básica de HTML</vt:lpstr>
      <vt:lpstr>La estructura básica de HTML</vt:lpstr>
      <vt:lpstr>La estructura básica de HTML</vt:lpstr>
      <vt:lpstr>La estructura básica de HTML</vt:lpstr>
      <vt:lpstr>La estructura básica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  Prácticas de HTML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luciferkala@gmail.com</cp:lastModifiedBy>
  <cp:revision>253</cp:revision>
  <dcterms:created xsi:type="dcterms:W3CDTF">2017-09-02T05:32:31Z</dcterms:created>
  <dcterms:modified xsi:type="dcterms:W3CDTF">2019-08-13T15:12:16Z</dcterms:modified>
</cp:coreProperties>
</file>