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77" r:id="rId3"/>
    <p:sldId id="276" r:id="rId4"/>
    <p:sldId id="288" r:id="rId5"/>
    <p:sldId id="287" r:id="rId6"/>
    <p:sldId id="286" r:id="rId7"/>
    <p:sldId id="285" r:id="rId8"/>
    <p:sldId id="284" r:id="rId9"/>
    <p:sldId id="283" r:id="rId10"/>
    <p:sldId id="299" r:id="rId11"/>
    <p:sldId id="300" r:id="rId12"/>
    <p:sldId id="306" r:id="rId13"/>
    <p:sldId id="301" r:id="rId14"/>
    <p:sldId id="305" r:id="rId15"/>
    <p:sldId id="314" r:id="rId16"/>
    <p:sldId id="302" r:id="rId17"/>
    <p:sldId id="323" r:id="rId18"/>
    <p:sldId id="324" r:id="rId19"/>
    <p:sldId id="325" r:id="rId20"/>
    <p:sldId id="32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6A9954"/>
    <a:srgbClr val="DBA502"/>
    <a:srgbClr val="252C41"/>
    <a:srgbClr val="000000"/>
    <a:srgbClr val="F1404B"/>
    <a:srgbClr val="DDDFE6"/>
    <a:srgbClr val="F4F5F9"/>
    <a:srgbClr val="FFD5DE"/>
    <a:srgbClr val="FF2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2019. 8. 13.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2019. 8. 13.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543489"/>
            <a:ext cx="6488401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442B9E-59CF-426E-AEB0-8BA9277F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4556F76-C4E2-4A8F-9805-E8FA13489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00404"/>
              </p:ext>
            </p:extLst>
          </p:nvPr>
        </p:nvGraphicFramePr>
        <p:xfrm>
          <a:off x="936172" y="2353362"/>
          <a:ext cx="6327710" cy="1373612"/>
        </p:xfrm>
        <a:graphic>
          <a:graphicData uri="http://schemas.openxmlformats.org/drawingml/2006/table">
            <a:tbl>
              <a:tblPr/>
              <a:tblGrid>
                <a:gridCol w="2372891">
                  <a:extLst>
                    <a:ext uri="{9D8B030D-6E8A-4147-A177-3AD203B41FA5}">
                      <a16:colId xmlns:a16="http://schemas.microsoft.com/office/drawing/2014/main" val="3275897300"/>
                    </a:ext>
                  </a:extLst>
                </a:gridCol>
                <a:gridCol w="3954819">
                  <a:extLst>
                    <a:ext uri="{9D8B030D-6E8A-4147-A177-3AD203B41FA5}">
                      <a16:colId xmlns:a16="http://schemas.microsoft.com/office/drawing/2014/main" val="2198402109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806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ol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(ordered list)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Lista ordenada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34437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li(list item)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Los elementos de la lista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502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8BB9418-E34F-4D66-86C1-39398551E162}"/>
              </a:ext>
            </a:extLst>
          </p:cNvPr>
          <p:cNvSpPr/>
          <p:nvPr/>
        </p:nvSpPr>
        <p:spPr>
          <a:xfrm>
            <a:off x="253093" y="3865451"/>
            <a:ext cx="5842907" cy="163121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1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2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3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76D711-245D-4CF1-8FAA-4EE6729F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2" r="85232" b="75682"/>
          <a:stretch/>
        </p:blipFill>
        <p:spPr>
          <a:xfrm>
            <a:off x="6096000" y="3865452"/>
            <a:ext cx="4778829" cy="16312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237" y="4001294"/>
            <a:ext cx="1967592" cy="1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4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52" y="4034584"/>
            <a:ext cx="8185150" cy="995362"/>
          </a:xfrm>
        </p:spPr>
        <p:txBody>
          <a:bodyPr>
            <a:no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9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20" y="332289"/>
            <a:ext cx="6333280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526CF57-B755-4062-AFEB-EAC97E5B8D9A}"/>
              </a:ext>
            </a:extLst>
          </p:cNvPr>
          <p:cNvSpPr txBox="1">
            <a:spLocks/>
          </p:cNvSpPr>
          <p:nvPr/>
        </p:nvSpPr>
        <p:spPr>
          <a:xfrm>
            <a:off x="1328057" y="14255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tributo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ofrece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informaci</a:t>
            </a:r>
            <a:r>
              <a:rPr kumimoji="1" lang="es-PE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ónes adicionales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 la etiqueta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informaciones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acidionales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ependiendo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kumimoji="1" lang="en-US" altLang="ko-K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 </a:t>
            </a:r>
            <a:r>
              <a:rPr kumimoji="1" lang="en-US" altLang="ko-KR" sz="18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</a:t>
            </a:r>
            <a:r>
              <a:rPr kumimoji="1" lang="en-US" altLang="ko-K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CD84F-49A8-42E3-AC29-E8CFC8709824}"/>
              </a:ext>
            </a:extLst>
          </p:cNvPr>
          <p:cNvSpPr/>
          <p:nvPr/>
        </p:nvSpPr>
        <p:spPr>
          <a:xfrm>
            <a:off x="1438561" y="3487899"/>
            <a:ext cx="7553960" cy="70788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" altLang="ko-KR" sz="4000" dirty="0" err="1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img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4000" dirty="0" err="1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src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</a:t>
            </a:r>
            <a:r>
              <a:rPr lang="en-US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test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.jpg”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endParaRPr lang="en" altLang="ko-KR" sz="4000" dirty="0">
              <a:solidFill>
                <a:srgbClr val="D4D4D4"/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8" name="왼쪽 대괄호[L] 11">
            <a:extLst>
              <a:ext uri="{FF2B5EF4-FFF2-40B4-BE49-F238E27FC236}">
                <a16:creationId xmlns:a16="http://schemas.microsoft.com/office/drawing/2014/main" id="{A7B10D7B-3ABE-4A43-BC6A-C09E341F655C}"/>
              </a:ext>
            </a:extLst>
          </p:cNvPr>
          <p:cNvSpPr/>
          <p:nvPr/>
        </p:nvSpPr>
        <p:spPr>
          <a:xfrm rot="16200000">
            <a:off x="4165591" y="3834499"/>
            <a:ext cx="126243" cy="1072800"/>
          </a:xfrm>
          <a:prstGeom prst="leftBracket">
            <a:avLst>
              <a:gd name="adj" fmla="val 335082"/>
            </a:avLst>
          </a:prstGeom>
          <a:noFill/>
          <a:ln w="28575" cap="flat" cmpd="sng" algn="ctr">
            <a:solidFill>
              <a:srgbClr val="9CDDF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03EF5E-98D8-4468-B2E0-C6DADB0A6B93}"/>
              </a:ext>
            </a:extLst>
          </p:cNvPr>
          <p:cNvSpPr/>
          <p:nvPr/>
        </p:nvSpPr>
        <p:spPr>
          <a:xfrm>
            <a:off x="1735101" y="4546013"/>
            <a:ext cx="2691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ko-KR" sz="2000" dirty="0">
                <a:solidFill>
                  <a:srgbClr val="569BD6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 nombre del atributo</a:t>
            </a:r>
            <a:endParaRPr lang="ko-KR" altLang="en-US" dirty="0">
              <a:solidFill>
                <a:srgbClr val="569BD6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왼쪽 대괄호[L] 13">
            <a:extLst>
              <a:ext uri="{FF2B5EF4-FFF2-40B4-BE49-F238E27FC236}">
                <a16:creationId xmlns:a16="http://schemas.microsoft.com/office/drawing/2014/main" id="{A6D98EB8-B538-42E3-BB8F-BA8CE6938D0F}"/>
              </a:ext>
            </a:extLst>
          </p:cNvPr>
          <p:cNvSpPr/>
          <p:nvPr/>
        </p:nvSpPr>
        <p:spPr>
          <a:xfrm rot="16200000">
            <a:off x="6594919" y="3122824"/>
            <a:ext cx="126000" cy="2509200"/>
          </a:xfrm>
          <a:prstGeom prst="leftBracket">
            <a:avLst>
              <a:gd name="adj" fmla="val 335082"/>
            </a:avLst>
          </a:prstGeom>
          <a:noFill/>
          <a:ln w="28575" cap="flat" cmpd="sng" algn="ctr">
            <a:solidFill>
              <a:srgbClr val="CD91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C7E3D3-D53F-4DCB-A74E-0D99307B33DC}"/>
              </a:ext>
            </a:extLst>
          </p:cNvPr>
          <p:cNvSpPr/>
          <p:nvPr/>
        </p:nvSpPr>
        <p:spPr>
          <a:xfrm>
            <a:off x="5264281" y="4569014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ko-KR" sz="2000" dirty="0">
                <a:solidFill>
                  <a:srgbClr val="CD9178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 valor del atributo</a:t>
            </a:r>
            <a:endParaRPr lang="ko-KR" altLang="en-US" sz="2000" dirty="0">
              <a:solidFill>
                <a:srgbClr val="CD9178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ED21E3-5DBC-4900-8066-3CF81A883372}"/>
              </a:ext>
            </a:extLst>
          </p:cNvPr>
          <p:cNvSpPr/>
          <p:nvPr/>
        </p:nvSpPr>
        <p:spPr>
          <a:xfrm>
            <a:off x="1438561" y="5217356"/>
            <a:ext cx="7553960" cy="40011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 </a:t>
            </a:r>
            <a:r>
              <a:rPr lang="en-US" altLang="ko-KR" sz="2000" dirty="0" err="1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atributo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B0F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src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es un </a:t>
            </a:r>
            <a:r>
              <a:rPr lang="en-US" altLang="ko-KR" sz="2000" dirty="0" err="1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atributo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que se </a:t>
            </a:r>
            <a:r>
              <a:rPr lang="en-US" altLang="ko-KR" sz="2000" dirty="0" err="1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usa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con la imagen</a:t>
            </a:r>
            <a:r>
              <a:rPr lang="es-PE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endParaRPr lang="ko-KR" altLang="en-US" sz="2000" dirty="0">
              <a:solidFill>
                <a:prstClr val="white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6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28" y="292100"/>
            <a:ext cx="4931744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541451-0B9F-4B41-9ABE-6E6E7100A928}"/>
              </a:ext>
            </a:extLst>
          </p:cNvPr>
          <p:cNvSpPr txBox="1">
            <a:spLocks/>
          </p:cNvSpPr>
          <p:nvPr/>
        </p:nvSpPr>
        <p:spPr>
          <a:xfrm>
            <a:off x="761486" y="17227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ID: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</a:rPr>
              <a:t>E</a:t>
            </a: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 HTML, puede darle un identificador a una etiqueta HTML y de esta forma darle un nombre. Simplemente, añadir el atributo </a:t>
            </a:r>
            <a:r>
              <a:rPr lang="es-E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 y colocar el nombre como valor de ese atributo. Ese nombre de identificador no debe empezar nunca por un número y puede contener letras mayúsculas, minúsculas, signos especiales o números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PE" altLang="ko-KR" sz="2000" noProof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1" lang="es-PE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 un atributo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que se hace concientizar 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cierta 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 se puede tener el mismo id en varias etiquetas HTML en una misma página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PE" altLang="ko-KR" sz="2000" noProof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kumimoji="1" lang="es-PE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puede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incluir espacio entre palabras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C08A8C-2F05-4445-81E9-0794915A93C7}"/>
              </a:ext>
            </a:extLst>
          </p:cNvPr>
          <p:cNvSpPr/>
          <p:nvPr/>
        </p:nvSpPr>
        <p:spPr>
          <a:xfrm>
            <a:off x="796350" y="5182898"/>
            <a:ext cx="7553960" cy="70788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40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h1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40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id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</a:t>
            </a:r>
            <a:r>
              <a:rPr lang="en-US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header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40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h1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73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49" y="339044"/>
            <a:ext cx="4931744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7B826C6-326A-400F-810A-AE9310736FD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noProof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sz="2000" noProof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class: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clases funcionan de una forma muy similar a los id, pero son mucho más flexibles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tienen la limitación de los ids, por lo que su nombre se puede repetir y no es necesario que aparezca sólo una vez por página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altLang="ko-KR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idea de las clases es establecer géneros o tipos de etiquetas, a los que les asociemos características comunes</a:t>
            </a: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s-PE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endParaRPr kumimoji="1" lang="en-US" altLang="ko-K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incluye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list-item y highlighted</a:t>
            </a:r>
            <a:b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oqaHanSans" panose="020B0500000000000000" pitchFamily="34" charset="-128"/>
              <a:ea typeface="SpoqaHanSans" panose="020B0500000000000000" pitchFamily="34" charset="-128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86BE10-6A4D-4C85-9315-9A56B5515140}"/>
              </a:ext>
            </a:extLst>
          </p:cNvPr>
          <p:cNvSpPr/>
          <p:nvPr/>
        </p:nvSpPr>
        <p:spPr>
          <a:xfrm>
            <a:off x="918028" y="4417274"/>
            <a:ext cx="9051624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class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“list-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item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6A011D-E15C-44A6-87A0-5D33D9DEA8DA}"/>
              </a:ext>
            </a:extLst>
          </p:cNvPr>
          <p:cNvSpPr/>
          <p:nvPr/>
        </p:nvSpPr>
        <p:spPr>
          <a:xfrm>
            <a:off x="918028" y="5046697"/>
            <a:ext cx="9051624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class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“list-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item highlighted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16000" y="5955071"/>
            <a:ext cx="9181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altLang="ko-KR" dirty="0">
              <a:solidFill>
                <a:srgbClr val="222222"/>
              </a:solidFill>
              <a:latin typeface="Scope One"/>
            </a:endParaRPr>
          </a:p>
        </p:txBody>
      </p:sp>
    </p:spTree>
    <p:extLst>
      <p:ext uri="{BB962C8B-B14F-4D97-AF65-F5344CB8AC3E}">
        <p14:creationId xmlns:p14="http://schemas.microsoft.com/office/powerpoint/2010/main" val="32597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6" y="403639"/>
            <a:ext cx="4931744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09625C6-D04E-4B89-AF10-C43C58CE122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style: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MX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kumimoji="1" lang="ko-KR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adornar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én es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llamado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inline-style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tales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color de 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del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definirse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estructrua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as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69285-985D-4FAE-99B2-FFBDAABD8254}"/>
              </a:ext>
            </a:extLst>
          </p:cNvPr>
          <p:cNvSpPr/>
          <p:nvPr/>
        </p:nvSpPr>
        <p:spPr>
          <a:xfrm>
            <a:off x="838200" y="4118568"/>
            <a:ext cx="10621812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p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style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font-size : 20px; </a:t>
            </a:r>
            <a:r>
              <a:rPr lang="en-US" altLang="ko-KR" sz="2800" dirty="0" err="1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color:white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;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p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76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19818"/>
            <a:ext cx="8185150" cy="995362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4446905"/>
            <a:ext cx="8185150" cy="336550"/>
          </a:xfrm>
        </p:spPr>
        <p:txBody>
          <a:bodyPr/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lang="es-PE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 absolutas y relativas 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6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34" y="269808"/>
            <a:ext cx="4931744" cy="616017"/>
          </a:xfrm>
        </p:spPr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0C268A1-86B2-4008-8AAB-691221E05F10}"/>
              </a:ext>
            </a:extLst>
          </p:cNvPr>
          <p:cNvSpPr txBox="1">
            <a:spLocks/>
          </p:cNvSpPr>
          <p:nvPr/>
        </p:nvSpPr>
        <p:spPr>
          <a:xfrm>
            <a:off x="1449062" y="1130901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s-PE" altLang="ko-KR" sz="1400" noProof="0" dirty="0">
                <a:latin typeface="Arial" panose="020B0604020202020204" pitchFamily="34" charset="0"/>
              </a:rPr>
              <a:t>Rutas</a:t>
            </a: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Los enlaces de Internet están formados por una serie de rutas(en el término inglés ‘path’), donde se le indica la dirección a la que tiene que ir el navegador cuando pulsamos sobre ese link.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dos tipos de rutas distintas: ruta absoluta y ruta relativa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absoluta: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 ruta absoluta es aquella que contiene la url completa. En estas direcciones puede ver todos los elementos de la dirección 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 utiliza cuando queremos enlazar algún recurso que se encuentra hospedado en otra máquina o en otra web. </a:t>
            </a:r>
            <a:endParaRPr kumimoji="1" lang="en-US" altLang="ko-KR" sz="20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oqaHanSans" panose="020B0500000000000000" pitchFamily="34" charset="-128"/>
              <a:ea typeface="SpoqaHanSans" panose="020B0500000000000000" pitchFamily="34" charset="-128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81" y="4264227"/>
            <a:ext cx="8995837" cy="19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2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485" y="279601"/>
            <a:ext cx="4931744" cy="616017"/>
          </a:xfrm>
        </p:spPr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94D41B3-51A2-4FA5-81F5-58B71528FD52}"/>
              </a:ext>
            </a:extLst>
          </p:cNvPr>
          <p:cNvSpPr txBox="1">
            <a:spLocks/>
          </p:cNvSpPr>
          <p:nvPr/>
        </p:nvSpPr>
        <p:spPr>
          <a:xfrm>
            <a:off x="895350" y="2174399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kumimoji="1" lang="ko-KR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actual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Especifica la posición del contenido relativo en base a la posición actual de html abierto</a:t>
            </a:r>
            <a:endParaRPr kumimoji="1" lang="es-PE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actual del archivo es con el punto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  <a:defRPr/>
            </a:pP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posición de la carpeta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encabezada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con dos puntos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.. 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lvl="0" indent="0">
              <a:buNone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clasicifaci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ón(división)de la carpeta es con la barra 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784C07-AC9E-4936-8C10-90D5DC267014}"/>
              </a:ext>
            </a:extLst>
          </p:cNvPr>
          <p:cNvSpPr/>
          <p:nvPr/>
        </p:nvSpPr>
        <p:spPr>
          <a:xfrm>
            <a:off x="7107436" y="4979669"/>
            <a:ext cx="4488571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3992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/images</a:t>
            </a:r>
            <a:r>
              <a:rPr lang="en-US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img.jpg</a:t>
            </a:r>
            <a:endParaRPr lang="en" altLang="ko-KR" sz="2400" dirty="0">
              <a:solidFill>
                <a:srgbClr val="FFC000">
                  <a:lumMod val="20000"/>
                  <a:lumOff val="80000"/>
                </a:srgbClr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00ED6C-0FB4-4E4F-B8BE-89D1896A5863}"/>
              </a:ext>
            </a:extLst>
          </p:cNvPr>
          <p:cNvGrpSpPr/>
          <p:nvPr/>
        </p:nvGrpSpPr>
        <p:grpSpPr>
          <a:xfrm>
            <a:off x="5759170" y="5525921"/>
            <a:ext cx="5340630" cy="657560"/>
            <a:chOff x="6492508" y="3466317"/>
            <a:chExt cx="5340630" cy="657560"/>
          </a:xfrm>
        </p:grpSpPr>
        <p:sp>
          <p:nvSpPr>
            <p:cNvPr id="14" name="왼쪽 대괄호[L] 6">
              <a:extLst>
                <a:ext uri="{FF2B5EF4-FFF2-40B4-BE49-F238E27FC236}">
                  <a16:creationId xmlns:a16="http://schemas.microsoft.com/office/drawing/2014/main" id="{9F699638-F4D8-544A-91CA-2F36CCA52BAB}"/>
                </a:ext>
              </a:extLst>
            </p:cNvPr>
            <p:cNvSpPr/>
            <p:nvPr/>
          </p:nvSpPr>
          <p:spPr>
            <a:xfrm rot="16200000">
              <a:off x="7830386" y="3466885"/>
              <a:ext cx="131343" cy="143568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3992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1A613-7BEB-0F49-9B8D-AAF7A55028D7}"/>
                </a:ext>
              </a:extLst>
            </p:cNvPr>
            <p:cNvSpPr/>
            <p:nvPr/>
          </p:nvSpPr>
          <p:spPr>
            <a:xfrm>
              <a:off x="6492508" y="3721715"/>
              <a:ext cx="17312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FF9300"/>
                  </a:solidFill>
                </a:rPr>
                <a:t>Ubicación</a:t>
              </a:r>
              <a:r>
                <a:rPr lang="en-US" altLang="ko-KR" dirty="0">
                  <a:solidFill>
                    <a:srgbClr val="FF9300"/>
                  </a:solidFill>
                </a:rPr>
                <a:t> actual</a:t>
              </a:r>
              <a:endParaRPr lang="ko-KR" altLang="en-US" dirty="0">
                <a:solidFill>
                  <a:srgbClr val="FF9300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16" name="왼쪽 대괄호[L] 10">
              <a:extLst>
                <a:ext uri="{FF2B5EF4-FFF2-40B4-BE49-F238E27FC236}">
                  <a16:creationId xmlns:a16="http://schemas.microsoft.com/office/drawing/2014/main" id="{A5DBC54E-E3F8-2B43-9C7D-35CDDB46AB39}"/>
                </a:ext>
              </a:extLst>
            </p:cNvPr>
            <p:cNvSpPr/>
            <p:nvPr/>
          </p:nvSpPr>
          <p:spPr>
            <a:xfrm rot="16200000">
              <a:off x="8696482" y="3001505"/>
              <a:ext cx="131343" cy="1136384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69995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5D5CE2-34BB-D847-A402-97D7DDA3CC34}"/>
                </a:ext>
              </a:extLst>
            </p:cNvPr>
            <p:cNvSpPr/>
            <p:nvPr/>
          </p:nvSpPr>
          <p:spPr>
            <a:xfrm>
              <a:off x="8523360" y="3754545"/>
              <a:ext cx="919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6A9954"/>
                  </a:solidFill>
                </a:rPr>
                <a:t>Carpeta</a:t>
              </a:r>
              <a:endParaRPr lang="ko-KR" altLang="en-US" dirty="0">
                <a:solidFill>
                  <a:srgbClr val="6A9954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26" name="왼쪽 대괄호[L] 12">
              <a:extLst>
                <a:ext uri="{FF2B5EF4-FFF2-40B4-BE49-F238E27FC236}">
                  <a16:creationId xmlns:a16="http://schemas.microsoft.com/office/drawing/2014/main" id="{ED1C49C6-387D-924F-BAF4-001E31AF825F}"/>
                </a:ext>
              </a:extLst>
            </p:cNvPr>
            <p:cNvSpPr/>
            <p:nvPr/>
          </p:nvSpPr>
          <p:spPr>
            <a:xfrm rot="16200000">
              <a:off x="10196074" y="2809623"/>
              <a:ext cx="131344" cy="1444732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C0E248-E1D0-2D41-9980-B15F3E333969}"/>
                </a:ext>
              </a:extLst>
            </p:cNvPr>
            <p:cNvSpPr/>
            <p:nvPr/>
          </p:nvSpPr>
          <p:spPr>
            <a:xfrm>
              <a:off x="9852018" y="3708355"/>
              <a:ext cx="19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ko-KR" dirty="0">
                  <a:solidFill>
                    <a:srgbClr val="FEE69A"/>
                  </a:solidFill>
                </a:rPr>
                <a:t>Nombre de archivo</a:t>
              </a:r>
              <a:endParaRPr lang="ko-KR" altLang="en-US" dirty="0">
                <a:solidFill>
                  <a:srgbClr val="FEE69A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69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485" y="279601"/>
            <a:ext cx="4931744" cy="616017"/>
          </a:xfrm>
        </p:spPr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94D41B3-51A2-4FA5-81F5-58B71528FD5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defRPr/>
            </a:pP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actual del archivo HTML está en 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c:\test. La imagen que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traer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PE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carpeta de images que se sitúa abajo de la carpeta de test. 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dos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maneras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acceder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25ECFD-FC62-1348-A687-1CE4255660F5}"/>
              </a:ext>
            </a:extLst>
          </p:cNvPr>
          <p:cNvGrpSpPr/>
          <p:nvPr/>
        </p:nvGrpSpPr>
        <p:grpSpPr>
          <a:xfrm>
            <a:off x="1415897" y="4757362"/>
            <a:ext cx="7740784" cy="1074731"/>
            <a:chOff x="1415897" y="5319761"/>
            <a:chExt cx="7740784" cy="10747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5189DA-2955-479B-8FB0-819370349846}"/>
                </a:ext>
              </a:extLst>
            </p:cNvPr>
            <p:cNvSpPr/>
            <p:nvPr/>
          </p:nvSpPr>
          <p:spPr>
            <a:xfrm>
              <a:off x="4881152" y="5319761"/>
              <a:ext cx="4275529" cy="461665"/>
            </a:xfrm>
            <a:prstGeom prst="rect">
              <a:avLst/>
            </a:prstGeom>
            <a:solidFill>
              <a:srgbClr val="262626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rgbClr val="F39924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c:/test</a:t>
              </a:r>
              <a:r>
                <a:rPr lang="en-US" altLang="ko-KR" sz="2400" dirty="0">
                  <a:solidFill>
                    <a:srgbClr val="6A9955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/images</a:t>
              </a:r>
              <a:r>
                <a:rPr lang="en-US" altLang="ko-KR" sz="240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</a:t>
              </a:r>
              <a:r>
                <a:rPr lang="en-US" altLang="ko-KR" sz="2400" dirty="0" err="1">
                  <a:solidFill>
                    <a:srgbClr val="FFC000">
                      <a:lumMod val="20000"/>
                      <a:lumOff val="80000"/>
                    </a:srgbClr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img.jpg</a:t>
              </a:r>
              <a:endParaRPr lang="en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5189DA-2955-479B-8FB0-819370349846}"/>
                </a:ext>
              </a:extLst>
            </p:cNvPr>
            <p:cNvSpPr/>
            <p:nvPr/>
          </p:nvSpPr>
          <p:spPr>
            <a:xfrm>
              <a:off x="4881152" y="5932827"/>
              <a:ext cx="3159839" cy="461665"/>
            </a:xfrm>
            <a:prstGeom prst="rect">
              <a:avLst/>
            </a:prstGeom>
            <a:solidFill>
              <a:srgbClr val="262626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rgbClr val="F39924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.</a:t>
              </a:r>
              <a:r>
                <a:rPr lang="en-US" altLang="ko-KR" sz="2400" dirty="0">
                  <a:solidFill>
                    <a:srgbClr val="6A9955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/images</a:t>
              </a:r>
              <a:r>
                <a:rPr lang="en-US" altLang="ko-KR" sz="240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/img.jpg</a:t>
              </a:r>
              <a:endParaRPr lang="en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15897" y="5902626"/>
              <a:ext cx="2983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Ruta</a:t>
              </a:r>
              <a:r>
                <a:rPr kumimoji="1" lang="en-US" altLang="ko-KR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ko-KR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relativa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5898" y="5340084"/>
              <a:ext cx="2983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s-PE" altLang="ko-KR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Ruta absoluta</a:t>
              </a:r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97" y="2840820"/>
            <a:ext cx="6160560" cy="16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7578BD7-271E-4A60-83CA-BED58EC385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kumimoji="1" lang="ko-KR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relativa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s-E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Especifica la posición del contenido relativo en base a la posición actual de html abierto</a:t>
            </a:r>
            <a:endParaRPr kumimoji="1" lang="es-PE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oqaHanSans" panose="020B0500000000000000" pitchFamily="34" charset="-128"/>
              <a:ea typeface="SpoqaHanSans" panose="020B0500000000000000" pitchFamily="34" charset="-128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5EFEE1-5D35-42C9-9163-B77EF2B1A223}"/>
              </a:ext>
            </a:extLst>
          </p:cNvPr>
          <p:cNvSpPr/>
          <p:nvPr/>
        </p:nvSpPr>
        <p:spPr>
          <a:xfrm>
            <a:off x="8497509" y="3566168"/>
            <a:ext cx="3345788" cy="461665"/>
          </a:xfrm>
          <a:prstGeom prst="rect">
            <a:avLst/>
          </a:prstGeom>
          <a:solidFill>
            <a:srgbClr val="262626"/>
          </a:solidFill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3992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..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/images</a:t>
            </a:r>
            <a:r>
              <a:rPr lang="en-US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img.jpg</a:t>
            </a:r>
            <a:endParaRPr lang="en" altLang="ko-KR" sz="2400" dirty="0">
              <a:solidFill>
                <a:srgbClr val="FFC000">
                  <a:lumMod val="20000"/>
                  <a:lumOff val="80000"/>
                </a:srgbClr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51" y="2847080"/>
            <a:ext cx="6667596" cy="195658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CF9A23-D79D-0B43-8227-F69FB6EBF32A}"/>
              </a:ext>
            </a:extLst>
          </p:cNvPr>
          <p:cNvGrpSpPr/>
          <p:nvPr/>
        </p:nvGrpSpPr>
        <p:grpSpPr>
          <a:xfrm>
            <a:off x="7323169" y="4146108"/>
            <a:ext cx="5340630" cy="657560"/>
            <a:chOff x="6492508" y="3466317"/>
            <a:chExt cx="5340630" cy="657560"/>
          </a:xfrm>
        </p:grpSpPr>
        <p:sp>
          <p:nvSpPr>
            <p:cNvPr id="15" name="왼쪽 대괄호[L] 6">
              <a:extLst>
                <a:ext uri="{FF2B5EF4-FFF2-40B4-BE49-F238E27FC236}">
                  <a16:creationId xmlns:a16="http://schemas.microsoft.com/office/drawing/2014/main" id="{271B23D1-27B2-7B44-9E93-0FF83F2A4CA1}"/>
                </a:ext>
              </a:extLst>
            </p:cNvPr>
            <p:cNvSpPr/>
            <p:nvPr/>
          </p:nvSpPr>
          <p:spPr>
            <a:xfrm rot="16200000">
              <a:off x="7830386" y="3466885"/>
              <a:ext cx="131343" cy="143568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3992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C873BF-65DA-C14E-8BBB-658B1B952995}"/>
                </a:ext>
              </a:extLst>
            </p:cNvPr>
            <p:cNvSpPr/>
            <p:nvPr/>
          </p:nvSpPr>
          <p:spPr>
            <a:xfrm>
              <a:off x="6492508" y="3721715"/>
              <a:ext cx="1915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FF9300"/>
                  </a:solidFill>
                </a:rPr>
                <a:t>Ubicación</a:t>
              </a:r>
              <a:r>
                <a:rPr lang="en-US" altLang="ko-KR" dirty="0">
                  <a:solidFill>
                    <a:srgbClr val="FF9300"/>
                  </a:solidFill>
                </a:rPr>
                <a:t> </a:t>
              </a:r>
              <a:r>
                <a:rPr lang="es-ES" altLang="ko-KR" dirty="0">
                  <a:solidFill>
                    <a:srgbClr val="FF9300"/>
                  </a:solidFill>
                </a:rPr>
                <a:t>anterior</a:t>
              </a:r>
              <a:endParaRPr lang="ko-KR" altLang="en-US" dirty="0">
                <a:solidFill>
                  <a:srgbClr val="FF9300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17" name="왼쪽 대괄호[L] 10">
              <a:extLst>
                <a:ext uri="{FF2B5EF4-FFF2-40B4-BE49-F238E27FC236}">
                  <a16:creationId xmlns:a16="http://schemas.microsoft.com/office/drawing/2014/main" id="{961EA50C-00EA-104B-AFE4-7D71EBDD54FA}"/>
                </a:ext>
              </a:extLst>
            </p:cNvPr>
            <p:cNvSpPr/>
            <p:nvPr/>
          </p:nvSpPr>
          <p:spPr>
            <a:xfrm rot="16200000">
              <a:off x="8696482" y="3001505"/>
              <a:ext cx="131343" cy="1136384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69995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837D59-1835-9C4B-9093-A4F9D6F74EA7}"/>
                </a:ext>
              </a:extLst>
            </p:cNvPr>
            <p:cNvSpPr/>
            <p:nvPr/>
          </p:nvSpPr>
          <p:spPr>
            <a:xfrm>
              <a:off x="8523360" y="3754545"/>
              <a:ext cx="919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6A9954"/>
                  </a:solidFill>
                </a:rPr>
                <a:t>Carpeta</a:t>
              </a:r>
              <a:endParaRPr lang="ko-KR" altLang="en-US" dirty="0">
                <a:solidFill>
                  <a:srgbClr val="6A9954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27" name="왼쪽 대괄호[L] 12">
              <a:extLst>
                <a:ext uri="{FF2B5EF4-FFF2-40B4-BE49-F238E27FC236}">
                  <a16:creationId xmlns:a16="http://schemas.microsoft.com/office/drawing/2014/main" id="{F3558031-F6D4-4846-A35C-C5EF29EEB5F9}"/>
                </a:ext>
              </a:extLst>
            </p:cNvPr>
            <p:cNvSpPr/>
            <p:nvPr/>
          </p:nvSpPr>
          <p:spPr>
            <a:xfrm rot="16200000">
              <a:off x="10196074" y="2809623"/>
              <a:ext cx="131344" cy="1444732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1C5E8B-6E4E-FE4C-998A-E0AB2CD834FE}"/>
                </a:ext>
              </a:extLst>
            </p:cNvPr>
            <p:cNvSpPr/>
            <p:nvPr/>
          </p:nvSpPr>
          <p:spPr>
            <a:xfrm>
              <a:off x="9852018" y="3708355"/>
              <a:ext cx="19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ko-KR" dirty="0">
                  <a:solidFill>
                    <a:srgbClr val="FEE69A"/>
                  </a:solidFill>
                </a:rPr>
                <a:t>Nombre de archivo</a:t>
              </a:r>
              <a:endParaRPr lang="ko-KR" altLang="en-US" dirty="0">
                <a:solidFill>
                  <a:srgbClr val="FEE69A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40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292100"/>
            <a:ext cx="6668015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1AFE3E-3F85-4597-9059-7767B726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08" y="14931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HTML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98BC7A4C-D008-4268-892F-0B7EFB67D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8649"/>
              </p:ext>
            </p:extLst>
          </p:nvPr>
        </p:nvGraphicFramePr>
        <p:xfrm>
          <a:off x="1488508" y="1958701"/>
          <a:ext cx="9799864" cy="3868336"/>
        </p:xfrm>
        <a:graphic>
          <a:graphicData uri="http://schemas.openxmlformats.org/drawingml/2006/table">
            <a:tbl>
              <a:tblPr/>
              <a:tblGrid>
                <a:gridCol w="3674949">
                  <a:extLst>
                    <a:ext uri="{9D8B030D-6E8A-4147-A177-3AD203B41FA5}">
                      <a16:colId xmlns:a16="http://schemas.microsoft.com/office/drawing/2014/main" val="3005667637"/>
                    </a:ext>
                  </a:extLst>
                </a:gridCol>
                <a:gridCol w="6124915">
                  <a:extLst>
                    <a:ext uri="{9D8B030D-6E8A-4147-A177-3AD203B41FA5}">
                      <a16:colId xmlns:a16="http://schemas.microsoft.com/office/drawing/2014/main" val="267119832"/>
                    </a:ext>
                  </a:extLst>
                </a:gridCol>
              </a:tblGrid>
              <a:tr h="38444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82674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table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que tendrá en su interior toda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33825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thead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de la cabecera de la tabla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Parte superior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41926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tbody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del cuerpo de la tabla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Parte central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945928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tfoot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Etiqueta contenedora del pie de la tabla</a:t>
                      </a:r>
                    </a:p>
                    <a:p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Parte inferior de la tabla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92767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tr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(table row)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de cada fila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71094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(table header)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Cada una de las celdas de cabecera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90948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td(table data)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Cada una de las celdas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3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956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0228" y="-600077"/>
            <a:ext cx="12932228" cy="7014697"/>
          </a:xfrm>
          <a:prstGeom prst="rect">
            <a:avLst/>
          </a:prstGeom>
        </p:spPr>
      </p:pic>
      <p:sp>
        <p:nvSpPr>
          <p:cNvPr id="3" name="하트 2"/>
          <p:cNvSpPr/>
          <p:nvPr/>
        </p:nvSpPr>
        <p:spPr>
          <a:xfrm>
            <a:off x="7029450" y="-57150"/>
            <a:ext cx="5048250" cy="2649308"/>
          </a:xfrm>
          <a:prstGeom prst="heart">
            <a:avLst/>
          </a:prstGeom>
          <a:solidFill>
            <a:schemeClr val="bg2"/>
          </a:solidFill>
          <a:ln>
            <a:solidFill>
              <a:srgbClr val="FF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(Gam Sa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 Da)</a:t>
            </a:r>
          </a:p>
          <a:p>
            <a:pPr algn="ctr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Gracias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71" y="292100"/>
            <a:ext cx="72721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C395F56-7BF8-4A5A-A127-2DF80798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978" y="1614554"/>
            <a:ext cx="59347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테이블 태그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HTML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36D6A-CFA3-4952-AA41-36A864036D4C}"/>
              </a:ext>
            </a:extLst>
          </p:cNvPr>
          <p:cNvSpPr/>
          <p:nvPr/>
        </p:nvSpPr>
        <p:spPr>
          <a:xfrm>
            <a:off x="1928978" y="2053919"/>
            <a:ext cx="5453742" cy="378565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table </a:t>
            </a:r>
            <a:r>
              <a:rPr lang="en" altLang="ko-KR" sz="1200" dirty="0">
                <a:solidFill>
                  <a:srgbClr val="F44747"/>
                </a:solidFill>
                <a:latin typeface="Menlo" panose="020B0609030804020204" pitchFamily="49" charset="0"/>
              </a:rPr>
              <a:t>border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"1"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título en la etiqueta thead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título en la etiqueta thead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tbody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tbody 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tfoot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tfoot 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9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14" y="292100"/>
            <a:ext cx="6414924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8468B2-1999-4BCA-B17E-9BEF5B42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46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B94346-6B8E-47F2-8290-E71DEA9104E2}"/>
              </a:ext>
            </a:extLst>
          </p:cNvPr>
          <p:cNvSpPr/>
          <p:nvPr/>
        </p:nvSpPr>
        <p:spPr>
          <a:xfrm>
            <a:off x="577452" y="2829770"/>
            <a:ext cx="19869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</a:t>
            </a:r>
            <a:r>
              <a:rPr lang="ko-KR" altLang="en-US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-&gt;</a:t>
            </a:r>
          </a:p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</a:t>
            </a:r>
            <a:r>
              <a:rPr lang="ko-KR" altLang="en-US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-&gt;</a:t>
            </a:r>
          </a:p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</a:t>
            </a:r>
            <a:r>
              <a:rPr lang="ko-KR" altLang="en-US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-&gt;</a:t>
            </a:r>
          </a:p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&gt;-&gt;</a:t>
            </a:r>
          </a:p>
          <a:p>
            <a:pPr algn="ctr"/>
            <a:endParaRPr lang="en-US" altLang="ko-KR" sz="2400" dirty="0">
              <a:solidFill>
                <a:srgbClr val="1956D5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677978-BE46-4D25-881A-16A579958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44880"/>
              </p:ext>
            </p:extLst>
          </p:nvPr>
        </p:nvGraphicFramePr>
        <p:xfrm>
          <a:off x="2606593" y="2732196"/>
          <a:ext cx="8546216" cy="26659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6554">
                  <a:extLst>
                    <a:ext uri="{9D8B030D-6E8A-4147-A177-3AD203B41FA5}">
                      <a16:colId xmlns:a16="http://schemas.microsoft.com/office/drawing/2014/main" val="3517654215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006505739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230242048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1418121082"/>
                    </a:ext>
                  </a:extLst>
                </a:gridCol>
              </a:tblGrid>
              <a:tr h="66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05828"/>
                  </a:ext>
                </a:extLst>
              </a:tr>
              <a:tr h="6664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07139"/>
                  </a:ext>
                </a:extLst>
              </a:tr>
              <a:tr h="66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&lt;td&gt;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&lt;td&gt;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228890"/>
                  </a:ext>
                </a:extLst>
              </a:tr>
              <a:tr h="6664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0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44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95" y="365920"/>
            <a:ext cx="6169994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1BF3FE9-4072-414C-A9C7-5F6E772A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1" y="13695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fusionar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celdas en una tabla</a:t>
            </a:r>
            <a:endParaRPr kumimoji="1"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DA018826-0E49-474C-8C4F-57380506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2978"/>
              </p:ext>
            </p:extLst>
          </p:nvPr>
        </p:nvGraphicFramePr>
        <p:xfrm>
          <a:off x="1246413" y="1873663"/>
          <a:ext cx="10224407" cy="1158024"/>
        </p:xfrm>
        <a:graphic>
          <a:graphicData uri="http://schemas.openxmlformats.org/drawingml/2006/table">
            <a:tbl>
              <a:tblPr/>
              <a:tblGrid>
                <a:gridCol w="3834153">
                  <a:extLst>
                    <a:ext uri="{9D8B030D-6E8A-4147-A177-3AD203B41FA5}">
                      <a16:colId xmlns:a16="http://schemas.microsoft.com/office/drawing/2014/main" val="189280663"/>
                    </a:ext>
                  </a:extLst>
                </a:gridCol>
                <a:gridCol w="6390254">
                  <a:extLst>
                    <a:ext uri="{9D8B030D-6E8A-4147-A177-3AD203B41FA5}">
                      <a16:colId xmlns:a16="http://schemas.microsoft.com/office/drawing/2014/main" val="464033042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Funci</a:t>
                      </a: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28438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colspan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la cantidad de celdas unidas en horizontal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65306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rowspan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la cantidad de celdas unidas en vertical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800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1E36F97-8595-444A-A5CE-B71F6BC3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65278"/>
              </p:ext>
            </p:extLst>
          </p:nvPr>
        </p:nvGraphicFramePr>
        <p:xfrm>
          <a:off x="838200" y="3645960"/>
          <a:ext cx="8546216" cy="26659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6554">
                  <a:extLst>
                    <a:ext uri="{9D8B030D-6E8A-4147-A177-3AD203B41FA5}">
                      <a16:colId xmlns:a16="http://schemas.microsoft.com/office/drawing/2014/main" val="3517654215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006505739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230242048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1418121082"/>
                    </a:ext>
                  </a:extLst>
                </a:gridCol>
              </a:tblGrid>
              <a:tr h="66648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05828"/>
                  </a:ext>
                </a:extLst>
              </a:tr>
              <a:tr h="6664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07139"/>
                  </a:ext>
                </a:extLst>
              </a:tr>
              <a:tr h="66648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&lt;td&gt;</a:t>
                      </a:r>
                      <a:endParaRPr lang="ko-KR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228890"/>
                  </a:ext>
                </a:extLst>
              </a:tr>
              <a:tr h="6664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0443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79A36A-178E-4270-9A0C-53FF15544BF5}"/>
              </a:ext>
            </a:extLst>
          </p:cNvPr>
          <p:cNvSpPr/>
          <p:nvPr/>
        </p:nvSpPr>
        <p:spPr>
          <a:xfrm>
            <a:off x="838200" y="3645960"/>
            <a:ext cx="2145793" cy="26659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EB4B4-5CAF-4560-9EA8-34822DF8FBBB}"/>
              </a:ext>
            </a:extLst>
          </p:cNvPr>
          <p:cNvSpPr txBox="1"/>
          <p:nvPr/>
        </p:nvSpPr>
        <p:spPr>
          <a:xfrm>
            <a:off x="921281" y="4717320"/>
            <a:ext cx="197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252C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endParaRPr lang="ko-KR" altLang="en-US" sz="2800" dirty="0">
              <a:solidFill>
                <a:srgbClr val="252C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A65444-BB0B-4CFD-AAD6-4DED484AD2D6}"/>
              </a:ext>
            </a:extLst>
          </p:cNvPr>
          <p:cNvSpPr/>
          <p:nvPr/>
        </p:nvSpPr>
        <p:spPr>
          <a:xfrm>
            <a:off x="3041143" y="3645960"/>
            <a:ext cx="6400423" cy="65504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2BA74-F94D-4E55-8852-C25CD7F1861D}"/>
              </a:ext>
            </a:extLst>
          </p:cNvPr>
          <p:cNvSpPr txBox="1"/>
          <p:nvPr/>
        </p:nvSpPr>
        <p:spPr>
          <a:xfrm>
            <a:off x="5519803" y="3678023"/>
            <a:ext cx="234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8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23" y="292100"/>
            <a:ext cx="608018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C699CA-A8C2-4DB5-86A1-046DE9CC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21" y="14174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fusionar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celdas en una tabla</a:t>
            </a:r>
            <a:endParaRPr kumimoji="1"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B3628-7E68-44FB-A6C9-8C06059A098E}"/>
              </a:ext>
            </a:extLst>
          </p:cNvPr>
          <p:cNvSpPr/>
          <p:nvPr/>
        </p:nvSpPr>
        <p:spPr>
          <a:xfrm>
            <a:off x="1221921" y="1918400"/>
            <a:ext cx="8144435" cy="3970318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F44747"/>
                </a:solidFill>
                <a:latin typeface="Menlo" panose="020B0609030804020204" pitchFamily="49" charset="0"/>
              </a:rPr>
              <a:t>border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"1"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colspan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'2'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título en la etiqueta thead</a:t>
            </a:r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rowspan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'2'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tbody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endParaRPr lang="en" altLang="ko-KR" sz="1400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contenido en la etiqueta tbody 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contenido en la etiqueta tbody 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4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170" y="326159"/>
            <a:ext cx="590873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01140C0-4E92-43CA-9421-F14AAF7A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Etiqueta de video en HTML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s-PE" altLang="ko-KR" sz="1400" dirty="0"/>
          </a:p>
          <a:p>
            <a:pPr marL="0" indent="0">
              <a:buNone/>
            </a:pPr>
            <a:endParaRPr kumimoji="1" lang="es-PE" altLang="ko-KR" sz="1400" dirty="0"/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Etiqueta de audio en HTML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A99569-6B2F-4290-A3C2-B96647DE66EB}"/>
              </a:ext>
            </a:extLst>
          </p:cNvPr>
          <p:cNvSpPr/>
          <p:nvPr/>
        </p:nvSpPr>
        <p:spPr>
          <a:xfrm>
            <a:off x="838200" y="2373099"/>
            <a:ext cx="10887636" cy="138499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video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</a:rPr>
              <a:t>controls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"controls"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	&lt;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source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"text.mp4"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"video/mp4"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video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D8025-003F-45DC-A934-453E2B04D9FE}"/>
              </a:ext>
            </a:extLst>
          </p:cNvPr>
          <p:cNvSpPr/>
          <p:nvPr/>
        </p:nvSpPr>
        <p:spPr>
          <a:xfrm>
            <a:off x="838200" y="4908975"/>
            <a:ext cx="10887636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audio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"music.mp3"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controls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"controls"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audio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1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048" y="292100"/>
            <a:ext cx="63577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8698494-4983-4853-9973-DAD6AC81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 de la división de espacio </a:t>
            </a:r>
          </a:p>
          <a:p>
            <a:pPr marL="0" indent="0">
              <a:buNone/>
            </a:pP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formar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layout(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disposición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</a:t>
            </a:r>
            <a:r>
              <a:rPr kumimoji="1"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ño con CSS</a:t>
            </a:r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kumimoji="1"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elemento de bloque</a:t>
            </a: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etiqueta &lt;div&gt; se emplea para definir un bloque de contenido o sección de la página, para poder aplicarle diferentes estilos e incluso para realizar operaciones sobre ese bloque específico</a:t>
            </a: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Sirve para crear secciones o agrupar contenidos</a:t>
            </a:r>
          </a:p>
          <a:p>
            <a:pPr lvl="2"/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</a:t>
            </a:r>
          </a:p>
          <a:p>
            <a:pPr lvl="2"/>
            <a:r>
              <a:rPr lang="es-MX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elemento de inline</a:t>
            </a: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Sirve para aplicar estilo al texto o agrupar elementos en línea</a:t>
            </a:r>
          </a:p>
        </p:txBody>
      </p:sp>
    </p:spTree>
    <p:extLst>
      <p:ext uri="{BB962C8B-B14F-4D97-AF65-F5344CB8AC3E}">
        <p14:creationId xmlns:p14="http://schemas.microsoft.com/office/powerpoint/2010/main" val="297285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4" y="336101"/>
            <a:ext cx="6839466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40B056D-2DBA-4D23-96E6-40178EF4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 de la división de espacio </a:t>
            </a:r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amontona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bloque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cambia la l</a:t>
            </a: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ínea automáticamente 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ocupa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la l</a:t>
            </a: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ínea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</a:t>
            </a:r>
          </a:p>
          <a:p>
            <a:pPr lvl="2"/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ínea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ocupa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cuanto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E872B-6940-44BF-B4DC-212ECC6EB8FE}"/>
              </a:ext>
            </a:extLst>
          </p:cNvPr>
          <p:cNvSpPr/>
          <p:nvPr/>
        </p:nvSpPr>
        <p:spPr>
          <a:xfrm>
            <a:off x="1524000" y="3997976"/>
            <a:ext cx="9309847" cy="40011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850138-495A-4A3F-9DA1-7EBEF64E9E3E}"/>
              </a:ext>
            </a:extLst>
          </p:cNvPr>
          <p:cNvSpPr/>
          <p:nvPr/>
        </p:nvSpPr>
        <p:spPr>
          <a:xfrm>
            <a:off x="1524000" y="5776853"/>
            <a:ext cx="6136341" cy="40011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009" y="2772775"/>
            <a:ext cx="3110261" cy="790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010" y="5037177"/>
            <a:ext cx="3110262" cy="4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1192</Words>
  <Application>Microsoft Macintosh PowerPoint</Application>
  <PresentationFormat>와이드스크린</PresentationFormat>
  <Paragraphs>253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한둥근체 돋움</vt:lpstr>
      <vt:lpstr>한둥근체 제목</vt:lpstr>
      <vt:lpstr>Scope One</vt:lpstr>
      <vt:lpstr>SpoqaHanSans</vt:lpstr>
      <vt:lpstr>Arial</vt:lpstr>
      <vt:lpstr>Menlo</vt:lpstr>
      <vt:lpstr>Wingdings</vt:lpstr>
      <vt:lpstr>Office 테마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Atributo de HTML</vt:lpstr>
      <vt:lpstr>Atributo de HTML</vt:lpstr>
      <vt:lpstr>Atributo de HTML</vt:lpstr>
      <vt:lpstr>Atributo de HTML</vt:lpstr>
      <vt:lpstr>Atributo de HTML</vt:lpstr>
      <vt:lpstr>Rutas</vt:lpstr>
      <vt:lpstr>Rutas</vt:lpstr>
      <vt:lpstr>Rutas</vt:lpstr>
      <vt:lpstr>Rutas</vt:lpstr>
      <vt:lpstr>Rutas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luciferkala@gmail.com</cp:lastModifiedBy>
  <cp:revision>290</cp:revision>
  <dcterms:created xsi:type="dcterms:W3CDTF">2017-09-02T05:32:31Z</dcterms:created>
  <dcterms:modified xsi:type="dcterms:W3CDTF">2019-08-13T15:35:53Z</dcterms:modified>
</cp:coreProperties>
</file>