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9" r:id="rId3"/>
    <p:sldId id="258" r:id="rId4"/>
    <p:sldId id="264" r:id="rId5"/>
    <p:sldId id="257" r:id="rId6"/>
    <p:sldId id="261" r:id="rId7"/>
    <p:sldId id="260" r:id="rId8"/>
    <p:sldId id="265" r:id="rId9"/>
    <p:sldId id="266" r:id="rId10"/>
    <p:sldId id="268" r:id="rId11"/>
    <p:sldId id="267" r:id="rId12"/>
    <p:sldId id="298" r:id="rId13"/>
    <p:sldId id="269" r:id="rId14"/>
    <p:sldId id="270" r:id="rId15"/>
    <p:sldId id="271" r:id="rId16"/>
    <p:sldId id="275" r:id="rId17"/>
    <p:sldId id="274" r:id="rId18"/>
    <p:sldId id="273" r:id="rId19"/>
    <p:sldId id="282" r:id="rId20"/>
    <p:sldId id="272" r:id="rId21"/>
    <p:sldId id="281" r:id="rId22"/>
    <p:sldId id="280" r:id="rId23"/>
    <p:sldId id="279" r:id="rId24"/>
    <p:sldId id="278" r:id="rId25"/>
    <p:sldId id="277" r:id="rId26"/>
    <p:sldId id="276" r:id="rId27"/>
    <p:sldId id="288" r:id="rId28"/>
    <p:sldId id="287" r:id="rId29"/>
    <p:sldId id="286" r:id="rId30"/>
    <p:sldId id="285" r:id="rId31"/>
    <p:sldId id="284" r:id="rId32"/>
    <p:sldId id="283" r:id="rId33"/>
    <p:sldId id="327" r:id="rId34"/>
    <p:sldId id="300" r:id="rId35"/>
    <p:sldId id="306" r:id="rId36"/>
    <p:sldId id="307" r:id="rId37"/>
    <p:sldId id="305" r:id="rId38"/>
    <p:sldId id="328" r:id="rId39"/>
    <p:sldId id="315" r:id="rId40"/>
    <p:sldId id="323" r:id="rId41"/>
    <p:sldId id="324" r:id="rId42"/>
    <p:sldId id="325" r:id="rId43"/>
    <p:sldId id="326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404B"/>
    <a:srgbClr val="252C41"/>
    <a:srgbClr val="DDDFE6"/>
    <a:srgbClr val="F4F5F9"/>
    <a:srgbClr val="FFD5DE"/>
    <a:srgbClr val="FF2D5A"/>
    <a:srgbClr val="FF0028"/>
    <a:srgbClr val="DEE3E6"/>
    <a:srgbClr val="000000"/>
    <a:srgbClr val="FF4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06" autoAdjust="0"/>
    <p:restoredTop sz="94660"/>
  </p:normalViewPr>
  <p:slideViewPr>
    <p:cSldViewPr snapToGrid="0">
      <p:cViewPr varScale="1">
        <p:scale>
          <a:sx n="97" d="100"/>
          <a:sy n="97" d="100"/>
        </p:scale>
        <p:origin x="56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6B1F4-4473-4E42-931C-FB415B8F676D}" type="datetimeFigureOut">
              <a:rPr lang="ko-KR" altLang="en-US" smtClean="0"/>
              <a:t>2019. 8. 13.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A6F29-9B70-4CC0-B085-9FE84466E7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934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F4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각 삼각형 18">
            <a:extLst>
              <a:ext uri="{FF2B5EF4-FFF2-40B4-BE49-F238E27FC236}">
                <a16:creationId xmlns:a16="http://schemas.microsoft.com/office/drawing/2014/main" id="{BC2424F7-E8BE-497C-9A9C-2A75DA20B340}"/>
              </a:ext>
            </a:extLst>
          </p:cNvPr>
          <p:cNvSpPr/>
          <p:nvPr userDrawn="1"/>
        </p:nvSpPr>
        <p:spPr>
          <a:xfrm rot="10800000">
            <a:off x="-2" y="0"/>
            <a:ext cx="12192001" cy="6858000"/>
          </a:xfrm>
          <a:prstGeom prst="rtTriangle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E14D2E98-B8EF-4D01-BCD7-ECA0C2430EE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tTriangle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6E72BC4-2A6A-4C1C-8E69-C8245B3A2086}"/>
              </a:ext>
            </a:extLst>
          </p:cNvPr>
          <p:cNvSpPr/>
          <p:nvPr userDrawn="1"/>
        </p:nvSpPr>
        <p:spPr>
          <a:xfrm>
            <a:off x="3260557" y="676175"/>
            <a:ext cx="5670885" cy="5505650"/>
          </a:xfrm>
          <a:prstGeom prst="ellipse">
            <a:avLst/>
          </a:prstGeom>
          <a:solidFill>
            <a:srgbClr val="F4F5F9"/>
          </a:solidFill>
          <a:ln w="190500">
            <a:solidFill>
              <a:srgbClr val="F14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51EB74-1783-44BE-A024-9003943ACE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49230" y="2296291"/>
            <a:ext cx="3693535" cy="384746"/>
          </a:xfrm>
        </p:spPr>
        <p:txBody>
          <a:bodyPr/>
          <a:lstStyle>
            <a:lvl1pPr marL="0" indent="0" algn="ctr">
              <a:buNone/>
              <a:defRPr sz="2400" spc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부제목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E8F681-FF46-4C5C-8585-50182BAC54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41978" y="2782231"/>
            <a:ext cx="4708038" cy="913067"/>
          </a:xfrm>
        </p:spPr>
        <p:txBody>
          <a:bodyPr anchor="b"/>
          <a:lstStyle>
            <a:lvl1pPr algn="ctr">
              <a:defRPr sz="6000" spc="0"/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E1BC3D04-DE92-4791-9A44-EB46DB4BB0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0240" y="3966660"/>
            <a:ext cx="3692525" cy="1230982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ko-KR" altLang="en-US" dirty="0"/>
              <a:t>작성일 및</a:t>
            </a:r>
            <a:endParaRPr lang="en-US" altLang="ko-KR" dirty="0"/>
          </a:p>
          <a:p>
            <a:pPr lvl="0"/>
            <a:r>
              <a:rPr lang="ko-KR" altLang="en-US" dirty="0"/>
              <a:t>작성자</a:t>
            </a:r>
          </a:p>
        </p:txBody>
      </p:sp>
    </p:spTree>
    <p:extLst>
      <p:ext uri="{BB962C8B-B14F-4D97-AF65-F5344CB8AC3E}">
        <p14:creationId xmlns:p14="http://schemas.microsoft.com/office/powerpoint/2010/main" val="21860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9089 0.483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44" y="241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7604 -0.5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2" y="-250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4" grpId="0" animBg="1"/>
      <p:bldP spid="15" grpId="0" animBg="1"/>
      <p:bldP spid="3" grpId="0" build="p">
        <p:tmplLst>
          <p:tmpl lvl="1">
            <p:tnLst>
              <p:par>
                <p:cTn presetID="53" presetClass="exit" presetSubtype="32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out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2" grpId="0"/>
      <p:bldP spid="17" grpId="0" build="p">
        <p:tmplLst>
          <p:tmpl lvl="1">
            <p:tnLst>
              <p:par>
                <p:cTn presetID="53" presetClass="exit" presetSubtype="32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out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2E179C5F-9581-4A6D-AB2D-572DE3014C94}"/>
              </a:ext>
            </a:extLst>
          </p:cNvPr>
          <p:cNvSpPr/>
          <p:nvPr userDrawn="1"/>
        </p:nvSpPr>
        <p:spPr>
          <a:xfrm>
            <a:off x="0" y="4636294"/>
            <a:ext cx="3949700" cy="2221706"/>
          </a:xfrm>
          <a:prstGeom prst="rtTriangle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7AC3AC3B-7C11-41F0-8D15-2A745E5921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49700" y="2134394"/>
            <a:ext cx="5226050" cy="3364706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Font typeface="+mj-lt"/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첫 번째 제목</a:t>
            </a:r>
            <a:endParaRPr lang="en-US" altLang="ko-KR" dirty="0"/>
          </a:p>
          <a:p>
            <a:pPr lvl="0"/>
            <a:r>
              <a:rPr lang="ko-KR" altLang="en-US" dirty="0"/>
              <a:t>두 번째 제목</a:t>
            </a:r>
            <a:endParaRPr lang="en-US" altLang="ko-KR" dirty="0"/>
          </a:p>
          <a:p>
            <a:pPr lvl="0"/>
            <a:r>
              <a:rPr lang="ko-KR" altLang="en-US" dirty="0"/>
              <a:t>세 번째 제목</a:t>
            </a:r>
            <a:endParaRPr lang="en-US" altLang="ko-KR" dirty="0"/>
          </a:p>
          <a:p>
            <a:pPr lvl="0"/>
            <a:r>
              <a:rPr lang="ko-KR" altLang="en-US" dirty="0"/>
              <a:t>네 번째 제목</a:t>
            </a:r>
            <a:endParaRPr lang="en-US" altLang="ko-KR" dirty="0"/>
          </a:p>
          <a:p>
            <a:pPr lvl="0"/>
            <a:r>
              <a:rPr lang="ko-KR" altLang="en-US" dirty="0"/>
              <a:t>다섯 번째 제목</a:t>
            </a:r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09AEE031-B2C1-4009-A54C-A9496E707222}"/>
              </a:ext>
            </a:extLst>
          </p:cNvPr>
          <p:cNvSpPr/>
          <p:nvPr userDrawn="1"/>
        </p:nvSpPr>
        <p:spPr>
          <a:xfrm rot="10800000">
            <a:off x="8242300" y="0"/>
            <a:ext cx="3949700" cy="2221706"/>
          </a:xfrm>
          <a:prstGeom prst="rtTriangle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92A37505-C468-4836-8AF3-6648E3546A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43250" y="863600"/>
            <a:ext cx="6032500" cy="952500"/>
          </a:xfrm>
        </p:spPr>
        <p:txBody>
          <a:bodyPr>
            <a:noAutofit/>
          </a:bodyPr>
          <a:lstStyle>
            <a:lvl1pPr marL="0" indent="0" algn="ctr">
              <a:buNone/>
              <a:defRPr sz="6000" b="1">
                <a:latin typeface="+mj-lt"/>
              </a:defRPr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ko-KR" altLang="en-US" dirty="0"/>
              <a:t>목차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F79BE61-4B89-4C62-BDAF-C918D3363F0F}"/>
              </a:ext>
            </a:extLst>
          </p:cNvPr>
          <p:cNvCxnSpPr/>
          <p:nvPr userDrawn="1"/>
        </p:nvCxnSpPr>
        <p:spPr>
          <a:xfrm>
            <a:off x="3143250" y="1816100"/>
            <a:ext cx="60325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 개체 틀 15">
            <a:extLst>
              <a:ext uri="{FF2B5EF4-FFF2-40B4-BE49-F238E27FC236}">
                <a16:creationId xmlns:a16="http://schemas.microsoft.com/office/drawing/2014/main" id="{615E03B0-3160-4643-BFAF-0499355585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43250" y="2134393"/>
            <a:ext cx="806450" cy="336470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+mj-lt"/>
              <a:buNone/>
              <a:defRPr sz="3600">
                <a:solidFill>
                  <a:srgbClr val="F1404B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01</a:t>
            </a:r>
          </a:p>
          <a:p>
            <a:pPr lvl="0"/>
            <a:r>
              <a:rPr lang="en-US" altLang="ko-KR" dirty="0"/>
              <a:t>02</a:t>
            </a:r>
          </a:p>
          <a:p>
            <a:pPr lvl="0"/>
            <a:r>
              <a:rPr lang="en-US" altLang="ko-KR" dirty="0"/>
              <a:t>03</a:t>
            </a:r>
          </a:p>
          <a:p>
            <a:pPr lvl="0"/>
            <a:r>
              <a:rPr lang="en-US" altLang="ko-KR" dirty="0"/>
              <a:t>04</a:t>
            </a:r>
          </a:p>
          <a:p>
            <a:pPr lvl="0"/>
            <a:r>
              <a:rPr lang="en-US" altLang="ko-KR" dirty="0"/>
              <a:t>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232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B69F8F-3B03-43B3-A99C-8EB2ECEDAB4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2C41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20F2FC1-A866-40E4-87F2-9F59CD9C40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350" y="3605213"/>
            <a:ext cx="8185150" cy="995362"/>
          </a:xfrm>
        </p:spPr>
        <p:txBody>
          <a:bodyPr anchor="b">
            <a:normAutofit/>
          </a:bodyPr>
          <a:lstStyle>
            <a:lvl1pPr>
              <a:defRPr sz="6000">
                <a:solidFill>
                  <a:srgbClr val="F4F5F9"/>
                </a:solidFill>
              </a:defRPr>
            </a:lvl1pPr>
          </a:lstStyle>
          <a:p>
            <a:r>
              <a:rPr lang="ko-KR" altLang="en-US" dirty="0"/>
              <a:t>구역 제목</a:t>
            </a:r>
            <a:r>
              <a:rPr lang="en-US" altLang="ko-KR" dirty="0"/>
              <a:t>(</a:t>
            </a:r>
            <a:r>
              <a:rPr lang="ko-KR" altLang="en-US" dirty="0"/>
              <a:t>배경사진 변경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DE44D1-B029-4008-8F5C-EA1C0262D8C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95350" y="4551364"/>
            <a:ext cx="8185150" cy="33655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DDDFE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부가설명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038771-BFB9-4815-BFCE-C4362A8B8B89}"/>
              </a:ext>
            </a:extLst>
          </p:cNvPr>
          <p:cNvSpPr/>
          <p:nvPr userDrawn="1"/>
        </p:nvSpPr>
        <p:spPr>
          <a:xfrm>
            <a:off x="558800" y="3567112"/>
            <a:ext cx="273050" cy="1358901"/>
          </a:xfrm>
          <a:prstGeom prst="rect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9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45C13-C179-4192-A658-BF2E58B73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525" y="1854200"/>
            <a:ext cx="9172576" cy="3803650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romanUcPeriod"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lvl="0"/>
            <a:r>
              <a:rPr lang="ko-KR" altLang="en-US" dirty="0"/>
              <a:t>둘째 수준</a:t>
            </a:r>
            <a:endParaRPr lang="en-US" altLang="ko-KR" dirty="0"/>
          </a:p>
          <a:p>
            <a:pPr lvl="0"/>
            <a:r>
              <a:rPr lang="ko-KR" altLang="en-US" dirty="0"/>
              <a:t>셋째 수준</a:t>
            </a:r>
            <a:endParaRPr lang="en-US" altLang="ko-KR" dirty="0"/>
          </a:p>
          <a:p>
            <a:pPr lvl="0"/>
            <a:r>
              <a:rPr lang="ko-KR" altLang="en-US" dirty="0"/>
              <a:t>넷째 수준</a:t>
            </a:r>
            <a:endParaRPr lang="en-US" altLang="ko-KR" dirty="0"/>
          </a:p>
          <a:p>
            <a:pPr lvl="0"/>
            <a:r>
              <a:rPr lang="ko-KR" altLang="en-US" dirty="0"/>
              <a:t>다섯째 수준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412769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미디어 및 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45C13-C179-4192-A658-BF2E58B738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11801" y="1854200"/>
            <a:ext cx="5194300" cy="38036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/>
              <a:t>설명</a:t>
            </a:r>
            <a:endParaRPr lang="en-US" altLang="ko-KR" dirty="0"/>
          </a:p>
          <a:p>
            <a:pPr lvl="0"/>
            <a:r>
              <a:rPr lang="ko-KR" altLang="en-US" dirty="0"/>
              <a:t>설명</a:t>
            </a:r>
            <a:endParaRPr lang="en-US" altLang="ko-KR" dirty="0"/>
          </a:p>
          <a:p>
            <a:pPr lvl="0"/>
            <a:r>
              <a:rPr lang="ko-KR" altLang="en-US" dirty="0"/>
              <a:t>설명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38340B11-3220-438C-BFBF-856F8CEFFF0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511299" y="1854200"/>
            <a:ext cx="3805200" cy="38036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/>
              <a:t>기타</a:t>
            </a:r>
          </a:p>
        </p:txBody>
      </p:sp>
    </p:spTree>
    <p:extLst>
      <p:ext uri="{BB962C8B-B14F-4D97-AF65-F5344CB8AC3E}">
        <p14:creationId xmlns:p14="http://schemas.microsoft.com/office/powerpoint/2010/main" val="18489762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간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45C13-C179-4192-A658-BF2E58B738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33525" y="4343400"/>
            <a:ext cx="2847975" cy="13144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0E0C8D79-EA0B-465E-95A0-72CF9FCAB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512" y="1974350"/>
            <a:ext cx="2160000" cy="2160000"/>
          </a:xfrm>
        </p:spPr>
        <p:txBody>
          <a:bodyPr lIns="360000" tIns="360000" rIns="360000" bIns="360000"/>
          <a:lstStyle/>
          <a:p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01987686-002E-4B1E-86BA-DAA6526147F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695825" y="4343400"/>
            <a:ext cx="2847975" cy="13144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598B3AA-0BEB-4CB3-B5B7-E952431ECDB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7858126" y="4343400"/>
            <a:ext cx="2847975" cy="13144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 err="1"/>
              <a:t>글내용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EAB4F17-E8AF-484C-B2AB-65BEA4790750}"/>
              </a:ext>
            </a:extLst>
          </p:cNvPr>
          <p:cNvCxnSpPr/>
          <p:nvPr userDrawn="1"/>
        </p:nvCxnSpPr>
        <p:spPr>
          <a:xfrm>
            <a:off x="4533900" y="1866900"/>
            <a:ext cx="0" cy="379095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57261E4-AD4C-4D43-B2B7-992355BBED6F}"/>
              </a:ext>
            </a:extLst>
          </p:cNvPr>
          <p:cNvCxnSpPr/>
          <p:nvPr userDrawn="1"/>
        </p:nvCxnSpPr>
        <p:spPr>
          <a:xfrm>
            <a:off x="7708900" y="1866900"/>
            <a:ext cx="0" cy="379095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그림 개체 틀 4">
            <a:extLst>
              <a:ext uri="{FF2B5EF4-FFF2-40B4-BE49-F238E27FC236}">
                <a16:creationId xmlns:a16="http://schemas.microsoft.com/office/drawing/2014/main" id="{AD13C406-876E-43F6-8C5B-C62F158EF24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039812" y="1974350"/>
            <a:ext cx="2160000" cy="2160000"/>
          </a:xfrm>
        </p:spPr>
        <p:txBody>
          <a:bodyPr lIns="360000" tIns="360000" rIns="360000" bIns="360000"/>
          <a:lstStyle/>
          <a:p>
            <a:endParaRPr lang="ko-KR" altLang="en-US"/>
          </a:p>
        </p:txBody>
      </p:sp>
      <p:sp>
        <p:nvSpPr>
          <p:cNvPr id="21" name="그림 개체 틀 4">
            <a:extLst>
              <a:ext uri="{FF2B5EF4-FFF2-40B4-BE49-F238E27FC236}">
                <a16:creationId xmlns:a16="http://schemas.microsoft.com/office/drawing/2014/main" id="{F2D57544-F2AC-4674-9A7B-2207BCDE048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02113" y="1974350"/>
            <a:ext cx="2160000" cy="2160000"/>
          </a:xfrm>
        </p:spPr>
        <p:txBody>
          <a:bodyPr lIns="360000" tIns="360000" rIns="360000" bIns="360000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04993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578169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23E7E9-AAA1-489C-8AEE-581EE3171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FACC76-7113-4A4D-97A2-0B055349B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B221D-61A7-4FE4-9D07-0C9B7B14E2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802E8-470E-48C1-B126-8CFFC69D7ECC}" type="datetimeFigureOut">
              <a:rPr lang="ko-KR" altLang="en-US" smtClean="0"/>
              <a:t>2019. 8. 13.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B0408A-BADE-4479-BA62-1C8769112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646C6-91CD-411B-B2AA-015EE95CF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81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0" r:id="rId4"/>
    <p:sldLayoutId id="2147483655" r:id="rId5"/>
    <p:sldLayoutId id="2147483653" r:id="rId6"/>
    <p:sldLayoutId id="2147483654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 spc="0">
          <a:solidFill>
            <a:srgbClr val="252C4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es.ryte.com/wiki/HTML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F536C807-CB09-45BE-87BC-5FC0B4BD6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9423" y="2777983"/>
            <a:ext cx="4053848" cy="512225"/>
          </a:xfrm>
        </p:spPr>
        <p:txBody>
          <a:bodyPr>
            <a:noAutofit/>
          </a:bodyPr>
          <a:lstStyle/>
          <a:p>
            <a:r>
              <a:rPr lang="en-US" altLang="ko-KR" sz="3000" b="1" dirty="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rPr>
              <a:t>HTML</a:t>
            </a:r>
            <a:endParaRPr lang="ko-KR" altLang="en-US" sz="3000" b="1" dirty="0">
              <a:latin typeface="Arial" panose="020B0604020202020204" pitchFamily="34" charset="0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0D9FF9-5CBE-4534-A9A9-19A7797C09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2019.08.08</a:t>
            </a:r>
          </a:p>
          <a:p>
            <a:r>
              <a:rPr lang="en-US" altLang="ko-KR" dirty="0"/>
              <a:t>By La </a:t>
            </a:r>
            <a:r>
              <a:rPr lang="en-US" altLang="ko-KR" dirty="0" err="1"/>
              <a:t>familia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4318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677" y="292100"/>
            <a:ext cx="7386473" cy="616017"/>
          </a:xfrm>
        </p:spPr>
        <p:txBody>
          <a:bodyPr>
            <a:normAutofit/>
          </a:bodyPr>
          <a:lstStyle/>
          <a:p>
            <a:r>
              <a:rPr lang="es-PE" altLang="ko-KR" dirty="0"/>
              <a:t>La estructura básica de HTML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10AF388-2A60-4CB0-8EC3-BD888EF36F59}"/>
              </a:ext>
            </a:extLst>
          </p:cNvPr>
          <p:cNvSpPr/>
          <p:nvPr/>
        </p:nvSpPr>
        <p:spPr>
          <a:xfrm>
            <a:off x="3117157" y="1670414"/>
            <a:ext cx="5257800" cy="3416320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" altLang="ko-KR" sz="2400" dirty="0">
                <a:solidFill>
                  <a:srgbClr val="808080"/>
                </a:solidFill>
                <a:latin typeface="Menlo" panose="020B0609030804020204" pitchFamily="49" charset="0"/>
              </a:rPr>
              <a:t>&lt;!</a:t>
            </a:r>
            <a:r>
              <a:rPr lang="en" altLang="ko-KR" sz="2400" dirty="0">
                <a:solidFill>
                  <a:srgbClr val="569CD6"/>
                </a:solidFill>
                <a:latin typeface="Menlo" panose="020B0609030804020204" pitchFamily="49" charset="0"/>
              </a:rPr>
              <a:t>DOCTYPE</a:t>
            </a:r>
            <a:r>
              <a:rPr lang="en" altLang="ko-KR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R" sz="2400" dirty="0">
                <a:solidFill>
                  <a:srgbClr val="9CDCFE"/>
                </a:solidFill>
                <a:latin typeface="Menlo" panose="020B0609030804020204" pitchFamily="49" charset="0"/>
              </a:rPr>
              <a:t>html</a:t>
            </a:r>
            <a:r>
              <a:rPr lang="en" altLang="ko-KR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R" sz="2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2400" dirty="0">
                <a:solidFill>
                  <a:srgbClr val="FF0000"/>
                </a:solidFill>
                <a:latin typeface="Menlo" panose="020B0609030804020204" pitchFamily="49" charset="0"/>
              </a:rPr>
              <a:t>html</a:t>
            </a:r>
            <a:r>
              <a:rPr lang="en" altLang="ko-KR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ko-KR" sz="2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2400" dirty="0">
                <a:solidFill>
                  <a:srgbClr val="569CD6"/>
                </a:solidFill>
                <a:latin typeface="Menlo" panose="020B0609030804020204" pitchFamily="49" charset="0"/>
              </a:rPr>
              <a:t>head</a:t>
            </a:r>
            <a:r>
              <a:rPr lang="en" altLang="ko-KR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ko-KR" sz="2400" dirty="0">
                <a:solidFill>
                  <a:srgbClr val="808080"/>
                </a:solidFill>
                <a:latin typeface="Menlo" panose="020B0609030804020204" pitchFamily="49" charset="0"/>
              </a:rPr>
              <a:t>	&lt;</a:t>
            </a:r>
            <a:r>
              <a:rPr lang="en" altLang="ko-K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Menlo" panose="020B0609030804020204" pitchFamily="49" charset="0"/>
              </a:rPr>
              <a:t>title</a:t>
            </a:r>
            <a:r>
              <a:rPr lang="en" altLang="ko-KR" sz="2400" dirty="0">
                <a:solidFill>
                  <a:srgbClr val="808080"/>
                </a:solidFill>
                <a:latin typeface="Menlo" panose="020B0609030804020204" pitchFamily="49" charset="0"/>
              </a:rPr>
              <a:t>&gt;&lt;/</a:t>
            </a:r>
            <a:r>
              <a:rPr lang="en" altLang="ko-KR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Menlo" panose="020B0609030804020204" pitchFamily="49" charset="0"/>
              </a:rPr>
              <a:t>title</a:t>
            </a:r>
            <a:r>
              <a:rPr lang="en" altLang="ko-KR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ko-KR" sz="2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2400" dirty="0">
                <a:solidFill>
                  <a:srgbClr val="569CD6"/>
                </a:solidFill>
                <a:latin typeface="Menlo" panose="020B0609030804020204" pitchFamily="49" charset="0"/>
              </a:rPr>
              <a:t>head</a:t>
            </a:r>
            <a:r>
              <a:rPr lang="en" altLang="ko-KR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ko-KR" sz="2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Menlo" panose="020B0609030804020204" pitchFamily="49" charset="0"/>
              </a:rPr>
              <a:t>body</a:t>
            </a:r>
            <a:r>
              <a:rPr lang="en" altLang="ko-KR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br>
              <a:rPr lang="en" altLang="ko-KR" sz="24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" altLang="ko-KR" sz="2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Menlo" panose="020B0609030804020204" pitchFamily="49" charset="0"/>
              </a:rPr>
              <a:t>body</a:t>
            </a:r>
            <a:r>
              <a:rPr lang="en" altLang="ko-KR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R" sz="2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2400" dirty="0">
                <a:solidFill>
                  <a:srgbClr val="FF0000"/>
                </a:solidFill>
                <a:latin typeface="Menlo" panose="020B0609030804020204" pitchFamily="49" charset="0"/>
              </a:rPr>
              <a:t>html</a:t>
            </a:r>
            <a:r>
              <a:rPr lang="en" altLang="ko-KR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24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943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5" y="241602"/>
            <a:ext cx="7908987" cy="616017"/>
          </a:xfrm>
        </p:spPr>
        <p:txBody>
          <a:bodyPr>
            <a:normAutofit/>
          </a:bodyPr>
          <a:lstStyle/>
          <a:p>
            <a:r>
              <a:rPr lang="es-PE" altLang="ko-KR" sz="3200" dirty="0"/>
              <a:t>La estructura básica de HTML</a:t>
            </a:r>
            <a:endParaRPr lang="ko-KR" altLang="en-US" sz="3200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9812" y="6303737"/>
            <a:ext cx="992188" cy="365125"/>
          </a:xfrm>
        </p:spPr>
        <p:txBody>
          <a:bodyPr/>
          <a:lstStyle/>
          <a:p>
            <a:fld id="{6E85B637-FB07-4D91-A23C-80BDFC83D6E3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D13BD51-C46C-4906-82A6-8C33BF5D6FB8}"/>
              </a:ext>
            </a:extLst>
          </p:cNvPr>
          <p:cNvGrpSpPr/>
          <p:nvPr/>
        </p:nvGrpSpPr>
        <p:grpSpPr>
          <a:xfrm>
            <a:off x="3248794" y="1125000"/>
            <a:ext cx="5487021" cy="3047020"/>
            <a:chOff x="1604244" y="1286598"/>
            <a:chExt cx="8821641" cy="4898782"/>
          </a:xfrm>
        </p:grpSpPr>
        <p:sp>
          <p:nvSpPr>
            <p:cNvPr id="15" name="자유형 8">
              <a:extLst>
                <a:ext uri="{FF2B5EF4-FFF2-40B4-BE49-F238E27FC236}">
                  <a16:creationId xmlns:a16="http://schemas.microsoft.com/office/drawing/2014/main" id="{99FEF46E-55D9-4508-833C-DA8E4D11FC67}"/>
                </a:ext>
              </a:extLst>
            </p:cNvPr>
            <p:cNvSpPr/>
            <p:nvPr/>
          </p:nvSpPr>
          <p:spPr>
            <a:xfrm>
              <a:off x="5069316" y="1678501"/>
              <a:ext cx="1763562" cy="705425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81646" tIns="40823" rIns="81646" bIns="40823" anchor="ctr" anchorCtr="0" compatLnSpc="0"/>
            <a:lstStyle/>
            <a:p>
              <a:pPr algn="ctr" hangingPunct="0"/>
              <a:r>
                <a:rPr lang="en-US" sz="1633">
                  <a:latin typeface="Times New Roman" pitchFamily="18"/>
                  <a:ea typeface="Noto Sans CJK JP Regular" pitchFamily="2"/>
                  <a:cs typeface="FreeSans" pitchFamily="2"/>
                </a:rPr>
                <a:t>document</a:t>
              </a:r>
            </a:p>
          </p:txBody>
        </p:sp>
        <p:sp>
          <p:nvSpPr>
            <p:cNvPr id="16" name="자유형 9">
              <a:extLst>
                <a:ext uri="{FF2B5EF4-FFF2-40B4-BE49-F238E27FC236}">
                  <a16:creationId xmlns:a16="http://schemas.microsoft.com/office/drawing/2014/main" id="{E2314F25-1DBF-498A-A64B-CBF0F1C442FE}"/>
                </a:ext>
              </a:extLst>
            </p:cNvPr>
            <p:cNvSpPr/>
            <p:nvPr/>
          </p:nvSpPr>
          <p:spPr>
            <a:xfrm>
              <a:off x="5069316" y="2606004"/>
              <a:ext cx="1763562" cy="705425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81646" tIns="40823" rIns="81646" bIns="40823" anchor="ctr" anchorCtr="0" compatLnSpc="0"/>
            <a:lstStyle/>
            <a:p>
              <a:pPr algn="ctr" hangingPunct="0"/>
              <a:r>
                <a:rPr lang="en-US" sz="1633">
                  <a:latin typeface="Times New Roman" pitchFamily="18"/>
                  <a:ea typeface="Noto Sans CJK JP Regular" pitchFamily="2"/>
                  <a:cs typeface="FreeSans" pitchFamily="2"/>
                </a:rPr>
                <a:t>html</a:t>
              </a:r>
            </a:p>
          </p:txBody>
        </p:sp>
        <p:sp>
          <p:nvSpPr>
            <p:cNvPr id="17" name="자유형 10">
              <a:extLst>
                <a:ext uri="{FF2B5EF4-FFF2-40B4-BE49-F238E27FC236}">
                  <a16:creationId xmlns:a16="http://schemas.microsoft.com/office/drawing/2014/main" id="{638760D5-8EF5-4BFD-8A5B-B8E28FBF9694}"/>
                </a:ext>
              </a:extLst>
            </p:cNvPr>
            <p:cNvSpPr/>
            <p:nvPr/>
          </p:nvSpPr>
          <p:spPr>
            <a:xfrm>
              <a:off x="3109802" y="3755585"/>
              <a:ext cx="1632927" cy="65317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81646" tIns="40823" rIns="81646" bIns="40823" anchor="ctr" anchorCtr="0" compatLnSpc="0"/>
            <a:lstStyle/>
            <a:p>
              <a:pPr algn="ctr" hangingPunct="0"/>
              <a:r>
                <a:rPr lang="en-US" sz="1633">
                  <a:latin typeface="Times New Roman" pitchFamily="18"/>
                  <a:ea typeface="Noto Sans CJK JP Regular" pitchFamily="2"/>
                  <a:cs typeface="FreeSans" pitchFamily="2"/>
                </a:rPr>
                <a:t>head</a:t>
              </a:r>
            </a:p>
          </p:txBody>
        </p:sp>
        <p:sp>
          <p:nvSpPr>
            <p:cNvPr id="18" name="자유형 11">
              <a:extLst>
                <a:ext uri="{FF2B5EF4-FFF2-40B4-BE49-F238E27FC236}">
                  <a16:creationId xmlns:a16="http://schemas.microsoft.com/office/drawing/2014/main" id="{8F03E1F4-2441-452B-827A-0C82CE30C3FC}"/>
                </a:ext>
              </a:extLst>
            </p:cNvPr>
            <p:cNvSpPr/>
            <p:nvPr/>
          </p:nvSpPr>
          <p:spPr>
            <a:xfrm>
              <a:off x="7290096" y="3624949"/>
              <a:ext cx="1632927" cy="65317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81646" tIns="40823" rIns="81646" bIns="40823" anchor="ctr" anchorCtr="0" compatLnSpc="0"/>
            <a:lstStyle/>
            <a:p>
              <a:pPr algn="ctr" hangingPunct="0"/>
              <a:r>
                <a:rPr lang="en-US" sz="1633">
                  <a:latin typeface="Times New Roman" pitchFamily="18"/>
                  <a:ea typeface="Noto Sans CJK JP Regular" pitchFamily="2"/>
                  <a:cs typeface="FreeSans" pitchFamily="2"/>
                </a:rPr>
                <a:t>body</a:t>
              </a:r>
            </a:p>
          </p:txBody>
        </p:sp>
        <p:sp>
          <p:nvSpPr>
            <p:cNvPr id="19" name="자유형 12">
              <a:extLst>
                <a:ext uri="{FF2B5EF4-FFF2-40B4-BE49-F238E27FC236}">
                  <a16:creationId xmlns:a16="http://schemas.microsoft.com/office/drawing/2014/main" id="{2E932BAE-BF37-4D70-B143-8EC2CEC16C1E}"/>
                </a:ext>
              </a:extLst>
            </p:cNvPr>
            <p:cNvSpPr/>
            <p:nvPr/>
          </p:nvSpPr>
          <p:spPr>
            <a:xfrm>
              <a:off x="6506292" y="4526326"/>
              <a:ext cx="1502292" cy="600917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81646" tIns="40823" rIns="81646" bIns="40823" anchor="ctr" anchorCtr="0" compatLnSpc="0"/>
            <a:lstStyle/>
            <a:p>
              <a:pPr algn="ctr" hangingPunct="0"/>
              <a:r>
                <a:rPr lang="en-US" sz="1633">
                  <a:latin typeface="Times New Roman" pitchFamily="18"/>
                  <a:ea typeface="Noto Sans CJK JP Regular" pitchFamily="2"/>
                  <a:cs typeface="FreeSans" pitchFamily="2"/>
                </a:rPr>
                <a:t>div</a:t>
              </a:r>
            </a:p>
          </p:txBody>
        </p:sp>
        <p:sp>
          <p:nvSpPr>
            <p:cNvPr id="20" name="자유형 13">
              <a:extLst>
                <a:ext uri="{FF2B5EF4-FFF2-40B4-BE49-F238E27FC236}">
                  <a16:creationId xmlns:a16="http://schemas.microsoft.com/office/drawing/2014/main" id="{5CFDA6A3-EBE6-46F6-B2FC-CB580C60C90C}"/>
                </a:ext>
              </a:extLst>
            </p:cNvPr>
            <p:cNvSpPr/>
            <p:nvPr/>
          </p:nvSpPr>
          <p:spPr>
            <a:xfrm>
              <a:off x="8563780" y="4539390"/>
              <a:ext cx="1469635" cy="587854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81646" tIns="40823" rIns="81646" bIns="40823" anchor="ctr" anchorCtr="0" compatLnSpc="0"/>
            <a:lstStyle/>
            <a:p>
              <a:pPr algn="ctr" hangingPunct="0"/>
              <a:r>
                <a:rPr lang="en-US" sz="1633">
                  <a:latin typeface="Times New Roman" pitchFamily="18"/>
                  <a:ea typeface="Noto Sans CJK JP Regular" pitchFamily="2"/>
                  <a:cs typeface="FreeSans" pitchFamily="2"/>
                </a:rPr>
                <a:t>h1</a:t>
              </a:r>
            </a:p>
          </p:txBody>
        </p:sp>
        <p:sp>
          <p:nvSpPr>
            <p:cNvPr id="21" name="자유형 14">
              <a:extLst>
                <a:ext uri="{FF2B5EF4-FFF2-40B4-BE49-F238E27FC236}">
                  <a16:creationId xmlns:a16="http://schemas.microsoft.com/office/drawing/2014/main" id="{FD7D0DF1-8F0C-44D1-A7CF-D6BCE6874534}"/>
                </a:ext>
              </a:extLst>
            </p:cNvPr>
            <p:cNvSpPr/>
            <p:nvPr/>
          </p:nvSpPr>
          <p:spPr>
            <a:xfrm>
              <a:off x="2260681" y="4735341"/>
              <a:ext cx="1502292" cy="600917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81646" tIns="40823" rIns="81646" bIns="40823" anchor="ctr" anchorCtr="0" compatLnSpc="0"/>
            <a:lstStyle/>
            <a:p>
              <a:pPr algn="ctr" hangingPunct="0"/>
              <a:r>
                <a:rPr lang="en-US" sz="1633">
                  <a:latin typeface="Times New Roman" pitchFamily="18"/>
                  <a:ea typeface="Noto Sans CJK JP Regular" pitchFamily="2"/>
                  <a:cs typeface="FreeSans" pitchFamily="2"/>
                </a:rPr>
                <a:t>title</a:t>
              </a:r>
            </a:p>
          </p:txBody>
        </p:sp>
        <p:sp>
          <p:nvSpPr>
            <p:cNvPr id="22" name="자유형 15">
              <a:extLst>
                <a:ext uri="{FF2B5EF4-FFF2-40B4-BE49-F238E27FC236}">
                  <a16:creationId xmlns:a16="http://schemas.microsoft.com/office/drawing/2014/main" id="{6B0D9316-5007-4B9B-BABA-5DB245B36D76}"/>
                </a:ext>
              </a:extLst>
            </p:cNvPr>
            <p:cNvSpPr/>
            <p:nvPr/>
          </p:nvSpPr>
          <p:spPr>
            <a:xfrm>
              <a:off x="4089560" y="4735341"/>
              <a:ext cx="1632927" cy="65317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81646" tIns="40823" rIns="81646" bIns="40823" anchor="ctr" anchorCtr="0" compatLnSpc="0"/>
            <a:lstStyle/>
            <a:p>
              <a:pPr algn="ctr" hangingPunct="0"/>
              <a:r>
                <a:rPr lang="en-US" sz="1633">
                  <a:latin typeface="Times New Roman" pitchFamily="18"/>
                  <a:ea typeface="Noto Sans CJK JP Regular" pitchFamily="2"/>
                  <a:cs typeface="FreeSans" pitchFamily="2"/>
                </a:rPr>
                <a:t>head</a:t>
              </a:r>
            </a:p>
          </p:txBody>
        </p:sp>
        <p:sp>
          <p:nvSpPr>
            <p:cNvPr id="23" name="자유형 16">
              <a:extLst>
                <a:ext uri="{FF2B5EF4-FFF2-40B4-BE49-F238E27FC236}">
                  <a16:creationId xmlns:a16="http://schemas.microsoft.com/office/drawing/2014/main" id="{B8AAB525-B72D-43BF-976E-DE1147EFFF4F}"/>
                </a:ext>
              </a:extLst>
            </p:cNvPr>
            <p:cNvSpPr/>
            <p:nvPr/>
          </p:nvSpPr>
          <p:spPr>
            <a:xfrm>
              <a:off x="5918439" y="5584463"/>
              <a:ext cx="1502292" cy="600917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81646" tIns="40823" rIns="81646" bIns="40823" anchor="ctr" anchorCtr="0" compatLnSpc="0"/>
            <a:lstStyle/>
            <a:p>
              <a:pPr algn="ctr" hangingPunct="0"/>
              <a:r>
                <a:rPr lang="en-US" sz="1633">
                  <a:latin typeface="Times New Roman" pitchFamily="18"/>
                  <a:ea typeface="Noto Sans CJK JP Regular" pitchFamily="2"/>
                  <a:cs typeface="FreeSans" pitchFamily="2"/>
                </a:rPr>
                <a:t>p</a:t>
              </a:r>
            </a:p>
          </p:txBody>
        </p:sp>
        <p:sp>
          <p:nvSpPr>
            <p:cNvPr id="24" name="자유형 17">
              <a:extLst>
                <a:ext uri="{FF2B5EF4-FFF2-40B4-BE49-F238E27FC236}">
                  <a16:creationId xmlns:a16="http://schemas.microsoft.com/office/drawing/2014/main" id="{72FA3454-A40D-4DAF-ACBD-99DC3D2F711F}"/>
                </a:ext>
              </a:extLst>
            </p:cNvPr>
            <p:cNvSpPr/>
            <p:nvPr/>
          </p:nvSpPr>
          <p:spPr>
            <a:xfrm>
              <a:off x="7551366" y="5571400"/>
              <a:ext cx="1502292" cy="600917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81646" tIns="40823" rIns="81646" bIns="40823" anchor="ctr" anchorCtr="0" compatLnSpc="0"/>
            <a:lstStyle/>
            <a:p>
              <a:pPr algn="ctr" hangingPunct="0"/>
              <a:r>
                <a:rPr lang="en-US" sz="1633">
                  <a:latin typeface="Times New Roman" pitchFamily="18"/>
                  <a:ea typeface="Noto Sans CJK JP Regular" pitchFamily="2"/>
                  <a:cs typeface="FreeSans" pitchFamily="2"/>
                </a:rPr>
                <a:t>img</a:t>
              </a:r>
            </a:p>
          </p:txBody>
        </p:sp>
        <p:sp>
          <p:nvSpPr>
            <p:cNvPr id="25" name="직선 연결선 16">
              <a:extLst>
                <a:ext uri="{FF2B5EF4-FFF2-40B4-BE49-F238E27FC236}">
                  <a16:creationId xmlns:a16="http://schemas.microsoft.com/office/drawing/2014/main" id="{C1DEBF6D-3758-46EF-BF68-EB4CD93D8F07}"/>
                </a:ext>
              </a:extLst>
            </p:cNvPr>
            <p:cNvSpPr/>
            <p:nvPr/>
          </p:nvSpPr>
          <p:spPr>
            <a:xfrm>
              <a:off x="5983755" y="2383926"/>
              <a:ext cx="0" cy="22207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81646" tIns="40823" rIns="81646" bIns="40823" anchor="ctr" anchorCtr="0" compatLnSpc="0"/>
            <a:lstStyle/>
            <a:p>
              <a:pPr hangingPunct="0"/>
              <a:endParaRPr lang="en-US" sz="1633">
                <a:latin typeface="Times New Roman" pitchFamily="18"/>
                <a:ea typeface="Noto Sans CJK JP Regular" pitchFamily="2"/>
                <a:cs typeface="FreeSans" pitchFamily="2"/>
              </a:endParaRPr>
            </a:p>
          </p:txBody>
        </p:sp>
        <p:sp>
          <p:nvSpPr>
            <p:cNvPr id="26" name="직선 연결선 17">
              <a:extLst>
                <a:ext uri="{FF2B5EF4-FFF2-40B4-BE49-F238E27FC236}">
                  <a16:creationId xmlns:a16="http://schemas.microsoft.com/office/drawing/2014/main" id="{D1FA4CD8-879A-4A59-B691-651A2F3B7AEB}"/>
                </a:ext>
              </a:extLst>
            </p:cNvPr>
            <p:cNvSpPr/>
            <p:nvPr/>
          </p:nvSpPr>
          <p:spPr>
            <a:xfrm flipH="1">
              <a:off x="4154876" y="3311428"/>
              <a:ext cx="1763562" cy="44415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81646" tIns="40823" rIns="81646" bIns="40823" anchor="ctr" anchorCtr="0" compatLnSpc="0"/>
            <a:lstStyle/>
            <a:p>
              <a:pPr hangingPunct="0"/>
              <a:endParaRPr lang="en-US" sz="1633">
                <a:latin typeface="Times New Roman" pitchFamily="18"/>
                <a:ea typeface="Noto Sans CJK JP Regular" pitchFamily="2"/>
                <a:cs typeface="FreeSans" pitchFamily="2"/>
              </a:endParaRPr>
            </a:p>
          </p:txBody>
        </p:sp>
        <p:sp>
          <p:nvSpPr>
            <p:cNvPr id="27" name="직선 연결선 18">
              <a:extLst>
                <a:ext uri="{FF2B5EF4-FFF2-40B4-BE49-F238E27FC236}">
                  <a16:creationId xmlns:a16="http://schemas.microsoft.com/office/drawing/2014/main" id="{610A8E3A-954C-45A1-8B4C-D41F2914B577}"/>
                </a:ext>
              </a:extLst>
            </p:cNvPr>
            <p:cNvSpPr/>
            <p:nvPr/>
          </p:nvSpPr>
          <p:spPr>
            <a:xfrm>
              <a:off x="6049072" y="3311429"/>
              <a:ext cx="2090147" cy="31352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81646" tIns="40823" rIns="81646" bIns="40823" anchor="ctr" anchorCtr="0" compatLnSpc="0"/>
            <a:lstStyle/>
            <a:p>
              <a:pPr hangingPunct="0"/>
              <a:endParaRPr lang="en-US" sz="1633">
                <a:latin typeface="Times New Roman" pitchFamily="18"/>
                <a:ea typeface="Noto Sans CJK JP Regular" pitchFamily="2"/>
                <a:cs typeface="FreeSans" pitchFamily="2"/>
              </a:endParaRPr>
            </a:p>
          </p:txBody>
        </p:sp>
        <p:sp>
          <p:nvSpPr>
            <p:cNvPr id="28" name="직선 연결선 19">
              <a:extLst>
                <a:ext uri="{FF2B5EF4-FFF2-40B4-BE49-F238E27FC236}">
                  <a16:creationId xmlns:a16="http://schemas.microsoft.com/office/drawing/2014/main" id="{A683E14B-D10E-4B2E-B866-0D7339C91C2C}"/>
                </a:ext>
              </a:extLst>
            </p:cNvPr>
            <p:cNvSpPr/>
            <p:nvPr/>
          </p:nvSpPr>
          <p:spPr>
            <a:xfrm flipH="1">
              <a:off x="3044486" y="4408756"/>
              <a:ext cx="849122" cy="3265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81646" tIns="40823" rIns="81646" bIns="40823" anchor="ctr" anchorCtr="0" compatLnSpc="0"/>
            <a:lstStyle/>
            <a:p>
              <a:pPr hangingPunct="0"/>
              <a:endParaRPr lang="en-US" sz="1633">
                <a:latin typeface="Times New Roman" pitchFamily="18"/>
                <a:ea typeface="Noto Sans CJK JP Regular" pitchFamily="2"/>
                <a:cs typeface="FreeSans" pitchFamily="2"/>
              </a:endParaRPr>
            </a:p>
          </p:txBody>
        </p:sp>
        <p:sp>
          <p:nvSpPr>
            <p:cNvPr id="29" name="직선 연결선 20">
              <a:extLst>
                <a:ext uri="{FF2B5EF4-FFF2-40B4-BE49-F238E27FC236}">
                  <a16:creationId xmlns:a16="http://schemas.microsoft.com/office/drawing/2014/main" id="{30DE05A6-E1B9-4E6C-84D1-51EC98966546}"/>
                </a:ext>
              </a:extLst>
            </p:cNvPr>
            <p:cNvSpPr/>
            <p:nvPr/>
          </p:nvSpPr>
          <p:spPr>
            <a:xfrm>
              <a:off x="4024243" y="4408756"/>
              <a:ext cx="914438" cy="3265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81646" tIns="40823" rIns="81646" bIns="40823" anchor="ctr" anchorCtr="0" compatLnSpc="0"/>
            <a:lstStyle/>
            <a:p>
              <a:pPr hangingPunct="0"/>
              <a:endParaRPr lang="en-US" sz="1633">
                <a:latin typeface="Times New Roman" pitchFamily="18"/>
                <a:ea typeface="Noto Sans CJK JP Regular" pitchFamily="2"/>
                <a:cs typeface="FreeSans" pitchFamily="2"/>
              </a:endParaRPr>
            </a:p>
          </p:txBody>
        </p:sp>
        <p:sp>
          <p:nvSpPr>
            <p:cNvPr id="30" name="직선 연결선 21">
              <a:extLst>
                <a:ext uri="{FF2B5EF4-FFF2-40B4-BE49-F238E27FC236}">
                  <a16:creationId xmlns:a16="http://schemas.microsoft.com/office/drawing/2014/main" id="{D711C70E-403E-463D-A485-9CE4E52DD416}"/>
                </a:ext>
              </a:extLst>
            </p:cNvPr>
            <p:cNvSpPr/>
            <p:nvPr/>
          </p:nvSpPr>
          <p:spPr>
            <a:xfrm flipH="1">
              <a:off x="7420731" y="4278121"/>
              <a:ext cx="718488" cy="2482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81646" tIns="40823" rIns="81646" bIns="40823" anchor="ctr" anchorCtr="0" compatLnSpc="0"/>
            <a:lstStyle/>
            <a:p>
              <a:pPr hangingPunct="0"/>
              <a:endParaRPr lang="en-US" sz="1633">
                <a:latin typeface="Times New Roman" pitchFamily="18"/>
                <a:ea typeface="Noto Sans CJK JP Regular" pitchFamily="2"/>
                <a:cs typeface="FreeSans" pitchFamily="2"/>
              </a:endParaRPr>
            </a:p>
          </p:txBody>
        </p:sp>
        <p:sp>
          <p:nvSpPr>
            <p:cNvPr id="31" name="직선 연결선 22">
              <a:extLst>
                <a:ext uri="{FF2B5EF4-FFF2-40B4-BE49-F238E27FC236}">
                  <a16:creationId xmlns:a16="http://schemas.microsoft.com/office/drawing/2014/main" id="{6943E7E3-E9CC-4905-9D61-C2AAEEEC58F0}"/>
                </a:ext>
              </a:extLst>
            </p:cNvPr>
            <p:cNvSpPr/>
            <p:nvPr/>
          </p:nvSpPr>
          <p:spPr>
            <a:xfrm>
              <a:off x="8204536" y="4278122"/>
              <a:ext cx="1175708" cy="26126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81646" tIns="40823" rIns="81646" bIns="40823" anchor="ctr" anchorCtr="0" compatLnSpc="0"/>
            <a:lstStyle/>
            <a:p>
              <a:pPr hangingPunct="0"/>
              <a:endParaRPr lang="en-US" sz="1633">
                <a:latin typeface="Times New Roman" pitchFamily="18"/>
                <a:ea typeface="Noto Sans CJK JP Regular" pitchFamily="2"/>
                <a:cs typeface="FreeSans" pitchFamily="2"/>
              </a:endParaRPr>
            </a:p>
          </p:txBody>
        </p:sp>
        <p:sp>
          <p:nvSpPr>
            <p:cNvPr id="32" name="직선 연결선 23">
              <a:extLst>
                <a:ext uri="{FF2B5EF4-FFF2-40B4-BE49-F238E27FC236}">
                  <a16:creationId xmlns:a16="http://schemas.microsoft.com/office/drawing/2014/main" id="{89A73A18-4C55-4334-8F7C-CF33633284EF}"/>
                </a:ext>
              </a:extLst>
            </p:cNvPr>
            <p:cNvSpPr/>
            <p:nvPr/>
          </p:nvSpPr>
          <p:spPr>
            <a:xfrm flipH="1">
              <a:off x="6832878" y="5127243"/>
              <a:ext cx="326585" cy="4572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81646" tIns="40823" rIns="81646" bIns="40823" anchor="ctr" anchorCtr="0" compatLnSpc="0"/>
            <a:lstStyle/>
            <a:p>
              <a:pPr hangingPunct="0"/>
              <a:endParaRPr lang="en-US" sz="1633">
                <a:latin typeface="Times New Roman" pitchFamily="18"/>
                <a:ea typeface="Noto Sans CJK JP Regular" pitchFamily="2"/>
                <a:cs typeface="FreeSans" pitchFamily="2"/>
              </a:endParaRPr>
            </a:p>
          </p:txBody>
        </p:sp>
        <p:sp>
          <p:nvSpPr>
            <p:cNvPr id="33" name="직선 연결선 24">
              <a:extLst>
                <a:ext uri="{FF2B5EF4-FFF2-40B4-BE49-F238E27FC236}">
                  <a16:creationId xmlns:a16="http://schemas.microsoft.com/office/drawing/2014/main" id="{4DBB73C1-0860-4273-BA0C-F4DBC85AEF05}"/>
                </a:ext>
              </a:extLst>
            </p:cNvPr>
            <p:cNvSpPr/>
            <p:nvPr/>
          </p:nvSpPr>
          <p:spPr>
            <a:xfrm>
              <a:off x="7486048" y="5127244"/>
              <a:ext cx="849122" cy="44415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81646" tIns="40823" rIns="81646" bIns="40823" anchor="ctr" anchorCtr="0" compatLnSpc="0"/>
            <a:lstStyle/>
            <a:p>
              <a:pPr hangingPunct="0"/>
              <a:endParaRPr lang="en-US" sz="1633">
                <a:latin typeface="Times New Roman" pitchFamily="18"/>
                <a:ea typeface="Noto Sans CJK JP Regular" pitchFamily="2"/>
                <a:cs typeface="FreeSans" pitchFamily="2"/>
              </a:endParaRP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9C5C6895-48C5-416F-85F0-F3623805A30C}"/>
                </a:ext>
              </a:extLst>
            </p:cNvPr>
            <p:cNvCxnSpPr/>
            <p:nvPr/>
          </p:nvCxnSpPr>
          <p:spPr>
            <a:xfrm flipH="1">
              <a:off x="1604244" y="1286598"/>
              <a:ext cx="4314194" cy="458526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0">
              <a:extLst>
                <a:ext uri="{FF2B5EF4-FFF2-40B4-BE49-F238E27FC236}">
                  <a16:creationId xmlns:a16="http://schemas.microsoft.com/office/drawing/2014/main" id="{E60399E8-F197-4DF3-B515-B93F86A8099B}"/>
                </a:ext>
              </a:extLst>
            </p:cNvPr>
            <p:cNvCxnSpPr/>
            <p:nvPr/>
          </p:nvCxnSpPr>
          <p:spPr>
            <a:xfrm>
              <a:off x="5918439" y="1286599"/>
              <a:ext cx="4507446" cy="4284801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79D42AB-11FE-4E57-AFC4-E5FB72CE910B}"/>
              </a:ext>
            </a:extLst>
          </p:cNvPr>
          <p:cNvSpPr txBox="1"/>
          <p:nvPr/>
        </p:nvSpPr>
        <p:spPr>
          <a:xfrm>
            <a:off x="2611669" y="4172020"/>
            <a:ext cx="850990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input y se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extendiendo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por dentro</a:t>
            </a:r>
          </a:p>
          <a:p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Porque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estructura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de HTML es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estructura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s-PE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árbol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La estructura de HTML esta compuesta como la relación de pardes e hijo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6292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00C070-7D79-4702-A429-6EA897E9E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414" y="3923395"/>
            <a:ext cx="11454429" cy="995362"/>
          </a:xfrm>
        </p:spPr>
        <p:txBody>
          <a:bodyPr>
            <a:normAutofit/>
          </a:bodyPr>
          <a:lstStyle/>
          <a:p>
            <a:r>
              <a:rPr lang="en-US" altLang="ko-KR" dirty="0"/>
              <a:t>La </a:t>
            </a:r>
            <a:r>
              <a:rPr lang="en-US" altLang="ko-KR" dirty="0" err="1"/>
              <a:t>etiqueta</a:t>
            </a:r>
            <a:r>
              <a:rPr lang="en-US" altLang="ko-KR" dirty="0"/>
              <a:t> de 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1672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183" y="862393"/>
            <a:ext cx="8268215" cy="616017"/>
          </a:xfrm>
        </p:spPr>
        <p:txBody>
          <a:bodyPr>
            <a:normAutofit/>
          </a:bodyPr>
          <a:lstStyle/>
          <a:p>
            <a:r>
              <a:rPr lang="en-US" altLang="ko-KR" dirty="0"/>
              <a:t>La </a:t>
            </a:r>
            <a:r>
              <a:rPr lang="en-US" altLang="ko-KR" dirty="0" err="1"/>
              <a:t>etiqueta</a:t>
            </a:r>
            <a:r>
              <a:rPr lang="en-US" altLang="ko-KR" dirty="0"/>
              <a:t> de HTML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3437B553-EFCF-49E5-AC46-0B9922F3D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kumimoji="1" lang="en-US" altLang="ko-KR" dirty="0"/>
          </a:p>
          <a:p>
            <a:pPr lvl="1"/>
            <a:r>
              <a:rPr kumimoji="1" lang="en-US" altLang="ko-KR" dirty="0"/>
              <a:t>   </a:t>
            </a:r>
          </a:p>
          <a:p>
            <a:pPr lvl="1"/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kumimoji="1"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Avisa</a:t>
            </a:r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al </a:t>
            </a:r>
            <a:r>
              <a:rPr kumimoji="1"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navegador</a:t>
            </a:r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web de que es un </a:t>
            </a:r>
            <a:r>
              <a:rPr kumimoji="1"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documento</a:t>
            </a:r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HTML5</a:t>
            </a:r>
          </a:p>
          <a:p>
            <a:pPr lvl="1"/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kumimoji="1"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Anota</a:t>
            </a:r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kumimoji="1"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primera</a:t>
            </a:r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línea</a:t>
            </a:r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kumimoji="1"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documento</a:t>
            </a:r>
            <a:endParaRPr kumimoji="1"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kumimoji="1" lang="en-US" altLang="ko-KR" dirty="0"/>
          </a:p>
          <a:p>
            <a:pPr lvl="1"/>
            <a:endParaRPr kumimoji="1" lang="es-PE" altLang="ko-KR" dirty="0"/>
          </a:p>
          <a:p>
            <a:pPr lvl="1"/>
            <a:endParaRPr kumimoji="1" lang="es-PE" altLang="ko-KR" dirty="0"/>
          </a:p>
          <a:p>
            <a:pPr lvl="1"/>
            <a:endParaRPr kumimoji="1"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	Es un </a:t>
            </a:r>
            <a:r>
              <a:rPr kumimoji="1" lang="es-PE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contenido </a:t>
            </a:r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que </a:t>
            </a:r>
            <a:r>
              <a:rPr kumimoji="1"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está</a:t>
            </a:r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encabezado</a:t>
            </a:r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kumimoji="1"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página</a:t>
            </a:r>
            <a:r>
              <a:rPr kumimoji="1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de HTML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3970E25-40C1-4E26-BE50-83E61B66E028}"/>
              </a:ext>
            </a:extLst>
          </p:cNvPr>
          <p:cNvSpPr/>
          <p:nvPr/>
        </p:nvSpPr>
        <p:spPr>
          <a:xfrm>
            <a:off x="1855497" y="1715180"/>
            <a:ext cx="5257800" cy="584775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" altLang="ko-KR" sz="3200" dirty="0">
                <a:solidFill>
                  <a:srgbClr val="808080"/>
                </a:solidFill>
                <a:latin typeface="Menlo" panose="020B0609030804020204" pitchFamily="49" charset="0"/>
              </a:rPr>
              <a:t>&lt;!</a:t>
            </a:r>
            <a:r>
              <a:rPr lang="en" altLang="ko-KR" sz="3200" dirty="0">
                <a:solidFill>
                  <a:srgbClr val="569CD6"/>
                </a:solidFill>
                <a:latin typeface="Menlo" panose="020B0609030804020204" pitchFamily="49" charset="0"/>
              </a:rPr>
              <a:t>DOCTYPE</a:t>
            </a:r>
            <a:r>
              <a:rPr lang="en" altLang="ko-KR" sz="3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R" sz="3200" dirty="0">
                <a:solidFill>
                  <a:srgbClr val="9CDCFE"/>
                </a:solidFill>
                <a:latin typeface="Menlo" panose="020B0609030804020204" pitchFamily="49" charset="0"/>
              </a:rPr>
              <a:t>html</a:t>
            </a:r>
            <a:r>
              <a:rPr lang="en" altLang="ko-KR" sz="3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32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B3452CE-F20D-46C7-A7A6-AF505421644E}"/>
              </a:ext>
            </a:extLst>
          </p:cNvPr>
          <p:cNvSpPr/>
          <p:nvPr/>
        </p:nvSpPr>
        <p:spPr>
          <a:xfrm>
            <a:off x="1855497" y="3708906"/>
            <a:ext cx="5257800" cy="584775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" altLang="ko-KR" sz="32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altLang="ko-KR" sz="3200" dirty="0">
                <a:solidFill>
                  <a:srgbClr val="569CD6"/>
                </a:solidFill>
                <a:latin typeface="Menlo" panose="020B0609030804020204" pitchFamily="49" charset="0"/>
              </a:rPr>
              <a:t>html</a:t>
            </a:r>
            <a:r>
              <a:rPr lang="en" altLang="ko-KR" sz="3200" dirty="0">
                <a:solidFill>
                  <a:srgbClr val="808080"/>
                </a:solidFill>
                <a:latin typeface="Menlo" panose="020B0609030804020204" pitchFamily="49" charset="0"/>
              </a:rPr>
              <a:t>&gt;&lt;/</a:t>
            </a:r>
            <a:r>
              <a:rPr lang="en" altLang="ko-KR" sz="3200" dirty="0">
                <a:solidFill>
                  <a:srgbClr val="569CD6"/>
                </a:solidFill>
                <a:latin typeface="Menlo" panose="020B0609030804020204" pitchFamily="49" charset="0"/>
              </a:rPr>
              <a:t>html</a:t>
            </a:r>
            <a:r>
              <a:rPr lang="en" altLang="ko-KR" sz="3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32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121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348" y="360754"/>
            <a:ext cx="7337487" cy="616017"/>
          </a:xfrm>
        </p:spPr>
        <p:txBody>
          <a:bodyPr>
            <a:normAutofit/>
          </a:bodyPr>
          <a:lstStyle/>
          <a:p>
            <a:r>
              <a:rPr lang="en-US" altLang="ko-KR" dirty="0"/>
              <a:t>La </a:t>
            </a:r>
            <a:r>
              <a:rPr lang="en-US" altLang="ko-KR" dirty="0" err="1"/>
              <a:t>etiqueta</a:t>
            </a:r>
            <a:r>
              <a:rPr lang="en-US" altLang="ko-KR" dirty="0"/>
              <a:t> de HTML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3179C67-5192-4F20-B611-DAE315EAF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>
            <a:normAutofit/>
          </a:bodyPr>
          <a:lstStyle/>
          <a:p>
            <a:pPr lvl="1"/>
            <a:endParaRPr kumimoji="1" lang="es-PE" altLang="ko-KR" dirty="0"/>
          </a:p>
          <a:p>
            <a:pPr lvl="1"/>
            <a:r>
              <a:rPr kumimoji="1" lang="es-PE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lvl="1"/>
            <a:r>
              <a:rPr kumimoji="1" lang="es-PE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	Ofrece la información necesaria a la página(cuerpo)</a:t>
            </a:r>
            <a:endParaRPr kumimoji="1"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kumimoji="1"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dirty="0"/>
              <a:t>        </a:t>
            </a:r>
            <a:endParaRPr kumimoji="1" lang="es-PE" altLang="ko-KR" dirty="0"/>
          </a:p>
          <a:p>
            <a:pPr lvl="1"/>
            <a:r>
              <a:rPr kumimoji="1" lang="es-PE" altLang="ko-KR" dirty="0"/>
              <a:t>        	</a:t>
            </a:r>
            <a:r>
              <a:rPr kumimoji="1" lang="es-PE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Es la parte mostrada para el usuario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FF1FC19-08BD-46C7-AF61-2E0F33942B4F}"/>
              </a:ext>
            </a:extLst>
          </p:cNvPr>
          <p:cNvSpPr/>
          <p:nvPr/>
        </p:nvSpPr>
        <p:spPr>
          <a:xfrm>
            <a:off x="1964871" y="1561546"/>
            <a:ext cx="5257800" cy="584775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" altLang="ko-KR" sz="32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3200" dirty="0">
                <a:solidFill>
                  <a:srgbClr val="569CD6"/>
                </a:solidFill>
                <a:latin typeface="Menlo" panose="020B0609030804020204" pitchFamily="49" charset="0"/>
              </a:rPr>
              <a:t>head</a:t>
            </a:r>
            <a:r>
              <a:rPr lang="en" altLang="ko-KR" sz="3200" dirty="0">
                <a:solidFill>
                  <a:srgbClr val="808080"/>
                </a:solidFill>
                <a:latin typeface="Menlo" panose="020B0609030804020204" pitchFamily="49" charset="0"/>
              </a:rPr>
              <a:t>&gt;&lt;/</a:t>
            </a:r>
            <a:r>
              <a:rPr lang="en" altLang="ko-KR" sz="3200" dirty="0">
                <a:solidFill>
                  <a:srgbClr val="569CD6"/>
                </a:solidFill>
                <a:latin typeface="Menlo" panose="020B0609030804020204" pitchFamily="49" charset="0"/>
              </a:rPr>
              <a:t>head</a:t>
            </a:r>
            <a:r>
              <a:rPr lang="en" altLang="ko-KR" sz="3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32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609054-AFBC-48DE-B01F-D472169A193F}"/>
              </a:ext>
            </a:extLst>
          </p:cNvPr>
          <p:cNvSpPr/>
          <p:nvPr/>
        </p:nvSpPr>
        <p:spPr>
          <a:xfrm>
            <a:off x="1964871" y="3284479"/>
            <a:ext cx="5257800" cy="584775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" altLang="ko-KR" sz="32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3200" dirty="0">
                <a:solidFill>
                  <a:srgbClr val="569CD6"/>
                </a:solidFill>
                <a:latin typeface="Menlo" panose="020B0609030804020204" pitchFamily="49" charset="0"/>
              </a:rPr>
              <a:t>body</a:t>
            </a:r>
            <a:r>
              <a:rPr lang="en" altLang="ko-KR" sz="3200" dirty="0">
                <a:solidFill>
                  <a:srgbClr val="808080"/>
                </a:solidFill>
                <a:latin typeface="Menlo" panose="020B0609030804020204" pitchFamily="49" charset="0"/>
              </a:rPr>
              <a:t>&gt;&lt;/</a:t>
            </a:r>
            <a:r>
              <a:rPr lang="en" altLang="ko-KR" sz="3200" dirty="0">
                <a:solidFill>
                  <a:srgbClr val="569CD6"/>
                </a:solidFill>
                <a:latin typeface="Menlo" panose="020B0609030804020204" pitchFamily="49" charset="0"/>
              </a:rPr>
              <a:t>body</a:t>
            </a:r>
            <a:r>
              <a:rPr lang="en" altLang="ko-KR" sz="3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32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914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334" y="292100"/>
            <a:ext cx="6733330" cy="616017"/>
          </a:xfrm>
        </p:spPr>
        <p:txBody>
          <a:bodyPr>
            <a:normAutofit/>
          </a:bodyPr>
          <a:lstStyle/>
          <a:p>
            <a:r>
              <a:rPr lang="en-US" altLang="ko-KR" dirty="0"/>
              <a:t>La </a:t>
            </a:r>
            <a:r>
              <a:rPr lang="en-US" altLang="ko-KR" dirty="0" err="1"/>
              <a:t>etiqueta</a:t>
            </a:r>
            <a:r>
              <a:rPr lang="en-US" altLang="ko-KR" dirty="0"/>
              <a:t> de HTML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B2F68-164A-40D3-B926-0F3542CA015B}"/>
              </a:ext>
            </a:extLst>
          </p:cNvPr>
          <p:cNvSpPr/>
          <p:nvPr/>
        </p:nvSpPr>
        <p:spPr>
          <a:xfrm>
            <a:off x="1953470" y="1541488"/>
            <a:ext cx="5257800" cy="584775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" altLang="ko-KR" sz="32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3200" dirty="0">
                <a:solidFill>
                  <a:srgbClr val="569CD6"/>
                </a:solidFill>
                <a:latin typeface="Menlo" panose="020B0609030804020204" pitchFamily="49" charset="0"/>
              </a:rPr>
              <a:t>head</a:t>
            </a:r>
            <a:r>
              <a:rPr lang="en" altLang="ko-KR" sz="3200" dirty="0">
                <a:solidFill>
                  <a:srgbClr val="808080"/>
                </a:solidFill>
                <a:latin typeface="Menlo" panose="020B0609030804020204" pitchFamily="49" charset="0"/>
              </a:rPr>
              <a:t>&gt;&lt;/</a:t>
            </a:r>
            <a:r>
              <a:rPr lang="en" altLang="ko-KR" sz="3200" dirty="0">
                <a:solidFill>
                  <a:srgbClr val="569CD6"/>
                </a:solidFill>
                <a:latin typeface="Menlo" panose="020B0609030804020204" pitchFamily="49" charset="0"/>
              </a:rPr>
              <a:t>head</a:t>
            </a:r>
            <a:r>
              <a:rPr lang="en" altLang="ko-KR" sz="3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32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graphicFrame>
        <p:nvGraphicFramePr>
          <p:cNvPr id="9" name="내용 개체 틀 5">
            <a:extLst>
              <a:ext uri="{FF2B5EF4-FFF2-40B4-BE49-F238E27FC236}">
                <a16:creationId xmlns:a16="http://schemas.microsoft.com/office/drawing/2014/main" id="{28EB7C60-4C6A-4577-840F-2415CA84A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416419"/>
              </p:ext>
            </p:extLst>
          </p:nvPr>
        </p:nvGraphicFramePr>
        <p:xfrm>
          <a:off x="663512" y="2508245"/>
          <a:ext cx="11169146" cy="2682312"/>
        </p:xfrm>
        <a:graphic>
          <a:graphicData uri="http://schemas.openxmlformats.org/drawingml/2006/table">
            <a:tbl>
              <a:tblPr/>
              <a:tblGrid>
                <a:gridCol w="4581752">
                  <a:extLst>
                    <a:ext uri="{9D8B030D-6E8A-4147-A177-3AD203B41FA5}">
                      <a16:colId xmlns:a16="http://schemas.microsoft.com/office/drawing/2014/main" val="3501248272"/>
                    </a:ext>
                  </a:extLst>
                </a:gridCol>
                <a:gridCol w="6587394">
                  <a:extLst>
                    <a:ext uri="{9D8B030D-6E8A-4147-A177-3AD203B41FA5}">
                      <a16:colId xmlns:a16="http://schemas.microsoft.com/office/drawing/2014/main" val="1443478107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poqaHanSans" panose="020B0500000000000000" pitchFamily="34" charset="-128"/>
                          <a:ea typeface="SpoqaHanSans" panose="020B0500000000000000" pitchFamily="34" charset="-128"/>
                        </a:rPr>
                        <a:t>El nombre de la etiqueta</a:t>
                      </a:r>
                      <a:endParaRPr kumimoji="0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SpoqaHanSans" panose="020B0500000000000000" pitchFamily="34" charset="-128"/>
                        <a:ea typeface="SpoqaHanSans" panose="020B0500000000000000" pitchFamily="34" charset="-128"/>
                      </a:endParaRPr>
                    </a:p>
                  </a:txBody>
                  <a:tcPr marL="91453" marR="91453"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poqaHanSans" panose="020B0500000000000000" pitchFamily="34" charset="-128"/>
                          <a:ea typeface="SpoqaHanSans" panose="020B0500000000000000" pitchFamily="34" charset="-128"/>
                        </a:rPr>
                        <a:t>Su función</a:t>
                      </a:r>
                      <a:endParaRPr kumimoji="0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SpoqaHanSans" panose="020B0500000000000000" pitchFamily="34" charset="-128"/>
                        <a:ea typeface="SpoqaHanSans" panose="020B0500000000000000" pitchFamily="34" charset="-128"/>
                      </a:endParaRPr>
                    </a:p>
                  </a:txBody>
                  <a:tcPr marL="91453" marR="91453"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927639"/>
                  </a:ext>
                </a:extLst>
              </a:tr>
              <a:tr h="170938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meta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53" marR="91453"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MX" altLang="ko-KR" sz="20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Define un metadato de un documento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53" marR="91453"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129309"/>
                  </a:ext>
                </a:extLst>
              </a:tr>
              <a:tr h="170938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title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53" marR="91453"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ko-KR" sz="20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Define un título para el documento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53" marR="91453"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475157"/>
                  </a:ext>
                </a:extLst>
              </a:tr>
              <a:tr h="170938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script</a:t>
                      </a:r>
                    </a:p>
                  </a:txBody>
                  <a:tcPr marL="91453" marR="91453"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MX" altLang="ko-KR" sz="20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Define un script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53" marR="91453"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372058"/>
                  </a:ext>
                </a:extLst>
              </a:tr>
              <a:tr h="170938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link</a:t>
                      </a:r>
                    </a:p>
                  </a:txBody>
                  <a:tcPr marL="91453" marR="91453"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ko-KR" sz="20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Define la relación entre un documento y un recurso externo (generalmente con hojas de estilo)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53" marR="91453"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707882"/>
                  </a:ext>
                </a:extLst>
              </a:tr>
              <a:tr h="170938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style</a:t>
                      </a:r>
                    </a:p>
                  </a:txBody>
                  <a:tcPr marL="91453" marR="91453"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ko-KR" sz="20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Define un estilo para la información de un documento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53" marR="91453"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217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7444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498" y="305347"/>
            <a:ext cx="6357773" cy="616017"/>
          </a:xfrm>
        </p:spPr>
        <p:txBody>
          <a:bodyPr>
            <a:normAutofit/>
          </a:bodyPr>
          <a:lstStyle/>
          <a:p>
            <a:r>
              <a:rPr lang="en-US" altLang="ko-KR" dirty="0"/>
              <a:t>La </a:t>
            </a:r>
            <a:r>
              <a:rPr lang="en-US" altLang="ko-KR" dirty="0" err="1"/>
              <a:t>etiqueta</a:t>
            </a:r>
            <a:r>
              <a:rPr lang="en-US" altLang="ko-KR" dirty="0"/>
              <a:t> de HTML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2276" y="6305483"/>
            <a:ext cx="992188" cy="365125"/>
          </a:xfrm>
        </p:spPr>
        <p:txBody>
          <a:bodyPr/>
          <a:lstStyle/>
          <a:p>
            <a:fld id="{6E85B637-FB07-4D91-A23C-80BDFC83D6E3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F18AC4C-02CB-4BC7-A1DB-A6D7F53FA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6388" y="142871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Meta etiqueta</a:t>
            </a:r>
            <a:endParaRPr kumimoji="1"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Se utilizan al crear páginas en </a:t>
            </a:r>
            <a:r>
              <a:rPr lang="es-PE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 tooltip="HTML"/>
              </a:rPr>
              <a:t>HTML</a:t>
            </a:r>
            <a:r>
              <a:rPr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 o XHTML</a:t>
            </a:r>
          </a:p>
          <a:p>
            <a:pPr marL="0" indent="0">
              <a:buNone/>
            </a:pPr>
            <a:r>
              <a:rPr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Describe el contenido de un sitio web con precisión</a:t>
            </a:r>
          </a:p>
          <a:p>
            <a:pPr marL="0" indent="0">
              <a:buNone/>
            </a:pPr>
            <a:r>
              <a:rPr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Se pueden utilizar para describir una página con más detalle</a:t>
            </a:r>
          </a:p>
          <a:p>
            <a:pPr marL="0" indent="0">
              <a:buNone/>
            </a:pPr>
            <a:r>
              <a:rPr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Se puede ver las informaciones necesarias</a:t>
            </a:r>
          </a:p>
          <a:p>
            <a:pPr marL="0" indent="0">
              <a:buNone/>
            </a:pPr>
            <a:endParaRPr lang="es-PE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40E1EC-EB3A-4072-A4D5-046625B3038C}"/>
              </a:ext>
            </a:extLst>
          </p:cNvPr>
          <p:cNvSpPr/>
          <p:nvPr/>
        </p:nvSpPr>
        <p:spPr>
          <a:xfrm>
            <a:off x="721065" y="3900317"/>
            <a:ext cx="10515600" cy="646331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Menlo" panose="020B0609030804020204" pitchFamily="49" charset="0"/>
              </a:rPr>
              <a:t>meta</a:t>
            </a:r>
            <a:r>
              <a:rPr lang="ko-KR" alt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Menlo" panose="020B0609030804020204" pitchFamily="49" charset="0"/>
              </a:rPr>
              <a:t>charset</a:t>
            </a:r>
            <a:r>
              <a:rPr lang="en-US" altLang="ko-KR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Menlo" panose="020B0609030804020204" pitchFamily="49" charset="0"/>
              </a:rPr>
              <a:t>"UTF-8"</a:t>
            </a:r>
            <a:r>
              <a:rPr lang="en-US" altLang="ko-KR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ko-KR" alt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s-PE" altLang="ko-KR" dirty="0">
                <a:solidFill>
                  <a:srgbClr val="6A9955"/>
                </a:solidFill>
                <a:latin typeface="Menlo" panose="020B0609030804020204" pitchFamily="49" charset="0"/>
              </a:rPr>
              <a:t>&lt;!-Un método para escribir la letra en la computadora-!&gt;</a:t>
            </a:r>
            <a:endParaRPr lang="ko-KR" altLang="en-US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532BA2-B5B0-4764-B08B-B11F4F372EF6}"/>
              </a:ext>
            </a:extLst>
          </p:cNvPr>
          <p:cNvSpPr/>
          <p:nvPr/>
        </p:nvSpPr>
        <p:spPr>
          <a:xfrm>
            <a:off x="721065" y="4547468"/>
            <a:ext cx="10515600" cy="646331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Menlo" panose="020B0609030804020204" pitchFamily="49" charset="0"/>
              </a:rPr>
              <a:t>meta</a:t>
            </a:r>
            <a:r>
              <a:rPr lang="ko-KR" alt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Menlo" panose="020B0609030804020204" pitchFamily="49" charset="0"/>
              </a:rPr>
              <a:t>name</a:t>
            </a:r>
            <a:r>
              <a:rPr lang="en-US" altLang="ko-KR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Menlo" panose="020B0609030804020204" pitchFamily="49" charset="0"/>
              </a:rPr>
              <a:t>"viewport"</a:t>
            </a:r>
            <a:r>
              <a:rPr lang="ko-KR" alt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Menlo" panose="020B0609030804020204" pitchFamily="49" charset="0"/>
              </a:rPr>
              <a:t>content</a:t>
            </a:r>
            <a:r>
              <a:rPr lang="en-US" altLang="ko-KR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Menlo" panose="020B0609030804020204" pitchFamily="49" charset="0"/>
              </a:rPr>
              <a:t>"width=device-width, initial-scale=1.0"</a:t>
            </a:r>
            <a:r>
              <a:rPr lang="en-US" altLang="ko-KR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ko-KR" alt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s-PE" altLang="ko-KR" dirty="0">
                <a:solidFill>
                  <a:srgbClr val="6A9955"/>
                </a:solidFill>
                <a:latin typeface="Menlo" panose="020B0609030804020204" pitchFamily="49" charset="0"/>
              </a:rPr>
              <a:t>&lt;!-La etiqueta que ayuda ajustar el tamaño de la pantalla-!&gt;</a:t>
            </a:r>
            <a:endParaRPr lang="en-US" altLang="ko-KR" dirty="0">
              <a:solidFill>
                <a:srgbClr val="6A9955"/>
              </a:solidFill>
              <a:latin typeface="Menlo" panose="020B060903080402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04ACAB-5C88-40FC-86E1-28DB832022AD}"/>
              </a:ext>
            </a:extLst>
          </p:cNvPr>
          <p:cNvSpPr/>
          <p:nvPr/>
        </p:nvSpPr>
        <p:spPr>
          <a:xfrm>
            <a:off x="721065" y="5193799"/>
            <a:ext cx="10515600" cy="892552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Menlo" panose="020B0609030804020204" pitchFamily="49" charset="0"/>
              </a:rPr>
              <a:t>meta</a:t>
            </a:r>
            <a:r>
              <a:rPr lang="ko-KR" alt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Menlo" panose="020B0609030804020204" pitchFamily="49" charset="0"/>
              </a:rPr>
              <a:t>http-</a:t>
            </a:r>
            <a:r>
              <a:rPr lang="en-US" altLang="ko-KR" dirty="0" err="1">
                <a:solidFill>
                  <a:srgbClr val="9CDCFE"/>
                </a:solidFill>
                <a:latin typeface="Menlo" panose="020B0609030804020204" pitchFamily="49" charset="0"/>
              </a:rPr>
              <a:t>equiv</a:t>
            </a:r>
            <a:r>
              <a:rPr lang="en-US" altLang="ko-KR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Menlo" panose="020B0609030804020204" pitchFamily="49" charset="0"/>
              </a:rPr>
              <a:t>"X-UA-Compatible"</a:t>
            </a:r>
            <a:r>
              <a:rPr lang="ko-KR" alt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Menlo" panose="020B0609030804020204" pitchFamily="49" charset="0"/>
              </a:rPr>
              <a:t>content</a:t>
            </a:r>
            <a:r>
              <a:rPr lang="en-US" altLang="ko-KR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altLang="ko-KR" dirty="0" err="1">
                <a:solidFill>
                  <a:srgbClr val="CE9178"/>
                </a:solidFill>
                <a:latin typeface="Menlo" panose="020B0609030804020204" pitchFamily="49" charset="0"/>
              </a:rPr>
              <a:t>ie</a:t>
            </a:r>
            <a:r>
              <a:rPr lang="en-US" altLang="ko-KR" dirty="0">
                <a:solidFill>
                  <a:srgbClr val="CE9178"/>
                </a:solidFill>
                <a:latin typeface="Menlo" panose="020B0609030804020204" pitchFamily="49" charset="0"/>
              </a:rPr>
              <a:t>=edge"</a:t>
            </a:r>
            <a:r>
              <a:rPr lang="en-US" altLang="ko-KR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ko-KR" alt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s-PE" altLang="ko-KR" sz="1600" dirty="0">
                <a:solidFill>
                  <a:srgbClr val="6A9955"/>
                </a:solidFill>
                <a:latin typeface="Menlo" panose="020B0609030804020204" pitchFamily="49" charset="0"/>
              </a:rPr>
              <a:t>&lt;!-La etiqueta que </a:t>
            </a:r>
            <a:r>
              <a:rPr lang="en-US" altLang="ko-KR" sz="1600" dirty="0" err="1">
                <a:solidFill>
                  <a:srgbClr val="6A9955"/>
                </a:solidFill>
                <a:latin typeface="Menlo" panose="020B0609030804020204" pitchFamily="49" charset="0"/>
              </a:rPr>
              <a:t>puede</a:t>
            </a:r>
            <a:r>
              <a:rPr lang="en-US" altLang="ko-KR" sz="1600" dirty="0">
                <a:solidFill>
                  <a:srgbClr val="6A9955"/>
                </a:solidFill>
                <a:latin typeface="Menlo" panose="020B0609030804020204" pitchFamily="49" charset="0"/>
              </a:rPr>
              <a:t> utilizer </a:t>
            </a:r>
            <a:r>
              <a:rPr lang="en-US" altLang="ko-KR" sz="1600" dirty="0" err="1">
                <a:solidFill>
                  <a:srgbClr val="6A9955"/>
                </a:solidFill>
                <a:latin typeface="Menlo" panose="020B0609030804020204" pitchFamily="49" charset="0"/>
              </a:rPr>
              <a:t>en</a:t>
            </a:r>
            <a:r>
              <a:rPr lang="en-US" altLang="ko-KR" sz="1600" dirty="0">
                <a:solidFill>
                  <a:srgbClr val="6A9955"/>
                </a:solidFill>
                <a:latin typeface="Menlo" panose="020B0609030804020204" pitchFamily="49" charset="0"/>
              </a:rPr>
              <a:t> </a:t>
            </a:r>
            <a:r>
              <a:rPr lang="en-US" altLang="ko-KR" sz="1600" dirty="0" err="1">
                <a:solidFill>
                  <a:srgbClr val="6A9955"/>
                </a:solidFill>
                <a:latin typeface="Menlo" panose="020B0609030804020204" pitchFamily="49" charset="0"/>
              </a:rPr>
              <a:t>una</a:t>
            </a:r>
            <a:r>
              <a:rPr lang="en-US" altLang="ko-KR" sz="1600" dirty="0">
                <a:solidFill>
                  <a:srgbClr val="6A9955"/>
                </a:solidFill>
                <a:latin typeface="Menlo" panose="020B0609030804020204" pitchFamily="49" charset="0"/>
              </a:rPr>
              <a:t> </a:t>
            </a:r>
            <a:r>
              <a:rPr lang="en-US" altLang="ko-KR" sz="1600" dirty="0" err="1">
                <a:solidFill>
                  <a:srgbClr val="6A9955"/>
                </a:solidFill>
                <a:latin typeface="Menlo" panose="020B0609030804020204" pitchFamily="49" charset="0"/>
              </a:rPr>
              <a:t>versi</a:t>
            </a:r>
            <a:r>
              <a:rPr lang="es-PE" altLang="ko-KR" sz="1600" dirty="0">
                <a:solidFill>
                  <a:srgbClr val="6A9955"/>
                </a:solidFill>
                <a:latin typeface="Menlo" panose="020B0609030804020204" pitchFamily="49" charset="0"/>
              </a:rPr>
              <a:t>ón antigua-!&gt;</a:t>
            </a:r>
            <a:endParaRPr lang="en-US" altLang="ko-KR" sz="1600" dirty="0">
              <a:solidFill>
                <a:srgbClr val="6A9955"/>
              </a:solidFill>
              <a:latin typeface="Menlo" panose="020B0609030804020204" pitchFamily="49" charset="0"/>
            </a:endParaRPr>
          </a:p>
          <a:p>
            <a:endParaRPr lang="ko-KR" altLang="en-US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638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651" y="360018"/>
            <a:ext cx="6235308" cy="616017"/>
          </a:xfrm>
        </p:spPr>
        <p:txBody>
          <a:bodyPr>
            <a:normAutofit/>
          </a:bodyPr>
          <a:lstStyle/>
          <a:p>
            <a:r>
              <a:rPr lang="en-US" altLang="ko-KR" dirty="0"/>
              <a:t>La </a:t>
            </a:r>
            <a:r>
              <a:rPr lang="en-US" altLang="ko-KR" dirty="0" err="1"/>
              <a:t>etiqueta</a:t>
            </a:r>
            <a:r>
              <a:rPr lang="en-US" altLang="ko-KR" dirty="0"/>
              <a:t> de HTML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E7D5525-0C2A-4C05-A2EF-B41441745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8678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s-PE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La etiqueta de letras</a:t>
            </a:r>
            <a:endParaRPr kumimoji="1"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kumimoji="1" lang="es-PE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Heading tags</a:t>
            </a:r>
            <a:endParaRPr kumimoji="1"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  <a:p>
            <a:endParaRPr kumimoji="1" lang="en-US" altLang="ko-KR" dirty="0"/>
          </a:p>
        </p:txBody>
      </p:sp>
      <p:graphicFrame>
        <p:nvGraphicFramePr>
          <p:cNvPr id="9" name="내용 개체 틀 5">
            <a:extLst>
              <a:ext uri="{FF2B5EF4-FFF2-40B4-BE49-F238E27FC236}">
                <a16:creationId xmlns:a16="http://schemas.microsoft.com/office/drawing/2014/main" id="{537D7F63-661D-459B-A7FD-8867AF9F85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397594"/>
              </p:ext>
            </p:extLst>
          </p:nvPr>
        </p:nvGraphicFramePr>
        <p:xfrm>
          <a:off x="1773856" y="2277611"/>
          <a:ext cx="7170966" cy="3234704"/>
        </p:xfrm>
        <a:graphic>
          <a:graphicData uri="http://schemas.openxmlformats.org/drawingml/2006/table">
            <a:tbl>
              <a:tblPr/>
              <a:tblGrid>
                <a:gridCol w="3459175">
                  <a:extLst>
                    <a:ext uri="{9D8B030D-6E8A-4147-A177-3AD203B41FA5}">
                      <a16:colId xmlns:a16="http://schemas.microsoft.com/office/drawing/2014/main" val="1289273823"/>
                    </a:ext>
                  </a:extLst>
                </a:gridCol>
                <a:gridCol w="3711791">
                  <a:extLst>
                    <a:ext uri="{9D8B030D-6E8A-4147-A177-3AD203B41FA5}">
                      <a16:colId xmlns:a16="http://schemas.microsoft.com/office/drawing/2014/main" val="4021297213"/>
                    </a:ext>
                  </a:extLst>
                </a:gridCol>
              </a:tblGrid>
              <a:tr h="422275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El nombre de tag </a:t>
                      </a: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significado</a:t>
                      </a:r>
                      <a:endParaRPr kumimoji="0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096691"/>
                  </a:ext>
                </a:extLst>
              </a:tr>
              <a:tr h="422275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h1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Texto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muy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grande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492346"/>
                  </a:ext>
                </a:extLst>
              </a:tr>
              <a:tr h="422275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h2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Texto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grande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225852"/>
                  </a:ext>
                </a:extLst>
              </a:tr>
              <a:tr h="422275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h3</a:t>
                      </a: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Texto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algo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altLang="ko-K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más grande de lo normal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371417"/>
                  </a:ext>
                </a:extLst>
              </a:tr>
              <a:tr h="422275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h4</a:t>
                      </a: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MX" altLang="ko-K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Texto normal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860039"/>
                  </a:ext>
                </a:extLst>
              </a:tr>
              <a:tr h="422275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h5</a:t>
                      </a: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MX" altLang="ko-K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Texto pequeño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985665"/>
                  </a:ext>
                </a:extLst>
              </a:tr>
              <a:tr h="422275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h6</a:t>
                      </a: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MX" altLang="ko-K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Texto muy pequeño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98837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39104F93-4FDA-4C5A-8C87-A65D18DEDB7E}"/>
              </a:ext>
            </a:extLst>
          </p:cNvPr>
          <p:cNvSpPr/>
          <p:nvPr/>
        </p:nvSpPr>
        <p:spPr>
          <a:xfrm>
            <a:off x="8140959" y="5496780"/>
            <a:ext cx="4051041" cy="646331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pPr algn="ctr"/>
            <a:r>
              <a:rPr lang="en" altLang="ko-KR" sz="36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3600" dirty="0">
                <a:solidFill>
                  <a:srgbClr val="569CD6"/>
                </a:solidFill>
                <a:latin typeface="Menlo" panose="020B0609030804020204" pitchFamily="49" charset="0"/>
              </a:rPr>
              <a:t>h1</a:t>
            </a:r>
            <a:r>
              <a:rPr lang="en" altLang="ko-KR" sz="36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altLang="ko-KR" sz="3600" dirty="0">
                <a:solidFill>
                  <a:srgbClr val="D4D4D4"/>
                </a:solidFill>
                <a:latin typeface="Menlo" panose="020B0609030804020204" pitchFamily="49" charset="0"/>
              </a:rPr>
              <a:t>Head1</a:t>
            </a:r>
            <a:r>
              <a:rPr lang="en-US" altLang="ko-KR" sz="36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3600" dirty="0">
                <a:solidFill>
                  <a:srgbClr val="569CD6"/>
                </a:solidFill>
                <a:latin typeface="Menlo" panose="020B0609030804020204" pitchFamily="49" charset="0"/>
              </a:rPr>
              <a:t>h1</a:t>
            </a:r>
            <a:r>
              <a:rPr lang="en" altLang="ko-KR" sz="36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36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971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678" y="313008"/>
            <a:ext cx="6218980" cy="616017"/>
          </a:xfrm>
        </p:spPr>
        <p:txBody>
          <a:bodyPr>
            <a:normAutofit/>
          </a:bodyPr>
          <a:lstStyle/>
          <a:p>
            <a:r>
              <a:rPr lang="en-US" altLang="ko-KR" dirty="0"/>
              <a:t>La </a:t>
            </a:r>
            <a:r>
              <a:rPr lang="en-US" altLang="ko-KR" dirty="0" err="1"/>
              <a:t>etiqueta</a:t>
            </a:r>
            <a:r>
              <a:rPr lang="en-US" altLang="ko-KR" dirty="0"/>
              <a:t> de HTML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657137E-5B05-4D1E-A45F-FF3B3B254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507" y="164601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La etiqueta de letras</a:t>
            </a:r>
            <a:endParaRPr kumimoji="1"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kumimoji="1"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caracteres especiales</a:t>
            </a:r>
            <a:endParaRPr kumimoji="1"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kumimoji="1" lang="en-US" altLang="ko-KR" dirty="0"/>
          </a:p>
          <a:p>
            <a:endParaRPr kumimoji="1" lang="en-US" altLang="ko-KR" dirty="0"/>
          </a:p>
        </p:txBody>
      </p:sp>
      <p:graphicFrame>
        <p:nvGraphicFramePr>
          <p:cNvPr id="9" name="내용 개체 틀 5">
            <a:extLst>
              <a:ext uri="{FF2B5EF4-FFF2-40B4-BE49-F238E27FC236}">
                <a16:creationId xmlns:a16="http://schemas.microsoft.com/office/drawing/2014/main" id="{A60A0C99-3B23-43C9-A0F5-EE24AC53C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133486"/>
              </p:ext>
            </p:extLst>
          </p:nvPr>
        </p:nvGraphicFramePr>
        <p:xfrm>
          <a:off x="1978479" y="2579913"/>
          <a:ext cx="6700157" cy="2225040"/>
        </p:xfrm>
        <a:graphic>
          <a:graphicData uri="http://schemas.openxmlformats.org/drawingml/2006/table">
            <a:tbl>
              <a:tblPr/>
              <a:tblGrid>
                <a:gridCol w="4145251">
                  <a:extLst>
                    <a:ext uri="{9D8B030D-6E8A-4147-A177-3AD203B41FA5}">
                      <a16:colId xmlns:a16="http://schemas.microsoft.com/office/drawing/2014/main" val="706332676"/>
                    </a:ext>
                  </a:extLst>
                </a:gridCol>
                <a:gridCol w="2554906">
                  <a:extLst>
                    <a:ext uri="{9D8B030D-6E8A-4147-A177-3AD203B41FA5}">
                      <a16:colId xmlns:a16="http://schemas.microsoft.com/office/drawing/2014/main" val="1310939239"/>
                    </a:ext>
                  </a:extLst>
                </a:gridCol>
              </a:tblGrid>
              <a:tr h="158667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caracteres especiales</a:t>
                      </a: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4" marR="9144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Significando</a:t>
                      </a:r>
                      <a:endParaRPr kumimoji="0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4" marR="9144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712429"/>
                  </a:ext>
                </a:extLst>
              </a:tr>
              <a:tr h="368547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poqaHanSans" panose="020B0500000000000000" pitchFamily="34" charset="-128"/>
                          <a:ea typeface="SpoqaHanSans" panose="020B0500000000000000" pitchFamily="34" charset="-128"/>
                        </a:rPr>
                        <a:t>&amp;</a:t>
                      </a:r>
                      <a:r>
                        <a:rPr kumimoji="0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poqaHanSans" panose="020B0500000000000000" pitchFamily="34" charset="-128"/>
                          <a:ea typeface="SpoqaHanSans" panose="020B0500000000000000" pitchFamily="34" charset="-128"/>
                        </a:rPr>
                        <a:t>nbsp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poqaHanSans" panose="020B0500000000000000" pitchFamily="34" charset="-128"/>
                          <a:ea typeface="SpoqaHanSans" panose="020B0500000000000000" pitchFamily="34" charset="-128"/>
                        </a:rPr>
                        <a:t>;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poqaHanSans" panose="020B0500000000000000" pitchFamily="34" charset="-128"/>
                        <a:ea typeface="SpoqaHanSans" panose="020B0500000000000000" pitchFamily="34" charset="-128"/>
                      </a:endParaRPr>
                    </a:p>
                  </a:txBody>
                  <a:tcPr marL="91444" marR="9144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espacio</a:t>
                      </a:r>
                      <a:endParaRPr kumimoji="0" lang="ko-KR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4" marR="9144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039808"/>
                  </a:ext>
                </a:extLst>
              </a:tr>
              <a:tr h="368547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poqaHanSans" panose="020B0500000000000000" pitchFamily="34" charset="-128"/>
                          <a:ea typeface="SpoqaHanSans" panose="020B0500000000000000" pitchFamily="34" charset="-128"/>
                        </a:rPr>
                        <a:t>&amp;</a:t>
                      </a:r>
                      <a:r>
                        <a:rPr kumimoji="0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poqaHanSans" panose="020B0500000000000000" pitchFamily="34" charset="-128"/>
                          <a:ea typeface="SpoqaHanSans" panose="020B0500000000000000" pitchFamily="34" charset="-128"/>
                        </a:rPr>
                        <a:t>lt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poqaHanSans" panose="020B0500000000000000" pitchFamily="34" charset="-128"/>
                          <a:ea typeface="SpoqaHanSans" panose="020B0500000000000000" pitchFamily="34" charset="-128"/>
                        </a:rPr>
                        <a:t>;(</a:t>
                      </a:r>
                      <a:r>
                        <a:rPr kumimoji="0" lang="es-MX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poqaHanSans" panose="020B0500000000000000" pitchFamily="34" charset="-128"/>
                          <a:ea typeface="SpoqaHanSans" panose="020B0500000000000000" pitchFamily="34" charset="-128"/>
                        </a:rPr>
                        <a:t>less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poqaHanSans" panose="020B0500000000000000" pitchFamily="34" charset="-128"/>
                          <a:ea typeface="SpoqaHanSans" panose="020B0500000000000000" pitchFamily="34" charset="-128"/>
                        </a:rPr>
                        <a:t>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poqaHanSans" panose="020B0500000000000000" pitchFamily="34" charset="-128"/>
                          <a:ea typeface="SpoqaHanSans" panose="020B0500000000000000" pitchFamily="34" charset="-128"/>
                        </a:rPr>
                        <a:t>than, </a:t>
                      </a:r>
                      <a:r>
                        <a:rPr kumimoji="0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poqaHanSans" panose="020B0500000000000000" pitchFamily="34" charset="-128"/>
                          <a:ea typeface="SpoqaHanSans" panose="020B0500000000000000" pitchFamily="34" charset="-128"/>
                        </a:rPr>
                        <a:t>menor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poqaHanSans" panose="020B0500000000000000" pitchFamily="34" charset="-128"/>
                          <a:ea typeface="SpoqaHanSans" panose="020B0500000000000000" pitchFamily="34" charset="-128"/>
                        </a:rPr>
                        <a:t> que)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poqaHanSans" panose="020B0500000000000000" pitchFamily="34" charset="-128"/>
                        <a:ea typeface="SpoqaHanSans" panose="020B0500000000000000" pitchFamily="34" charset="-128"/>
                      </a:endParaRPr>
                    </a:p>
                  </a:txBody>
                  <a:tcPr marL="91444" marR="9144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&lt;</a:t>
                      </a:r>
                      <a:endParaRPr kumimoji="0" lang="ko-KR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4" marR="9144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684876"/>
                  </a:ext>
                </a:extLst>
              </a:tr>
              <a:tr h="368547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poqaHanSans" panose="020B0500000000000000" pitchFamily="34" charset="-128"/>
                          <a:ea typeface="SpoqaHanSans" panose="020B0500000000000000" pitchFamily="34" charset="-128"/>
                        </a:rPr>
                        <a:t>&amp;</a:t>
                      </a:r>
                      <a:r>
                        <a:rPr kumimoji="0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poqaHanSans" panose="020B0500000000000000" pitchFamily="34" charset="-128"/>
                          <a:ea typeface="SpoqaHanSans" panose="020B0500000000000000" pitchFamily="34" charset="-128"/>
                        </a:rPr>
                        <a:t>gt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poqaHanSans" panose="020B0500000000000000" pitchFamily="34" charset="-128"/>
                          <a:ea typeface="SpoqaHanSans" panose="020B0500000000000000" pitchFamily="34" charset="-128"/>
                        </a:rPr>
                        <a:t>;(greater than, mayor que)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poqaHanSans" panose="020B0500000000000000" pitchFamily="34" charset="-128"/>
                        <a:ea typeface="SpoqaHanSans" panose="020B0500000000000000" pitchFamily="34" charset="-128"/>
                      </a:endParaRPr>
                    </a:p>
                  </a:txBody>
                  <a:tcPr marL="91444" marR="9144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&gt;</a:t>
                      </a:r>
                      <a:endParaRPr kumimoji="0" lang="ko-KR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4" marR="9144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996340"/>
                  </a:ext>
                </a:extLst>
              </a:tr>
              <a:tr h="368547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poqaHanSans" panose="020B0500000000000000" pitchFamily="34" charset="-128"/>
                          <a:ea typeface="SpoqaHanSans" panose="020B0500000000000000" pitchFamily="34" charset="-128"/>
                        </a:rPr>
                        <a:t>&amp;amp;(</a:t>
                      </a:r>
                      <a:r>
                        <a:rPr kumimoji="0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poqaHanSans" panose="020B0500000000000000" pitchFamily="34" charset="-128"/>
                          <a:ea typeface="SpoqaHanSans" panose="020B0500000000000000" pitchFamily="34" charset="-128"/>
                        </a:rPr>
                        <a:t>ampersand,y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poqaHanSans" panose="020B0500000000000000" pitchFamily="34" charset="-128"/>
                          <a:ea typeface="SpoqaHanSans" panose="020B0500000000000000" pitchFamily="34" charset="-128"/>
                        </a:rPr>
                        <a:t>)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poqaHanSans" panose="020B0500000000000000" pitchFamily="34" charset="-128"/>
                        <a:ea typeface="SpoqaHanSans" panose="020B0500000000000000" pitchFamily="34" charset="-128"/>
                      </a:endParaRPr>
                    </a:p>
                  </a:txBody>
                  <a:tcPr marL="91444" marR="9144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&amp;</a:t>
                      </a:r>
                      <a:endParaRPr kumimoji="0" lang="ko-KR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4" marR="9144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462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5698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031" y="292100"/>
            <a:ext cx="6929273" cy="616017"/>
          </a:xfrm>
        </p:spPr>
        <p:txBody>
          <a:bodyPr>
            <a:normAutofit/>
          </a:bodyPr>
          <a:lstStyle/>
          <a:p>
            <a:r>
              <a:rPr lang="en-US" altLang="ko-KR" dirty="0"/>
              <a:t>La </a:t>
            </a:r>
            <a:r>
              <a:rPr lang="en-US" altLang="ko-KR" dirty="0" err="1"/>
              <a:t>etiqueta</a:t>
            </a:r>
            <a:r>
              <a:rPr lang="en-US" altLang="ko-KR" dirty="0"/>
              <a:t> de HTML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33DC3D9-CD33-4967-9669-D15573600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6029" y="157025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La etiqueta de letras</a:t>
            </a:r>
            <a:endParaRPr kumimoji="1"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etiqueta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cuerpo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  <a:endParaRPr kumimoji="1"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kumimoji="1" lang="en-US" altLang="ko-KR" dirty="0"/>
          </a:p>
          <a:p>
            <a:endParaRPr kumimoji="1" lang="en-US" altLang="ko-KR" dirty="0"/>
          </a:p>
        </p:txBody>
      </p:sp>
      <p:graphicFrame>
        <p:nvGraphicFramePr>
          <p:cNvPr id="9" name="내용 개체 틀 5">
            <a:extLst>
              <a:ext uri="{FF2B5EF4-FFF2-40B4-BE49-F238E27FC236}">
                <a16:creationId xmlns:a16="http://schemas.microsoft.com/office/drawing/2014/main" id="{2589A87C-21AC-4959-85D9-3CA0DD6EE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434308"/>
              </p:ext>
            </p:extLst>
          </p:nvPr>
        </p:nvGraphicFramePr>
        <p:xfrm>
          <a:off x="1554843" y="3366941"/>
          <a:ext cx="7613650" cy="2494957"/>
        </p:xfrm>
        <a:graphic>
          <a:graphicData uri="http://schemas.openxmlformats.org/drawingml/2006/table">
            <a:tbl>
              <a:tblPr/>
              <a:tblGrid>
                <a:gridCol w="2968171">
                  <a:extLst>
                    <a:ext uri="{9D8B030D-6E8A-4147-A177-3AD203B41FA5}">
                      <a16:colId xmlns:a16="http://schemas.microsoft.com/office/drawing/2014/main" val="1289273823"/>
                    </a:ext>
                  </a:extLst>
                </a:gridCol>
                <a:gridCol w="4645479">
                  <a:extLst>
                    <a:ext uri="{9D8B030D-6E8A-4147-A177-3AD203B41FA5}">
                      <a16:colId xmlns:a16="http://schemas.microsoft.com/office/drawing/2014/main" val="4021297213"/>
                    </a:ext>
                  </a:extLst>
                </a:gridCol>
              </a:tblGrid>
              <a:tr h="437616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poqaHanSans" panose="020B0500000000000000" pitchFamily="34" charset="-128"/>
                          <a:ea typeface="SpoqaHanSans" panose="020B0500000000000000" pitchFamily="34" charset="-128"/>
                        </a:rPr>
                        <a:t>El nombre de tag </a:t>
                      </a: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SpoqaHanSans" panose="020B0500000000000000" pitchFamily="34" charset="-128"/>
                        <a:ea typeface="SpoqaHanSans" panose="020B0500000000000000" pitchFamily="34" charset="-128"/>
                      </a:endParaRPr>
                    </a:p>
                  </a:txBody>
                  <a:tcPr marL="91443" marR="91443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poqaHanSans" panose="020B0500000000000000" pitchFamily="34" charset="-128"/>
                          <a:ea typeface="SpoqaHanSans" panose="020B0500000000000000" pitchFamily="34" charset="-128"/>
                        </a:rPr>
                        <a:t>Su función</a:t>
                      </a: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SpoqaHanSans" panose="020B0500000000000000" pitchFamily="34" charset="-128"/>
                        <a:ea typeface="SpoqaHanSans" panose="020B0500000000000000" pitchFamily="34" charset="-128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SpoqaHanSans" panose="020B0500000000000000" pitchFamily="34" charset="-128"/>
                        <a:ea typeface="SpoqaHanSans" panose="020B0500000000000000" pitchFamily="34" charset="-128"/>
                      </a:endParaRPr>
                    </a:p>
                  </a:txBody>
                  <a:tcPr marL="91443" marR="91443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096691"/>
                  </a:ext>
                </a:extLst>
              </a:tr>
              <a:tr h="422275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p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Formar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 un p</a:t>
                      </a:r>
                      <a:r>
                        <a:rPr kumimoji="0" lang="es-PE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árrafo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MX" altLang="ko-KR" sz="22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 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492346"/>
                  </a:ext>
                </a:extLst>
              </a:tr>
              <a:tr h="422275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Br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MX" altLang="ko-KR" sz="20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Saltos de línea </a:t>
                      </a:r>
                      <a:r>
                        <a:rPr lang="en-US" altLang="ko-KR" sz="20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y</a:t>
                      </a:r>
                      <a:r>
                        <a:rPr lang="en-US" altLang="ko-KR" sz="2000" b="0" i="0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2000" b="0" i="0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uso</a:t>
                      </a:r>
                      <a:r>
                        <a:rPr lang="en-US" altLang="ko-KR" sz="2000" b="0" i="0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2000" b="0" i="0" kern="1200" baseline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independiente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225852"/>
                  </a:ext>
                </a:extLst>
              </a:tr>
              <a:tr h="422275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hr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ko-KR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D</a:t>
                      </a:r>
                      <a:r>
                        <a:rPr lang="es-MX" altLang="ko-KR" sz="20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ibujar una línea horizontal y uso independiente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27" marB="4572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371417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651BEB1C-D7F1-47E5-AFCE-D3518DEC4963}"/>
              </a:ext>
            </a:extLst>
          </p:cNvPr>
          <p:cNvSpPr/>
          <p:nvPr/>
        </p:nvSpPr>
        <p:spPr>
          <a:xfrm>
            <a:off x="1554843" y="2462608"/>
            <a:ext cx="7613650" cy="646331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altLang="ko-KR" sz="36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altLang="ko-KR" sz="36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kumimoji="1" lang="en-US" altLang="ko-K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cuerpo</a:t>
            </a:r>
            <a:r>
              <a:rPr kumimoji="1" lang="en-US" altLang="ko-K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kumimoji="1" lang="en-US" altLang="ko-KR" sz="3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  <a:r>
              <a:rPr kumimoji="1" lang="en-US" altLang="ko-K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36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altLang="ko-KR" sz="3600" dirty="0" err="1">
                <a:solidFill>
                  <a:srgbClr val="569CD6"/>
                </a:solidFill>
                <a:latin typeface="Menlo" panose="020B0609030804020204" pitchFamily="49" charset="0"/>
              </a:rPr>
              <a:t>br</a:t>
            </a:r>
            <a:r>
              <a:rPr lang="en-US" altLang="ko-KR" sz="36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altLang="ko-KR" sz="3600" dirty="0">
                <a:solidFill>
                  <a:schemeClr val="bg1"/>
                </a:solidFill>
                <a:latin typeface="Menlo" panose="020B0609030804020204" pitchFamily="49" charset="0"/>
              </a:rPr>
              <a:t>tag</a:t>
            </a:r>
            <a:r>
              <a:rPr lang="en-US" altLang="ko-KR" sz="36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altLang="ko-KR" sz="36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altLang="ko-KR" sz="36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ko-KR" altLang="en-US" sz="36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302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DB6E099-8948-4046-B164-33469AE068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3683" y="2349080"/>
            <a:ext cx="6459764" cy="3749571"/>
          </a:xfrm>
        </p:spPr>
        <p:txBody>
          <a:bodyPr/>
          <a:lstStyle/>
          <a:p>
            <a:pPr>
              <a:lnSpc>
                <a:spcPts val="2800"/>
              </a:lnSpc>
            </a:pPr>
            <a:r>
              <a:rPr lang="en-US" altLang="ko-KR" sz="32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 </a:t>
            </a:r>
            <a:r>
              <a:rPr lang="en-US" altLang="ko-KR" sz="3200" dirty="0" err="1">
                <a:latin typeface="Arial" panose="020B0604020202020204" pitchFamily="34" charset="0"/>
                <a:cs typeface="Arial" panose="020B0604020202020204" pitchFamily="34" charset="0"/>
              </a:rPr>
              <a:t>Qué</a:t>
            </a: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 es HTML? </a:t>
            </a:r>
          </a:p>
          <a:p>
            <a:pPr>
              <a:lnSpc>
                <a:spcPts val="2800"/>
              </a:lnSpc>
            </a:pPr>
            <a:endParaRPr lang="es-PE" altLang="ko-K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800"/>
              </a:lnSpc>
            </a:pPr>
            <a:r>
              <a:rPr lang="es-PE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La estructura de HTML</a:t>
            </a:r>
            <a:endParaRPr lang="en-US" altLang="ko-K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800"/>
              </a:lnSpc>
            </a:pPr>
            <a:endParaRPr lang="es-PE" altLang="ko-K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800"/>
              </a:lnSpc>
            </a:pPr>
            <a:r>
              <a:rPr lang="es-PE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La etiqueta</a:t>
            </a:r>
            <a:endParaRPr lang="en-US" altLang="ko-K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3000"/>
              </a:lnSpc>
            </a:pP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2B55FB-D99E-4D0A-A709-5D2BEECD60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PE" altLang="ko-KR" sz="4800" dirty="0">
                <a:latin typeface="Arial" panose="020B0604020202020204" pitchFamily="34" charset="0"/>
                <a:cs typeface="Arial" panose="020B0604020202020204" pitchFamily="34" charset="0"/>
              </a:rPr>
              <a:t>Índice</a:t>
            </a:r>
            <a:endParaRPr lang="ko-KR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DFF40D-D4DA-40D4-871A-1267F35794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15479" y="2015124"/>
            <a:ext cx="928204" cy="408352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01</a:t>
            </a:r>
            <a:endParaRPr lang="es-PE" altLang="ko-KR" dirty="0"/>
          </a:p>
          <a:p>
            <a:pPr>
              <a:lnSpc>
                <a:spcPct val="150000"/>
              </a:lnSpc>
            </a:pPr>
            <a:r>
              <a:rPr lang="es-PE" altLang="ko-KR" dirty="0"/>
              <a:t>02</a:t>
            </a:r>
          </a:p>
          <a:p>
            <a:pPr>
              <a:lnSpc>
                <a:spcPct val="150000"/>
              </a:lnSpc>
            </a:pPr>
            <a:r>
              <a:rPr lang="es-PE" altLang="ko-KR" dirty="0"/>
              <a:t>03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4327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141" y="292100"/>
            <a:ext cx="6643523" cy="616017"/>
          </a:xfrm>
        </p:spPr>
        <p:txBody>
          <a:bodyPr>
            <a:normAutofit/>
          </a:bodyPr>
          <a:lstStyle/>
          <a:p>
            <a:r>
              <a:rPr lang="en-US" altLang="ko-KR" dirty="0"/>
              <a:t>La </a:t>
            </a:r>
            <a:r>
              <a:rPr lang="en-US" altLang="ko-KR" dirty="0" err="1"/>
              <a:t>etiqueta</a:t>
            </a:r>
            <a:r>
              <a:rPr lang="en-US" altLang="ko-KR" dirty="0"/>
              <a:t> de HTML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D7FCFB6-F4CB-4281-A5C9-C8DC95AEE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4677" y="1649630"/>
            <a:ext cx="9761764" cy="4062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Etiqueta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anclaje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kumimoji="1"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La ruta del atributo de </a:t>
            </a: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referencia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hipertexto</a:t>
            </a:r>
            <a:endParaRPr kumimoji="1"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ruta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absoluta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Ruta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única en cualquier dirección</a:t>
            </a:r>
            <a:endParaRPr kumimoji="1"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ruta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relativa</a:t>
            </a:r>
            <a:endParaRPr kumimoji="1"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kumimoji="1"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Ruta relativa de acuerdo a la posición</a:t>
            </a:r>
            <a:endParaRPr kumimoji="1"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kumimoji="1"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El atributo de Target</a:t>
            </a:r>
            <a:endParaRPr kumimoji="1"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kumimoji="1"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_blank : con 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_blank </a:t>
            </a: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configurar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manera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abrir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a una p</a:t>
            </a:r>
            <a:r>
              <a:rPr kumimoji="1"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ágina nueva</a:t>
            </a:r>
            <a:endParaRPr kumimoji="1"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BEB019-0544-48E7-BC1D-F5337030061B}"/>
              </a:ext>
            </a:extLst>
          </p:cNvPr>
          <p:cNvSpPr/>
          <p:nvPr/>
        </p:nvSpPr>
        <p:spPr>
          <a:xfrm>
            <a:off x="1137444" y="5042128"/>
            <a:ext cx="10515600" cy="461665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" altLang="ko-KR" sz="2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2400" dirty="0">
                <a:solidFill>
                  <a:srgbClr val="569CD6"/>
                </a:solidFill>
                <a:latin typeface="Menlo" panose="020B0609030804020204" pitchFamily="49" charset="0"/>
              </a:rPr>
              <a:t>a</a:t>
            </a:r>
            <a:r>
              <a:rPr lang="en" altLang="ko-KR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R" sz="2400" dirty="0">
                <a:solidFill>
                  <a:srgbClr val="9CDCFE"/>
                </a:solidFill>
                <a:latin typeface="Menlo" panose="020B0609030804020204" pitchFamily="49" charset="0"/>
              </a:rPr>
              <a:t>href</a:t>
            </a:r>
            <a:r>
              <a:rPr lang="en" altLang="ko-KR" sz="2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R" sz="2400" dirty="0">
                <a:solidFill>
                  <a:srgbClr val="CE9178"/>
                </a:solidFill>
                <a:latin typeface="Menlo" panose="020B0609030804020204" pitchFamily="49" charset="0"/>
              </a:rPr>
              <a:t>“</a:t>
            </a:r>
            <a:r>
              <a:rPr lang="en-US" altLang="ko-KR" sz="2400" dirty="0">
                <a:solidFill>
                  <a:srgbClr val="FF0000"/>
                </a:solidFill>
              </a:rPr>
              <a:t>la_familia.html</a:t>
            </a:r>
            <a:r>
              <a:rPr lang="en" altLang="ko-KR" sz="24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" altLang="ko-KR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R" sz="2400" dirty="0">
                <a:solidFill>
                  <a:srgbClr val="9CDCFE"/>
                </a:solidFill>
                <a:latin typeface="Menlo" panose="020B0609030804020204" pitchFamily="49" charset="0"/>
              </a:rPr>
              <a:t>target</a:t>
            </a:r>
            <a:r>
              <a:rPr lang="en" altLang="ko-KR" sz="2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R" sz="2400" dirty="0">
                <a:solidFill>
                  <a:srgbClr val="CE9178"/>
                </a:solidFill>
                <a:latin typeface="Menlo" panose="020B0609030804020204" pitchFamily="49" charset="0"/>
              </a:rPr>
              <a:t>"_blank"</a:t>
            </a:r>
            <a:r>
              <a:rPr lang="en" altLang="ko-KR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altLang="ko-KR" sz="2400" dirty="0">
                <a:solidFill>
                  <a:srgbClr val="D4D4D4"/>
                </a:solidFill>
                <a:latin typeface="Menlo" panose="020B0609030804020204" pitchFamily="49" charset="0"/>
              </a:rPr>
              <a:t>La </a:t>
            </a:r>
            <a:r>
              <a:rPr lang="en-US" altLang="ko-KR" sz="2400" dirty="0" err="1">
                <a:solidFill>
                  <a:srgbClr val="D4D4D4"/>
                </a:solidFill>
                <a:latin typeface="Menlo" panose="020B0609030804020204" pitchFamily="49" charset="0"/>
              </a:rPr>
              <a:t>familia</a:t>
            </a:r>
            <a:r>
              <a:rPr lang="en-US" altLang="ko-KR" sz="2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2400" dirty="0">
                <a:solidFill>
                  <a:srgbClr val="569CD6"/>
                </a:solidFill>
                <a:latin typeface="Menlo" panose="020B0609030804020204" pitchFamily="49" charset="0"/>
              </a:rPr>
              <a:t>a</a:t>
            </a:r>
            <a:r>
              <a:rPr lang="en" altLang="ko-KR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24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443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826" y="212754"/>
            <a:ext cx="6308787" cy="616017"/>
          </a:xfrm>
        </p:spPr>
        <p:txBody>
          <a:bodyPr>
            <a:normAutofit/>
          </a:bodyPr>
          <a:lstStyle/>
          <a:p>
            <a:r>
              <a:rPr lang="en-US" altLang="ko-KR" dirty="0"/>
              <a:t>La </a:t>
            </a:r>
            <a:r>
              <a:rPr lang="en-US" altLang="ko-KR" dirty="0" err="1"/>
              <a:t>etiqueta</a:t>
            </a:r>
            <a:r>
              <a:rPr lang="en-US" altLang="ko-KR" dirty="0"/>
              <a:t> de HTML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64DA867-E422-413D-827B-36910C7FB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6388" y="94367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altLang="ko-KR" b="1" dirty="0"/>
              <a:t>Etiquetas HTML para imágenes</a:t>
            </a:r>
          </a:p>
          <a:p>
            <a:pPr marL="0" indent="0">
              <a:buNone/>
            </a:pPr>
            <a:r>
              <a:rPr kumimoji="1" lang="es-PE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Uso exclusivo</a:t>
            </a:r>
            <a:endParaRPr kumimoji="1"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16C97-FA1C-4692-9E44-B840A1C52A4B}"/>
              </a:ext>
            </a:extLst>
          </p:cNvPr>
          <p:cNvSpPr/>
          <p:nvPr/>
        </p:nvSpPr>
        <p:spPr>
          <a:xfrm>
            <a:off x="1016000" y="1912343"/>
            <a:ext cx="6345157" cy="646331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" altLang="ko-KR" sz="36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3600" dirty="0" err="1">
                <a:solidFill>
                  <a:srgbClr val="569CD6"/>
                </a:solidFill>
                <a:latin typeface="Menlo" panose="020B0609030804020204" pitchFamily="49" charset="0"/>
              </a:rPr>
              <a:t>img</a:t>
            </a:r>
            <a:r>
              <a:rPr lang="en" altLang="ko-KR" sz="3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R" sz="3600" dirty="0" err="1">
                <a:solidFill>
                  <a:srgbClr val="9CDCFE"/>
                </a:solidFill>
                <a:latin typeface="Menlo" panose="020B0609030804020204" pitchFamily="49" charset="0"/>
              </a:rPr>
              <a:t>src</a:t>
            </a:r>
            <a:r>
              <a:rPr lang="en" altLang="ko-KR" sz="36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R" sz="3600" dirty="0">
                <a:solidFill>
                  <a:srgbClr val="CE9178"/>
                </a:solidFill>
                <a:latin typeface="Menlo" panose="020B0609030804020204" pitchFamily="49" charset="0"/>
              </a:rPr>
              <a:t>""</a:t>
            </a:r>
            <a:r>
              <a:rPr lang="en" altLang="ko-KR" sz="3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R" sz="3600" dirty="0">
                <a:solidFill>
                  <a:srgbClr val="9CDCFE"/>
                </a:solidFill>
                <a:latin typeface="Menlo" panose="020B0609030804020204" pitchFamily="49" charset="0"/>
              </a:rPr>
              <a:t>alt</a:t>
            </a:r>
            <a:r>
              <a:rPr lang="en" altLang="ko-KR" sz="36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R" sz="3600" dirty="0">
                <a:solidFill>
                  <a:srgbClr val="CE9178"/>
                </a:solidFill>
                <a:latin typeface="Menlo" panose="020B0609030804020204" pitchFamily="49" charset="0"/>
              </a:rPr>
              <a:t>""</a:t>
            </a:r>
            <a:r>
              <a:rPr lang="en" altLang="ko-KR" sz="3600" dirty="0">
                <a:solidFill>
                  <a:srgbClr val="808080"/>
                </a:solidFill>
                <a:latin typeface="Menlo" panose="020B0609030804020204" pitchFamily="49" charset="0"/>
              </a:rPr>
              <a:t>/&gt;</a:t>
            </a:r>
            <a:endParaRPr lang="en" altLang="ko-KR" sz="36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graphicFrame>
        <p:nvGraphicFramePr>
          <p:cNvPr id="10" name="내용 개체 틀 5">
            <a:extLst>
              <a:ext uri="{FF2B5EF4-FFF2-40B4-BE49-F238E27FC236}">
                <a16:creationId xmlns:a16="http://schemas.microsoft.com/office/drawing/2014/main" id="{0D2E8F13-FC88-4ECD-B97F-FF13B3BBD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350939"/>
              </p:ext>
            </p:extLst>
          </p:nvPr>
        </p:nvGraphicFramePr>
        <p:xfrm>
          <a:off x="1016000" y="2648508"/>
          <a:ext cx="10741344" cy="2991941"/>
        </p:xfrm>
        <a:graphic>
          <a:graphicData uri="http://schemas.openxmlformats.org/drawingml/2006/table">
            <a:tbl>
              <a:tblPr/>
              <a:tblGrid>
                <a:gridCol w="3433536">
                  <a:extLst>
                    <a:ext uri="{9D8B030D-6E8A-4147-A177-3AD203B41FA5}">
                      <a16:colId xmlns:a16="http://schemas.microsoft.com/office/drawing/2014/main" val="1197455780"/>
                    </a:ext>
                  </a:extLst>
                </a:gridCol>
                <a:gridCol w="7307808">
                  <a:extLst>
                    <a:ext uri="{9D8B030D-6E8A-4147-A177-3AD203B41FA5}">
                      <a16:colId xmlns:a16="http://schemas.microsoft.com/office/drawing/2014/main" val="2975242655"/>
                    </a:ext>
                  </a:extLst>
                </a:gridCol>
              </a:tblGrid>
              <a:tr h="429428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El nombre de </a:t>
                      </a:r>
                      <a:r>
                        <a:rPr kumimoji="0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atributo</a:t>
                      </a: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54" marB="457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Su función</a:t>
                      </a: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SpoqaHanSans" panose="020B0500000000000000" pitchFamily="34" charset="-128"/>
                        <a:ea typeface="SpoqaHanSans" panose="020B0500000000000000" pitchFamily="34" charset="-128"/>
                      </a:endParaRPr>
                    </a:p>
                  </a:txBody>
                  <a:tcPr marL="91443" marR="91443" marT="45754" marB="457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47936"/>
                  </a:ext>
                </a:extLst>
              </a:tr>
              <a:tr h="366713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src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54" marB="457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establece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 la </a:t>
                      </a: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ruta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 de la imagen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54" marB="457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429506"/>
                  </a:ext>
                </a:extLst>
              </a:tr>
              <a:tr h="366713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alt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54" marB="457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Establece un texto alternativo para mostrar en el caso que la imagen no se pueda mostrar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54" marB="457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496258"/>
                  </a:ext>
                </a:extLst>
              </a:tr>
              <a:tr h="366713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width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54" marB="457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Indica el ancho de la imagen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54" marB="457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365603"/>
                  </a:ext>
                </a:extLst>
              </a:tr>
              <a:tr h="366713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height</a:t>
                      </a:r>
                      <a:endParaRPr kumimoji="0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54" marB="457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Indica el alto de la imagen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54" marB="457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147006"/>
                  </a:ext>
                </a:extLst>
              </a:tr>
              <a:tr h="366713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border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54" marB="457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Espesor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 de la l</a:t>
                      </a:r>
                      <a:r>
                        <a:rPr kumimoji="0" lang="es-PE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ínea divisoria/</a:t>
                      </a:r>
                      <a:r>
                        <a:rPr lang="es-E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Con border especificamos el ancho del borde que rodea la imagen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54" marB="457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778395"/>
                  </a:ext>
                </a:extLst>
              </a:tr>
              <a:tr h="366713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title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54" marB="457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Señalar tooltip(herramient de ayuda visual)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54" marB="457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895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2827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141" y="247413"/>
            <a:ext cx="6504730" cy="616017"/>
          </a:xfrm>
        </p:spPr>
        <p:txBody>
          <a:bodyPr>
            <a:normAutofit/>
          </a:bodyPr>
          <a:lstStyle/>
          <a:p>
            <a:r>
              <a:rPr lang="en-US" altLang="ko-KR" dirty="0"/>
              <a:t>La </a:t>
            </a:r>
            <a:r>
              <a:rPr lang="en-US" altLang="ko-KR" dirty="0" err="1"/>
              <a:t>etiqueta</a:t>
            </a:r>
            <a:r>
              <a:rPr lang="en-US" altLang="ko-KR" dirty="0"/>
              <a:t> de HTML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BE6364A-B497-4D50-92C8-09EE2A6CE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3153" y="86656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La etiqueta de letras</a:t>
            </a:r>
          </a:p>
          <a:p>
            <a:pPr marL="0" indent="0">
              <a:buNone/>
            </a:pP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etiqueta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de la forma de </a:t>
            </a: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letras</a:t>
            </a:r>
            <a:endParaRPr kumimoji="1"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내용 개체 틀 5">
            <a:extLst>
              <a:ext uri="{FF2B5EF4-FFF2-40B4-BE49-F238E27FC236}">
                <a16:creationId xmlns:a16="http://schemas.microsoft.com/office/drawing/2014/main" id="{8956198A-9C4D-4AF7-93D8-DE8F3501CC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462747"/>
              </p:ext>
            </p:extLst>
          </p:nvPr>
        </p:nvGraphicFramePr>
        <p:xfrm>
          <a:off x="865414" y="1693961"/>
          <a:ext cx="6008915" cy="4450300"/>
        </p:xfrm>
        <a:graphic>
          <a:graphicData uri="http://schemas.openxmlformats.org/drawingml/2006/table">
            <a:tbl>
              <a:tblPr/>
              <a:tblGrid>
                <a:gridCol w="1719586">
                  <a:extLst>
                    <a:ext uri="{9D8B030D-6E8A-4147-A177-3AD203B41FA5}">
                      <a16:colId xmlns:a16="http://schemas.microsoft.com/office/drawing/2014/main" val="3107706598"/>
                    </a:ext>
                  </a:extLst>
                </a:gridCol>
                <a:gridCol w="4289329">
                  <a:extLst>
                    <a:ext uri="{9D8B030D-6E8A-4147-A177-3AD203B41FA5}">
                      <a16:colId xmlns:a16="http://schemas.microsoft.com/office/drawing/2014/main" val="3544119200"/>
                    </a:ext>
                  </a:extLst>
                </a:gridCol>
              </a:tblGrid>
              <a:tr h="291985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El nombre de tag </a:t>
                      </a:r>
                      <a:endParaRPr kumimoji="0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31" marB="4573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poqaHanSans" panose="020B0500000000000000" pitchFamily="34" charset="-128"/>
                          <a:ea typeface="SpoqaHanSans" panose="020B0500000000000000" pitchFamily="34" charset="-128"/>
                        </a:rPr>
                        <a:t> </a:t>
                      </a:r>
                      <a:r>
                        <a:rPr kumimoji="0" lang="es-PE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Su función</a:t>
                      </a:r>
                      <a:endParaRPr kumimoji="0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31" marB="4573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523961"/>
                  </a:ext>
                </a:extLst>
              </a:tr>
              <a:tr h="291985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b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31" marB="4573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MX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Indica que el texto debe ser representado en</a:t>
                      </a:r>
                      <a:r>
                        <a:rPr lang="es-MX" altLang="ko-KR" sz="1400" b="0" i="0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negrita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31" marB="4573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241530"/>
                  </a:ext>
                </a:extLst>
              </a:tr>
              <a:tr h="291985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i</a:t>
                      </a:r>
                      <a:endParaRPr kumimoji="0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31" marB="4573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Muestra el texto marcado con un estilo en </a:t>
                      </a:r>
                      <a:r>
                        <a:rPr lang="es-ES" altLang="ko-KR" sz="1400" b="0" i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cursiva</a:t>
                      </a:r>
                      <a:r>
                        <a:rPr lang="es-E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 o itálica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31" marB="4573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039978"/>
                  </a:ext>
                </a:extLst>
              </a:tr>
              <a:tr h="291985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small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31" marB="4573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Aplica al texto marcado un tamaño de fuente más pequeño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31" marB="4573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044069"/>
                  </a:ext>
                </a:extLst>
              </a:tr>
              <a:tr h="291985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sub</a:t>
                      </a:r>
                      <a:endParaRPr kumimoji="0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31" marB="4573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Crea un subíndice posicionando el texto marcado por debajo de la linea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31" marB="4573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949605"/>
                  </a:ext>
                </a:extLst>
              </a:tr>
              <a:tr h="291985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sup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31" marB="4573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 un superíndice posicionando el texto marcado por encima de la linea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297097"/>
                  </a:ext>
                </a:extLst>
              </a:tr>
              <a:tr h="291985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ins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31" marB="4573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MX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Texto insertado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31" marB="4573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557284"/>
                  </a:ext>
                </a:extLst>
              </a:tr>
              <a:tr h="291985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del</a:t>
                      </a:r>
                      <a:endParaRPr kumimoji="0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31" marB="4573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MX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Texto borrado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31" marB="4573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069454"/>
                  </a:ext>
                </a:extLst>
              </a:tr>
              <a:tr h="291985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strong</a:t>
                      </a:r>
                      <a:endParaRPr kumimoji="0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31" marB="4573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Marca con especial énfasis las partes más importantes de un texto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31" marB="4573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293649"/>
                  </a:ext>
                </a:extLst>
              </a:tr>
              <a:tr h="291985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em</a:t>
                      </a:r>
                      <a:endParaRPr kumimoji="0" lang="ko-KR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31" marB="4573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PE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É</a:t>
                      </a:r>
                      <a:r>
                        <a:rPr lang="es-MX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nfasis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31" marB="4573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32536"/>
                  </a:ext>
                </a:extLst>
              </a:tr>
              <a:tr h="291985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mark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31" marB="4573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Resaltado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 de </a:t>
                      </a: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texto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en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 color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31" marB="4573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603903"/>
                  </a:ext>
                </a:extLst>
              </a:tr>
            </a:tbl>
          </a:graphicData>
        </a:graphic>
      </p:graphicFrame>
      <p:pic>
        <p:nvPicPr>
          <p:cNvPr id="10" name="Picture 2">
            <a:extLst>
              <a:ext uri="{FF2B5EF4-FFF2-40B4-BE49-F238E27FC236}">
                <a16:creationId xmlns:a16="http://schemas.microsoft.com/office/drawing/2014/main" id="{2FE55E4E-457A-4C90-BF74-5A18C4CF87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562"/>
          <a:stretch/>
        </p:blipFill>
        <p:spPr bwMode="auto">
          <a:xfrm>
            <a:off x="7681556" y="2642191"/>
            <a:ext cx="3350354" cy="298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F86C68-D942-47F7-9767-A31D80917798}"/>
              </a:ext>
            </a:extLst>
          </p:cNvPr>
          <p:cNvSpPr/>
          <p:nvPr/>
        </p:nvSpPr>
        <p:spPr>
          <a:xfrm>
            <a:off x="6977257" y="1693961"/>
            <a:ext cx="5114731" cy="584775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" altLang="ko-KR" sz="16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16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" altLang="ko-KR" sz="1600" dirty="0">
                <a:solidFill>
                  <a:srgbClr val="808080"/>
                </a:solidFill>
                <a:latin typeface="Menlo" panose="020B0609030804020204" pitchFamily="49" charset="0"/>
              </a:rPr>
              <a:t>&gt;&lt;</a:t>
            </a:r>
            <a:r>
              <a:rPr lang="en" altLang="ko-KR" sz="1600" dirty="0">
                <a:solidFill>
                  <a:srgbClr val="569CD6"/>
                </a:solidFill>
                <a:latin typeface="Menlo" panose="020B0609030804020204" pitchFamily="49" charset="0"/>
              </a:rPr>
              <a:t>strong</a:t>
            </a:r>
            <a:r>
              <a:rPr lang="en" altLang="ko-KR" sz="1600" dirty="0">
                <a:solidFill>
                  <a:srgbClr val="808080"/>
                </a:solidFill>
                <a:latin typeface="Menlo" panose="020B0609030804020204" pitchFamily="49" charset="0"/>
              </a:rPr>
              <a:t>&gt;&lt;</a:t>
            </a:r>
            <a:r>
              <a:rPr lang="en" altLang="ko-KR" sz="1600" dirty="0">
                <a:solidFill>
                  <a:srgbClr val="569CD6"/>
                </a:solidFill>
                <a:latin typeface="Menlo" panose="020B0609030804020204" pitchFamily="49" charset="0"/>
              </a:rPr>
              <a:t>i</a:t>
            </a:r>
            <a:r>
              <a:rPr lang="en" altLang="ko-KR" sz="16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altLang="ko-KR" sz="1600" dirty="0">
                <a:solidFill>
                  <a:srgbClr val="D4D4D4"/>
                </a:solidFill>
                <a:latin typeface="Menlo" panose="020B0609030804020204" pitchFamily="49" charset="0"/>
              </a:rPr>
              <a:t>Lorem ipsum dolor sit </a:t>
            </a:r>
            <a:r>
              <a:rPr lang="en-US" altLang="ko-KR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amet</a:t>
            </a:r>
            <a:r>
              <a:rPr lang="en-US" altLang="ko-KR" sz="16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1600" dirty="0" err="1">
                <a:solidFill>
                  <a:srgbClr val="569CD6"/>
                </a:solidFill>
                <a:latin typeface="Menlo" panose="020B0609030804020204" pitchFamily="49" charset="0"/>
              </a:rPr>
              <a:t>i</a:t>
            </a:r>
            <a:r>
              <a:rPr lang="en" altLang="ko-KR" sz="1600" dirty="0">
                <a:solidFill>
                  <a:srgbClr val="808080"/>
                </a:solidFill>
                <a:latin typeface="Menlo" panose="020B0609030804020204" pitchFamily="49" charset="0"/>
              </a:rPr>
              <a:t>&gt;&lt;/</a:t>
            </a:r>
            <a:r>
              <a:rPr lang="en" altLang="ko-KR" sz="1600" dirty="0">
                <a:solidFill>
                  <a:srgbClr val="569CD6"/>
                </a:solidFill>
                <a:latin typeface="Menlo" panose="020B0609030804020204" pitchFamily="49" charset="0"/>
              </a:rPr>
              <a:t>strong</a:t>
            </a:r>
            <a:r>
              <a:rPr lang="en" altLang="ko-KR" sz="1600" dirty="0">
                <a:solidFill>
                  <a:srgbClr val="808080"/>
                </a:solidFill>
                <a:latin typeface="Menlo" panose="020B0609030804020204" pitchFamily="49" charset="0"/>
              </a:rPr>
              <a:t>&gt;&lt;/</a:t>
            </a:r>
            <a:r>
              <a:rPr lang="en" altLang="ko-KR" sz="16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" altLang="ko-KR" sz="16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6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307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184" y="242365"/>
            <a:ext cx="6259801" cy="616017"/>
          </a:xfrm>
        </p:spPr>
        <p:txBody>
          <a:bodyPr>
            <a:normAutofit/>
          </a:bodyPr>
          <a:lstStyle/>
          <a:p>
            <a:r>
              <a:rPr lang="en-US" altLang="ko-KR" dirty="0"/>
              <a:t>La </a:t>
            </a:r>
            <a:r>
              <a:rPr lang="en-US" altLang="ko-KR" dirty="0" err="1"/>
              <a:t>etiqueta</a:t>
            </a:r>
            <a:r>
              <a:rPr lang="en-US" altLang="ko-KR" dirty="0"/>
              <a:t> de HTML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E3EA510-07ED-4A91-ABA6-FA22AA96F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411" y="165063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Etiqueta</a:t>
            </a:r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kumimoji="1"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listas</a:t>
            </a:r>
            <a:endParaRPr kumimoji="1"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marL="457200" lvl="1" indent="0">
              <a:buNone/>
            </a:pPr>
            <a:endParaRPr kumimoji="1" lang="en-US" altLang="ko-KR" dirty="0"/>
          </a:p>
          <a:p>
            <a:pPr marL="457200" lvl="1" indent="0">
              <a:buNone/>
            </a:pPr>
            <a:endParaRPr kumimoji="1" lang="en-US" altLang="ko-KR" dirty="0"/>
          </a:p>
        </p:txBody>
      </p:sp>
      <p:graphicFrame>
        <p:nvGraphicFramePr>
          <p:cNvPr id="9" name="내용 개체 틀 5">
            <a:extLst>
              <a:ext uri="{FF2B5EF4-FFF2-40B4-BE49-F238E27FC236}">
                <a16:creationId xmlns:a16="http://schemas.microsoft.com/office/drawing/2014/main" id="{93F571FB-40D1-4EE1-B3F0-D9590F306D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468736"/>
              </p:ext>
            </p:extLst>
          </p:nvPr>
        </p:nvGraphicFramePr>
        <p:xfrm>
          <a:off x="1287235" y="2136575"/>
          <a:ext cx="6327710" cy="1371384"/>
        </p:xfrm>
        <a:graphic>
          <a:graphicData uri="http://schemas.openxmlformats.org/drawingml/2006/table">
            <a:tbl>
              <a:tblPr/>
              <a:tblGrid>
                <a:gridCol w="2372891">
                  <a:extLst>
                    <a:ext uri="{9D8B030D-6E8A-4147-A177-3AD203B41FA5}">
                      <a16:colId xmlns:a16="http://schemas.microsoft.com/office/drawing/2014/main" val="1858871460"/>
                    </a:ext>
                  </a:extLst>
                </a:gridCol>
                <a:gridCol w="3954819">
                  <a:extLst>
                    <a:ext uri="{9D8B030D-6E8A-4147-A177-3AD203B41FA5}">
                      <a16:colId xmlns:a16="http://schemas.microsoft.com/office/drawing/2014/main" val="3159672833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El nombre de tag </a:t>
                      </a: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684" marB="4568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Su función</a:t>
                      </a: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SpoqaHanSans" panose="020B0500000000000000" pitchFamily="34" charset="-128"/>
                        <a:ea typeface="SpoqaHanSans" panose="020B0500000000000000" pitchFamily="34" charset="-128"/>
                      </a:endParaRPr>
                    </a:p>
                  </a:txBody>
                  <a:tcPr marL="91443" marR="91443" marT="45684" marB="4568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869196"/>
                  </a:ext>
                </a:extLst>
              </a:tr>
              <a:tr h="365125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ul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(unordered list)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684" marB="4568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MX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Lista</a:t>
                      </a:r>
                      <a:r>
                        <a:rPr lang="es-MX" altLang="ko-KR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 no ordenada(puede ver el </a:t>
                      </a:r>
                      <a:r>
                        <a:rPr lang="es-PE" altLang="ko-KR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círculo </a:t>
                      </a:r>
                      <a:r>
                        <a:rPr lang="ko-KR" altLang="en-US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●</a:t>
                      </a:r>
                      <a:r>
                        <a:rPr lang="es-PE" altLang="ko-KR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)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684" marB="4568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989865"/>
                  </a:ext>
                </a:extLst>
              </a:tr>
              <a:tr h="365125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li(list item)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684" marB="4568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Los elementos de la lista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684" marB="4568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548392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2B34C764-452E-4272-92E7-8192974F2527}"/>
              </a:ext>
            </a:extLst>
          </p:cNvPr>
          <p:cNvSpPr/>
          <p:nvPr/>
        </p:nvSpPr>
        <p:spPr>
          <a:xfrm>
            <a:off x="1016000" y="3591005"/>
            <a:ext cx="5762036" cy="1631216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2000" dirty="0" err="1">
                <a:solidFill>
                  <a:srgbClr val="569CD6"/>
                </a:solidFill>
                <a:latin typeface="Menlo" panose="020B0609030804020204" pitchFamily="49" charset="0"/>
              </a:rPr>
              <a:t>ul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20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2000" dirty="0">
                <a:solidFill>
                  <a:srgbClr val="569CD6"/>
                </a:solidFill>
                <a:latin typeface="Menlo" panose="020B0609030804020204" pitchFamily="49" charset="0"/>
              </a:rPr>
              <a:t>li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altLang="ko-KR" sz="2000" dirty="0" err="1">
                <a:solidFill>
                  <a:srgbClr val="D4D4D4"/>
                </a:solidFill>
                <a:latin typeface="Menlo" panose="020B0609030804020204" pitchFamily="49" charset="0"/>
              </a:rPr>
              <a:t>elmento</a:t>
            </a:r>
            <a:r>
              <a:rPr lang="en-US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  <a:t>  1 de la </a:t>
            </a:r>
            <a:r>
              <a:rPr lang="en-US" altLang="ko-KR" sz="2000" dirty="0" err="1">
                <a:solidFill>
                  <a:srgbClr val="D4D4D4"/>
                </a:solidFill>
                <a:latin typeface="Menlo" panose="020B0609030804020204" pitchFamily="49" charset="0"/>
              </a:rPr>
              <a:t>lista</a:t>
            </a:r>
            <a:r>
              <a:rPr lang="en-US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2000" dirty="0">
                <a:solidFill>
                  <a:srgbClr val="569CD6"/>
                </a:solidFill>
                <a:latin typeface="Menlo" panose="020B0609030804020204" pitchFamily="49" charset="0"/>
              </a:rPr>
              <a:t>li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20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2000" dirty="0">
                <a:solidFill>
                  <a:srgbClr val="569CD6"/>
                </a:solidFill>
                <a:latin typeface="Menlo" panose="020B0609030804020204" pitchFamily="49" charset="0"/>
              </a:rPr>
              <a:t>li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altLang="ko-KR" sz="2000" dirty="0" err="1">
                <a:solidFill>
                  <a:srgbClr val="D4D4D4"/>
                </a:solidFill>
                <a:latin typeface="Menlo" panose="020B0609030804020204" pitchFamily="49" charset="0"/>
              </a:rPr>
              <a:t>elemento</a:t>
            </a:r>
            <a:r>
              <a:rPr lang="en-US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  <a:t> 2 de la </a:t>
            </a:r>
            <a:r>
              <a:rPr lang="en-US" altLang="ko-KR" sz="2000" dirty="0" err="1">
                <a:solidFill>
                  <a:srgbClr val="D4D4D4"/>
                </a:solidFill>
                <a:latin typeface="Menlo" panose="020B0609030804020204" pitchFamily="49" charset="0"/>
              </a:rPr>
              <a:t>lista</a:t>
            </a:r>
            <a:r>
              <a:rPr lang="en-US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2000" dirty="0">
                <a:solidFill>
                  <a:srgbClr val="569CD6"/>
                </a:solidFill>
                <a:latin typeface="Menlo" panose="020B0609030804020204" pitchFamily="49" charset="0"/>
              </a:rPr>
              <a:t>li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20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2000" dirty="0">
                <a:solidFill>
                  <a:srgbClr val="569CD6"/>
                </a:solidFill>
                <a:latin typeface="Menlo" panose="020B0609030804020204" pitchFamily="49" charset="0"/>
              </a:rPr>
              <a:t>li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altLang="ko-KR" sz="2000" dirty="0" err="1">
                <a:solidFill>
                  <a:srgbClr val="D4D4D4"/>
                </a:solidFill>
                <a:latin typeface="Menlo" panose="020B0609030804020204" pitchFamily="49" charset="0"/>
              </a:rPr>
              <a:t>elemento</a:t>
            </a:r>
            <a:r>
              <a:rPr lang="en-US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  <a:t> 3 de la </a:t>
            </a:r>
            <a:r>
              <a:rPr lang="en-US" altLang="ko-KR" sz="2000" dirty="0" err="1">
                <a:solidFill>
                  <a:srgbClr val="D4D4D4"/>
                </a:solidFill>
                <a:latin typeface="Menlo" panose="020B0609030804020204" pitchFamily="49" charset="0"/>
              </a:rPr>
              <a:t>lista</a:t>
            </a:r>
            <a:r>
              <a:rPr lang="en-US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2000" dirty="0">
                <a:solidFill>
                  <a:srgbClr val="569CD6"/>
                </a:solidFill>
                <a:latin typeface="Menlo" panose="020B0609030804020204" pitchFamily="49" charset="0"/>
              </a:rPr>
              <a:t>li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20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2000" dirty="0" err="1">
                <a:solidFill>
                  <a:srgbClr val="569CD6"/>
                </a:solidFill>
                <a:latin typeface="Menlo" panose="020B0609030804020204" pitchFamily="49" charset="0"/>
              </a:rPr>
              <a:t>ul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20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9E481A3-4931-49B2-B7EF-62F93806D4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07" r="82680" b="75731"/>
          <a:stretch/>
        </p:blipFill>
        <p:spPr>
          <a:xfrm>
            <a:off x="6777636" y="3591005"/>
            <a:ext cx="5414364" cy="163121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4188" y="3687524"/>
            <a:ext cx="2247900" cy="153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559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5" y="543489"/>
            <a:ext cx="6488401" cy="616017"/>
          </a:xfrm>
        </p:spPr>
        <p:txBody>
          <a:bodyPr>
            <a:normAutofit/>
          </a:bodyPr>
          <a:lstStyle/>
          <a:p>
            <a:r>
              <a:rPr lang="en-US" altLang="ko-KR" dirty="0"/>
              <a:t>La </a:t>
            </a:r>
            <a:r>
              <a:rPr lang="en-US" altLang="ko-KR" dirty="0" err="1"/>
              <a:t>etiqueta</a:t>
            </a:r>
            <a:r>
              <a:rPr lang="en-US" altLang="ko-KR" dirty="0"/>
              <a:t> de HTML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7442B9E-59CF-426E-AEB0-8BA9277F8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Etiqueta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listas</a:t>
            </a:r>
            <a:endParaRPr kumimoji="1"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내용 개체 틀 5">
            <a:extLst>
              <a:ext uri="{FF2B5EF4-FFF2-40B4-BE49-F238E27FC236}">
                <a16:creationId xmlns:a16="http://schemas.microsoft.com/office/drawing/2014/main" id="{24556F76-C4E2-4A8F-9805-E8FA1348976D}"/>
              </a:ext>
            </a:extLst>
          </p:cNvPr>
          <p:cNvGraphicFramePr>
            <a:graphicFrameLocks noGrp="1"/>
          </p:cNvGraphicFramePr>
          <p:nvPr/>
        </p:nvGraphicFramePr>
        <p:xfrm>
          <a:off x="936172" y="2353362"/>
          <a:ext cx="6327710" cy="1373612"/>
        </p:xfrm>
        <a:graphic>
          <a:graphicData uri="http://schemas.openxmlformats.org/drawingml/2006/table">
            <a:tbl>
              <a:tblPr/>
              <a:tblGrid>
                <a:gridCol w="2372891">
                  <a:extLst>
                    <a:ext uri="{9D8B030D-6E8A-4147-A177-3AD203B41FA5}">
                      <a16:colId xmlns:a16="http://schemas.microsoft.com/office/drawing/2014/main" val="3275897300"/>
                    </a:ext>
                  </a:extLst>
                </a:gridCol>
                <a:gridCol w="3954819">
                  <a:extLst>
                    <a:ext uri="{9D8B030D-6E8A-4147-A177-3AD203B41FA5}">
                      <a16:colId xmlns:a16="http://schemas.microsoft.com/office/drawing/2014/main" val="2198402109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El nombre de tag </a:t>
                      </a: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73" marB="4577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Su función</a:t>
                      </a: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SpoqaHanSans" panose="020B0500000000000000" pitchFamily="34" charset="-128"/>
                        <a:ea typeface="SpoqaHanSans" panose="020B0500000000000000" pitchFamily="34" charset="-128"/>
                      </a:endParaRPr>
                    </a:p>
                  </a:txBody>
                  <a:tcPr marL="91443" marR="91443" marT="45773" marB="4577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558066"/>
                  </a:ext>
                </a:extLst>
              </a:tr>
              <a:tr h="366713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ol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(ordered list)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73" marB="4577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Lista ordenada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73" marB="4577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434437"/>
                  </a:ext>
                </a:extLst>
              </a:tr>
              <a:tr h="366713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li(list item)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73" marB="4577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Los elementos de la lista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73" marB="4577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25027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D8BB9418-E34F-4D66-86C1-39398551E162}"/>
              </a:ext>
            </a:extLst>
          </p:cNvPr>
          <p:cNvSpPr/>
          <p:nvPr/>
        </p:nvSpPr>
        <p:spPr>
          <a:xfrm>
            <a:off x="253093" y="3865451"/>
            <a:ext cx="5842907" cy="1631216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2000" dirty="0" err="1">
                <a:solidFill>
                  <a:srgbClr val="569CD6"/>
                </a:solidFill>
                <a:latin typeface="Menlo" panose="020B0609030804020204" pitchFamily="49" charset="0"/>
              </a:rPr>
              <a:t>ol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20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2000" dirty="0">
                <a:solidFill>
                  <a:srgbClr val="569CD6"/>
                </a:solidFill>
                <a:latin typeface="Menlo" panose="020B0609030804020204" pitchFamily="49" charset="0"/>
              </a:rPr>
              <a:t>li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ko-KR" sz="2000" dirty="0" err="1">
                <a:solidFill>
                  <a:srgbClr val="D4D4D4"/>
                </a:solidFill>
                <a:latin typeface="Menlo" panose="020B0609030804020204" pitchFamily="49" charset="0"/>
              </a:rPr>
              <a:t>elmento</a:t>
            </a:r>
            <a:r>
              <a:rPr lang="en-US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  <a:t> 1 de la </a:t>
            </a:r>
            <a:r>
              <a:rPr lang="en-US" altLang="ko-KR" sz="2000" dirty="0" err="1">
                <a:solidFill>
                  <a:srgbClr val="D4D4D4"/>
                </a:solidFill>
                <a:latin typeface="Menlo" panose="020B0609030804020204" pitchFamily="49" charset="0"/>
              </a:rPr>
              <a:t>lista</a:t>
            </a:r>
            <a:r>
              <a:rPr lang="en-US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2000" dirty="0">
                <a:solidFill>
                  <a:srgbClr val="569CD6"/>
                </a:solidFill>
                <a:latin typeface="Menlo" panose="020B0609030804020204" pitchFamily="49" charset="0"/>
              </a:rPr>
              <a:t>li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20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2000" dirty="0">
                <a:solidFill>
                  <a:srgbClr val="569CD6"/>
                </a:solidFill>
                <a:latin typeface="Menlo" panose="020B0609030804020204" pitchFamily="49" charset="0"/>
              </a:rPr>
              <a:t>li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ko-KR" sz="2000" dirty="0" err="1">
                <a:solidFill>
                  <a:srgbClr val="D4D4D4"/>
                </a:solidFill>
                <a:latin typeface="Menlo" panose="020B0609030804020204" pitchFamily="49" charset="0"/>
              </a:rPr>
              <a:t>elemento</a:t>
            </a:r>
            <a:r>
              <a:rPr lang="en-US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  <a:t> 2 de la </a:t>
            </a:r>
            <a:r>
              <a:rPr lang="en-US" altLang="ko-KR" sz="2000" dirty="0" err="1">
                <a:solidFill>
                  <a:srgbClr val="D4D4D4"/>
                </a:solidFill>
                <a:latin typeface="Menlo" panose="020B0609030804020204" pitchFamily="49" charset="0"/>
              </a:rPr>
              <a:t>lista</a:t>
            </a:r>
            <a:r>
              <a:rPr lang="en-US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2000" dirty="0">
                <a:solidFill>
                  <a:srgbClr val="569CD6"/>
                </a:solidFill>
                <a:latin typeface="Menlo" panose="020B0609030804020204" pitchFamily="49" charset="0"/>
              </a:rPr>
              <a:t>li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20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  <a:t>    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2000" dirty="0">
                <a:solidFill>
                  <a:srgbClr val="569CD6"/>
                </a:solidFill>
                <a:latin typeface="Menlo" panose="020B0609030804020204" pitchFamily="49" charset="0"/>
              </a:rPr>
              <a:t>li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ko-KR" sz="2000" dirty="0" err="1">
                <a:solidFill>
                  <a:srgbClr val="D4D4D4"/>
                </a:solidFill>
                <a:latin typeface="Menlo" panose="020B0609030804020204" pitchFamily="49" charset="0"/>
              </a:rPr>
              <a:t>elemento</a:t>
            </a:r>
            <a:r>
              <a:rPr lang="en-US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  <a:t> 3 de la </a:t>
            </a:r>
            <a:r>
              <a:rPr lang="en-US" altLang="ko-KR" sz="2000" dirty="0" err="1">
                <a:solidFill>
                  <a:srgbClr val="D4D4D4"/>
                </a:solidFill>
                <a:latin typeface="Menlo" panose="020B0609030804020204" pitchFamily="49" charset="0"/>
              </a:rPr>
              <a:t>lista</a:t>
            </a:r>
            <a:r>
              <a:rPr lang="en-US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2000" dirty="0">
                <a:solidFill>
                  <a:srgbClr val="569CD6"/>
                </a:solidFill>
                <a:latin typeface="Menlo" panose="020B0609030804020204" pitchFamily="49" charset="0"/>
              </a:rPr>
              <a:t>li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20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2000" dirty="0" err="1">
                <a:solidFill>
                  <a:srgbClr val="569CD6"/>
                </a:solidFill>
                <a:latin typeface="Menlo" panose="020B0609030804020204" pitchFamily="49" charset="0"/>
              </a:rPr>
              <a:t>ol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20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E76D711-245D-4CF1-8FAA-4EE6729FDE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62" r="85232" b="75682"/>
          <a:stretch/>
        </p:blipFill>
        <p:spPr>
          <a:xfrm>
            <a:off x="6096000" y="3865452"/>
            <a:ext cx="4778829" cy="163121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7237" y="4001294"/>
            <a:ext cx="1967592" cy="153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1941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5" y="292100"/>
            <a:ext cx="6668015" cy="616017"/>
          </a:xfrm>
        </p:spPr>
        <p:txBody>
          <a:bodyPr>
            <a:normAutofit/>
          </a:bodyPr>
          <a:lstStyle/>
          <a:p>
            <a:r>
              <a:rPr lang="en-US" altLang="ko-KR" dirty="0"/>
              <a:t>La </a:t>
            </a:r>
            <a:r>
              <a:rPr lang="en-US" altLang="ko-KR" dirty="0" err="1"/>
              <a:t>etiqueta</a:t>
            </a:r>
            <a:r>
              <a:rPr lang="en-US" altLang="ko-KR" dirty="0"/>
              <a:t> de HTML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11AFE3E-3F85-4597-9059-7767B7267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8508" y="149311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Etiqueta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HTML de </a:t>
            </a: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tablas</a:t>
            </a:r>
            <a:endParaRPr kumimoji="1"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kumimoji="1" lang="en-US" altLang="ko-KR" dirty="0"/>
          </a:p>
        </p:txBody>
      </p:sp>
      <p:graphicFrame>
        <p:nvGraphicFramePr>
          <p:cNvPr id="9" name="내용 개체 틀 5">
            <a:extLst>
              <a:ext uri="{FF2B5EF4-FFF2-40B4-BE49-F238E27FC236}">
                <a16:creationId xmlns:a16="http://schemas.microsoft.com/office/drawing/2014/main" id="{98BC7A4C-D008-4268-892F-0B7EFB67DEF3}"/>
              </a:ext>
            </a:extLst>
          </p:cNvPr>
          <p:cNvGraphicFramePr>
            <a:graphicFrameLocks noGrp="1"/>
          </p:cNvGraphicFramePr>
          <p:nvPr/>
        </p:nvGraphicFramePr>
        <p:xfrm>
          <a:off x="1488508" y="1958701"/>
          <a:ext cx="9799864" cy="3868336"/>
        </p:xfrm>
        <a:graphic>
          <a:graphicData uri="http://schemas.openxmlformats.org/drawingml/2006/table">
            <a:tbl>
              <a:tblPr/>
              <a:tblGrid>
                <a:gridCol w="3674949">
                  <a:extLst>
                    <a:ext uri="{9D8B030D-6E8A-4147-A177-3AD203B41FA5}">
                      <a16:colId xmlns:a16="http://schemas.microsoft.com/office/drawing/2014/main" val="3005667637"/>
                    </a:ext>
                  </a:extLst>
                </a:gridCol>
                <a:gridCol w="6124915">
                  <a:extLst>
                    <a:ext uri="{9D8B030D-6E8A-4147-A177-3AD203B41FA5}">
                      <a16:colId xmlns:a16="http://schemas.microsoft.com/office/drawing/2014/main" val="267119832"/>
                    </a:ext>
                  </a:extLst>
                </a:gridCol>
              </a:tblGrid>
              <a:tr h="384448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Nombre de tag </a:t>
                      </a: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Función</a:t>
                      </a: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782674"/>
                  </a:ext>
                </a:extLst>
              </a:tr>
              <a:tr h="365125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table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Etiqueta contenedora que tendrá en su interior toda la tabla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133825"/>
                  </a:ext>
                </a:extLst>
              </a:tr>
              <a:tr h="365125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thead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Etiqueta contenedora de la cabecera de la tabla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Parte superior de la tabla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241926"/>
                  </a:ext>
                </a:extLst>
              </a:tr>
              <a:tr h="365125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tbody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Etiqueta contenedora del cuerpo de la tabla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Parte central de la tabla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945928"/>
                  </a:ext>
                </a:extLst>
              </a:tr>
              <a:tr h="365125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tfoot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Etiqueta contenedora del pie de la tabla</a:t>
                      </a:r>
                    </a:p>
                    <a:p>
                      <a:r>
                        <a:rPr lang="es-E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Parte inferior de la tabla</a:t>
                      </a:r>
                    </a:p>
                  </a:txBody>
                  <a:tcPr marL="60960" marR="6096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592767"/>
                  </a:ext>
                </a:extLst>
              </a:tr>
              <a:tr h="365125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tr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(table row)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Etiqueta contenedora de cada fila de la tabla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371094"/>
                  </a:ext>
                </a:extLst>
              </a:tr>
              <a:tr h="365125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th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(table header)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Cada una de las celdas de cabecera de la tabla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90948"/>
                  </a:ext>
                </a:extLst>
              </a:tr>
              <a:tr h="365125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td(table data)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Cada una de las celdas de la tabla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706" marB="4570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231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5078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0571" y="292100"/>
            <a:ext cx="7272173" cy="616017"/>
          </a:xfrm>
        </p:spPr>
        <p:txBody>
          <a:bodyPr>
            <a:normAutofit/>
          </a:bodyPr>
          <a:lstStyle/>
          <a:p>
            <a:r>
              <a:rPr lang="en-US" altLang="ko-KR" dirty="0"/>
              <a:t>La </a:t>
            </a:r>
            <a:r>
              <a:rPr lang="en-US" altLang="ko-KR" dirty="0" err="1"/>
              <a:t>etiqueta</a:t>
            </a:r>
            <a:r>
              <a:rPr lang="en-US" altLang="ko-KR" dirty="0"/>
              <a:t> de HTML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C395F56-7BF8-4A5A-A127-2DF807986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8978" y="1614554"/>
            <a:ext cx="593475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sz="1050" dirty="0">
                <a:latin typeface="Arial" panose="020B0604020202020204" pitchFamily="34" charset="0"/>
                <a:cs typeface="Arial" panose="020B0604020202020204" pitchFamily="34" charset="0"/>
              </a:rPr>
              <a:t>테이블 태그 </a:t>
            </a: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Etiqueta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HTML de </a:t>
            </a: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tablas</a:t>
            </a:r>
            <a:endParaRPr kumimoji="1"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E36D6A-CFA3-4952-AA41-36A864036D4C}"/>
              </a:ext>
            </a:extLst>
          </p:cNvPr>
          <p:cNvSpPr/>
          <p:nvPr/>
        </p:nvSpPr>
        <p:spPr>
          <a:xfrm>
            <a:off x="1928978" y="2053919"/>
            <a:ext cx="5453742" cy="3785652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1200" dirty="0">
                <a:solidFill>
                  <a:srgbClr val="569CD6"/>
                </a:solidFill>
                <a:latin typeface="Menlo" panose="020B0609030804020204" pitchFamily="49" charset="0"/>
              </a:rPr>
              <a:t>table </a:t>
            </a:r>
            <a:r>
              <a:rPr lang="en" altLang="ko-KR" sz="1200" dirty="0">
                <a:solidFill>
                  <a:srgbClr val="F44747"/>
                </a:solidFill>
                <a:latin typeface="Menlo" panose="020B0609030804020204" pitchFamily="49" charset="0"/>
              </a:rPr>
              <a:t>border</a:t>
            </a:r>
            <a:r>
              <a:rPr lang="en" altLang="ko-KR" sz="12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R" sz="1200" dirty="0">
                <a:solidFill>
                  <a:srgbClr val="CE9178"/>
                </a:solidFill>
                <a:latin typeface="Menlo" panose="020B0609030804020204" pitchFamily="49" charset="0"/>
              </a:rPr>
              <a:t>"1"</a:t>
            </a:r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1200" dirty="0" err="1">
                <a:solidFill>
                  <a:srgbClr val="569CD6"/>
                </a:solidFill>
                <a:latin typeface="Menlo" panose="020B0609030804020204" pitchFamily="49" charset="0"/>
              </a:rPr>
              <a:t>thead</a:t>
            </a:r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2"/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1200" dirty="0" err="1">
                <a:solidFill>
                  <a:srgbClr val="569CD6"/>
                </a:solidFill>
                <a:latin typeface="Menlo" panose="020B0609030804020204" pitchFamily="49" charset="0"/>
              </a:rPr>
              <a:t>tr</a:t>
            </a:r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3"/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1200" dirty="0">
                <a:solidFill>
                  <a:srgbClr val="569CD6"/>
                </a:solidFill>
                <a:latin typeface="Menlo" panose="020B0609030804020204" pitchFamily="49" charset="0"/>
              </a:rPr>
              <a:t>th</a:t>
            </a:r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s-PE" altLang="ko-KR" sz="1200" dirty="0">
                <a:solidFill>
                  <a:srgbClr val="D4D4D4"/>
                </a:solidFill>
                <a:latin typeface="Menlo" panose="020B0609030804020204" pitchFamily="49" charset="0"/>
              </a:rPr>
              <a:t>título en la etiqueta thead</a:t>
            </a:r>
            <a:r>
              <a:rPr lang="en-US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1200" dirty="0">
                <a:solidFill>
                  <a:srgbClr val="569CD6"/>
                </a:solidFill>
                <a:latin typeface="Menlo" panose="020B0609030804020204" pitchFamily="49" charset="0"/>
              </a:rPr>
              <a:t>th</a:t>
            </a:r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3"/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1200" dirty="0">
                <a:solidFill>
                  <a:srgbClr val="569CD6"/>
                </a:solidFill>
                <a:latin typeface="Menlo" panose="020B0609030804020204" pitchFamily="49" charset="0"/>
              </a:rPr>
              <a:t>th</a:t>
            </a:r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s-PE" altLang="ko-KR" sz="1200" dirty="0">
                <a:solidFill>
                  <a:srgbClr val="D4D4D4"/>
                </a:solidFill>
                <a:latin typeface="Menlo" panose="020B0609030804020204" pitchFamily="49" charset="0"/>
              </a:rPr>
              <a:t>título en la etiqueta thead</a:t>
            </a:r>
            <a:r>
              <a:rPr lang="ko-KR" altLang="en-US" sz="12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US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1200" dirty="0" err="1">
                <a:solidFill>
                  <a:srgbClr val="569CD6"/>
                </a:solidFill>
                <a:latin typeface="Menlo" panose="020B0609030804020204" pitchFamily="49" charset="0"/>
              </a:rPr>
              <a:t>th</a:t>
            </a:r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2"/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1200" dirty="0" err="1">
                <a:solidFill>
                  <a:srgbClr val="569CD6"/>
                </a:solidFill>
                <a:latin typeface="Menlo" panose="020B0609030804020204" pitchFamily="49" charset="0"/>
              </a:rPr>
              <a:t>tr</a:t>
            </a:r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1200" dirty="0" err="1">
                <a:solidFill>
                  <a:srgbClr val="569CD6"/>
                </a:solidFill>
                <a:latin typeface="Menlo" panose="020B0609030804020204" pitchFamily="49" charset="0"/>
              </a:rPr>
              <a:t>thead</a:t>
            </a:r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1200" dirty="0" err="1">
                <a:solidFill>
                  <a:srgbClr val="569CD6"/>
                </a:solidFill>
                <a:latin typeface="Menlo" panose="020B0609030804020204" pitchFamily="49" charset="0"/>
              </a:rPr>
              <a:t>tbody</a:t>
            </a:r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2"/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1200" dirty="0" err="1">
                <a:solidFill>
                  <a:srgbClr val="569CD6"/>
                </a:solidFill>
                <a:latin typeface="Menlo" panose="020B0609030804020204" pitchFamily="49" charset="0"/>
              </a:rPr>
              <a:t>tr</a:t>
            </a:r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3"/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1200" dirty="0">
                <a:solidFill>
                  <a:srgbClr val="569CD6"/>
                </a:solidFill>
                <a:latin typeface="Menlo" panose="020B0609030804020204" pitchFamily="49" charset="0"/>
              </a:rPr>
              <a:t>td</a:t>
            </a:r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s-PE" altLang="ko-KR" sz="1200" dirty="0">
                <a:solidFill>
                  <a:srgbClr val="D4D4D4"/>
                </a:solidFill>
                <a:latin typeface="Menlo" panose="020B0609030804020204" pitchFamily="49" charset="0"/>
              </a:rPr>
              <a:t>contenido en la etiqueta tbody</a:t>
            </a:r>
            <a:r>
              <a:rPr lang="en-US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1200" dirty="0">
                <a:solidFill>
                  <a:srgbClr val="569CD6"/>
                </a:solidFill>
                <a:latin typeface="Menlo" panose="020B0609030804020204" pitchFamily="49" charset="0"/>
              </a:rPr>
              <a:t>td</a:t>
            </a:r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3"/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1200" dirty="0">
                <a:solidFill>
                  <a:srgbClr val="569CD6"/>
                </a:solidFill>
                <a:latin typeface="Menlo" panose="020B0609030804020204" pitchFamily="49" charset="0"/>
              </a:rPr>
              <a:t>td</a:t>
            </a:r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s-PE" altLang="ko-KR" sz="1200" dirty="0">
                <a:solidFill>
                  <a:srgbClr val="D4D4D4"/>
                </a:solidFill>
                <a:latin typeface="Menlo" panose="020B0609030804020204" pitchFamily="49" charset="0"/>
              </a:rPr>
              <a:t>contenido en la etiqueta tbody </a:t>
            </a:r>
            <a:r>
              <a:rPr lang="en-US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1200" dirty="0">
                <a:solidFill>
                  <a:srgbClr val="569CD6"/>
                </a:solidFill>
                <a:latin typeface="Menlo" panose="020B0609030804020204" pitchFamily="49" charset="0"/>
              </a:rPr>
              <a:t>td</a:t>
            </a:r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2"/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1200" dirty="0" err="1">
                <a:solidFill>
                  <a:srgbClr val="569CD6"/>
                </a:solidFill>
                <a:latin typeface="Menlo" panose="020B0609030804020204" pitchFamily="49" charset="0"/>
              </a:rPr>
              <a:t>tr</a:t>
            </a:r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1200" dirty="0" err="1">
                <a:solidFill>
                  <a:srgbClr val="569CD6"/>
                </a:solidFill>
                <a:latin typeface="Menlo" panose="020B0609030804020204" pitchFamily="49" charset="0"/>
              </a:rPr>
              <a:t>tbody</a:t>
            </a:r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1200" dirty="0" err="1">
                <a:solidFill>
                  <a:srgbClr val="569CD6"/>
                </a:solidFill>
                <a:latin typeface="Menlo" panose="020B0609030804020204" pitchFamily="49" charset="0"/>
              </a:rPr>
              <a:t>tfoot</a:t>
            </a:r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2"/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1200" dirty="0" err="1">
                <a:solidFill>
                  <a:srgbClr val="569CD6"/>
                </a:solidFill>
                <a:latin typeface="Menlo" panose="020B0609030804020204" pitchFamily="49" charset="0"/>
              </a:rPr>
              <a:t>tr</a:t>
            </a:r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3"/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1200" dirty="0">
                <a:solidFill>
                  <a:srgbClr val="569CD6"/>
                </a:solidFill>
                <a:latin typeface="Menlo" panose="020B0609030804020204" pitchFamily="49" charset="0"/>
              </a:rPr>
              <a:t>td</a:t>
            </a:r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s-PE" altLang="ko-KR" sz="1200" dirty="0">
                <a:solidFill>
                  <a:srgbClr val="D4D4D4"/>
                </a:solidFill>
                <a:latin typeface="Menlo" panose="020B0609030804020204" pitchFamily="49" charset="0"/>
              </a:rPr>
              <a:t>contenido en la etiqueta tfoot</a:t>
            </a:r>
            <a:r>
              <a:rPr lang="en-US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1200" dirty="0">
                <a:solidFill>
                  <a:srgbClr val="569CD6"/>
                </a:solidFill>
                <a:latin typeface="Menlo" panose="020B0609030804020204" pitchFamily="49" charset="0"/>
              </a:rPr>
              <a:t>td</a:t>
            </a:r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3"/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1200" dirty="0">
                <a:solidFill>
                  <a:srgbClr val="569CD6"/>
                </a:solidFill>
                <a:latin typeface="Menlo" panose="020B0609030804020204" pitchFamily="49" charset="0"/>
              </a:rPr>
              <a:t>td</a:t>
            </a:r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s-PE" altLang="ko-KR" sz="1200" dirty="0">
                <a:solidFill>
                  <a:srgbClr val="D4D4D4"/>
                </a:solidFill>
                <a:latin typeface="Menlo" panose="020B0609030804020204" pitchFamily="49" charset="0"/>
              </a:rPr>
              <a:t>contenido en la etiqueta tfoot </a:t>
            </a:r>
            <a:r>
              <a:rPr lang="en-US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1200" dirty="0">
                <a:solidFill>
                  <a:srgbClr val="569CD6"/>
                </a:solidFill>
                <a:latin typeface="Menlo" panose="020B0609030804020204" pitchFamily="49" charset="0"/>
              </a:rPr>
              <a:t>td</a:t>
            </a:r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2"/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1200" dirty="0" err="1">
                <a:solidFill>
                  <a:srgbClr val="569CD6"/>
                </a:solidFill>
                <a:latin typeface="Menlo" panose="020B0609030804020204" pitchFamily="49" charset="0"/>
              </a:rPr>
              <a:t>tr</a:t>
            </a:r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1200" dirty="0" err="1">
                <a:solidFill>
                  <a:srgbClr val="569CD6"/>
                </a:solidFill>
                <a:latin typeface="Menlo" panose="020B0609030804020204" pitchFamily="49" charset="0"/>
              </a:rPr>
              <a:t>tfoot</a:t>
            </a:r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1200" dirty="0">
                <a:solidFill>
                  <a:srgbClr val="569CD6"/>
                </a:solidFill>
                <a:latin typeface="Menlo" panose="020B0609030804020204" pitchFamily="49" charset="0"/>
              </a:rPr>
              <a:t>table</a:t>
            </a:r>
            <a:r>
              <a:rPr lang="en" altLang="ko-KR" sz="12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2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2884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14" y="292100"/>
            <a:ext cx="6414924" cy="616017"/>
          </a:xfrm>
        </p:spPr>
        <p:txBody>
          <a:bodyPr>
            <a:normAutofit/>
          </a:bodyPr>
          <a:lstStyle/>
          <a:p>
            <a:r>
              <a:rPr lang="en-US" altLang="ko-KR" dirty="0"/>
              <a:t>La </a:t>
            </a:r>
            <a:r>
              <a:rPr lang="en-US" altLang="ko-KR" dirty="0" err="1"/>
              <a:t>etiqueta</a:t>
            </a:r>
            <a:r>
              <a:rPr lang="en-US" altLang="ko-KR" dirty="0"/>
              <a:t> de HTML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B8468B2-1999-4BCA-B17E-9BEF5B42D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0468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Elementos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tabla</a:t>
            </a:r>
            <a:endParaRPr kumimoji="1"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7B94346-6B8E-47F2-8290-E71DEA9104E2}"/>
              </a:ext>
            </a:extLst>
          </p:cNvPr>
          <p:cNvSpPr/>
          <p:nvPr/>
        </p:nvSpPr>
        <p:spPr>
          <a:xfrm>
            <a:off x="577452" y="2829770"/>
            <a:ext cx="198698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dirty="0" err="1">
                <a:solidFill>
                  <a:srgbClr val="002060"/>
                </a:solidFill>
                <a:latin typeface="Arial" panose="020B0604020202020204" pitchFamily="34" charset="0"/>
                <a:ea typeface="SpoqaHanSans" panose="020B0500000000000000" pitchFamily="34" charset="-128"/>
                <a:cs typeface="Arial" panose="020B0604020202020204" pitchFamily="34" charset="0"/>
              </a:rPr>
              <a:t>elemento</a:t>
            </a:r>
            <a:r>
              <a:rPr lang="en-US" altLang="ko-KR" dirty="0">
                <a:solidFill>
                  <a:srgbClr val="002060"/>
                </a:solidFill>
                <a:latin typeface="Arial" panose="020B0604020202020204" pitchFamily="34" charset="0"/>
                <a:ea typeface="SpoqaHanSans" panose="020B0500000000000000" pitchFamily="34" charset="-128"/>
                <a:cs typeface="Arial" panose="020B0604020202020204" pitchFamily="34" charset="0"/>
              </a:rPr>
              <a:t>&lt;</a:t>
            </a:r>
            <a:r>
              <a:rPr lang="en-US" altLang="ko-KR" dirty="0" err="1">
                <a:solidFill>
                  <a:srgbClr val="002060"/>
                </a:solidFill>
                <a:latin typeface="Arial" panose="020B0604020202020204" pitchFamily="34" charset="0"/>
                <a:ea typeface="SpoqaHanSans" panose="020B0500000000000000" pitchFamily="34" charset="-128"/>
                <a:cs typeface="Arial" panose="020B0604020202020204" pitchFamily="34" charset="0"/>
              </a:rPr>
              <a:t>tr</a:t>
            </a:r>
            <a:r>
              <a:rPr lang="en-US" altLang="ko-KR" dirty="0">
                <a:solidFill>
                  <a:srgbClr val="002060"/>
                </a:solidFill>
                <a:latin typeface="Arial" panose="020B0604020202020204" pitchFamily="34" charset="0"/>
                <a:ea typeface="SpoqaHanSans" panose="020B0500000000000000" pitchFamily="34" charset="-128"/>
                <a:cs typeface="Arial" panose="020B0604020202020204" pitchFamily="34" charset="0"/>
              </a:rPr>
              <a:t>&gt;</a:t>
            </a:r>
            <a:r>
              <a:rPr lang="ko-KR" altLang="en-US" dirty="0">
                <a:solidFill>
                  <a:srgbClr val="002060"/>
                </a:solidFill>
                <a:latin typeface="Arial" panose="020B0604020202020204" pitchFamily="34" charset="0"/>
                <a:ea typeface="SpoqaHanSans" panose="020B0500000000000000" pitchFamily="34" charset="-128"/>
                <a:cs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002060"/>
                </a:solidFill>
                <a:latin typeface="Arial" panose="020B0604020202020204" pitchFamily="34" charset="0"/>
                <a:ea typeface="SpoqaHanSans" panose="020B0500000000000000" pitchFamily="34" charset="-128"/>
                <a:cs typeface="Arial" panose="020B0604020202020204" pitchFamily="34" charset="0"/>
              </a:rPr>
              <a:t>-&gt;</a:t>
            </a:r>
          </a:p>
          <a:p>
            <a:pPr algn="ctr">
              <a:lnSpc>
                <a:spcPct val="200000"/>
              </a:lnSpc>
            </a:pPr>
            <a:r>
              <a:rPr lang="en-US" altLang="ko-KR" dirty="0" err="1">
                <a:solidFill>
                  <a:srgbClr val="002060"/>
                </a:solidFill>
                <a:latin typeface="Arial" panose="020B0604020202020204" pitchFamily="34" charset="0"/>
                <a:ea typeface="SpoqaHanSans" panose="020B0500000000000000" pitchFamily="34" charset="-128"/>
                <a:cs typeface="Arial" panose="020B0604020202020204" pitchFamily="34" charset="0"/>
              </a:rPr>
              <a:t>elemento</a:t>
            </a:r>
            <a:r>
              <a:rPr lang="en-US" altLang="ko-KR" dirty="0">
                <a:solidFill>
                  <a:srgbClr val="002060"/>
                </a:solidFill>
                <a:latin typeface="Arial" panose="020B0604020202020204" pitchFamily="34" charset="0"/>
                <a:ea typeface="SpoqaHanSans" panose="020B0500000000000000" pitchFamily="34" charset="-128"/>
                <a:cs typeface="Arial" panose="020B0604020202020204" pitchFamily="34" charset="0"/>
              </a:rPr>
              <a:t>&lt;</a:t>
            </a:r>
            <a:r>
              <a:rPr lang="en-US" altLang="ko-KR" dirty="0" err="1">
                <a:solidFill>
                  <a:srgbClr val="002060"/>
                </a:solidFill>
                <a:latin typeface="Arial" panose="020B0604020202020204" pitchFamily="34" charset="0"/>
                <a:ea typeface="SpoqaHanSans" panose="020B0500000000000000" pitchFamily="34" charset="-128"/>
                <a:cs typeface="Arial" panose="020B0604020202020204" pitchFamily="34" charset="0"/>
              </a:rPr>
              <a:t>tr</a:t>
            </a:r>
            <a:r>
              <a:rPr lang="en-US" altLang="ko-KR" dirty="0">
                <a:solidFill>
                  <a:srgbClr val="002060"/>
                </a:solidFill>
                <a:latin typeface="Arial" panose="020B0604020202020204" pitchFamily="34" charset="0"/>
                <a:ea typeface="SpoqaHanSans" panose="020B0500000000000000" pitchFamily="34" charset="-128"/>
                <a:cs typeface="Arial" panose="020B0604020202020204" pitchFamily="34" charset="0"/>
              </a:rPr>
              <a:t>&gt;</a:t>
            </a:r>
            <a:r>
              <a:rPr lang="ko-KR" altLang="en-US" dirty="0">
                <a:solidFill>
                  <a:srgbClr val="002060"/>
                </a:solidFill>
                <a:latin typeface="Arial" panose="020B0604020202020204" pitchFamily="34" charset="0"/>
                <a:ea typeface="SpoqaHanSans" panose="020B0500000000000000" pitchFamily="34" charset="-128"/>
                <a:cs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002060"/>
                </a:solidFill>
                <a:latin typeface="Arial" panose="020B0604020202020204" pitchFamily="34" charset="0"/>
                <a:ea typeface="SpoqaHanSans" panose="020B0500000000000000" pitchFamily="34" charset="-128"/>
                <a:cs typeface="Arial" panose="020B0604020202020204" pitchFamily="34" charset="0"/>
              </a:rPr>
              <a:t>-&gt;</a:t>
            </a:r>
          </a:p>
          <a:p>
            <a:pPr algn="ctr">
              <a:lnSpc>
                <a:spcPct val="200000"/>
              </a:lnSpc>
            </a:pPr>
            <a:r>
              <a:rPr lang="en-US" altLang="ko-KR" dirty="0" err="1">
                <a:solidFill>
                  <a:srgbClr val="002060"/>
                </a:solidFill>
                <a:latin typeface="Arial" panose="020B0604020202020204" pitchFamily="34" charset="0"/>
                <a:ea typeface="SpoqaHanSans" panose="020B0500000000000000" pitchFamily="34" charset="-128"/>
                <a:cs typeface="Arial" panose="020B0604020202020204" pitchFamily="34" charset="0"/>
              </a:rPr>
              <a:t>elemento</a:t>
            </a:r>
            <a:r>
              <a:rPr lang="en-US" altLang="ko-KR" dirty="0">
                <a:solidFill>
                  <a:srgbClr val="002060"/>
                </a:solidFill>
                <a:latin typeface="Arial" panose="020B0604020202020204" pitchFamily="34" charset="0"/>
                <a:ea typeface="SpoqaHanSans" panose="020B0500000000000000" pitchFamily="34" charset="-128"/>
                <a:cs typeface="Arial" panose="020B0604020202020204" pitchFamily="34" charset="0"/>
              </a:rPr>
              <a:t>&lt;</a:t>
            </a:r>
            <a:r>
              <a:rPr lang="en-US" altLang="ko-KR" dirty="0" err="1">
                <a:solidFill>
                  <a:srgbClr val="002060"/>
                </a:solidFill>
                <a:latin typeface="Arial" panose="020B0604020202020204" pitchFamily="34" charset="0"/>
                <a:ea typeface="SpoqaHanSans" panose="020B0500000000000000" pitchFamily="34" charset="-128"/>
                <a:cs typeface="Arial" panose="020B0604020202020204" pitchFamily="34" charset="0"/>
              </a:rPr>
              <a:t>tr</a:t>
            </a:r>
            <a:r>
              <a:rPr lang="en-US" altLang="ko-KR" dirty="0">
                <a:solidFill>
                  <a:srgbClr val="002060"/>
                </a:solidFill>
                <a:latin typeface="Arial" panose="020B0604020202020204" pitchFamily="34" charset="0"/>
                <a:ea typeface="SpoqaHanSans" panose="020B0500000000000000" pitchFamily="34" charset="-128"/>
                <a:cs typeface="Arial" panose="020B0604020202020204" pitchFamily="34" charset="0"/>
              </a:rPr>
              <a:t>&gt;</a:t>
            </a:r>
            <a:r>
              <a:rPr lang="ko-KR" altLang="en-US" dirty="0">
                <a:solidFill>
                  <a:srgbClr val="002060"/>
                </a:solidFill>
                <a:latin typeface="Arial" panose="020B0604020202020204" pitchFamily="34" charset="0"/>
                <a:ea typeface="SpoqaHanSans" panose="020B0500000000000000" pitchFamily="34" charset="-128"/>
                <a:cs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002060"/>
                </a:solidFill>
                <a:latin typeface="Arial" panose="020B0604020202020204" pitchFamily="34" charset="0"/>
                <a:ea typeface="SpoqaHanSans" panose="020B0500000000000000" pitchFamily="34" charset="-128"/>
                <a:cs typeface="Arial" panose="020B0604020202020204" pitchFamily="34" charset="0"/>
              </a:rPr>
              <a:t>-&gt;</a:t>
            </a:r>
          </a:p>
          <a:p>
            <a:pPr algn="ctr">
              <a:lnSpc>
                <a:spcPct val="200000"/>
              </a:lnSpc>
            </a:pPr>
            <a:r>
              <a:rPr lang="en-US" altLang="ko-KR" dirty="0" err="1">
                <a:solidFill>
                  <a:srgbClr val="002060"/>
                </a:solidFill>
                <a:latin typeface="Arial" panose="020B0604020202020204" pitchFamily="34" charset="0"/>
                <a:ea typeface="SpoqaHanSans" panose="020B0500000000000000" pitchFamily="34" charset="-128"/>
                <a:cs typeface="Arial" panose="020B0604020202020204" pitchFamily="34" charset="0"/>
              </a:rPr>
              <a:t>elemento</a:t>
            </a:r>
            <a:r>
              <a:rPr lang="en-US" altLang="ko-KR" dirty="0">
                <a:solidFill>
                  <a:srgbClr val="002060"/>
                </a:solidFill>
                <a:latin typeface="Arial" panose="020B0604020202020204" pitchFamily="34" charset="0"/>
                <a:ea typeface="SpoqaHanSans" panose="020B0500000000000000" pitchFamily="34" charset="-128"/>
                <a:cs typeface="Arial" panose="020B0604020202020204" pitchFamily="34" charset="0"/>
              </a:rPr>
              <a:t>&lt;</a:t>
            </a:r>
            <a:r>
              <a:rPr lang="en-US" altLang="ko-KR" dirty="0" err="1">
                <a:solidFill>
                  <a:srgbClr val="002060"/>
                </a:solidFill>
                <a:latin typeface="Arial" panose="020B0604020202020204" pitchFamily="34" charset="0"/>
                <a:ea typeface="SpoqaHanSans" panose="020B0500000000000000" pitchFamily="34" charset="-128"/>
                <a:cs typeface="Arial" panose="020B0604020202020204" pitchFamily="34" charset="0"/>
              </a:rPr>
              <a:t>tr</a:t>
            </a:r>
            <a:r>
              <a:rPr lang="en-US" altLang="ko-KR" dirty="0">
                <a:solidFill>
                  <a:srgbClr val="002060"/>
                </a:solidFill>
                <a:latin typeface="Arial" panose="020B0604020202020204" pitchFamily="34" charset="0"/>
                <a:ea typeface="SpoqaHanSans" panose="020B0500000000000000" pitchFamily="34" charset="-128"/>
                <a:cs typeface="Arial" panose="020B0604020202020204" pitchFamily="34" charset="0"/>
              </a:rPr>
              <a:t>&gt;-&gt;</a:t>
            </a:r>
          </a:p>
          <a:p>
            <a:pPr algn="ctr"/>
            <a:endParaRPr lang="en-US" altLang="ko-KR" sz="2400" dirty="0">
              <a:solidFill>
                <a:srgbClr val="1956D5"/>
              </a:solidFill>
              <a:latin typeface="Arial" panose="020B0604020202020204" pitchFamily="34" charset="0"/>
              <a:ea typeface="SpoqaHanSans" panose="020B0500000000000000" pitchFamily="34" charset="-128"/>
              <a:cs typeface="Arial" panose="020B0604020202020204" pitchFamily="34" charset="0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D677978-BE46-4D25-881A-16A579958ADE}"/>
              </a:ext>
            </a:extLst>
          </p:cNvPr>
          <p:cNvGraphicFramePr>
            <a:graphicFrameLocks noGrp="1"/>
          </p:cNvGraphicFramePr>
          <p:nvPr/>
        </p:nvGraphicFramePr>
        <p:xfrm>
          <a:off x="2606593" y="2732196"/>
          <a:ext cx="8546216" cy="26659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36554">
                  <a:extLst>
                    <a:ext uri="{9D8B030D-6E8A-4147-A177-3AD203B41FA5}">
                      <a16:colId xmlns:a16="http://schemas.microsoft.com/office/drawing/2014/main" val="3517654215"/>
                    </a:ext>
                  </a:extLst>
                </a:gridCol>
                <a:gridCol w="2136554">
                  <a:extLst>
                    <a:ext uri="{9D8B030D-6E8A-4147-A177-3AD203B41FA5}">
                      <a16:colId xmlns:a16="http://schemas.microsoft.com/office/drawing/2014/main" val="3006505739"/>
                    </a:ext>
                  </a:extLst>
                </a:gridCol>
                <a:gridCol w="2136554">
                  <a:extLst>
                    <a:ext uri="{9D8B030D-6E8A-4147-A177-3AD203B41FA5}">
                      <a16:colId xmlns:a16="http://schemas.microsoft.com/office/drawing/2014/main" val="3230242048"/>
                    </a:ext>
                  </a:extLst>
                </a:gridCol>
                <a:gridCol w="2136554">
                  <a:extLst>
                    <a:ext uri="{9D8B030D-6E8A-4147-A177-3AD203B41FA5}">
                      <a16:colId xmlns:a16="http://schemas.microsoft.com/office/drawing/2014/main" val="1418121082"/>
                    </a:ext>
                  </a:extLst>
                </a:gridCol>
              </a:tblGrid>
              <a:tr h="6664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elemento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&gt;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elemento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&gt;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elemento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&gt;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elemento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&gt;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005828"/>
                  </a:ext>
                </a:extLst>
              </a:tr>
              <a:tr h="666485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6207139"/>
                  </a:ext>
                </a:extLst>
              </a:tr>
              <a:tr h="6664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err="1"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elemento</a:t>
                      </a:r>
                      <a:r>
                        <a:rPr lang="en-US" altLang="ko-KR" sz="1800" b="0" dirty="0"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&lt;td&gt;</a:t>
                      </a:r>
                      <a:endParaRPr lang="ko-KR" altLang="en-US" sz="1800" b="0" dirty="0"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err="1"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elemento</a:t>
                      </a:r>
                      <a:r>
                        <a:rPr lang="en-US" altLang="ko-KR" sz="1800" b="0" dirty="0"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&lt;td&gt;</a:t>
                      </a:r>
                      <a:endParaRPr lang="ko-KR" altLang="en-US" sz="1800" b="0" dirty="0"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…</a:t>
                      </a:r>
                      <a:endParaRPr lang="ko-KR" altLang="en-US" sz="1800" b="0" dirty="0"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…</a:t>
                      </a:r>
                      <a:endParaRPr lang="ko-KR" altLang="en-US" sz="1800" b="0" dirty="0"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1228890"/>
                  </a:ext>
                </a:extLst>
              </a:tr>
              <a:tr h="666485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504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99401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95" y="365920"/>
            <a:ext cx="6169994" cy="616017"/>
          </a:xfrm>
        </p:spPr>
        <p:txBody>
          <a:bodyPr>
            <a:normAutofit/>
          </a:bodyPr>
          <a:lstStyle/>
          <a:p>
            <a:r>
              <a:rPr lang="en-US" altLang="ko-KR" dirty="0"/>
              <a:t>La </a:t>
            </a:r>
            <a:r>
              <a:rPr lang="en-US" altLang="ko-KR" dirty="0" err="1"/>
              <a:t>etiqueta</a:t>
            </a:r>
            <a:r>
              <a:rPr lang="en-US" altLang="ko-KR" dirty="0"/>
              <a:t> de HTML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1BF3FE9-4072-414C-A9C7-5F6E772AF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771" y="136955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Atributo</a:t>
            </a:r>
            <a:r>
              <a:rPr kumimoji="1"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kumimoji="1" lang="en-US" altLang="ko-KR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fusionar</a:t>
            </a:r>
            <a:r>
              <a:rPr kumimoji="1"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en-US" altLang="ko-KR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unir</a:t>
            </a:r>
            <a:r>
              <a:rPr kumimoji="1"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s-E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celdas en una tabla</a:t>
            </a:r>
            <a:endParaRPr kumimoji="1" lang="en-US" altLang="ko-KR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내용 개체 틀 5">
            <a:extLst>
              <a:ext uri="{FF2B5EF4-FFF2-40B4-BE49-F238E27FC236}">
                <a16:creationId xmlns:a16="http://schemas.microsoft.com/office/drawing/2014/main" id="{DA018826-0E49-474C-8C4F-57380506AAC5}"/>
              </a:ext>
            </a:extLst>
          </p:cNvPr>
          <p:cNvGraphicFramePr>
            <a:graphicFrameLocks noGrp="1"/>
          </p:cNvGraphicFramePr>
          <p:nvPr/>
        </p:nvGraphicFramePr>
        <p:xfrm>
          <a:off x="1246413" y="1873663"/>
          <a:ext cx="10224407" cy="1158024"/>
        </p:xfrm>
        <a:graphic>
          <a:graphicData uri="http://schemas.openxmlformats.org/drawingml/2006/table">
            <a:tbl>
              <a:tblPr/>
              <a:tblGrid>
                <a:gridCol w="3834153">
                  <a:extLst>
                    <a:ext uri="{9D8B030D-6E8A-4147-A177-3AD203B41FA5}">
                      <a16:colId xmlns:a16="http://schemas.microsoft.com/office/drawing/2014/main" val="189280663"/>
                    </a:ext>
                  </a:extLst>
                </a:gridCol>
                <a:gridCol w="6390254">
                  <a:extLst>
                    <a:ext uri="{9D8B030D-6E8A-4147-A177-3AD203B41FA5}">
                      <a16:colId xmlns:a16="http://schemas.microsoft.com/office/drawing/2014/main" val="464033042"/>
                    </a:ext>
                  </a:extLst>
                </a:gridCol>
              </a:tblGrid>
              <a:tr h="365125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Nombre de tag </a:t>
                      </a: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684" marB="4568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Funci</a:t>
                      </a:r>
                      <a:r>
                        <a:rPr kumimoji="0" lang="es-PE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ón</a:t>
                      </a: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684" marB="4568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228438"/>
                  </a:ext>
                </a:extLst>
              </a:tr>
              <a:tr h="365125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colspan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684" marB="4568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ko-KR" sz="20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indica la cantidad de celdas unidas en horizontal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684" marB="4568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865306"/>
                  </a:ext>
                </a:extLst>
              </a:tr>
              <a:tr h="365125"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poqaHanSans" panose="020B0500000000000000" pitchFamily="34" charset="-128"/>
                          <a:cs typeface="Arial" panose="020B0604020202020204" pitchFamily="34" charset="0"/>
                        </a:rPr>
                        <a:t>rowspan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684" marB="4568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2" charset="2"/>
                        <a:defRPr sz="22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1pPr>
                      <a:lvl2pPr marL="742950" indent="-285750" latinLnBrk="1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2" charset="2"/>
                        <a:defRPr sz="2100">
                          <a:solidFill>
                            <a:schemeClr val="tx2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2pPr>
                      <a:lvl3pPr marL="1143000" indent="-228600" latinLnBrk="1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2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3pPr>
                      <a:lvl4pPr marL="1600200" indent="-228600" latinLnBrk="1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4pPr>
                      <a:lvl5pPr marL="2057400" indent="-228600" latinLnBrk="1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맑은 고딕" panose="020B0503020000020004" pitchFamily="34" charset="-127"/>
                          <a:cs typeface="맑은 고딕" panose="020B0503020000020004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ko-KR" sz="20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34" charset="-127"/>
                          <a:cs typeface="Arial" panose="020B0604020202020204" pitchFamily="34" charset="0"/>
                        </a:rPr>
                        <a:t>indica la cantidad de celdas unidas en vertical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poqaHanSans" panose="020B05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91443" marR="91443" marT="45684" marB="4568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68004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1E36F97-8595-444A-A5CE-B71F6BC3D527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645960"/>
          <a:ext cx="8546216" cy="26659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36554">
                  <a:extLst>
                    <a:ext uri="{9D8B030D-6E8A-4147-A177-3AD203B41FA5}">
                      <a16:colId xmlns:a16="http://schemas.microsoft.com/office/drawing/2014/main" val="3517654215"/>
                    </a:ext>
                  </a:extLst>
                </a:gridCol>
                <a:gridCol w="2136554">
                  <a:extLst>
                    <a:ext uri="{9D8B030D-6E8A-4147-A177-3AD203B41FA5}">
                      <a16:colId xmlns:a16="http://schemas.microsoft.com/office/drawing/2014/main" val="3006505739"/>
                    </a:ext>
                  </a:extLst>
                </a:gridCol>
                <a:gridCol w="2136554">
                  <a:extLst>
                    <a:ext uri="{9D8B030D-6E8A-4147-A177-3AD203B41FA5}">
                      <a16:colId xmlns:a16="http://schemas.microsoft.com/office/drawing/2014/main" val="3230242048"/>
                    </a:ext>
                  </a:extLst>
                </a:gridCol>
                <a:gridCol w="2136554">
                  <a:extLst>
                    <a:ext uri="{9D8B030D-6E8A-4147-A177-3AD203B41FA5}">
                      <a16:colId xmlns:a16="http://schemas.microsoft.com/office/drawing/2014/main" val="1418121082"/>
                    </a:ext>
                  </a:extLst>
                </a:gridCol>
              </a:tblGrid>
              <a:tr h="666485">
                <a:tc rowSpan="4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005828"/>
                  </a:ext>
                </a:extLst>
              </a:tr>
              <a:tr h="66648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6207139"/>
                  </a:ext>
                </a:extLst>
              </a:tr>
              <a:tr h="66648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elemento</a:t>
                      </a:r>
                      <a:r>
                        <a:rPr lang="en-US" altLang="ko-KR"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&lt;td&gt;</a:t>
                      </a:r>
                      <a:endParaRPr lang="ko-KR" alt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…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…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1228890"/>
                  </a:ext>
                </a:extLst>
              </a:tr>
              <a:tr h="66648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504436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79A36A-178E-4270-9A0C-53FF15544BF5}"/>
              </a:ext>
            </a:extLst>
          </p:cNvPr>
          <p:cNvSpPr/>
          <p:nvPr/>
        </p:nvSpPr>
        <p:spPr>
          <a:xfrm>
            <a:off x="838200" y="3645960"/>
            <a:ext cx="2145793" cy="2665940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6EB4B4-5CAF-4560-9EA8-34822DF8FBBB}"/>
              </a:ext>
            </a:extLst>
          </p:cNvPr>
          <p:cNvSpPr txBox="1"/>
          <p:nvPr/>
        </p:nvSpPr>
        <p:spPr>
          <a:xfrm>
            <a:off x="921281" y="4717320"/>
            <a:ext cx="1979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>
                <a:solidFill>
                  <a:srgbClr val="252C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rowspan</a:t>
            </a:r>
            <a:endParaRPr lang="ko-KR" altLang="en-US" sz="2800" dirty="0">
              <a:solidFill>
                <a:srgbClr val="252C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CA65444-BB0B-4CFD-AAD6-4DED484AD2D6}"/>
              </a:ext>
            </a:extLst>
          </p:cNvPr>
          <p:cNvSpPr/>
          <p:nvPr/>
        </p:nvSpPr>
        <p:spPr>
          <a:xfrm>
            <a:off x="3041143" y="3645960"/>
            <a:ext cx="6400423" cy="655045"/>
          </a:xfrm>
          <a:prstGeom prst="rect">
            <a:avLst/>
          </a:prstGeom>
          <a:noFill/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B2BA74-F94D-4E55-8852-C25CD7F1861D}"/>
              </a:ext>
            </a:extLst>
          </p:cNvPr>
          <p:cNvSpPr txBox="1"/>
          <p:nvPr/>
        </p:nvSpPr>
        <p:spPr>
          <a:xfrm>
            <a:off x="5519803" y="3678023"/>
            <a:ext cx="2347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atin typeface="Arial" panose="020B0604020202020204" pitchFamily="34" charset="0"/>
                <a:cs typeface="Arial" panose="020B0604020202020204" pitchFamily="34" charset="0"/>
              </a:rPr>
              <a:t>colspan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604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323" y="292100"/>
            <a:ext cx="6080187" cy="616017"/>
          </a:xfrm>
        </p:spPr>
        <p:txBody>
          <a:bodyPr>
            <a:normAutofit/>
          </a:bodyPr>
          <a:lstStyle/>
          <a:p>
            <a:r>
              <a:rPr lang="en-US" altLang="ko-KR" dirty="0"/>
              <a:t>La </a:t>
            </a:r>
            <a:r>
              <a:rPr lang="en-US" altLang="ko-KR" dirty="0" err="1"/>
              <a:t>etiqueta</a:t>
            </a:r>
            <a:r>
              <a:rPr lang="en-US" altLang="ko-KR" dirty="0"/>
              <a:t> de HTML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8C699CA-A8C2-4DB5-86A1-046DE9CC6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1921" y="141741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Atributo</a:t>
            </a:r>
            <a:r>
              <a:rPr kumimoji="1"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kumimoji="1" lang="en-US" altLang="ko-KR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fusionar</a:t>
            </a:r>
            <a:r>
              <a:rPr kumimoji="1"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en-US" altLang="ko-KR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unir</a:t>
            </a:r>
            <a:r>
              <a:rPr kumimoji="1"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s-E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celdas en una tabla</a:t>
            </a:r>
            <a:endParaRPr kumimoji="1" lang="en-US" altLang="ko-KR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kumimoji="1"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8B3628-7E68-44FB-A6C9-8C06059A098E}"/>
              </a:ext>
            </a:extLst>
          </p:cNvPr>
          <p:cNvSpPr/>
          <p:nvPr/>
        </p:nvSpPr>
        <p:spPr>
          <a:xfrm>
            <a:off x="1221921" y="1918400"/>
            <a:ext cx="8144435" cy="3970318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1400" dirty="0">
                <a:solidFill>
                  <a:srgbClr val="569CD6"/>
                </a:solidFill>
                <a:latin typeface="Menlo" panose="020B0609030804020204" pitchFamily="49" charset="0"/>
              </a:rPr>
              <a:t>table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R" sz="1400" dirty="0">
                <a:solidFill>
                  <a:srgbClr val="F44747"/>
                </a:solidFill>
                <a:latin typeface="Menlo" panose="020B0609030804020204" pitchFamily="49" charset="0"/>
              </a:rPr>
              <a:t>border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"1"</a:t>
            </a:r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1400" dirty="0" err="1">
                <a:solidFill>
                  <a:srgbClr val="569CD6"/>
                </a:solidFill>
                <a:latin typeface="Menlo" panose="020B0609030804020204" pitchFamily="49" charset="0"/>
              </a:rPr>
              <a:t>thead</a:t>
            </a:r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2"/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1400" dirty="0" err="1">
                <a:solidFill>
                  <a:srgbClr val="569CD6"/>
                </a:solidFill>
                <a:latin typeface="Menlo" panose="020B0609030804020204" pitchFamily="49" charset="0"/>
              </a:rPr>
              <a:t>tr</a:t>
            </a:r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2"/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   </a:t>
            </a:r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1400" dirty="0">
                <a:solidFill>
                  <a:srgbClr val="569CD6"/>
                </a:solidFill>
                <a:latin typeface="Menlo" panose="020B0609030804020204" pitchFamily="49" charset="0"/>
              </a:rPr>
              <a:t>th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R" sz="1400" dirty="0">
                <a:solidFill>
                  <a:srgbClr val="9CDCFE"/>
                </a:solidFill>
                <a:latin typeface="Menlo" panose="020B0609030804020204" pitchFamily="49" charset="0"/>
              </a:rPr>
              <a:t>colspan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'2'</a:t>
            </a:r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s-PE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título en la etiqueta thead</a:t>
            </a:r>
            <a:r>
              <a:rPr lang="ko-KR" altLang="en-US" sz="14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US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1400" dirty="0" err="1">
                <a:solidFill>
                  <a:srgbClr val="569CD6"/>
                </a:solidFill>
                <a:latin typeface="Menlo" panose="020B0609030804020204" pitchFamily="49" charset="0"/>
              </a:rPr>
              <a:t>th</a:t>
            </a:r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2"/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1400" dirty="0" err="1">
                <a:solidFill>
                  <a:srgbClr val="569CD6"/>
                </a:solidFill>
                <a:latin typeface="Menlo" panose="020B0609030804020204" pitchFamily="49" charset="0"/>
              </a:rPr>
              <a:t>tr</a:t>
            </a:r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1400" dirty="0" err="1">
                <a:solidFill>
                  <a:srgbClr val="569CD6"/>
                </a:solidFill>
                <a:latin typeface="Menlo" panose="020B0609030804020204" pitchFamily="49" charset="0"/>
              </a:rPr>
              <a:t>thead</a:t>
            </a:r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1400" dirty="0" err="1">
                <a:solidFill>
                  <a:srgbClr val="569CD6"/>
                </a:solidFill>
                <a:latin typeface="Menlo" panose="020B0609030804020204" pitchFamily="49" charset="0"/>
              </a:rPr>
              <a:t>tbody</a:t>
            </a:r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2"/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1400" dirty="0" err="1">
                <a:solidFill>
                  <a:srgbClr val="569CD6"/>
                </a:solidFill>
                <a:latin typeface="Menlo" panose="020B0609030804020204" pitchFamily="49" charset="0"/>
              </a:rPr>
              <a:t>tr</a:t>
            </a:r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2"/>
            <a:r>
              <a:rPr lang="en-US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   </a:t>
            </a:r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1400" dirty="0">
                <a:solidFill>
                  <a:srgbClr val="569CD6"/>
                </a:solidFill>
                <a:latin typeface="Menlo" panose="020B0609030804020204" pitchFamily="49" charset="0"/>
              </a:rPr>
              <a:t>td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R" sz="1400" dirty="0">
                <a:solidFill>
                  <a:srgbClr val="9CDCFE"/>
                </a:solidFill>
                <a:latin typeface="Menlo" panose="020B0609030804020204" pitchFamily="49" charset="0"/>
              </a:rPr>
              <a:t>rowspan</a:t>
            </a:r>
            <a:r>
              <a:rPr lang="en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R" sz="1400" dirty="0">
                <a:solidFill>
                  <a:srgbClr val="CE9178"/>
                </a:solidFill>
                <a:latin typeface="Menlo" panose="020B0609030804020204" pitchFamily="49" charset="0"/>
              </a:rPr>
              <a:t>'2'</a:t>
            </a:r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s-PE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contenido en la etiqueta tbody</a:t>
            </a:r>
            <a:r>
              <a:rPr lang="en-US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1400" dirty="0">
                <a:solidFill>
                  <a:srgbClr val="569CD6"/>
                </a:solidFill>
                <a:latin typeface="Menlo" panose="020B0609030804020204" pitchFamily="49" charset="0"/>
              </a:rPr>
              <a:t>td</a:t>
            </a:r>
            <a:endParaRPr lang="en" altLang="ko-KR" sz="1400" dirty="0">
              <a:solidFill>
                <a:srgbClr val="808080"/>
              </a:solidFill>
              <a:latin typeface="Menlo" panose="020B0609030804020204" pitchFamily="49" charset="0"/>
            </a:endParaRPr>
          </a:p>
          <a:p>
            <a:pPr lvl="2"/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    &lt;</a:t>
            </a:r>
            <a:r>
              <a:rPr lang="en" altLang="ko-KR" sz="1400" dirty="0">
                <a:solidFill>
                  <a:srgbClr val="569CD6"/>
                </a:solidFill>
                <a:latin typeface="Menlo" panose="020B0609030804020204" pitchFamily="49" charset="0"/>
              </a:rPr>
              <a:t>td</a:t>
            </a:r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s-PE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contenido en la etiqueta tbody </a:t>
            </a:r>
            <a:r>
              <a:rPr lang="en-US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1400" dirty="0">
                <a:solidFill>
                  <a:srgbClr val="569CD6"/>
                </a:solidFill>
                <a:latin typeface="Menlo" panose="020B0609030804020204" pitchFamily="49" charset="0"/>
              </a:rPr>
              <a:t>td</a:t>
            </a:r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2"/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1400" dirty="0" err="1">
                <a:solidFill>
                  <a:srgbClr val="569CD6"/>
                </a:solidFill>
                <a:latin typeface="Menlo" panose="020B0609030804020204" pitchFamily="49" charset="0"/>
              </a:rPr>
              <a:t>tr</a:t>
            </a:r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2"/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1400" dirty="0" err="1">
                <a:solidFill>
                  <a:srgbClr val="569CD6"/>
                </a:solidFill>
                <a:latin typeface="Menlo" panose="020B0609030804020204" pitchFamily="49" charset="0"/>
              </a:rPr>
              <a:t>tr</a:t>
            </a:r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2"/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    &lt;</a:t>
            </a:r>
            <a:r>
              <a:rPr lang="en" altLang="ko-KR" sz="1400" dirty="0">
                <a:solidFill>
                  <a:srgbClr val="569CD6"/>
                </a:solidFill>
                <a:latin typeface="Menlo" panose="020B0609030804020204" pitchFamily="49" charset="0"/>
              </a:rPr>
              <a:t>td</a:t>
            </a:r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s-PE" altLang="ko-KR" sz="1400" dirty="0">
                <a:solidFill>
                  <a:srgbClr val="D4D4D4"/>
                </a:solidFill>
                <a:latin typeface="Menlo" panose="020B0609030804020204" pitchFamily="49" charset="0"/>
              </a:rPr>
              <a:t> contenido en la etiqueta tbody </a:t>
            </a:r>
            <a:r>
              <a:rPr lang="en-US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1400" dirty="0">
                <a:solidFill>
                  <a:srgbClr val="569CD6"/>
                </a:solidFill>
                <a:latin typeface="Menlo" panose="020B0609030804020204" pitchFamily="49" charset="0"/>
              </a:rPr>
              <a:t>td</a:t>
            </a:r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2"/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1400" dirty="0" err="1">
                <a:solidFill>
                  <a:srgbClr val="569CD6"/>
                </a:solidFill>
                <a:latin typeface="Menlo" panose="020B0609030804020204" pitchFamily="49" charset="0"/>
              </a:rPr>
              <a:t>tr</a:t>
            </a:r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1400" dirty="0" err="1">
                <a:solidFill>
                  <a:srgbClr val="569CD6"/>
                </a:solidFill>
                <a:latin typeface="Menlo" panose="020B0609030804020204" pitchFamily="49" charset="0"/>
              </a:rPr>
              <a:t>tbody</a:t>
            </a:r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1400" dirty="0" err="1">
                <a:solidFill>
                  <a:srgbClr val="569CD6"/>
                </a:solidFill>
                <a:latin typeface="Menlo" panose="020B0609030804020204" pitchFamily="49" charset="0"/>
              </a:rPr>
              <a:t>tfoot</a:t>
            </a:r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1400" dirty="0" err="1">
                <a:solidFill>
                  <a:srgbClr val="569CD6"/>
                </a:solidFill>
                <a:latin typeface="Menlo" panose="020B0609030804020204" pitchFamily="49" charset="0"/>
              </a:rPr>
              <a:t>tfoot</a:t>
            </a:r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1400" dirty="0">
                <a:solidFill>
                  <a:srgbClr val="569CD6"/>
                </a:solidFill>
                <a:latin typeface="Menlo" panose="020B0609030804020204" pitchFamily="49" charset="0"/>
              </a:rPr>
              <a:t>table</a:t>
            </a:r>
            <a:r>
              <a:rPr lang="en" altLang="ko-KR" sz="1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14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521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00C070-7D79-4702-A429-6EA897E9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lang="en-US" altLang="ko-KR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Qué</a:t>
            </a:r>
            <a:r>
              <a:rPr lang="en-US" altLang="ko-K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 HTML?</a:t>
            </a:r>
            <a:endParaRPr lang="ko-KR" alt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1515C3-5923-4270-B0C2-1D35B34D42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El significado de HTML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0041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9170" y="326159"/>
            <a:ext cx="5908737" cy="616017"/>
          </a:xfrm>
        </p:spPr>
        <p:txBody>
          <a:bodyPr>
            <a:normAutofit/>
          </a:bodyPr>
          <a:lstStyle/>
          <a:p>
            <a:r>
              <a:rPr lang="en-US" altLang="ko-KR" dirty="0"/>
              <a:t>La </a:t>
            </a:r>
            <a:r>
              <a:rPr lang="en-US" altLang="ko-KR" dirty="0" err="1"/>
              <a:t>etiqueta</a:t>
            </a:r>
            <a:r>
              <a:rPr lang="en-US" altLang="ko-KR" dirty="0"/>
              <a:t> de HTML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01140C0-4E92-43CA-9421-F14AAF7A9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Etiqueta de video en HTML</a:t>
            </a:r>
            <a:endParaRPr kumimoji="1"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marL="0" indent="0">
              <a:buNone/>
            </a:pPr>
            <a:endParaRPr kumimoji="1" lang="es-PE" altLang="ko-KR" sz="1400" dirty="0"/>
          </a:p>
          <a:p>
            <a:pPr marL="0" indent="0">
              <a:buNone/>
            </a:pPr>
            <a:endParaRPr kumimoji="1" lang="es-PE" altLang="ko-KR" sz="1400" dirty="0"/>
          </a:p>
          <a:p>
            <a:pPr marL="0" indent="0">
              <a:buNone/>
            </a:pPr>
            <a:r>
              <a:rPr kumimoji="1" lang="es-PE" altLang="ko-KR" dirty="0">
                <a:latin typeface="Arial" panose="020B0604020202020204" pitchFamily="34" charset="0"/>
                <a:cs typeface="Arial" panose="020B0604020202020204" pitchFamily="34" charset="0"/>
              </a:rPr>
              <a:t>Etiqueta de audio en HTML</a:t>
            </a:r>
            <a:endParaRPr kumimoji="1"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5A99569-6B2F-4290-A3C2-B96647DE66EB}"/>
              </a:ext>
            </a:extLst>
          </p:cNvPr>
          <p:cNvSpPr/>
          <p:nvPr/>
        </p:nvSpPr>
        <p:spPr>
          <a:xfrm>
            <a:off x="838200" y="2373099"/>
            <a:ext cx="10887636" cy="1384995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" altLang="ko-KR" sz="28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2800" dirty="0">
                <a:solidFill>
                  <a:srgbClr val="569CD6"/>
                </a:solidFill>
                <a:latin typeface="Menlo" panose="020B0609030804020204" pitchFamily="49" charset="0"/>
              </a:rPr>
              <a:t>video</a:t>
            </a:r>
            <a:r>
              <a:rPr lang="en" altLang="ko-KR" sz="28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R" sz="2800" dirty="0">
                <a:solidFill>
                  <a:srgbClr val="9CDCFE"/>
                </a:solidFill>
                <a:latin typeface="Menlo" panose="020B0609030804020204" pitchFamily="49" charset="0"/>
              </a:rPr>
              <a:t>controls</a:t>
            </a:r>
            <a:r>
              <a:rPr lang="en" altLang="ko-KR" sz="28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R" sz="2800" dirty="0">
                <a:solidFill>
                  <a:srgbClr val="CE9178"/>
                </a:solidFill>
                <a:latin typeface="Menlo" panose="020B0609030804020204" pitchFamily="49" charset="0"/>
              </a:rPr>
              <a:t>"controls"</a:t>
            </a:r>
            <a:r>
              <a:rPr lang="en" altLang="ko-KR" sz="28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28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R" sz="2800" dirty="0">
                <a:solidFill>
                  <a:srgbClr val="808080"/>
                </a:solidFill>
                <a:latin typeface="Menlo" panose="020B0609030804020204" pitchFamily="49" charset="0"/>
              </a:rPr>
              <a:t>	&lt;</a:t>
            </a:r>
            <a:r>
              <a:rPr lang="en" altLang="ko-KR" sz="2800" dirty="0">
                <a:solidFill>
                  <a:srgbClr val="569CD6"/>
                </a:solidFill>
                <a:latin typeface="Menlo" panose="020B0609030804020204" pitchFamily="49" charset="0"/>
              </a:rPr>
              <a:t>source</a:t>
            </a:r>
            <a:r>
              <a:rPr lang="en" altLang="ko-KR" sz="28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R" sz="2800" dirty="0" err="1">
                <a:solidFill>
                  <a:srgbClr val="9CDCFE"/>
                </a:solidFill>
                <a:latin typeface="Menlo" panose="020B0609030804020204" pitchFamily="49" charset="0"/>
              </a:rPr>
              <a:t>src</a:t>
            </a:r>
            <a:r>
              <a:rPr lang="en" altLang="ko-KR" sz="28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R" sz="2800" dirty="0">
                <a:solidFill>
                  <a:srgbClr val="CE9178"/>
                </a:solidFill>
                <a:latin typeface="Menlo" panose="020B0609030804020204" pitchFamily="49" charset="0"/>
              </a:rPr>
              <a:t>"text.mp4"</a:t>
            </a:r>
            <a:r>
              <a:rPr lang="en" altLang="ko-KR" sz="28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R" sz="2800" dirty="0">
                <a:solidFill>
                  <a:srgbClr val="9CDCFE"/>
                </a:solidFill>
                <a:latin typeface="Menlo" panose="020B0609030804020204" pitchFamily="49" charset="0"/>
              </a:rPr>
              <a:t>type</a:t>
            </a:r>
            <a:r>
              <a:rPr lang="en" altLang="ko-KR" sz="28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R" sz="2800" dirty="0">
                <a:solidFill>
                  <a:srgbClr val="CE9178"/>
                </a:solidFill>
                <a:latin typeface="Menlo" panose="020B0609030804020204" pitchFamily="49" charset="0"/>
              </a:rPr>
              <a:t>"video/mp4"</a:t>
            </a:r>
            <a:r>
              <a:rPr lang="en" altLang="ko-KR" sz="28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28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ko-KR" sz="28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" altLang="ko-KR" sz="2800" dirty="0">
                <a:solidFill>
                  <a:srgbClr val="569CD6"/>
                </a:solidFill>
                <a:latin typeface="Menlo" panose="020B0609030804020204" pitchFamily="49" charset="0"/>
              </a:rPr>
              <a:t>video</a:t>
            </a:r>
            <a:r>
              <a:rPr lang="en" altLang="ko-KR" sz="28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28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2D8025-003F-45DC-A934-453E2B04D9FE}"/>
              </a:ext>
            </a:extLst>
          </p:cNvPr>
          <p:cNvSpPr/>
          <p:nvPr/>
        </p:nvSpPr>
        <p:spPr>
          <a:xfrm>
            <a:off x="838200" y="4908975"/>
            <a:ext cx="10887636" cy="461665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" altLang="ko-KR" sz="2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2400" dirty="0">
                <a:solidFill>
                  <a:srgbClr val="569CD6"/>
                </a:solidFill>
                <a:latin typeface="Menlo" panose="020B0609030804020204" pitchFamily="49" charset="0"/>
              </a:rPr>
              <a:t>audio</a:t>
            </a:r>
            <a:r>
              <a:rPr lang="en" altLang="ko-KR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R" sz="2400" dirty="0" err="1">
                <a:solidFill>
                  <a:srgbClr val="9CDCFE"/>
                </a:solidFill>
                <a:latin typeface="Menlo" panose="020B0609030804020204" pitchFamily="49" charset="0"/>
              </a:rPr>
              <a:t>src</a:t>
            </a:r>
            <a:r>
              <a:rPr lang="en" altLang="ko-KR" sz="2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ko-KR" sz="2400" dirty="0">
                <a:solidFill>
                  <a:srgbClr val="CE9178"/>
                </a:solidFill>
                <a:latin typeface="Menlo" panose="020B0609030804020204" pitchFamily="49" charset="0"/>
              </a:rPr>
              <a:t>"music.mp3"</a:t>
            </a:r>
            <a:r>
              <a:rPr lang="en" altLang="ko-KR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R" sz="2400" dirty="0">
                <a:solidFill>
                  <a:srgbClr val="9CDCFE"/>
                </a:solidFill>
                <a:latin typeface="Menlo" panose="020B0609030804020204" pitchFamily="49" charset="0"/>
              </a:rPr>
              <a:t>controls</a:t>
            </a:r>
            <a:r>
              <a:rPr lang="en" altLang="ko-KR" sz="24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ko-KR" sz="2400" dirty="0">
                <a:solidFill>
                  <a:srgbClr val="CE9178"/>
                </a:solidFill>
                <a:latin typeface="Menlo" panose="020B0609030804020204" pitchFamily="49" charset="0"/>
              </a:rPr>
              <a:t>"controls"</a:t>
            </a:r>
            <a:r>
              <a:rPr lang="en" altLang="ko-KR" sz="2400" dirty="0">
                <a:solidFill>
                  <a:srgbClr val="808080"/>
                </a:solidFill>
                <a:latin typeface="Menlo" panose="020B0609030804020204" pitchFamily="49" charset="0"/>
              </a:rPr>
              <a:t>&gt;&lt;/</a:t>
            </a:r>
            <a:r>
              <a:rPr lang="en" altLang="ko-KR" sz="2400" dirty="0">
                <a:solidFill>
                  <a:srgbClr val="569CD6"/>
                </a:solidFill>
                <a:latin typeface="Menlo" panose="020B0609030804020204" pitchFamily="49" charset="0"/>
              </a:rPr>
              <a:t>audio</a:t>
            </a:r>
            <a:r>
              <a:rPr lang="en" altLang="ko-KR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24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16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4048" y="292100"/>
            <a:ext cx="6357773" cy="616017"/>
          </a:xfrm>
        </p:spPr>
        <p:txBody>
          <a:bodyPr>
            <a:normAutofit/>
          </a:bodyPr>
          <a:lstStyle/>
          <a:p>
            <a:r>
              <a:rPr lang="en-US" altLang="ko-KR" dirty="0"/>
              <a:t>La </a:t>
            </a:r>
            <a:r>
              <a:rPr lang="en-US" altLang="ko-KR" dirty="0" err="1"/>
              <a:t>etiqueta</a:t>
            </a:r>
            <a:r>
              <a:rPr lang="en-US" altLang="ko-KR" dirty="0"/>
              <a:t> de HTML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8698494-4983-4853-9973-DAD6AC816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s-PE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Etiqueta de la división de espacio </a:t>
            </a:r>
          </a:p>
          <a:p>
            <a:pPr marL="0" indent="0">
              <a:buNone/>
            </a:pPr>
            <a:r>
              <a:rPr kumimoji="1" lang="en-US" altLang="ko-K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formar</a:t>
            </a:r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layout(</a:t>
            </a:r>
            <a:r>
              <a:rPr kumimoji="1" lang="en-US" altLang="ko-K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disposición</a:t>
            </a:r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y </a:t>
            </a:r>
            <a:r>
              <a:rPr kumimoji="1" lang="en-US" altLang="ko-K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aplicar</a:t>
            </a:r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 </a:t>
            </a:r>
            <a:r>
              <a:rPr kumimoji="1" lang="en-US" altLang="ko-K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</a:t>
            </a:r>
            <a:r>
              <a:rPr kumimoji="1" lang="es-PE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ño con CSS</a:t>
            </a:r>
            <a:endParaRPr kumimoji="1"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kumimoji="1"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en-US" altLang="ko-K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Etiqueta</a:t>
            </a:r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kumimoji="1" lang="ko-KR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en-US" altLang="ko-K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s-E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elemento de bloque</a:t>
            </a:r>
          </a:p>
          <a:p>
            <a:pPr lvl="2"/>
            <a:r>
              <a:rPr lang="es-E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etiqueta &lt;div&gt; se emplea para definir un bloque de contenido o sección de la página, para poder aplicarle diferentes estilos e incluso para realizar operaciones sobre ese bloque específico</a:t>
            </a:r>
          </a:p>
          <a:p>
            <a:pPr lvl="2"/>
            <a:r>
              <a:rPr lang="es-E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Sirve para crear secciones o agrupar contenidos</a:t>
            </a:r>
          </a:p>
          <a:p>
            <a:pPr lvl="2"/>
            <a:endParaRPr kumimoji="1"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en-US" altLang="ko-K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Etiqueta</a:t>
            </a:r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Span</a:t>
            </a:r>
          </a:p>
          <a:p>
            <a:pPr lvl="2"/>
            <a:r>
              <a:rPr lang="es-MX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elemento de inline</a:t>
            </a:r>
          </a:p>
          <a:p>
            <a:pPr lvl="2"/>
            <a:r>
              <a:rPr lang="es-E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Sirve para aplicar estilo al texto o agrupar elementos en línea</a:t>
            </a:r>
          </a:p>
        </p:txBody>
      </p:sp>
    </p:spTree>
    <p:extLst>
      <p:ext uri="{BB962C8B-B14F-4D97-AF65-F5344CB8AC3E}">
        <p14:creationId xmlns:p14="http://schemas.microsoft.com/office/powerpoint/2010/main" val="14836227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184" y="336101"/>
            <a:ext cx="6839466" cy="616017"/>
          </a:xfrm>
        </p:spPr>
        <p:txBody>
          <a:bodyPr>
            <a:normAutofit/>
          </a:bodyPr>
          <a:lstStyle/>
          <a:p>
            <a:r>
              <a:rPr lang="en-US" altLang="ko-KR" dirty="0"/>
              <a:t>La </a:t>
            </a:r>
            <a:r>
              <a:rPr lang="en-US" altLang="ko-KR" dirty="0" err="1"/>
              <a:t>etiqueta</a:t>
            </a:r>
            <a:r>
              <a:rPr lang="en-US" altLang="ko-KR" dirty="0"/>
              <a:t> de HTML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40B056D-2DBA-4D23-96E6-40178EF4E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s-PE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Etiqueta de la división de espacio </a:t>
            </a:r>
          </a:p>
          <a:p>
            <a:pPr lvl="1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en-US" altLang="ko-K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Etiqueta</a:t>
            </a:r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endParaRPr kumimoji="1"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kumimoji="1"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kumimoji="1"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amontona</a:t>
            </a:r>
            <a:r>
              <a:rPr kumimoji="1"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kumimoji="1"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kumimoji="1"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bloque</a:t>
            </a:r>
            <a:r>
              <a:rPr kumimoji="1"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kumimoji="1"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el </a:t>
            </a:r>
            <a:r>
              <a:rPr kumimoji="1"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navegador</a:t>
            </a:r>
            <a:endParaRPr kumimoji="1"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kumimoji="1"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kumimoji="1"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kumimoji="1" lang="es-PE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kumimoji="1"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cambia la l</a:t>
            </a:r>
            <a:r>
              <a:rPr kumimoji="1" lang="es-PE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ínea automáticamente </a:t>
            </a:r>
            <a:endParaRPr kumimoji="1"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kumimoji="1"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ocupa</a:t>
            </a:r>
            <a:r>
              <a:rPr kumimoji="1"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toda</a:t>
            </a:r>
            <a:r>
              <a:rPr kumimoji="1"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la l</a:t>
            </a:r>
            <a:r>
              <a:rPr kumimoji="1" lang="es-PE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ínea</a:t>
            </a:r>
            <a:endParaRPr kumimoji="1"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3"/>
            <a:endParaRPr kumimoji="1" lang="en-US" altLang="ko-KR" dirty="0"/>
          </a:p>
          <a:p>
            <a:pPr lvl="1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en-US" altLang="ko-K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Etiqueta</a:t>
            </a:r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Span</a:t>
            </a:r>
          </a:p>
          <a:p>
            <a:pPr lvl="2"/>
            <a:r>
              <a:rPr kumimoji="1"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kumimoji="1"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marca</a:t>
            </a:r>
            <a:r>
              <a:rPr kumimoji="1"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kumimoji="1"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kumimoji="1"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misma</a:t>
            </a:r>
            <a:r>
              <a:rPr kumimoji="1"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kumimoji="1" lang="es-PE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ínea</a:t>
            </a:r>
            <a:endParaRPr kumimoji="1"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kumimoji="1"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ocupa</a:t>
            </a:r>
            <a:r>
              <a:rPr kumimoji="1"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kumimoji="1"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cuanto</a:t>
            </a:r>
            <a:r>
              <a:rPr kumimoji="1"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kumimoji="1"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kumimoji="1"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contenido</a:t>
            </a:r>
            <a:endParaRPr kumimoji="1"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kumimoji="1"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9E872B-6940-44BF-B4DC-212ECC6EB8FE}"/>
              </a:ext>
            </a:extLst>
          </p:cNvPr>
          <p:cNvSpPr/>
          <p:nvPr/>
        </p:nvSpPr>
        <p:spPr>
          <a:xfrm>
            <a:off x="1524000" y="3997976"/>
            <a:ext cx="9309847" cy="400110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2000" dirty="0">
                <a:solidFill>
                  <a:srgbClr val="569CD6"/>
                </a:solidFill>
                <a:latin typeface="Menlo" panose="020B0609030804020204" pitchFamily="49" charset="0"/>
              </a:rPr>
              <a:t>div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&gt;&lt;/</a:t>
            </a:r>
            <a:r>
              <a:rPr lang="en" altLang="ko-KR" sz="2000" dirty="0">
                <a:solidFill>
                  <a:srgbClr val="569CD6"/>
                </a:solidFill>
                <a:latin typeface="Menlo" panose="020B0609030804020204" pitchFamily="49" charset="0"/>
              </a:rPr>
              <a:t>div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2000" dirty="0">
                <a:solidFill>
                  <a:srgbClr val="569CD6"/>
                </a:solidFill>
                <a:latin typeface="Menlo" panose="020B0609030804020204" pitchFamily="49" charset="0"/>
              </a:rPr>
              <a:t>h1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&gt;&lt;/</a:t>
            </a:r>
            <a:r>
              <a:rPr lang="en" altLang="ko-KR" sz="2000" dirty="0">
                <a:solidFill>
                  <a:srgbClr val="569CD6"/>
                </a:solidFill>
                <a:latin typeface="Menlo" panose="020B0609030804020204" pitchFamily="49" charset="0"/>
              </a:rPr>
              <a:t>h1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2000" dirty="0" err="1">
                <a:solidFill>
                  <a:srgbClr val="569CD6"/>
                </a:solidFill>
                <a:latin typeface="Menlo" panose="020B0609030804020204" pitchFamily="49" charset="0"/>
              </a:rPr>
              <a:t>ol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&gt;&lt;</a:t>
            </a:r>
            <a:r>
              <a:rPr lang="en" altLang="ko-KR" sz="2000" dirty="0" err="1">
                <a:solidFill>
                  <a:srgbClr val="569CD6"/>
                </a:solidFill>
                <a:latin typeface="Menlo" panose="020B0609030804020204" pitchFamily="49" charset="0"/>
              </a:rPr>
              <a:t>ul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&gt;&lt;/</a:t>
            </a:r>
            <a:r>
              <a:rPr lang="en" altLang="ko-KR" sz="2000" dirty="0" err="1">
                <a:solidFill>
                  <a:srgbClr val="569CD6"/>
                </a:solidFill>
                <a:latin typeface="Menlo" panose="020B0609030804020204" pitchFamily="49" charset="0"/>
              </a:rPr>
              <a:t>ul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&gt;&lt;/</a:t>
            </a:r>
            <a:r>
              <a:rPr lang="en" altLang="ko-KR" sz="2000" dirty="0" err="1">
                <a:solidFill>
                  <a:srgbClr val="569CD6"/>
                </a:solidFill>
                <a:latin typeface="Menlo" panose="020B0609030804020204" pitchFamily="49" charset="0"/>
              </a:rPr>
              <a:t>ol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2000" dirty="0">
                <a:solidFill>
                  <a:srgbClr val="569CD6"/>
                </a:solidFill>
                <a:latin typeface="Menlo" panose="020B0609030804020204" pitchFamily="49" charset="0"/>
              </a:rPr>
              <a:t>table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&gt;&lt;/</a:t>
            </a:r>
            <a:r>
              <a:rPr lang="en" altLang="ko-KR" sz="2000" dirty="0">
                <a:solidFill>
                  <a:srgbClr val="569CD6"/>
                </a:solidFill>
                <a:latin typeface="Menlo" panose="020B0609030804020204" pitchFamily="49" charset="0"/>
              </a:rPr>
              <a:t>table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20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850138-495A-4A3F-9DA1-7EBEF64E9E3E}"/>
              </a:ext>
            </a:extLst>
          </p:cNvPr>
          <p:cNvSpPr/>
          <p:nvPr/>
        </p:nvSpPr>
        <p:spPr>
          <a:xfrm>
            <a:off x="1524000" y="5776853"/>
            <a:ext cx="6136341" cy="400110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2000" dirty="0">
                <a:solidFill>
                  <a:srgbClr val="569CD6"/>
                </a:solidFill>
                <a:latin typeface="Menlo" panose="020B0609030804020204" pitchFamily="49" charset="0"/>
              </a:rPr>
              <a:t>span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&gt;&lt;/</a:t>
            </a:r>
            <a:r>
              <a:rPr lang="en" altLang="ko-KR" sz="2000" dirty="0">
                <a:solidFill>
                  <a:srgbClr val="569CD6"/>
                </a:solidFill>
                <a:latin typeface="Menlo" panose="020B0609030804020204" pitchFamily="49" charset="0"/>
              </a:rPr>
              <a:t>span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2000" dirty="0">
                <a:solidFill>
                  <a:srgbClr val="569CD6"/>
                </a:solidFill>
                <a:latin typeface="Menlo" panose="020B0609030804020204" pitchFamily="49" charset="0"/>
              </a:rPr>
              <a:t>a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&gt;&lt;/</a:t>
            </a:r>
            <a:r>
              <a:rPr lang="en" altLang="ko-KR" sz="2000" dirty="0">
                <a:solidFill>
                  <a:srgbClr val="569CD6"/>
                </a:solidFill>
                <a:latin typeface="Menlo" panose="020B0609030804020204" pitchFamily="49" charset="0"/>
              </a:rPr>
              <a:t>a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" altLang="ko-KR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ko-KR" sz="2000" dirty="0">
                <a:solidFill>
                  <a:srgbClr val="569CD6"/>
                </a:solidFill>
                <a:latin typeface="Menlo" panose="020B0609030804020204" pitchFamily="49" charset="0"/>
              </a:rPr>
              <a:t>input</a:t>
            </a:r>
            <a:r>
              <a:rPr lang="en" altLang="ko-KR" sz="20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" altLang="ko-KR" sz="20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009" y="2772775"/>
            <a:ext cx="3110261" cy="7905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010" y="5037177"/>
            <a:ext cx="3110262" cy="41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984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00C070-7D79-4702-A429-6EA897E9E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414" y="3923395"/>
            <a:ext cx="11454429" cy="995362"/>
          </a:xfrm>
        </p:spPr>
        <p:txBody>
          <a:bodyPr>
            <a:normAutofit/>
          </a:bodyPr>
          <a:lstStyle/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Atributo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de 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19386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320" y="332289"/>
            <a:ext cx="6333280" cy="616017"/>
          </a:xfrm>
        </p:spPr>
        <p:txBody>
          <a:bodyPr>
            <a:normAutofit/>
          </a:bodyPr>
          <a:lstStyle/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Atributo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de HTML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3526CF57-B755-4062-AFEB-EAC97E5B8D9A}"/>
              </a:ext>
            </a:extLst>
          </p:cNvPr>
          <p:cNvSpPr txBox="1">
            <a:spLocks/>
          </p:cNvSpPr>
          <p:nvPr/>
        </p:nvSpPr>
        <p:spPr>
          <a:xfrm>
            <a:off x="1328057" y="142557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1"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tributo</a:t>
            </a:r>
            <a:endParaRPr kumimoji="1" lang="en-US" altLang="ko-KR" sz="20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1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ofrece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informaci</a:t>
            </a:r>
            <a:r>
              <a:rPr kumimoji="1" lang="es-PE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ónes adicionales</a:t>
            </a:r>
            <a:r>
              <a:rPr kumimoji="1" lang="es-PE" altLang="ko-KR" sz="20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a la etiqueta</a:t>
            </a:r>
            <a:endParaRPr kumimoji="1" lang="en-US" altLang="ko-KR" sz="20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Las </a:t>
            </a:r>
            <a:r>
              <a:rPr kumimoji="1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informaciones</a:t>
            </a:r>
            <a:r>
              <a:rPr kumimoji="1" lang="en-US" altLang="ko-KR" sz="18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1800" b="0" i="0" u="none" strike="noStrike" kern="1200" cap="none" spc="0" normalizeH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acidionales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pueden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aplicar</a:t>
            </a:r>
            <a:r>
              <a:rPr kumimoji="1" lang="en-US" altLang="ko-KR" sz="18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kumimoji="1" lang="en-US" altLang="ko-KR" sz="1800" b="0" i="0" u="none" strike="noStrike" kern="1200" cap="none" spc="0" normalizeH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toda</a:t>
            </a:r>
            <a:r>
              <a:rPr kumimoji="1" lang="en-US" altLang="ko-KR" sz="18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kumimoji="1" lang="en-US" altLang="ko-KR" sz="1800" b="0" i="0" u="none" strike="noStrike" kern="1200" cap="none" spc="0" normalizeH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etiqueta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de la </a:t>
            </a:r>
            <a:r>
              <a:rPr kumimoji="1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misma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manera</a:t>
            </a:r>
            <a:r>
              <a:rPr kumimoji="1" lang="en-US" altLang="ko-KR" sz="18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1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d</a:t>
            </a:r>
            <a:r>
              <a:rPr kumimoji="1" lang="en-US" altLang="ko-KR" sz="1800" b="0" i="0" u="none" strike="noStrike" kern="1200" cap="none" spc="0" normalizeH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ependiendo</a:t>
            </a:r>
            <a:r>
              <a:rPr kumimoji="1" lang="en-US" altLang="ko-KR" sz="18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de la </a:t>
            </a:r>
            <a:r>
              <a:rPr kumimoji="1" lang="en-US" altLang="ko-KR" sz="1800" b="0" i="0" u="none" strike="noStrike" kern="1200" cap="none" spc="0" normalizeH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etiqueta</a:t>
            </a:r>
            <a:r>
              <a:rPr kumimoji="1" lang="en-US" altLang="ko-KR" sz="18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1" lang="en-US" altLang="ko-KR" sz="1800" b="0" i="0" u="none" strike="noStrike" kern="1200" cap="none" spc="0" normalizeH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puede</a:t>
            </a:r>
            <a:r>
              <a:rPr kumimoji="1" lang="en-US" altLang="ko-KR" sz="18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1800" b="0" i="0" u="none" strike="noStrike" kern="1200" cap="none" spc="0" normalizeH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aplicar</a:t>
            </a:r>
            <a:r>
              <a:rPr kumimoji="1" lang="en-US" altLang="ko-KR" sz="1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de </a:t>
            </a:r>
            <a:r>
              <a:rPr kumimoji="1" lang="en-US" altLang="ko-KR" sz="18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diferente</a:t>
            </a:r>
            <a:r>
              <a:rPr kumimoji="1" lang="en-US" altLang="ko-KR" sz="1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18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manera</a:t>
            </a:r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D6CD84F-49A8-42E3-AC29-E8CFC8709824}"/>
              </a:ext>
            </a:extLst>
          </p:cNvPr>
          <p:cNvSpPr/>
          <p:nvPr/>
        </p:nvSpPr>
        <p:spPr>
          <a:xfrm>
            <a:off x="1438561" y="3487899"/>
            <a:ext cx="7553960" cy="707886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pPr algn="ctr"/>
            <a:r>
              <a:rPr lang="en" altLang="ko-KR" sz="4000" dirty="0">
                <a:solidFill>
                  <a:srgbClr val="808080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&lt;</a:t>
            </a:r>
            <a:r>
              <a:rPr lang="en" altLang="ko-KR" sz="4000" dirty="0" err="1">
                <a:solidFill>
                  <a:srgbClr val="569CD6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img</a:t>
            </a:r>
            <a:r>
              <a:rPr lang="en" altLang="ko-KR" sz="4000" dirty="0">
                <a:solidFill>
                  <a:srgbClr val="D4D4D4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 </a:t>
            </a:r>
            <a:r>
              <a:rPr lang="en" altLang="ko-KR" sz="4000" dirty="0" err="1">
                <a:solidFill>
                  <a:srgbClr val="9CDCFE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src</a:t>
            </a:r>
            <a:r>
              <a:rPr lang="en" altLang="ko-KR" sz="4000" dirty="0">
                <a:solidFill>
                  <a:srgbClr val="D4D4D4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=</a:t>
            </a:r>
            <a:r>
              <a:rPr lang="en" altLang="ko-KR" sz="4000" dirty="0">
                <a:solidFill>
                  <a:srgbClr val="CE9178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“</a:t>
            </a:r>
            <a:r>
              <a:rPr lang="en-US" altLang="ko-KR" sz="4000" dirty="0">
                <a:solidFill>
                  <a:srgbClr val="CE9178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test</a:t>
            </a:r>
            <a:r>
              <a:rPr lang="en" altLang="ko-KR" sz="4000" dirty="0">
                <a:solidFill>
                  <a:srgbClr val="CE9178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.jpg”</a:t>
            </a:r>
            <a:r>
              <a:rPr lang="en" altLang="ko-KR" sz="4000" dirty="0">
                <a:solidFill>
                  <a:srgbClr val="808080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&gt;</a:t>
            </a:r>
            <a:endParaRPr lang="en" altLang="ko-KR" sz="4000" dirty="0">
              <a:solidFill>
                <a:srgbClr val="D4D4D4"/>
              </a:solidFill>
              <a:latin typeface="Menlo" panose="020B060903080402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18" name="왼쪽 대괄호[L] 11">
            <a:extLst>
              <a:ext uri="{FF2B5EF4-FFF2-40B4-BE49-F238E27FC236}">
                <a16:creationId xmlns:a16="http://schemas.microsoft.com/office/drawing/2014/main" id="{A7B10D7B-3ABE-4A43-BC6A-C09E341F655C}"/>
              </a:ext>
            </a:extLst>
          </p:cNvPr>
          <p:cNvSpPr/>
          <p:nvPr/>
        </p:nvSpPr>
        <p:spPr>
          <a:xfrm rot="16200000">
            <a:off x="4165591" y="3834499"/>
            <a:ext cx="126243" cy="1072800"/>
          </a:xfrm>
          <a:prstGeom prst="leftBracket">
            <a:avLst>
              <a:gd name="adj" fmla="val 335082"/>
            </a:avLst>
          </a:prstGeom>
          <a:noFill/>
          <a:ln w="28575" cap="flat" cmpd="sng" algn="ctr">
            <a:solidFill>
              <a:srgbClr val="9CDDFE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003EF5E-98D8-4468-B2E0-C6DADB0A6B93}"/>
              </a:ext>
            </a:extLst>
          </p:cNvPr>
          <p:cNvSpPr/>
          <p:nvPr/>
        </p:nvSpPr>
        <p:spPr>
          <a:xfrm>
            <a:off x="1735101" y="4546013"/>
            <a:ext cx="26917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altLang="ko-KR" sz="2000" dirty="0">
                <a:solidFill>
                  <a:srgbClr val="569BD6"/>
                </a:solidFill>
                <a:latin typeface="Arial" panose="020B0604020202020204" pitchFamily="34" charset="0"/>
                <a:ea typeface="SpoqaHanSans" panose="020B0500000000000000" pitchFamily="34" charset="-128"/>
                <a:cs typeface="Arial" panose="020B0604020202020204" pitchFamily="34" charset="0"/>
              </a:rPr>
              <a:t>El nombre del atributo</a:t>
            </a:r>
            <a:endParaRPr lang="ko-KR" altLang="en-US" dirty="0">
              <a:solidFill>
                <a:srgbClr val="569BD6"/>
              </a:solidFill>
              <a:latin typeface="Arial" panose="020B0604020202020204" pitchFamily="34" charset="0"/>
              <a:ea typeface="SpoqaHanSans" panose="020B05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20" name="왼쪽 대괄호[L] 13">
            <a:extLst>
              <a:ext uri="{FF2B5EF4-FFF2-40B4-BE49-F238E27FC236}">
                <a16:creationId xmlns:a16="http://schemas.microsoft.com/office/drawing/2014/main" id="{A6D98EB8-B538-42E3-BB8F-BA8CE6938D0F}"/>
              </a:ext>
            </a:extLst>
          </p:cNvPr>
          <p:cNvSpPr/>
          <p:nvPr/>
        </p:nvSpPr>
        <p:spPr>
          <a:xfrm rot="16200000">
            <a:off x="6594919" y="3122824"/>
            <a:ext cx="126000" cy="2509200"/>
          </a:xfrm>
          <a:prstGeom prst="leftBracket">
            <a:avLst>
              <a:gd name="adj" fmla="val 335082"/>
            </a:avLst>
          </a:prstGeom>
          <a:noFill/>
          <a:ln w="28575" cap="flat" cmpd="sng" algn="ctr">
            <a:solidFill>
              <a:srgbClr val="CD917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7C7E3D3-D53F-4DCB-A74E-0D99307B33DC}"/>
              </a:ext>
            </a:extLst>
          </p:cNvPr>
          <p:cNvSpPr/>
          <p:nvPr/>
        </p:nvSpPr>
        <p:spPr>
          <a:xfrm>
            <a:off x="5264281" y="4569014"/>
            <a:ext cx="23791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altLang="ko-KR" sz="2000" dirty="0">
                <a:solidFill>
                  <a:srgbClr val="CD9178"/>
                </a:solidFill>
                <a:latin typeface="Arial" panose="020B0604020202020204" pitchFamily="34" charset="0"/>
                <a:ea typeface="SpoqaHanSans" panose="020B0500000000000000" pitchFamily="34" charset="-128"/>
                <a:cs typeface="Arial" panose="020B0604020202020204" pitchFamily="34" charset="0"/>
              </a:rPr>
              <a:t>El valor del atributo</a:t>
            </a:r>
            <a:endParaRPr lang="ko-KR" altLang="en-US" sz="2000" dirty="0">
              <a:solidFill>
                <a:srgbClr val="CD9178"/>
              </a:solidFill>
              <a:latin typeface="Arial" panose="020B0604020202020204" pitchFamily="34" charset="0"/>
              <a:ea typeface="SpoqaHanSans" panose="020B05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3ED21E3-5DBC-4900-8066-3CF81A883372}"/>
              </a:ext>
            </a:extLst>
          </p:cNvPr>
          <p:cNvSpPr/>
          <p:nvPr/>
        </p:nvSpPr>
        <p:spPr>
          <a:xfrm>
            <a:off x="1438561" y="5217356"/>
            <a:ext cx="7553960" cy="400110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prstClr val="white"/>
                </a:solidFill>
                <a:latin typeface="Arial" panose="020B0604020202020204" pitchFamily="34" charset="0"/>
                <a:ea typeface="SpoqaHanSans" panose="020B0500000000000000" pitchFamily="34" charset="-128"/>
                <a:cs typeface="Arial" panose="020B0604020202020204" pitchFamily="34" charset="0"/>
              </a:rPr>
              <a:t>El </a:t>
            </a:r>
            <a:r>
              <a:rPr lang="en-US" altLang="ko-KR" sz="2000" dirty="0" err="1">
                <a:solidFill>
                  <a:prstClr val="white"/>
                </a:solidFill>
                <a:latin typeface="Arial" panose="020B0604020202020204" pitchFamily="34" charset="0"/>
                <a:ea typeface="SpoqaHanSans" panose="020B0500000000000000" pitchFamily="34" charset="-128"/>
                <a:cs typeface="Arial" panose="020B0604020202020204" pitchFamily="34" charset="0"/>
              </a:rPr>
              <a:t>atributo</a:t>
            </a:r>
            <a:r>
              <a:rPr lang="en-US" altLang="ko-KR" sz="2000" dirty="0">
                <a:solidFill>
                  <a:prstClr val="white"/>
                </a:solidFill>
                <a:latin typeface="Arial" panose="020B0604020202020204" pitchFamily="34" charset="0"/>
                <a:ea typeface="SpoqaHanSans" panose="020B0500000000000000" pitchFamily="34" charset="-128"/>
                <a:cs typeface="Arial" panose="020B0604020202020204" pitchFamily="34" charset="0"/>
              </a:rPr>
              <a:t> </a:t>
            </a:r>
            <a:r>
              <a:rPr lang="en-US" altLang="ko-KR" sz="2000" dirty="0" err="1">
                <a:solidFill>
                  <a:srgbClr val="00B0F0"/>
                </a:solidFill>
                <a:latin typeface="Arial" panose="020B0604020202020204" pitchFamily="34" charset="0"/>
                <a:ea typeface="SpoqaHanSans" panose="020B0500000000000000" pitchFamily="34" charset="-128"/>
                <a:cs typeface="Arial" panose="020B0604020202020204" pitchFamily="34" charset="0"/>
              </a:rPr>
              <a:t>src</a:t>
            </a:r>
            <a:r>
              <a:rPr lang="en-US" altLang="ko-KR" sz="2000" dirty="0">
                <a:solidFill>
                  <a:prstClr val="white"/>
                </a:solidFill>
                <a:latin typeface="Arial" panose="020B0604020202020204" pitchFamily="34" charset="0"/>
                <a:ea typeface="SpoqaHanSans" panose="020B0500000000000000" pitchFamily="34" charset="-128"/>
                <a:cs typeface="Arial" panose="020B0604020202020204" pitchFamily="34" charset="0"/>
              </a:rPr>
              <a:t> es un </a:t>
            </a:r>
            <a:r>
              <a:rPr lang="en-US" altLang="ko-KR" sz="2000" dirty="0" err="1">
                <a:solidFill>
                  <a:prstClr val="white"/>
                </a:solidFill>
                <a:latin typeface="Arial" panose="020B0604020202020204" pitchFamily="34" charset="0"/>
                <a:ea typeface="SpoqaHanSans" panose="020B0500000000000000" pitchFamily="34" charset="-128"/>
                <a:cs typeface="Arial" panose="020B0604020202020204" pitchFamily="34" charset="0"/>
              </a:rPr>
              <a:t>atributo</a:t>
            </a:r>
            <a:r>
              <a:rPr lang="en-US" altLang="ko-KR" sz="2000" dirty="0">
                <a:solidFill>
                  <a:prstClr val="white"/>
                </a:solidFill>
                <a:latin typeface="Arial" panose="020B0604020202020204" pitchFamily="34" charset="0"/>
                <a:ea typeface="SpoqaHanSans" panose="020B0500000000000000" pitchFamily="34" charset="-128"/>
                <a:cs typeface="Arial" panose="020B0604020202020204" pitchFamily="34" charset="0"/>
              </a:rPr>
              <a:t> que se </a:t>
            </a:r>
            <a:r>
              <a:rPr lang="en-US" altLang="ko-KR" sz="2000" dirty="0" err="1">
                <a:solidFill>
                  <a:prstClr val="white"/>
                </a:solidFill>
                <a:latin typeface="Arial" panose="020B0604020202020204" pitchFamily="34" charset="0"/>
                <a:ea typeface="SpoqaHanSans" panose="020B0500000000000000" pitchFamily="34" charset="-128"/>
                <a:cs typeface="Arial" panose="020B0604020202020204" pitchFamily="34" charset="0"/>
              </a:rPr>
              <a:t>usa</a:t>
            </a:r>
            <a:r>
              <a:rPr lang="en-US" altLang="ko-KR" sz="2000" dirty="0">
                <a:solidFill>
                  <a:prstClr val="white"/>
                </a:solidFill>
                <a:latin typeface="Arial" panose="020B0604020202020204" pitchFamily="34" charset="0"/>
                <a:ea typeface="SpoqaHanSans" panose="020B0500000000000000" pitchFamily="34" charset="-128"/>
                <a:cs typeface="Arial" panose="020B0604020202020204" pitchFamily="34" charset="0"/>
              </a:rPr>
              <a:t> con la imagen</a:t>
            </a:r>
            <a:r>
              <a:rPr lang="es-PE" altLang="ko-KR" sz="2000" dirty="0">
                <a:solidFill>
                  <a:prstClr val="white"/>
                </a:solidFill>
                <a:latin typeface="Arial" panose="020B0604020202020204" pitchFamily="34" charset="0"/>
                <a:ea typeface="SpoqaHanSans" panose="020B0500000000000000" pitchFamily="34" charset="-128"/>
                <a:cs typeface="Arial" panose="020B0604020202020204" pitchFamily="34" charset="0"/>
              </a:rPr>
              <a:t> </a:t>
            </a:r>
            <a:endParaRPr lang="ko-KR" altLang="en-US" sz="2000" dirty="0">
              <a:solidFill>
                <a:prstClr val="white"/>
              </a:solidFill>
              <a:latin typeface="Arial" panose="020B0604020202020204" pitchFamily="34" charset="0"/>
              <a:ea typeface="SpoqaHanSans" panose="020B05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6107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828" y="292100"/>
            <a:ext cx="4931744" cy="616017"/>
          </a:xfrm>
        </p:spPr>
        <p:txBody>
          <a:bodyPr>
            <a:normAutofit/>
          </a:bodyPr>
          <a:lstStyle/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Atributo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de HTML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F9541451-0B9F-4B41-9ABE-6E6E7100A928}"/>
              </a:ext>
            </a:extLst>
          </p:cNvPr>
          <p:cNvSpPr txBox="1">
            <a:spLocks/>
          </p:cNvSpPr>
          <p:nvPr/>
        </p:nvSpPr>
        <p:spPr>
          <a:xfrm>
            <a:off x="761486" y="172279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kumimoji="1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Atributo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ID:</a:t>
            </a:r>
          </a:p>
          <a:p>
            <a:pPr marL="0" lvl="0" indent="0">
              <a:buNone/>
              <a:defRPr/>
            </a:pPr>
            <a:r>
              <a:rPr lang="es-ES" altLang="ko-KR" sz="2000" dirty="0">
                <a:latin typeface="Arial" panose="020B0604020202020204" pitchFamily="34" charset="0"/>
              </a:rPr>
              <a:t>E</a:t>
            </a:r>
            <a:r>
              <a:rPr lang="es-E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n HTML, puede darle un identificador a una etiqueta HTML y de esta forma darle un nombre. Simplemente, añadir el atributo </a:t>
            </a:r>
            <a:r>
              <a:rPr lang="es-E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es-E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 y colocar el nombre como valor de ese atributo. Ese nombre de identificador no debe empezar nunca por un número y puede contener letras mayúsculas, minúsculas, signos especiales o números</a:t>
            </a: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1" lang="es-PE" altLang="ko-KR" sz="2000" noProof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1" lang="es-PE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 un atributo</a:t>
            </a:r>
            <a:r>
              <a:rPr kumimoji="1" lang="es-PE" altLang="ko-KR" sz="20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que se hace concientizar </a:t>
            </a:r>
            <a:r>
              <a:rPr kumimoji="1" lang="es-PE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cierta </a:t>
            </a:r>
            <a:r>
              <a:rPr kumimoji="1" lang="es-PE" altLang="ko-KR" sz="20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etiqueta</a:t>
            </a:r>
            <a:endParaRPr kumimoji="1" lang="en-US" altLang="ko-KR" sz="20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s-E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No se puede tener el mismo id en varias etiquetas HTML en una misma página</a:t>
            </a:r>
            <a:endParaRPr kumimoji="1" lang="en-US" altLang="ko-KR" sz="20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1" lang="es-PE" altLang="ko-KR" sz="2000" noProof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kumimoji="1" lang="es-PE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puede</a:t>
            </a:r>
            <a:r>
              <a:rPr kumimoji="1" lang="es-PE" altLang="ko-KR" sz="20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incluir espacio entre palabras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5C08A8C-2F05-4445-81E9-0794915A93C7}"/>
              </a:ext>
            </a:extLst>
          </p:cNvPr>
          <p:cNvSpPr/>
          <p:nvPr/>
        </p:nvSpPr>
        <p:spPr>
          <a:xfrm>
            <a:off x="796350" y="5182898"/>
            <a:ext cx="7553960" cy="707886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pPr algn="ctr"/>
            <a:r>
              <a:rPr lang="en" altLang="ko-KR" sz="4000" dirty="0">
                <a:solidFill>
                  <a:srgbClr val="808080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&lt;</a:t>
            </a:r>
            <a:r>
              <a:rPr lang="en-US" altLang="ko-KR" sz="4000" dirty="0">
                <a:solidFill>
                  <a:srgbClr val="569CD6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h1</a:t>
            </a:r>
            <a:r>
              <a:rPr lang="en" altLang="ko-KR" sz="4000" dirty="0">
                <a:solidFill>
                  <a:srgbClr val="D4D4D4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 </a:t>
            </a:r>
            <a:r>
              <a:rPr lang="en" altLang="ko-KR" sz="4000" dirty="0">
                <a:solidFill>
                  <a:srgbClr val="9CDCFE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id</a:t>
            </a:r>
            <a:r>
              <a:rPr lang="en" altLang="ko-KR" sz="4000" dirty="0">
                <a:solidFill>
                  <a:srgbClr val="D4D4D4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=</a:t>
            </a:r>
            <a:r>
              <a:rPr lang="en" altLang="ko-KR" sz="4000" dirty="0">
                <a:solidFill>
                  <a:srgbClr val="CE9178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“</a:t>
            </a:r>
            <a:r>
              <a:rPr lang="en-US" altLang="ko-KR" sz="4000" dirty="0">
                <a:solidFill>
                  <a:srgbClr val="CE9178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header</a:t>
            </a:r>
            <a:r>
              <a:rPr lang="en" altLang="ko-KR" sz="4000" dirty="0">
                <a:solidFill>
                  <a:srgbClr val="CE9178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”</a:t>
            </a:r>
            <a:r>
              <a:rPr lang="en" altLang="ko-KR" sz="4000" dirty="0">
                <a:solidFill>
                  <a:srgbClr val="808080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&gt;&lt;/</a:t>
            </a:r>
            <a:r>
              <a:rPr lang="en-US" altLang="ko-KR" sz="4000" dirty="0">
                <a:solidFill>
                  <a:srgbClr val="569CD6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h1</a:t>
            </a:r>
            <a:r>
              <a:rPr lang="en" altLang="ko-KR" sz="4000" dirty="0">
                <a:solidFill>
                  <a:srgbClr val="808080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&gt;</a:t>
            </a:r>
            <a:r>
              <a:rPr lang="en" altLang="ko-KR" sz="4000" dirty="0">
                <a:solidFill>
                  <a:srgbClr val="D4D4D4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29220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2649" y="339044"/>
            <a:ext cx="4931744" cy="616017"/>
          </a:xfrm>
        </p:spPr>
        <p:txBody>
          <a:bodyPr>
            <a:normAutofit/>
          </a:bodyPr>
          <a:lstStyle/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Atributo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de HTML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17B826C6-326A-400F-810A-AE9310736FD0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910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1" lang="en-US" altLang="ko-KR" sz="2000" noProof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Atributo</a:t>
            </a:r>
            <a:r>
              <a:rPr kumimoji="1" lang="en-US" altLang="ko-KR" sz="2000" noProof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class:</a:t>
            </a:r>
          </a:p>
          <a:p>
            <a:pPr marL="0" lvl="0" indent="0">
              <a:buNone/>
              <a:defRPr/>
            </a:pPr>
            <a:r>
              <a:rPr lang="es-ES" altLang="ko-KR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clases funcionan de una forma muy similar a los id, pero son mucho más flexibles</a:t>
            </a:r>
          </a:p>
          <a:p>
            <a:pPr marL="0" lvl="0" indent="0">
              <a:buNone/>
              <a:defRPr/>
            </a:pPr>
            <a:r>
              <a:rPr lang="es-ES" altLang="ko-KR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tienen la limitación de los ids, por lo que su nombre se puede repetir y no es necesario que aparezca sólo una vez por página</a:t>
            </a:r>
            <a:endParaRPr kumimoji="1" lang="en-US" altLang="ko-KR" sz="20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kumimoji="1"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altLang="ko-KR" sz="2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idea de las clases es establecer géneros o tipos de etiquetas, a los que les asociemos características comunes</a:t>
            </a:r>
          </a:p>
          <a:p>
            <a:pPr marL="457200" marR="0" lvl="1" indent="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1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1" lang="es-PE" altLang="ko-KR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1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1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                               </a:t>
            </a:r>
            <a:endParaRPr kumimoji="1" lang="en-US" altLang="ko-KR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kumimoji="1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usa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espacio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1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esta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etiqueta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incluye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kumimoji="1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clases</a:t>
            </a:r>
            <a:r>
              <a:rPr kumimoji="1" lang="en-US" altLang="ko-KR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list-item y highlighted</a:t>
            </a:r>
            <a:b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1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1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poqaHanSans" panose="020B0500000000000000" pitchFamily="34" charset="-128"/>
              <a:ea typeface="SpoqaHanSans" panose="020B0500000000000000" pitchFamily="34" charset="-128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A86BE10-6A4D-4C85-9315-9A56B5515140}"/>
              </a:ext>
            </a:extLst>
          </p:cNvPr>
          <p:cNvSpPr/>
          <p:nvPr/>
        </p:nvSpPr>
        <p:spPr>
          <a:xfrm>
            <a:off x="918028" y="4417274"/>
            <a:ext cx="9051624" cy="523220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pPr algn="ctr"/>
            <a:r>
              <a:rPr lang="en" altLang="ko-KR" sz="2800" dirty="0">
                <a:solidFill>
                  <a:srgbClr val="808080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&lt;</a:t>
            </a:r>
            <a:r>
              <a:rPr lang="en-US" altLang="ko-KR" sz="2800" dirty="0">
                <a:solidFill>
                  <a:srgbClr val="569CD6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li</a:t>
            </a:r>
            <a:r>
              <a:rPr lang="en" altLang="ko-KR" sz="2800" dirty="0">
                <a:solidFill>
                  <a:srgbClr val="D4D4D4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 </a:t>
            </a:r>
            <a:r>
              <a:rPr lang="en" altLang="ko-KR" sz="2800" dirty="0">
                <a:solidFill>
                  <a:srgbClr val="9CDCFE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class</a:t>
            </a:r>
            <a:r>
              <a:rPr lang="en" altLang="ko-KR" sz="2800" dirty="0">
                <a:solidFill>
                  <a:srgbClr val="D4D4D4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=</a:t>
            </a:r>
            <a:r>
              <a:rPr lang="en" altLang="ko-KR" sz="2800" dirty="0">
                <a:solidFill>
                  <a:srgbClr val="CE9178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“list-</a:t>
            </a:r>
            <a:r>
              <a:rPr lang="en-US" altLang="ko-KR" sz="2800" dirty="0">
                <a:solidFill>
                  <a:srgbClr val="CE9178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item</a:t>
            </a:r>
            <a:r>
              <a:rPr lang="en" altLang="ko-KR" sz="2800" dirty="0">
                <a:solidFill>
                  <a:srgbClr val="CE9178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”</a:t>
            </a:r>
            <a:r>
              <a:rPr lang="en" altLang="ko-KR" sz="2800" dirty="0">
                <a:solidFill>
                  <a:srgbClr val="808080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&gt;&lt;/</a:t>
            </a:r>
            <a:r>
              <a:rPr lang="en-US" altLang="ko-KR" sz="2800" dirty="0">
                <a:solidFill>
                  <a:srgbClr val="569CD6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li</a:t>
            </a:r>
            <a:r>
              <a:rPr lang="en" altLang="ko-KR" sz="2800" dirty="0">
                <a:solidFill>
                  <a:srgbClr val="808080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&gt;</a:t>
            </a:r>
            <a:endParaRPr lang="en" altLang="ko-KR" sz="2800" dirty="0">
              <a:solidFill>
                <a:srgbClr val="D4D4D4"/>
              </a:solidFill>
              <a:latin typeface="Menlo" panose="020B060903080402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E6A011D-E15C-44A6-87A0-5D33D9DEA8DA}"/>
              </a:ext>
            </a:extLst>
          </p:cNvPr>
          <p:cNvSpPr/>
          <p:nvPr/>
        </p:nvSpPr>
        <p:spPr>
          <a:xfrm>
            <a:off x="918028" y="5046697"/>
            <a:ext cx="9051624" cy="523220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pPr algn="ctr"/>
            <a:r>
              <a:rPr lang="en" altLang="ko-KR" sz="2800" dirty="0">
                <a:solidFill>
                  <a:srgbClr val="808080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&lt;</a:t>
            </a:r>
            <a:r>
              <a:rPr lang="en-US" altLang="ko-KR" sz="2800" dirty="0">
                <a:solidFill>
                  <a:srgbClr val="569CD6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li</a:t>
            </a:r>
            <a:r>
              <a:rPr lang="en" altLang="ko-KR" sz="2800" dirty="0">
                <a:solidFill>
                  <a:srgbClr val="D4D4D4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 </a:t>
            </a:r>
            <a:r>
              <a:rPr lang="en" altLang="ko-KR" sz="2800" dirty="0">
                <a:solidFill>
                  <a:srgbClr val="9CDCFE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class</a:t>
            </a:r>
            <a:r>
              <a:rPr lang="en" altLang="ko-KR" sz="2800" dirty="0">
                <a:solidFill>
                  <a:srgbClr val="D4D4D4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=</a:t>
            </a:r>
            <a:r>
              <a:rPr lang="en" altLang="ko-KR" sz="2800" dirty="0">
                <a:solidFill>
                  <a:srgbClr val="CE9178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“list-</a:t>
            </a:r>
            <a:r>
              <a:rPr lang="en-US" altLang="ko-KR" sz="2800" dirty="0">
                <a:solidFill>
                  <a:srgbClr val="CE9178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item highlighted</a:t>
            </a:r>
            <a:r>
              <a:rPr lang="en" altLang="ko-KR" sz="2800" dirty="0">
                <a:solidFill>
                  <a:srgbClr val="CE9178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”</a:t>
            </a:r>
            <a:r>
              <a:rPr lang="en" altLang="ko-KR" sz="2800" dirty="0">
                <a:solidFill>
                  <a:srgbClr val="808080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&gt;&lt;/</a:t>
            </a:r>
            <a:r>
              <a:rPr lang="en-US" altLang="ko-KR" sz="2800" dirty="0">
                <a:solidFill>
                  <a:srgbClr val="569CD6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li</a:t>
            </a:r>
            <a:r>
              <a:rPr lang="en" altLang="ko-KR" sz="2800" dirty="0">
                <a:solidFill>
                  <a:srgbClr val="808080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&gt;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016000" y="5955071"/>
            <a:ext cx="9181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altLang="ko-KR" dirty="0">
              <a:solidFill>
                <a:srgbClr val="222222"/>
              </a:solidFill>
              <a:latin typeface="Scope One"/>
            </a:endParaRPr>
          </a:p>
        </p:txBody>
      </p:sp>
    </p:spTree>
    <p:extLst>
      <p:ext uri="{BB962C8B-B14F-4D97-AF65-F5344CB8AC3E}">
        <p14:creationId xmlns:p14="http://schemas.microsoft.com/office/powerpoint/2010/main" val="32013510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6" y="403639"/>
            <a:ext cx="4931744" cy="616017"/>
          </a:xfrm>
        </p:spPr>
        <p:txBody>
          <a:bodyPr>
            <a:normAutofit/>
          </a:bodyPr>
          <a:lstStyle/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Atributo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de HTML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D09625C6-D04E-4B89-AF10-C43C58CE122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910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1" lang="en-US" altLang="ko-KR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Atributo</a:t>
            </a:r>
            <a:r>
              <a:rPr kumimoji="1"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style:</a:t>
            </a: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1" lang="es-MX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kumimoji="1" lang="ko-KR" altLang="en-US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</a:t>
            </a:r>
            <a:r>
              <a:rPr kumimoji="1"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kumimoji="1" lang="en-US" altLang="ko-KR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adornar</a:t>
            </a:r>
            <a:r>
              <a:rPr kumimoji="1"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kumimoji="1" lang="en-US" altLang="ko-KR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etiqueta</a:t>
            </a:r>
            <a:endParaRPr kumimoji="1" lang="en-US" altLang="ko-KR" sz="20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1" lang="en-US" altLang="ko-KR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Tambi</a:t>
            </a:r>
            <a:r>
              <a:rPr kumimoji="1" lang="es-PE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én es</a:t>
            </a:r>
            <a:r>
              <a:rPr kumimoji="1"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llamado</a:t>
            </a:r>
            <a:r>
              <a:rPr kumimoji="1"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inline-style</a:t>
            </a: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1" lang="es-PE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Puede </a:t>
            </a:r>
            <a:r>
              <a:rPr kumimoji="1" lang="en-US" altLang="ko-KR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indicar</a:t>
            </a:r>
            <a:r>
              <a:rPr kumimoji="1"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varios</a:t>
            </a:r>
            <a:r>
              <a:rPr kumimoji="1"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atributos</a:t>
            </a:r>
            <a:r>
              <a:rPr kumimoji="1"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tales </a:t>
            </a:r>
            <a:r>
              <a:rPr kumimoji="1" lang="en-US" altLang="ko-KR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kumimoji="1"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 color de la </a:t>
            </a:r>
            <a:r>
              <a:rPr kumimoji="1" lang="en-US" altLang="ko-KR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letra</a:t>
            </a:r>
            <a:r>
              <a:rPr kumimoji="1"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del </a:t>
            </a:r>
            <a:r>
              <a:rPr kumimoji="1" lang="en-US" altLang="ko-KR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fondo</a:t>
            </a:r>
            <a:endParaRPr kumimoji="1" lang="en-US" altLang="ko-KR" sz="20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1" lang="en-US" altLang="ko-KR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Varios</a:t>
            </a:r>
            <a:r>
              <a:rPr kumimoji="1"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atributos</a:t>
            </a:r>
            <a:r>
              <a:rPr kumimoji="1"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pueden</a:t>
            </a:r>
            <a:r>
              <a:rPr kumimoji="1"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definirse</a:t>
            </a:r>
            <a:r>
              <a:rPr kumimoji="1"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una </a:t>
            </a:r>
            <a:r>
              <a:rPr kumimoji="1" lang="en-US" altLang="ko-KR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vez</a:t>
            </a:r>
            <a:r>
              <a:rPr kumimoji="1"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kumimoji="1" lang="en-US" altLang="ko-KR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kumimoji="1"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estructrua</a:t>
            </a:r>
            <a:r>
              <a:rPr kumimoji="1"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 as</a:t>
            </a:r>
            <a:r>
              <a:rPr kumimoji="1" lang="es-PE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í</a:t>
            </a:r>
            <a:r>
              <a:rPr kumimoji="1"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kumimoji="1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D69285-985D-4FAE-99B2-FFBDAABD8254}"/>
              </a:ext>
            </a:extLst>
          </p:cNvPr>
          <p:cNvSpPr/>
          <p:nvPr/>
        </p:nvSpPr>
        <p:spPr>
          <a:xfrm>
            <a:off x="838200" y="4118568"/>
            <a:ext cx="10621812" cy="523220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pPr algn="ctr"/>
            <a:r>
              <a:rPr lang="en" altLang="ko-KR" sz="2800" dirty="0">
                <a:solidFill>
                  <a:srgbClr val="808080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&lt;</a:t>
            </a:r>
            <a:r>
              <a:rPr lang="en-US" altLang="ko-KR" sz="2800" dirty="0">
                <a:solidFill>
                  <a:srgbClr val="569CD6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p</a:t>
            </a:r>
            <a:r>
              <a:rPr lang="en" altLang="ko-KR" sz="2800" dirty="0">
                <a:solidFill>
                  <a:srgbClr val="D4D4D4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-KR" sz="2800" dirty="0">
                <a:solidFill>
                  <a:srgbClr val="9CDCFE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style</a:t>
            </a:r>
            <a:r>
              <a:rPr lang="en" altLang="ko-KR" sz="2800" dirty="0">
                <a:solidFill>
                  <a:srgbClr val="D4D4D4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=</a:t>
            </a:r>
            <a:r>
              <a:rPr lang="en" altLang="ko-KR" sz="2800" dirty="0">
                <a:solidFill>
                  <a:srgbClr val="CE9178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“</a:t>
            </a:r>
            <a:r>
              <a:rPr lang="en-US" altLang="ko-KR" sz="2800" dirty="0">
                <a:solidFill>
                  <a:srgbClr val="CE9178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font-size : 20px; </a:t>
            </a:r>
            <a:r>
              <a:rPr lang="en-US" altLang="ko-KR" sz="2800" dirty="0" err="1">
                <a:solidFill>
                  <a:srgbClr val="CE9178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color:white</a:t>
            </a:r>
            <a:r>
              <a:rPr lang="en-US" altLang="ko-KR" sz="2800" dirty="0">
                <a:solidFill>
                  <a:srgbClr val="CE9178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;</a:t>
            </a:r>
            <a:r>
              <a:rPr lang="en" altLang="ko-KR" sz="2800" dirty="0">
                <a:solidFill>
                  <a:srgbClr val="CE9178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”</a:t>
            </a:r>
            <a:r>
              <a:rPr lang="en" altLang="ko-KR" sz="2800" dirty="0">
                <a:solidFill>
                  <a:srgbClr val="808080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&gt;&lt;/</a:t>
            </a:r>
            <a:r>
              <a:rPr lang="en-US" altLang="ko-KR" sz="2800" dirty="0">
                <a:solidFill>
                  <a:srgbClr val="569CD6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p</a:t>
            </a:r>
            <a:r>
              <a:rPr lang="en" altLang="ko-KR" sz="2800" dirty="0">
                <a:solidFill>
                  <a:srgbClr val="808080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&gt;</a:t>
            </a:r>
            <a:endParaRPr lang="en" altLang="ko-KR" sz="2800" dirty="0">
              <a:solidFill>
                <a:srgbClr val="D4D4D4"/>
              </a:solidFill>
              <a:latin typeface="Menlo" panose="020B060903080402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34273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>
            <a:extLst>
              <a:ext uri="{FF2B5EF4-FFF2-40B4-BE49-F238E27FC236}">
                <a16:creationId xmlns:a16="http://schemas.microsoft.com/office/drawing/2014/main" id="{D2F7D6BF-AB7E-0342-9A8E-DD89CDE5599A}"/>
              </a:ext>
            </a:extLst>
          </p:cNvPr>
          <p:cNvSpPr txBox="1">
            <a:spLocks/>
          </p:cNvSpPr>
          <p:nvPr/>
        </p:nvSpPr>
        <p:spPr>
          <a:xfrm>
            <a:off x="914927" y="3646322"/>
            <a:ext cx="8185150" cy="9953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1" kern="1200" spc="0">
                <a:solidFill>
                  <a:srgbClr val="F4F5F9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Rutas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0E748B-3E1F-D547-BA39-273F35000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927" y="4473409"/>
            <a:ext cx="8185150" cy="336550"/>
          </a:xfrm>
        </p:spPr>
        <p:txBody>
          <a:bodyPr/>
          <a:lstStyle/>
          <a:p>
            <a:r>
              <a:rPr lang="en-US" altLang="ko-KR" sz="3200" dirty="0" err="1">
                <a:latin typeface="Arial" panose="020B0604020202020204" pitchFamily="34" charset="0"/>
                <a:cs typeface="Arial" panose="020B0604020202020204" pitchFamily="34" charset="0"/>
              </a:rPr>
              <a:t>Ruta</a:t>
            </a:r>
            <a:r>
              <a:rPr lang="es-PE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s absolutas y relativas </a:t>
            </a:r>
            <a:endParaRPr lang="ko-KR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9262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334" y="269808"/>
            <a:ext cx="4931744" cy="616017"/>
          </a:xfrm>
        </p:spPr>
        <p:txBody>
          <a:bodyPr/>
          <a:lstStyle/>
          <a:p>
            <a:r>
              <a:rPr lang="es-PE" altLang="ko-KR" dirty="0"/>
              <a:t>Rutas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00C268A1-86B2-4008-8AAB-691221E05F10}"/>
              </a:ext>
            </a:extLst>
          </p:cNvPr>
          <p:cNvSpPr txBox="1">
            <a:spLocks/>
          </p:cNvSpPr>
          <p:nvPr/>
        </p:nvSpPr>
        <p:spPr>
          <a:xfrm>
            <a:off x="1449062" y="1130901"/>
            <a:ext cx="10515600" cy="4910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s-PE" altLang="ko-KR" sz="1400" noProof="0" dirty="0">
                <a:latin typeface="Arial" panose="020B0604020202020204" pitchFamily="34" charset="0"/>
              </a:rPr>
              <a:t>Rutas</a:t>
            </a:r>
            <a:endParaRPr kumimoji="1" lang="en-US" altLang="ko-KR" sz="14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s-E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Los enlaces de Internet están formados por una serie de rutas(en el término inglés ‘path’), donde se le indica la dirección a la que tiene que ir el navegador cuando pulsamos sobre ese link.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Hay </a:t>
            </a:r>
            <a:r>
              <a:rPr lang="es-E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dos tipos de rutas distintas: ruta absoluta y ruta relativa</a:t>
            </a:r>
            <a:endParaRPr kumimoji="1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defRPr/>
            </a:pPr>
            <a:r>
              <a:rPr kumimoji="1" lang="es-PE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Ruta absoluta:</a:t>
            </a:r>
            <a:endParaRPr kumimoji="1" lang="en-US" altLang="ko-KR" sz="20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s-E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La ruta absoluta es aquella que contiene la url completa. En estas direcciones puede ver todos los elementos de la dirección </a:t>
            </a:r>
          </a:p>
          <a:p>
            <a:pPr marL="0" lvl="0" indent="0">
              <a:buNone/>
              <a:defRPr/>
            </a:pPr>
            <a:r>
              <a:rPr lang="es-E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Se utiliza cuando queremos enlazar algún recurso que se encuentra hospedado en otra máquina o en otra web. </a:t>
            </a:r>
            <a:endParaRPr kumimoji="1" lang="en-US" altLang="ko-KR" sz="2000" i="0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1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poqaHanSans" panose="020B0500000000000000" pitchFamily="34" charset="-128"/>
              <a:ea typeface="SpoqaHanSans" panose="020B0500000000000000" pitchFamily="34" charset="-128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081" y="4264227"/>
            <a:ext cx="8995837" cy="190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390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E85D8-5346-4B2A-8A09-3686F9FA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5360" y="1645784"/>
            <a:ext cx="9172576" cy="48241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HTML(Hypertext Markup Language):</a:t>
            </a:r>
            <a:r>
              <a:rPr lang="es-MX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lenguaje de marcas de hipertexto</a:t>
            </a: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Las siglas HTML vienen de </a:t>
            </a:r>
            <a:r>
              <a:rPr lang="ko-KR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E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Hyper Text Markup Language</a:t>
            </a:r>
            <a:r>
              <a:rPr lang="ko-KR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s-E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o </a:t>
            </a:r>
            <a:r>
              <a:rPr lang="es-ES" altLang="ko-KR" sz="1800" b="1" dirty="0">
                <a:latin typeface="Arial" panose="020B0604020202020204" pitchFamily="34" charset="0"/>
                <a:cs typeface="Arial" panose="020B0604020202020204" pitchFamily="34" charset="0"/>
              </a:rPr>
              <a:t>Lenguaje Marcado de Hipertexto</a:t>
            </a:r>
            <a:r>
              <a:rPr lang="es-E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s-E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Los códigos HTML son el lenguaje universal que se utiliza para crear y dar formato a los sitios web. </a:t>
            </a:r>
          </a:p>
          <a:p>
            <a:pPr marL="0" indent="0">
              <a:buNone/>
            </a:pPr>
            <a:r>
              <a:rPr lang="es-E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Codifica un documento y junto con el texto incluye unas etiquetas o marcas que le aportan información adicional sobre la forma y presentación de ese texto.</a:t>
            </a: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tipo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lenguaje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de programación 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  <a:r>
              <a:rPr lang="es-E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 que se utiliza para estructurar y desplegar una página web y sus contenidos.</a:t>
            </a:r>
          </a:p>
          <a:p>
            <a:pPr marL="0" indent="0">
              <a:buNone/>
            </a:pPr>
            <a:r>
              <a:rPr lang="es-PE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En especial, fue </a:t>
            </a:r>
            <a:r>
              <a:rPr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desarrollado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elaborar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hipertexto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y la mayor</a:t>
            </a:r>
            <a:r>
              <a:rPr lang="es-PE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ía de las páginas web en el internet es escrita con HTML</a:t>
            </a: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6651687" cy="616017"/>
          </a:xfrm>
        </p:spPr>
        <p:txBody>
          <a:bodyPr>
            <a:normAutofit/>
          </a:bodyPr>
          <a:lstStyle/>
          <a:p>
            <a:r>
              <a:rPr lang="en-US" altLang="ko-KR" sz="3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lang="en-US" altLang="ko-KR" sz="30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Qué</a:t>
            </a:r>
            <a:r>
              <a:rPr lang="en-US" altLang="ko-KR" sz="3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 HTML?</a:t>
            </a:r>
            <a:endParaRPr lang="ko-KR" alt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42676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3485" y="279601"/>
            <a:ext cx="4931744" cy="616017"/>
          </a:xfrm>
        </p:spPr>
        <p:txBody>
          <a:bodyPr/>
          <a:lstStyle/>
          <a:p>
            <a:r>
              <a:rPr lang="es-PE" altLang="ko-KR" dirty="0"/>
              <a:t>Rutas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694D41B3-51A2-4FA5-81F5-58B71528FD52}"/>
              </a:ext>
            </a:extLst>
          </p:cNvPr>
          <p:cNvSpPr txBox="1">
            <a:spLocks/>
          </p:cNvSpPr>
          <p:nvPr/>
        </p:nvSpPr>
        <p:spPr>
          <a:xfrm>
            <a:off x="895350" y="2174399"/>
            <a:ext cx="10515600" cy="4910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kumimoji="1" lang="en-US" altLang="ko-KR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Ruta</a:t>
            </a:r>
            <a:r>
              <a:rPr kumimoji="1"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relativa</a:t>
            </a:r>
            <a:r>
              <a:rPr kumimoji="1"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kumimoji="1" lang="ko-KR" altLang="en-US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posici</a:t>
            </a:r>
            <a:r>
              <a:rPr kumimoji="1" lang="es-PE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ón actual</a:t>
            </a:r>
            <a:endParaRPr kumimoji="1" lang="en-US" altLang="ko-KR" sz="20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lang="es-E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Especifica la posición del contenido relativo en base a la posición actual de html abierto</a:t>
            </a:r>
            <a:endParaRPr kumimoji="1" lang="es-PE" altLang="ko-KR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  <a:defRPr/>
            </a:pPr>
            <a:r>
              <a:rPr kumimoji="1"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kumimoji="1" lang="en-US" altLang="ko-KR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posici</a:t>
            </a:r>
            <a:r>
              <a:rPr kumimoji="1" lang="es-PE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ón actual del archivo es con el punto</a:t>
            </a:r>
            <a:r>
              <a:rPr kumimoji="1"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kumimoji="1" lang="es-PE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. </a:t>
            </a:r>
            <a:r>
              <a:rPr kumimoji="1"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marL="0" indent="0">
              <a:buNone/>
              <a:defRPr/>
            </a:pPr>
            <a:r>
              <a:rPr kumimoji="1" lang="es-PE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posición de la carpeta </a:t>
            </a:r>
            <a:r>
              <a:rPr kumimoji="1" lang="en-US" altLang="ko-KR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encabezada</a:t>
            </a:r>
            <a:r>
              <a:rPr kumimoji="1"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s-PE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con dos puntos</a:t>
            </a:r>
            <a:r>
              <a:rPr kumimoji="1"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‘</a:t>
            </a:r>
            <a:r>
              <a:rPr kumimoji="1" lang="es-PE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.. </a:t>
            </a:r>
            <a:r>
              <a:rPr kumimoji="1"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marL="0" lvl="0" indent="0">
              <a:buNone/>
              <a:defRPr/>
            </a:pPr>
            <a:r>
              <a:rPr kumimoji="1"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kumimoji="1" lang="en-US" altLang="ko-KR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clasicifaci</a:t>
            </a:r>
            <a:r>
              <a:rPr kumimoji="1" lang="es-PE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ón(división)de la carpeta es con la barra </a:t>
            </a:r>
            <a:r>
              <a:rPr kumimoji="1"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kumimoji="1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1" lang="en-US" altLang="ko-KR" sz="14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2784C07-AC9E-4936-8C10-90D5DC267014}"/>
              </a:ext>
            </a:extLst>
          </p:cNvPr>
          <p:cNvSpPr/>
          <p:nvPr/>
        </p:nvSpPr>
        <p:spPr>
          <a:xfrm>
            <a:off x="7107436" y="4979669"/>
            <a:ext cx="4488571" cy="461665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F39924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.</a:t>
            </a:r>
            <a:r>
              <a:rPr lang="en-US" altLang="ko-KR" sz="2400" dirty="0">
                <a:solidFill>
                  <a:srgbClr val="6A9955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/images</a:t>
            </a:r>
            <a:r>
              <a:rPr lang="en-US" altLang="ko-KR" sz="2400" dirty="0">
                <a:solidFill>
                  <a:srgbClr val="FFC000">
                    <a:lumMod val="20000"/>
                    <a:lumOff val="80000"/>
                  </a:srgbClr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/</a:t>
            </a:r>
            <a:r>
              <a:rPr lang="en-US" altLang="ko-KR" sz="2400" dirty="0" err="1">
                <a:solidFill>
                  <a:srgbClr val="FFC000">
                    <a:lumMod val="20000"/>
                    <a:lumOff val="80000"/>
                  </a:srgbClr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img.jpg</a:t>
            </a:r>
            <a:endParaRPr lang="en" altLang="ko-KR" sz="2400" dirty="0">
              <a:solidFill>
                <a:srgbClr val="FFC000">
                  <a:lumMod val="20000"/>
                  <a:lumOff val="80000"/>
                </a:srgbClr>
              </a:solidFill>
              <a:latin typeface="Menlo" panose="020B0609030804020204" pitchFamily="49" charset="0"/>
              <a:ea typeface="맑은 고딕" panose="020B0503020000020004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500ED6C-0FB4-4E4F-B8BE-89D1896A5863}"/>
              </a:ext>
            </a:extLst>
          </p:cNvPr>
          <p:cNvGrpSpPr/>
          <p:nvPr/>
        </p:nvGrpSpPr>
        <p:grpSpPr>
          <a:xfrm>
            <a:off x="5759170" y="5525921"/>
            <a:ext cx="5340630" cy="657560"/>
            <a:chOff x="6492508" y="3466317"/>
            <a:chExt cx="5340630" cy="657560"/>
          </a:xfrm>
        </p:grpSpPr>
        <p:sp>
          <p:nvSpPr>
            <p:cNvPr id="14" name="왼쪽 대괄호[L] 6">
              <a:extLst>
                <a:ext uri="{FF2B5EF4-FFF2-40B4-BE49-F238E27FC236}">
                  <a16:creationId xmlns:a16="http://schemas.microsoft.com/office/drawing/2014/main" id="{9F699638-F4D8-544A-91CA-2F36CCA52BAB}"/>
                </a:ext>
              </a:extLst>
            </p:cNvPr>
            <p:cNvSpPr/>
            <p:nvPr/>
          </p:nvSpPr>
          <p:spPr>
            <a:xfrm rot="16200000">
              <a:off x="7830386" y="3466885"/>
              <a:ext cx="131343" cy="143568"/>
            </a:xfrm>
            <a:prstGeom prst="leftBracket">
              <a:avLst>
                <a:gd name="adj" fmla="val 335082"/>
              </a:avLst>
            </a:prstGeom>
            <a:noFill/>
            <a:ln w="28575" cap="flat" cmpd="sng" algn="ctr">
              <a:solidFill>
                <a:srgbClr val="F3992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F41A613-7BEB-0F49-9B8D-AAF7A55028D7}"/>
                </a:ext>
              </a:extLst>
            </p:cNvPr>
            <p:cNvSpPr/>
            <p:nvPr/>
          </p:nvSpPr>
          <p:spPr>
            <a:xfrm>
              <a:off x="6492508" y="3721715"/>
              <a:ext cx="17312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err="1">
                  <a:solidFill>
                    <a:srgbClr val="FF9300"/>
                  </a:solidFill>
                </a:rPr>
                <a:t>Ubicación</a:t>
              </a:r>
              <a:r>
                <a:rPr lang="en-US" altLang="ko-KR" dirty="0">
                  <a:solidFill>
                    <a:srgbClr val="FF9300"/>
                  </a:solidFill>
                </a:rPr>
                <a:t> actual</a:t>
              </a:r>
              <a:endParaRPr lang="ko-KR" altLang="en-US" dirty="0">
                <a:solidFill>
                  <a:srgbClr val="FF9300"/>
                </a:solidFill>
                <a:latin typeface="SpoqaHanSans" panose="020B0500000000000000" pitchFamily="34" charset="-128"/>
                <a:ea typeface="SpoqaHanSans" panose="020B0500000000000000" pitchFamily="34" charset="-128"/>
              </a:endParaRPr>
            </a:p>
          </p:txBody>
        </p:sp>
        <p:sp>
          <p:nvSpPr>
            <p:cNvPr id="16" name="왼쪽 대괄호[L] 10">
              <a:extLst>
                <a:ext uri="{FF2B5EF4-FFF2-40B4-BE49-F238E27FC236}">
                  <a16:creationId xmlns:a16="http://schemas.microsoft.com/office/drawing/2014/main" id="{A5DBC54E-E3F8-2B43-9C7D-35CDDB46AB39}"/>
                </a:ext>
              </a:extLst>
            </p:cNvPr>
            <p:cNvSpPr/>
            <p:nvPr/>
          </p:nvSpPr>
          <p:spPr>
            <a:xfrm rot="16200000">
              <a:off x="8696482" y="3001505"/>
              <a:ext cx="131343" cy="1136384"/>
            </a:xfrm>
            <a:prstGeom prst="leftBracket">
              <a:avLst>
                <a:gd name="adj" fmla="val 335082"/>
              </a:avLst>
            </a:prstGeom>
            <a:noFill/>
            <a:ln w="28575" cap="flat" cmpd="sng" algn="ctr">
              <a:solidFill>
                <a:srgbClr val="69995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B5D5CE2-34BB-D847-A402-97D7DDA3CC34}"/>
                </a:ext>
              </a:extLst>
            </p:cNvPr>
            <p:cNvSpPr/>
            <p:nvPr/>
          </p:nvSpPr>
          <p:spPr>
            <a:xfrm>
              <a:off x="8523360" y="3754545"/>
              <a:ext cx="9196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err="1">
                  <a:solidFill>
                    <a:srgbClr val="6A9954"/>
                  </a:solidFill>
                </a:rPr>
                <a:t>Carpeta</a:t>
              </a:r>
              <a:endParaRPr lang="ko-KR" altLang="en-US" dirty="0">
                <a:solidFill>
                  <a:srgbClr val="6A9954"/>
                </a:solidFill>
                <a:latin typeface="SpoqaHanSans" panose="020B0500000000000000" pitchFamily="34" charset="-128"/>
                <a:ea typeface="SpoqaHanSans" panose="020B0500000000000000" pitchFamily="34" charset="-128"/>
              </a:endParaRPr>
            </a:p>
          </p:txBody>
        </p:sp>
        <p:sp>
          <p:nvSpPr>
            <p:cNvPr id="26" name="왼쪽 대괄호[L] 12">
              <a:extLst>
                <a:ext uri="{FF2B5EF4-FFF2-40B4-BE49-F238E27FC236}">
                  <a16:creationId xmlns:a16="http://schemas.microsoft.com/office/drawing/2014/main" id="{ED1C49C6-387D-924F-BAF4-001E31AF825F}"/>
                </a:ext>
              </a:extLst>
            </p:cNvPr>
            <p:cNvSpPr/>
            <p:nvPr/>
          </p:nvSpPr>
          <p:spPr>
            <a:xfrm rot="16200000">
              <a:off x="10196074" y="2809623"/>
              <a:ext cx="131344" cy="1444732"/>
            </a:xfrm>
            <a:prstGeom prst="leftBracket">
              <a:avLst>
                <a:gd name="adj" fmla="val 335082"/>
              </a:avLst>
            </a:prstGeom>
            <a:noFill/>
            <a:ln w="28575" cap="flat" cmpd="sng" algn="ctr">
              <a:solidFill>
                <a:srgbClr val="FFC000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C000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FC0E248-E1D0-2D41-9980-B15F3E333969}"/>
                </a:ext>
              </a:extLst>
            </p:cNvPr>
            <p:cNvSpPr/>
            <p:nvPr/>
          </p:nvSpPr>
          <p:spPr>
            <a:xfrm>
              <a:off x="9852018" y="3708355"/>
              <a:ext cx="19811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altLang="ko-KR" dirty="0">
                  <a:solidFill>
                    <a:srgbClr val="FEE69A"/>
                  </a:solidFill>
                </a:rPr>
                <a:t>Nombre de archivo</a:t>
              </a:r>
              <a:endParaRPr lang="ko-KR" altLang="en-US" dirty="0">
                <a:solidFill>
                  <a:srgbClr val="FEE69A"/>
                </a:solidFill>
                <a:latin typeface="SpoqaHanSans" panose="020B0500000000000000" pitchFamily="34" charset="-128"/>
                <a:ea typeface="SpoqaHanSans" panose="020B05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88114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3485" y="279601"/>
            <a:ext cx="4931744" cy="616017"/>
          </a:xfrm>
        </p:spPr>
        <p:txBody>
          <a:bodyPr/>
          <a:lstStyle/>
          <a:p>
            <a:r>
              <a:rPr lang="es-PE" altLang="ko-KR" dirty="0"/>
              <a:t>Rutas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694D41B3-51A2-4FA5-81F5-58B71528FD52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910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  <a:defRPr/>
            </a:pPr>
            <a:r>
              <a:rPr kumimoji="1" lang="en-US" altLang="ko-KR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kumimoji="1" lang="en-US" altLang="ko-KR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posici</a:t>
            </a:r>
            <a:r>
              <a:rPr kumimoji="1" lang="es-PE" altLang="ko-KR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ón actual del archivo HTML está en </a:t>
            </a:r>
            <a:r>
              <a:rPr kumimoji="1" lang="en-US" altLang="ko-KR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c:\test. La imagen que </a:t>
            </a:r>
            <a:r>
              <a:rPr kumimoji="1" lang="en-US" altLang="ko-KR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desea</a:t>
            </a:r>
            <a:r>
              <a:rPr kumimoji="1" lang="en-US" altLang="ko-KR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traer</a:t>
            </a:r>
            <a:r>
              <a:rPr kumimoji="1" lang="en-US" altLang="ko-KR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está</a:t>
            </a:r>
            <a:r>
              <a:rPr kumimoji="1" lang="en-US" altLang="ko-KR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s-PE" altLang="ko-KR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la carpeta de images que se sitúa abajo de la carpeta de test. </a:t>
            </a:r>
            <a:r>
              <a:rPr kumimoji="1" lang="en-US" altLang="ko-KR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Hay dos </a:t>
            </a:r>
            <a:r>
              <a:rPr kumimoji="1" lang="en-US" altLang="ko-KR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maneras</a:t>
            </a:r>
            <a:r>
              <a:rPr kumimoji="1" lang="en-US" altLang="ko-KR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kumimoji="1" lang="en-US" altLang="ko-KR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acceder</a:t>
            </a:r>
            <a:r>
              <a:rPr kumimoji="1" lang="en-US" altLang="ko-KR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 </a:t>
            </a:r>
            <a:r>
              <a:rPr kumimoji="1" lang="en-US" altLang="ko-KR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archivo</a:t>
            </a:r>
            <a:r>
              <a:rPr kumimoji="1" lang="en-US" altLang="ko-KR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1" lang="en-US" altLang="ko-KR" sz="14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425ECFD-FC62-1348-A687-1CE4255660F5}"/>
              </a:ext>
            </a:extLst>
          </p:cNvPr>
          <p:cNvGrpSpPr/>
          <p:nvPr/>
        </p:nvGrpSpPr>
        <p:grpSpPr>
          <a:xfrm>
            <a:off x="1415897" y="4757362"/>
            <a:ext cx="7740784" cy="1074731"/>
            <a:chOff x="1415897" y="5319761"/>
            <a:chExt cx="7740784" cy="1074731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D5189DA-2955-479B-8FB0-819370349846}"/>
                </a:ext>
              </a:extLst>
            </p:cNvPr>
            <p:cNvSpPr/>
            <p:nvPr/>
          </p:nvSpPr>
          <p:spPr>
            <a:xfrm>
              <a:off x="4881152" y="5319761"/>
              <a:ext cx="4275529" cy="461665"/>
            </a:xfrm>
            <a:prstGeom prst="rect">
              <a:avLst/>
            </a:prstGeom>
            <a:solidFill>
              <a:srgbClr val="262626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2400" dirty="0">
                  <a:solidFill>
                    <a:srgbClr val="F39924"/>
                  </a:solidFill>
                  <a:latin typeface="Menlo" panose="020B0609030804020204" pitchFamily="49" charset="0"/>
                  <a:ea typeface="맑은 고딕" panose="020B0503020000020004" pitchFamily="50" charset="-127"/>
                </a:rPr>
                <a:t>c:/test</a:t>
              </a:r>
              <a:r>
                <a:rPr lang="en-US" altLang="ko-KR" sz="2400" dirty="0">
                  <a:solidFill>
                    <a:srgbClr val="6A9955"/>
                  </a:solidFill>
                  <a:latin typeface="Menlo" panose="020B0609030804020204" pitchFamily="49" charset="0"/>
                  <a:ea typeface="맑은 고딕" panose="020B0503020000020004" pitchFamily="50" charset="-127"/>
                </a:rPr>
                <a:t>/images</a:t>
              </a:r>
              <a:r>
                <a:rPr lang="en-US" altLang="ko-KR" sz="2400" dirty="0">
                  <a:solidFill>
                    <a:srgbClr val="FFC000">
                      <a:lumMod val="20000"/>
                      <a:lumOff val="80000"/>
                    </a:srgbClr>
                  </a:solidFill>
                  <a:latin typeface="Menlo" panose="020B0609030804020204" pitchFamily="49" charset="0"/>
                  <a:ea typeface="맑은 고딕" panose="020B0503020000020004" pitchFamily="50" charset="-127"/>
                </a:rPr>
                <a:t>/</a:t>
              </a:r>
              <a:r>
                <a:rPr lang="en-US" altLang="ko-KR" sz="2400" dirty="0" err="1">
                  <a:solidFill>
                    <a:srgbClr val="FFC000">
                      <a:lumMod val="20000"/>
                      <a:lumOff val="80000"/>
                    </a:srgbClr>
                  </a:solidFill>
                  <a:latin typeface="Menlo" panose="020B0609030804020204" pitchFamily="49" charset="0"/>
                  <a:ea typeface="맑은 고딕" panose="020B0503020000020004" pitchFamily="50" charset="-127"/>
                </a:rPr>
                <a:t>img.jpg</a:t>
              </a:r>
              <a:endParaRPr lang="en" altLang="ko-KR" sz="2400" dirty="0">
                <a:solidFill>
                  <a:srgbClr val="FFC000">
                    <a:lumMod val="20000"/>
                    <a:lumOff val="80000"/>
                  </a:srgbClr>
                </a:solidFill>
                <a:latin typeface="Menlo" panose="020B0609030804020204" pitchFamily="49" charset="0"/>
                <a:ea typeface="맑은 고딕" panose="020B0503020000020004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D5189DA-2955-479B-8FB0-819370349846}"/>
                </a:ext>
              </a:extLst>
            </p:cNvPr>
            <p:cNvSpPr/>
            <p:nvPr/>
          </p:nvSpPr>
          <p:spPr>
            <a:xfrm>
              <a:off x="4881152" y="5932827"/>
              <a:ext cx="3159839" cy="461665"/>
            </a:xfrm>
            <a:prstGeom prst="rect">
              <a:avLst/>
            </a:prstGeom>
            <a:solidFill>
              <a:srgbClr val="262626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2400" dirty="0">
                  <a:solidFill>
                    <a:srgbClr val="F39924"/>
                  </a:solidFill>
                  <a:latin typeface="Menlo" panose="020B0609030804020204" pitchFamily="49" charset="0"/>
                  <a:ea typeface="맑은 고딕" panose="020B0503020000020004" pitchFamily="50" charset="-127"/>
                </a:rPr>
                <a:t>.</a:t>
              </a:r>
              <a:r>
                <a:rPr lang="en-US" altLang="ko-KR" sz="2400" dirty="0">
                  <a:solidFill>
                    <a:srgbClr val="6A9955"/>
                  </a:solidFill>
                  <a:latin typeface="Menlo" panose="020B0609030804020204" pitchFamily="49" charset="0"/>
                  <a:ea typeface="맑은 고딕" panose="020B0503020000020004" pitchFamily="50" charset="-127"/>
                </a:rPr>
                <a:t>/images</a:t>
              </a:r>
              <a:r>
                <a:rPr lang="en-US" altLang="ko-KR" sz="2400" dirty="0">
                  <a:solidFill>
                    <a:srgbClr val="FFC000">
                      <a:lumMod val="20000"/>
                      <a:lumOff val="80000"/>
                    </a:srgbClr>
                  </a:solidFill>
                  <a:latin typeface="Menlo" panose="020B0609030804020204" pitchFamily="49" charset="0"/>
                  <a:ea typeface="맑은 고딕" panose="020B0503020000020004" pitchFamily="50" charset="-127"/>
                </a:rPr>
                <a:t>/img.jpg</a:t>
              </a:r>
              <a:endParaRPr lang="en" altLang="ko-KR" sz="2400" dirty="0">
                <a:solidFill>
                  <a:srgbClr val="FFC000">
                    <a:lumMod val="20000"/>
                    <a:lumOff val="80000"/>
                  </a:srgbClr>
                </a:solidFill>
                <a:latin typeface="Menlo" panose="020B0609030804020204" pitchFamily="49" charset="0"/>
                <a:ea typeface="맑은 고딕" panose="020B0503020000020004" pitchFamily="50" charset="-127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415897" y="5902626"/>
              <a:ext cx="2983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Ruta</a:t>
              </a:r>
              <a:r>
                <a:rPr kumimoji="1" lang="en-US" altLang="ko-KR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ko-KR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relativa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15898" y="5340084"/>
              <a:ext cx="2983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s-PE" altLang="ko-KR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Ruta absoluta</a:t>
              </a:r>
              <a:endParaRPr lang="ko-KR" altLang="en-US" dirty="0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897" y="2840820"/>
            <a:ext cx="6160560" cy="165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3138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ko-KR" dirty="0"/>
              <a:t>Rutas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57578BD7-271E-4A60-83CA-BED58EC385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910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SpoqaHanSans" panose="020B0500000000000000" pitchFamily="34" charset="-128"/>
                <a:ea typeface="SpoqaHanSans" panose="020B0500000000000000" pitchFamily="34" charset="-128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kumimoji="1" lang="en-US" altLang="ko-KR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Ruta</a:t>
            </a:r>
            <a:r>
              <a:rPr kumimoji="1"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relativa</a:t>
            </a:r>
            <a:r>
              <a:rPr kumimoji="1"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kumimoji="1" lang="ko-KR" altLang="en-US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posici</a:t>
            </a:r>
            <a:r>
              <a:rPr kumimoji="1" lang="es-PE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ón relativa</a:t>
            </a:r>
            <a:endParaRPr kumimoji="1" lang="en-US" altLang="ko-KR" sz="20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defRPr/>
            </a:pPr>
            <a:r>
              <a:rPr lang="es-E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Especifica la posición del contenido relativo en base a la posición actual de html abierto</a:t>
            </a:r>
            <a:endParaRPr kumimoji="1" lang="es-PE" altLang="ko-KR" sz="14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1" lang="en-US" altLang="ko-KR" sz="14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1" lang="en-US" altLang="ko-KR" sz="14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1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poqaHanSans" panose="020B0500000000000000" pitchFamily="34" charset="-128"/>
              <a:ea typeface="SpoqaHanSans" panose="020B0500000000000000" pitchFamily="34" charset="-128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65EFEE1-5D35-42C9-9163-B77EF2B1A223}"/>
              </a:ext>
            </a:extLst>
          </p:cNvPr>
          <p:cNvSpPr/>
          <p:nvPr/>
        </p:nvSpPr>
        <p:spPr>
          <a:xfrm>
            <a:off x="8497509" y="3566168"/>
            <a:ext cx="3345788" cy="461665"/>
          </a:xfrm>
          <a:prstGeom prst="rect">
            <a:avLst/>
          </a:prstGeom>
          <a:solidFill>
            <a:srgbClr val="262626"/>
          </a:solidFill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F39924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..</a:t>
            </a:r>
            <a:r>
              <a:rPr lang="en-US" altLang="ko-KR" sz="2400" dirty="0">
                <a:solidFill>
                  <a:srgbClr val="6A9955"/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/images</a:t>
            </a:r>
            <a:r>
              <a:rPr lang="en-US" altLang="ko-KR" sz="2400" dirty="0">
                <a:solidFill>
                  <a:srgbClr val="FFC000">
                    <a:lumMod val="20000"/>
                    <a:lumOff val="80000"/>
                  </a:srgbClr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/</a:t>
            </a:r>
            <a:r>
              <a:rPr lang="en-US" altLang="ko-KR" sz="2400" dirty="0" err="1">
                <a:solidFill>
                  <a:srgbClr val="FFC000">
                    <a:lumMod val="20000"/>
                    <a:lumOff val="80000"/>
                  </a:srgbClr>
                </a:solidFill>
                <a:latin typeface="Menlo" panose="020B0609030804020204" pitchFamily="49" charset="0"/>
                <a:ea typeface="맑은 고딕" panose="020B0503020000020004" pitchFamily="50" charset="-127"/>
              </a:rPr>
              <a:t>img.jpg</a:t>
            </a:r>
            <a:endParaRPr lang="en" altLang="ko-KR" sz="2400" dirty="0">
              <a:solidFill>
                <a:srgbClr val="FFC000">
                  <a:lumMod val="20000"/>
                  <a:lumOff val="80000"/>
                </a:srgbClr>
              </a:solidFill>
              <a:latin typeface="Menlo" panose="020B0609030804020204" pitchFamily="49" charset="0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51" y="2847080"/>
            <a:ext cx="6667596" cy="1956588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F9CF9A23-D79D-0B43-8227-F69FB6EBF32A}"/>
              </a:ext>
            </a:extLst>
          </p:cNvPr>
          <p:cNvGrpSpPr/>
          <p:nvPr/>
        </p:nvGrpSpPr>
        <p:grpSpPr>
          <a:xfrm>
            <a:off x="7323169" y="4146108"/>
            <a:ext cx="5340630" cy="657560"/>
            <a:chOff x="6492508" y="3466317"/>
            <a:chExt cx="5340630" cy="657560"/>
          </a:xfrm>
        </p:grpSpPr>
        <p:sp>
          <p:nvSpPr>
            <p:cNvPr id="15" name="왼쪽 대괄호[L] 6">
              <a:extLst>
                <a:ext uri="{FF2B5EF4-FFF2-40B4-BE49-F238E27FC236}">
                  <a16:creationId xmlns:a16="http://schemas.microsoft.com/office/drawing/2014/main" id="{271B23D1-27B2-7B44-9E93-0FF83F2A4CA1}"/>
                </a:ext>
              </a:extLst>
            </p:cNvPr>
            <p:cNvSpPr/>
            <p:nvPr/>
          </p:nvSpPr>
          <p:spPr>
            <a:xfrm rot="16200000">
              <a:off x="7830386" y="3466885"/>
              <a:ext cx="131343" cy="143568"/>
            </a:xfrm>
            <a:prstGeom prst="leftBracket">
              <a:avLst>
                <a:gd name="adj" fmla="val 335082"/>
              </a:avLst>
            </a:prstGeom>
            <a:noFill/>
            <a:ln w="28575" cap="flat" cmpd="sng" algn="ctr">
              <a:solidFill>
                <a:srgbClr val="F3992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6C873BF-65DA-C14E-8BBB-658B1B952995}"/>
                </a:ext>
              </a:extLst>
            </p:cNvPr>
            <p:cNvSpPr/>
            <p:nvPr/>
          </p:nvSpPr>
          <p:spPr>
            <a:xfrm>
              <a:off x="6492508" y="3721715"/>
              <a:ext cx="19157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err="1">
                  <a:solidFill>
                    <a:srgbClr val="FF9300"/>
                  </a:solidFill>
                </a:rPr>
                <a:t>Ubicación</a:t>
              </a:r>
              <a:r>
                <a:rPr lang="en-US" altLang="ko-KR" dirty="0">
                  <a:solidFill>
                    <a:srgbClr val="FF9300"/>
                  </a:solidFill>
                </a:rPr>
                <a:t> </a:t>
              </a:r>
              <a:r>
                <a:rPr lang="es-ES" altLang="ko-KR" dirty="0">
                  <a:solidFill>
                    <a:srgbClr val="FF9300"/>
                  </a:solidFill>
                </a:rPr>
                <a:t>anterior</a:t>
              </a:r>
              <a:endParaRPr lang="ko-KR" altLang="en-US" dirty="0">
                <a:solidFill>
                  <a:srgbClr val="FF9300"/>
                </a:solidFill>
                <a:latin typeface="SpoqaHanSans" panose="020B0500000000000000" pitchFamily="34" charset="-128"/>
                <a:ea typeface="SpoqaHanSans" panose="020B0500000000000000" pitchFamily="34" charset="-128"/>
              </a:endParaRPr>
            </a:p>
          </p:txBody>
        </p:sp>
        <p:sp>
          <p:nvSpPr>
            <p:cNvPr id="17" name="왼쪽 대괄호[L] 10">
              <a:extLst>
                <a:ext uri="{FF2B5EF4-FFF2-40B4-BE49-F238E27FC236}">
                  <a16:creationId xmlns:a16="http://schemas.microsoft.com/office/drawing/2014/main" id="{961EA50C-00EA-104B-AFE4-7D71EBDD54FA}"/>
                </a:ext>
              </a:extLst>
            </p:cNvPr>
            <p:cNvSpPr/>
            <p:nvPr/>
          </p:nvSpPr>
          <p:spPr>
            <a:xfrm rot="16200000">
              <a:off x="8696482" y="3001505"/>
              <a:ext cx="131343" cy="1136384"/>
            </a:xfrm>
            <a:prstGeom prst="leftBracket">
              <a:avLst>
                <a:gd name="adj" fmla="val 335082"/>
              </a:avLst>
            </a:prstGeom>
            <a:noFill/>
            <a:ln w="28575" cap="flat" cmpd="sng" algn="ctr">
              <a:solidFill>
                <a:srgbClr val="69995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4837D59-1835-9C4B-9093-A4F9D6F74EA7}"/>
                </a:ext>
              </a:extLst>
            </p:cNvPr>
            <p:cNvSpPr/>
            <p:nvPr/>
          </p:nvSpPr>
          <p:spPr>
            <a:xfrm>
              <a:off x="8523360" y="3754545"/>
              <a:ext cx="9196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err="1">
                  <a:solidFill>
                    <a:srgbClr val="6A9954"/>
                  </a:solidFill>
                </a:rPr>
                <a:t>Carpeta</a:t>
              </a:r>
              <a:endParaRPr lang="ko-KR" altLang="en-US" dirty="0">
                <a:solidFill>
                  <a:srgbClr val="6A9954"/>
                </a:solidFill>
                <a:latin typeface="SpoqaHanSans" panose="020B0500000000000000" pitchFamily="34" charset="-128"/>
                <a:ea typeface="SpoqaHanSans" panose="020B0500000000000000" pitchFamily="34" charset="-128"/>
              </a:endParaRPr>
            </a:p>
          </p:txBody>
        </p:sp>
        <p:sp>
          <p:nvSpPr>
            <p:cNvPr id="27" name="왼쪽 대괄호[L] 12">
              <a:extLst>
                <a:ext uri="{FF2B5EF4-FFF2-40B4-BE49-F238E27FC236}">
                  <a16:creationId xmlns:a16="http://schemas.microsoft.com/office/drawing/2014/main" id="{F3558031-F6D4-4846-A35C-C5EF29EEB5F9}"/>
                </a:ext>
              </a:extLst>
            </p:cNvPr>
            <p:cNvSpPr/>
            <p:nvPr/>
          </p:nvSpPr>
          <p:spPr>
            <a:xfrm rot="16200000">
              <a:off x="10196074" y="2809623"/>
              <a:ext cx="131344" cy="1444732"/>
            </a:xfrm>
            <a:prstGeom prst="leftBracket">
              <a:avLst>
                <a:gd name="adj" fmla="val 335082"/>
              </a:avLst>
            </a:prstGeom>
            <a:noFill/>
            <a:ln w="28575" cap="flat" cmpd="sng" algn="ctr">
              <a:solidFill>
                <a:srgbClr val="FFC000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C000">
                    <a:lumMod val="20000"/>
                    <a:lumOff val="8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41C5E8B-6E4E-FE4C-998A-E0AB2CD834FE}"/>
                </a:ext>
              </a:extLst>
            </p:cNvPr>
            <p:cNvSpPr/>
            <p:nvPr/>
          </p:nvSpPr>
          <p:spPr>
            <a:xfrm>
              <a:off x="9852018" y="3708355"/>
              <a:ext cx="19811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altLang="ko-KR" dirty="0">
                  <a:solidFill>
                    <a:srgbClr val="FEE69A"/>
                  </a:solidFill>
                </a:rPr>
                <a:t>Nombre de archivo</a:t>
              </a:r>
              <a:endParaRPr lang="ko-KR" altLang="en-US" dirty="0">
                <a:solidFill>
                  <a:srgbClr val="FEE69A"/>
                </a:solidFill>
                <a:latin typeface="SpoqaHanSans" panose="020B0500000000000000" pitchFamily="34" charset="-128"/>
                <a:ea typeface="SpoqaHanSans" panose="020B05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19117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40228" y="-600077"/>
            <a:ext cx="12932228" cy="7014697"/>
          </a:xfrm>
          <a:prstGeom prst="rect">
            <a:avLst/>
          </a:prstGeom>
        </p:spPr>
      </p:pic>
      <p:sp>
        <p:nvSpPr>
          <p:cNvPr id="3" name="하트 2"/>
          <p:cNvSpPr/>
          <p:nvPr/>
        </p:nvSpPr>
        <p:spPr>
          <a:xfrm>
            <a:off x="7029450" y="-57150"/>
            <a:ext cx="5048250" cy="2649308"/>
          </a:xfrm>
          <a:prstGeom prst="heart">
            <a:avLst/>
          </a:prstGeom>
          <a:solidFill>
            <a:schemeClr val="bg2"/>
          </a:solidFill>
          <a:ln>
            <a:solidFill>
              <a:srgbClr val="FF4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감사합니다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(Gam Sa </a:t>
            </a:r>
            <a:r>
              <a:rPr lang="en-US" altLang="ko-KR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Hab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Ni Da)</a:t>
            </a:r>
          </a:p>
          <a:p>
            <a:pPr algn="ctr"/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Gracias</a:t>
            </a:r>
            <a:endParaRPr lang="ko-KR" alt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793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6513" y="292100"/>
            <a:ext cx="5810765" cy="616017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Qué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 HTML?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25221BD-8801-410F-B531-F845CF909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1854200"/>
            <a:ext cx="4161270" cy="28262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787BD93-440E-4F7B-9AC5-445031291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438" y="1854200"/>
            <a:ext cx="4286560" cy="28262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54ABD3-EC59-4825-ABBA-3BFDF5956C47}"/>
              </a:ext>
            </a:extLst>
          </p:cNvPr>
          <p:cNvSpPr txBox="1"/>
          <p:nvPr/>
        </p:nvSpPr>
        <p:spPr>
          <a:xfrm>
            <a:off x="1313970" y="4957427"/>
            <a:ext cx="4324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PE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código de HTML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5AE899-66A3-49F0-ACE1-B247A1344001}"/>
              </a:ext>
            </a:extLst>
          </p:cNvPr>
          <p:cNvSpPr txBox="1"/>
          <p:nvPr/>
        </p:nvSpPr>
        <p:spPr>
          <a:xfrm>
            <a:off x="6753438" y="4957427"/>
            <a:ext cx="5531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La página web mostrada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61A43C3-47F6-487D-97AD-8C553223CA58}"/>
              </a:ext>
            </a:extLst>
          </p:cNvPr>
          <p:cNvSpPr/>
          <p:nvPr/>
        </p:nvSpPr>
        <p:spPr>
          <a:xfrm>
            <a:off x="5603354" y="2829254"/>
            <a:ext cx="985292" cy="986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182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00C070-7D79-4702-A429-6EA897E9E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3605213"/>
            <a:ext cx="8185150" cy="1391330"/>
          </a:xfrm>
        </p:spPr>
        <p:txBody>
          <a:bodyPr>
            <a:normAutofit/>
          </a:bodyPr>
          <a:lstStyle/>
          <a:p>
            <a:r>
              <a:rPr lang="es-PE" altLang="ko-KR" dirty="0"/>
              <a:t>La estructura de 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2273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185" y="292100"/>
            <a:ext cx="8676430" cy="616017"/>
          </a:xfrm>
        </p:spPr>
        <p:txBody>
          <a:bodyPr>
            <a:normAutofit/>
          </a:bodyPr>
          <a:lstStyle/>
          <a:p>
            <a:r>
              <a:rPr lang="es-PE" altLang="ko-KR" sz="3200" dirty="0"/>
              <a:t>La estructura básica de HTML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8605171-5E89-4520-A63D-D7D39419A9BA}"/>
              </a:ext>
            </a:extLst>
          </p:cNvPr>
          <p:cNvSpPr/>
          <p:nvPr/>
        </p:nvSpPr>
        <p:spPr>
          <a:xfrm>
            <a:off x="2376127" y="1261781"/>
            <a:ext cx="6606988" cy="9412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4000" b="1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altLang="ko-KR" sz="4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4000" b="1" dirty="0">
                <a:solidFill>
                  <a:srgbClr val="D4D4D4"/>
                </a:solidFill>
                <a:latin typeface="Consolas" panose="020B0609020204030204" pitchFamily="49" charset="0"/>
              </a:rPr>
              <a:t>Hello world!</a:t>
            </a:r>
            <a:r>
              <a:rPr lang="en-US" altLang="ko-KR" sz="40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4000" b="1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altLang="ko-KR" sz="4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4000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B126D7-7CEB-463F-82E4-E41F10DD4F79}"/>
              </a:ext>
            </a:extLst>
          </p:cNvPr>
          <p:cNvSpPr txBox="1"/>
          <p:nvPr/>
        </p:nvSpPr>
        <p:spPr>
          <a:xfrm>
            <a:off x="2192350" y="2438097"/>
            <a:ext cx="72129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El lenguaje HTML está conformado por un sistema de etiquetas.Etiquetas HTML están construidas por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&lt;&gt; &lt;/&gt; </a:t>
            </a:r>
          </a:p>
          <a:p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Es constituida por una etiqueta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inicio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otra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cierre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existe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tam</a:t>
            </a:r>
            <a:r>
              <a:rPr lang="es-PE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bién la etiqueta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independiente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el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caso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de la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etiqueta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cierre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agrega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barra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delante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de la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etiqueta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etiqueta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puede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utilizar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recubriendo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290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4" y="300264"/>
            <a:ext cx="8994837" cy="616017"/>
          </a:xfrm>
        </p:spPr>
        <p:txBody>
          <a:bodyPr>
            <a:normAutofit/>
          </a:bodyPr>
          <a:lstStyle/>
          <a:p>
            <a:r>
              <a:rPr lang="es-PE" altLang="ko-KR" sz="3200" dirty="0"/>
              <a:t>La estructura básica de HTML</a:t>
            </a:r>
            <a:endParaRPr lang="ko-KR" altLang="en-US" sz="4400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8605171-5E89-4520-A63D-D7D39419A9BA}"/>
              </a:ext>
            </a:extLst>
          </p:cNvPr>
          <p:cNvSpPr/>
          <p:nvPr/>
        </p:nvSpPr>
        <p:spPr>
          <a:xfrm>
            <a:off x="2461130" y="1427637"/>
            <a:ext cx="6257365" cy="9412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4000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4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4000" dirty="0">
                <a:solidFill>
                  <a:srgbClr val="CE9178"/>
                </a:solidFill>
                <a:latin typeface="Consolas" panose="020B0609020204030204" pitchFamily="49" charset="0"/>
              </a:rPr>
              <a:t>“test.jpg”</a:t>
            </a:r>
            <a:r>
              <a:rPr lang="en-US" altLang="ko-KR" sz="4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4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B126D7-7CEB-463F-82E4-E41F10DD4F79}"/>
              </a:ext>
            </a:extLst>
          </p:cNvPr>
          <p:cNvSpPr txBox="1"/>
          <p:nvPr/>
        </p:nvSpPr>
        <p:spPr>
          <a:xfrm>
            <a:off x="1773854" y="2922814"/>
            <a:ext cx="89948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Atributo: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etiqueta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concede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informaciones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adicionales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Esta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dividida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entre el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nombre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atributo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) que da un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sentido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y el valor de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atributo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PE" altLang="ko-KR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test.jpg</a:t>
            </a:r>
            <a:r>
              <a:rPr lang="en-US" altLang="ko-KR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7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3" y="300264"/>
            <a:ext cx="8186573" cy="616017"/>
          </a:xfrm>
        </p:spPr>
        <p:txBody>
          <a:bodyPr>
            <a:normAutofit/>
          </a:bodyPr>
          <a:lstStyle/>
          <a:p>
            <a:r>
              <a:rPr lang="es-PE" altLang="ko-KR" sz="3200" dirty="0"/>
              <a:t>La estructura básica de HTML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DB71CC-F6C8-4C24-9E28-E61C2349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8605171-5E89-4520-A63D-D7D39419A9BA}"/>
              </a:ext>
            </a:extLst>
          </p:cNvPr>
          <p:cNvSpPr/>
          <p:nvPr/>
        </p:nvSpPr>
        <p:spPr>
          <a:xfrm>
            <a:off x="2477460" y="1491501"/>
            <a:ext cx="6257365" cy="9412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rgbClr val="6A9955"/>
                </a:solidFill>
                <a:latin typeface="Consolas" panose="020B0609020204030204" pitchFamily="49" charset="0"/>
              </a:rPr>
              <a:t>&lt;!-- Comment --&gt;</a:t>
            </a:r>
            <a:endParaRPr lang="en-US" altLang="ko-KR" sz="4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B126D7-7CEB-463F-82E4-E41F10DD4F79}"/>
              </a:ext>
            </a:extLst>
          </p:cNvPr>
          <p:cNvSpPr txBox="1"/>
          <p:nvPr/>
        </p:nvSpPr>
        <p:spPr>
          <a:xfrm>
            <a:off x="2379870" y="2617834"/>
            <a:ext cx="697454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comentario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/>
          </a:p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Es el c</a:t>
            </a:r>
            <a:r>
              <a:rPr lang="es-PE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ódigo que usa con el objetivo de explicar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600" dirty="0"/>
          </a:p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afecta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a la p</a:t>
            </a:r>
            <a:r>
              <a:rPr lang="es-PE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ágina(programa)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/>
          </a:p>
          <a:p>
            <a:r>
              <a:rPr lang="es-PE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Es buena costumbre anotar comentarios detallados para otra persona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661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깔끔템플릿_hjjj">
      <a:dk1>
        <a:srgbClr val="252C41"/>
      </a:dk1>
      <a:lt1>
        <a:srgbClr val="EEEFF3"/>
      </a:lt1>
      <a:dk2>
        <a:srgbClr val="252C41"/>
      </a:dk2>
      <a:lt2>
        <a:srgbClr val="F4F5F9"/>
      </a:lt2>
      <a:accent1>
        <a:srgbClr val="F1404B"/>
      </a:accent1>
      <a:accent2>
        <a:srgbClr val="505050"/>
      </a:accent2>
      <a:accent3>
        <a:srgbClr val="EAE2CE"/>
      </a:accent3>
      <a:accent4>
        <a:srgbClr val="45478B"/>
      </a:accent4>
      <a:accent5>
        <a:srgbClr val="8DB9B5"/>
      </a:accent5>
      <a:accent6>
        <a:srgbClr val="AC005A"/>
      </a:accent6>
      <a:hlink>
        <a:srgbClr val="F1404B"/>
      </a:hlink>
      <a:folHlink>
        <a:srgbClr val="F1404B"/>
      </a:folHlink>
    </a:clrScheme>
    <a:fontScheme name="사용자 지정 9">
      <a:majorFont>
        <a:latin typeface="한둥근체 제목"/>
        <a:ea typeface="한둥근체 제목"/>
        <a:cs typeface=""/>
      </a:majorFont>
      <a:minorFont>
        <a:latin typeface="한둥근체 돋움"/>
        <a:ea typeface="한둥근체 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rgbClr val="DDDFE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</TotalTime>
  <Words>2143</Words>
  <Application>Microsoft Macintosh PowerPoint</Application>
  <PresentationFormat>와이드스크린</PresentationFormat>
  <Paragraphs>533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4" baseType="lpstr">
      <vt:lpstr>맑은 고딕</vt:lpstr>
      <vt:lpstr>한둥근체 돋움</vt:lpstr>
      <vt:lpstr>한둥근체 제목</vt:lpstr>
      <vt:lpstr>Scope One</vt:lpstr>
      <vt:lpstr>SpoqaHanSans</vt:lpstr>
      <vt:lpstr>Arial</vt:lpstr>
      <vt:lpstr>Consolas</vt:lpstr>
      <vt:lpstr>Menlo</vt:lpstr>
      <vt:lpstr>Times New Roman</vt:lpstr>
      <vt:lpstr>Wingdings</vt:lpstr>
      <vt:lpstr>Office 테마</vt:lpstr>
      <vt:lpstr>PowerPoint 프레젠테이션</vt:lpstr>
      <vt:lpstr>PowerPoint 프레젠테이션</vt:lpstr>
      <vt:lpstr>¿Qué es HTML?</vt:lpstr>
      <vt:lpstr>¿Qué es HTML?</vt:lpstr>
      <vt:lpstr>¿Qué es HTML?</vt:lpstr>
      <vt:lpstr>La estructura de HTML</vt:lpstr>
      <vt:lpstr>La estructura básica de HTML</vt:lpstr>
      <vt:lpstr>La estructura básica de HTML</vt:lpstr>
      <vt:lpstr>La estructura básica de HTML</vt:lpstr>
      <vt:lpstr>La estructura básica de HTML</vt:lpstr>
      <vt:lpstr>La estructura básica de HTML</vt:lpstr>
      <vt:lpstr>La etiqueta de HTML</vt:lpstr>
      <vt:lpstr>La etiqueta de HTML</vt:lpstr>
      <vt:lpstr>La etiqueta de HTML</vt:lpstr>
      <vt:lpstr>La etiqueta de HTML</vt:lpstr>
      <vt:lpstr>La etiqueta de HTML</vt:lpstr>
      <vt:lpstr>La etiqueta de HTML</vt:lpstr>
      <vt:lpstr>La etiqueta de HTML</vt:lpstr>
      <vt:lpstr>La etiqueta de HTML</vt:lpstr>
      <vt:lpstr>La etiqueta de HTML</vt:lpstr>
      <vt:lpstr>La etiqueta de HTML</vt:lpstr>
      <vt:lpstr>La etiqueta de HTML</vt:lpstr>
      <vt:lpstr>La etiqueta de HTML</vt:lpstr>
      <vt:lpstr>La etiqueta de HTML</vt:lpstr>
      <vt:lpstr>La etiqueta de HTML</vt:lpstr>
      <vt:lpstr>La etiqueta de HTML</vt:lpstr>
      <vt:lpstr>La etiqueta de HTML</vt:lpstr>
      <vt:lpstr>La etiqueta de HTML</vt:lpstr>
      <vt:lpstr>La etiqueta de HTML</vt:lpstr>
      <vt:lpstr>La etiqueta de HTML</vt:lpstr>
      <vt:lpstr>La etiqueta de HTML</vt:lpstr>
      <vt:lpstr>La etiqueta de HTML</vt:lpstr>
      <vt:lpstr>Atributo de HTML</vt:lpstr>
      <vt:lpstr>Atributo de HTML</vt:lpstr>
      <vt:lpstr>Atributo de HTML</vt:lpstr>
      <vt:lpstr>Atributo de HTML</vt:lpstr>
      <vt:lpstr>Atributo de HTML</vt:lpstr>
      <vt:lpstr>PowerPoint 프레젠테이션</vt:lpstr>
      <vt:lpstr>Rutas</vt:lpstr>
      <vt:lpstr>Rutas</vt:lpstr>
      <vt:lpstr>Rutas</vt:lpstr>
      <vt:lpstr>Rutas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안현정</dc:creator>
  <cp:lastModifiedBy>luciferkala@gmail.com</cp:lastModifiedBy>
  <cp:revision>255</cp:revision>
  <dcterms:created xsi:type="dcterms:W3CDTF">2017-09-02T05:32:31Z</dcterms:created>
  <dcterms:modified xsi:type="dcterms:W3CDTF">2019-08-13T15:38:54Z</dcterms:modified>
</cp:coreProperties>
</file>