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258" r:id="rId3"/>
    <p:sldId id="257" r:id="rId4"/>
    <p:sldId id="261" r:id="rId5"/>
    <p:sldId id="264" r:id="rId6"/>
    <p:sldId id="297" r:id="rId7"/>
    <p:sldId id="267" r:id="rId8"/>
    <p:sldId id="270" r:id="rId9"/>
    <p:sldId id="291" r:id="rId10"/>
    <p:sldId id="282" r:id="rId11"/>
    <p:sldId id="283" r:id="rId12"/>
    <p:sldId id="284" r:id="rId13"/>
    <p:sldId id="285" r:id="rId14"/>
    <p:sldId id="286" r:id="rId15"/>
    <p:sldId id="287" r:id="rId16"/>
    <p:sldId id="298" r:id="rId17"/>
    <p:sldId id="288" r:id="rId18"/>
    <p:sldId id="299" r:id="rId19"/>
    <p:sldId id="281" r:id="rId20"/>
    <p:sldId id="289" r:id="rId21"/>
    <p:sldId id="292" r:id="rId22"/>
    <p:sldId id="293" r:id="rId23"/>
    <p:sldId id="290" r:id="rId24"/>
    <p:sldId id="295" r:id="rId25"/>
    <p:sldId id="296" r:id="rId26"/>
    <p:sldId id="29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04B"/>
    <a:srgbClr val="252C41"/>
    <a:srgbClr val="DDDFE6"/>
    <a:srgbClr val="F4F5F9"/>
    <a:srgbClr val="FFD5DE"/>
    <a:srgbClr val="FF2D5A"/>
    <a:srgbClr val="FF0028"/>
    <a:srgbClr val="DEE3E6"/>
    <a:srgbClr val="000000"/>
    <a:srgbClr val="FF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xmlns="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xmlns="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xmlns="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xmlns="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xmlns="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xmlns="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xmlns="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xmlns="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xmlns="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xmlns="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2DB6E099-8948-4046-B164-33469AE06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9700" y="2134394"/>
            <a:ext cx="7607562" cy="3364706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JavaScript?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estudiamos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JavaScript? </a:t>
            </a:r>
          </a:p>
          <a:p>
            <a:r>
              <a:rPr lang="es-P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Números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letras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</a:p>
          <a:p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Comentario,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Cambiar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línea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Espacio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F2B55FB-D99E-4D0A-A709-5D2BEECD6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/>
              <a:t>Índice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5DFF40D-D4DA-40D4-871A-1267F3579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  <a:p>
            <a:r>
              <a:rPr lang="en-US" altLang="ko-KR" dirty="0"/>
              <a:t>02</a:t>
            </a:r>
          </a:p>
          <a:p>
            <a:r>
              <a:rPr lang="en-US" altLang="ko-KR" dirty="0"/>
              <a:t>03</a:t>
            </a:r>
          </a:p>
          <a:p>
            <a:r>
              <a:rPr lang="en-US" altLang="ko-KR" dirty="0"/>
              <a:t>04</a:t>
            </a:r>
          </a:p>
          <a:p>
            <a:r>
              <a:rPr lang="en-US" altLang="ko-KR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8543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5226" y="1854199"/>
            <a:ext cx="5506761" cy="3803650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숫자와 문자 </a:t>
            </a:r>
            <a:r>
              <a:rPr lang="es-PE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números y </a:t>
            </a:r>
            <a:r>
              <a:rPr lang="es-PE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letras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ko-KR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에서는 다양한 데이터의 유형이 </a:t>
            </a:r>
            <a:r>
              <a:rPr lang="ko-KR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존재합니다</a:t>
            </a:r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Existen muchos tipos de dat</a:t>
            </a:r>
            <a:r>
              <a:rPr lang="en-US" altLang="ko-K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JavaScript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그 중에서도 가장 많이 다루는 데이터는 숫자와 문자 </a:t>
            </a:r>
            <a:r>
              <a:rPr lang="ko-KR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입니다</a:t>
            </a:r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Entre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es-PE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ás usados se </a:t>
            </a:r>
            <a:r>
              <a:rPr lang="es-PE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emplean </a:t>
            </a:r>
            <a:r>
              <a:rPr lang="es-PE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el uso de caracteres numéricos(números) y alfanuméricos(letras)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숫자와 문자를 표현하고 연산하는 방법을 </a:t>
            </a:r>
            <a:r>
              <a:rPr lang="ko-KR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알아보겠습니다</a:t>
            </a:r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Vamos a ver cómo calcular y </a:t>
            </a:r>
            <a:r>
              <a:rPr lang="es-PE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expresar los </a:t>
            </a:r>
            <a:r>
              <a:rPr lang="es-PE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números y letras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5" y="543489"/>
            <a:ext cx="5956211" cy="616017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숫자와 </a:t>
            </a:r>
            <a:r>
              <a:rPr lang="ko-KR" altLang="en-US" sz="3000" dirty="0" smtClean="0"/>
              <a:t>문자 </a:t>
            </a:r>
            <a:r>
              <a:rPr lang="es-PE" altLang="ko-KR" sz="3200" dirty="0"/>
              <a:t>Números y letras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61BB9BE3-611A-D14C-BE10-C74A73CDB62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8812"/>
            <a:ext cx="5720512" cy="2586284"/>
          </a:xfrm>
        </p:spPr>
      </p:pic>
    </p:spTree>
    <p:extLst>
      <p:ext uri="{BB962C8B-B14F-4D97-AF65-F5344CB8AC3E}">
        <p14:creationId xmlns:p14="http://schemas.microsoft.com/office/powerpoint/2010/main" val="7169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954" y="3984232"/>
            <a:ext cx="8357776" cy="2424537"/>
          </a:xfrm>
        </p:spPr>
        <p:txBody>
          <a:bodyPr>
            <a:normAutofit fontScale="925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숫자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úmeros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숫자는 정수형과 소수형으로 이루어져 </a:t>
            </a:r>
            <a:r>
              <a:rPr lang="ko-KR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있습니다</a:t>
            </a:r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PE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Los caracteres numéricos están conformados por números enteros y números </a:t>
            </a:r>
            <a:r>
              <a:rPr lang="en-US" altLang="ko-K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decimales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자바스크립트는 따옴표로 묶지 않은 숫자는 숫자데이터로 </a:t>
            </a:r>
            <a:r>
              <a:rPr lang="ko-KR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인지합니다</a:t>
            </a:r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PE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Javascript reconoce el número sin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comillas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comando)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255" y="444972"/>
            <a:ext cx="5786877" cy="616017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숫자와 </a:t>
            </a:r>
            <a:r>
              <a:rPr lang="ko-KR" altLang="en-US" sz="3000" dirty="0" smtClean="0"/>
              <a:t>문자 </a:t>
            </a:r>
            <a:r>
              <a:rPr lang="es-PE" altLang="ko-KR" sz="3200" dirty="0"/>
              <a:t>Números y letras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A5E3718-7A79-E644-BF83-112D743B0B31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54" y="1060989"/>
            <a:ext cx="8357776" cy="2789023"/>
          </a:xfrm>
        </p:spPr>
      </p:pic>
    </p:spTree>
    <p:extLst>
      <p:ext uri="{BB962C8B-B14F-4D97-AF65-F5344CB8AC3E}">
        <p14:creationId xmlns:p14="http://schemas.microsoft.com/office/powerpoint/2010/main" val="10502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194" y="1681541"/>
            <a:ext cx="6323806" cy="4605867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숫자와 </a:t>
            </a:r>
            <a:r>
              <a:rPr lang="ko-KR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문자 </a:t>
            </a: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P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úmeros </a:t>
            </a: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y letras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숫자와 숫자끼리는 사칙연산이 </a:t>
            </a:r>
            <a:r>
              <a:rPr lang="ko-KR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가능합니다</a:t>
            </a:r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Con los comandos numéricos se pueden 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realizar cuatro operaciones fundamentales(de aritmética):</a:t>
            </a: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adición, sustracción, multiplicación y división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곱셈은 </a:t>
            </a:r>
            <a:r>
              <a:rPr lang="ko-KR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* 문자를 이용해서 곱셈연산을 할 수 </a:t>
            </a:r>
            <a:r>
              <a:rPr lang="ko-KR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있습니다</a:t>
            </a:r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multiplica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asterisco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나눗셈은 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문자를 이용해서 나눗셈연산을 할 수 </a:t>
            </a:r>
            <a:r>
              <a:rPr lang="ko-KR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있습니다</a:t>
            </a:r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Cuando </a:t>
            </a:r>
            <a:r>
              <a:rPr lang="es-P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divide </a:t>
            </a: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usa la barra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390" y="292100"/>
            <a:ext cx="5363544" cy="616017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숫자와 </a:t>
            </a:r>
            <a:r>
              <a:rPr lang="ko-KR" altLang="en-US" sz="3000" dirty="0" smtClean="0"/>
              <a:t>문자 </a:t>
            </a:r>
            <a:r>
              <a:rPr lang="es-PE" altLang="ko-KR" sz="2800" dirty="0"/>
              <a:t>Números y letras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xmlns="" id="{2EC1AC89-44E9-6647-8CD4-EFC89F29C9C7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994" y="1950830"/>
            <a:ext cx="4442413" cy="2956339"/>
          </a:xfrm>
        </p:spPr>
      </p:pic>
    </p:spTree>
    <p:extLst>
      <p:ext uri="{BB962C8B-B14F-4D97-AF65-F5344CB8AC3E}">
        <p14:creationId xmlns:p14="http://schemas.microsoft.com/office/powerpoint/2010/main" val="3108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6370" y="1854199"/>
            <a:ext cx="5855618" cy="4334933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숫자와 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문자 </a:t>
            </a:r>
            <a:r>
              <a:rPr lang="es-PE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Números y letras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자바스크립트에서는 좀 더 복잡한 수학적인 연산도 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지원합니다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PE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En JavaScript, puede realizar un cálculo aritmétrico más complejo 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mr-IN" sz="1400" dirty="0" smtClean="0">
                <a:latin typeface="Arial" panose="020B0604020202020204" pitchFamily="34" charset="0"/>
              </a:rPr>
              <a:t>Math.pow(</a:t>
            </a:r>
            <a:r>
              <a:rPr lang="en-US" sz="1400" dirty="0" smtClean="0">
                <a:latin typeface="Arial" panose="020B0604020202020204" pitchFamily="34" charset="0"/>
              </a:rPr>
              <a:t>10</a:t>
            </a:r>
            <a:r>
              <a:rPr lang="mr-IN" sz="1400" dirty="0" smtClean="0">
                <a:latin typeface="Arial" panose="020B0604020202020204" pitchFamily="34" charset="0"/>
              </a:rPr>
              <a:t>,</a:t>
            </a:r>
            <a:r>
              <a:rPr lang="en-US" sz="1400" dirty="0" smtClean="0">
                <a:latin typeface="Arial" panose="020B0604020202020204" pitchFamily="34" charset="0"/>
              </a:rPr>
              <a:t> </a:t>
            </a:r>
            <a:r>
              <a:rPr lang="mr-IN" sz="1400" dirty="0" smtClean="0">
                <a:latin typeface="Arial" panose="020B0604020202020204" pitchFamily="34" charset="0"/>
              </a:rPr>
              <a:t>2</a:t>
            </a:r>
            <a:r>
              <a:rPr lang="mr-IN" sz="1400" dirty="0">
                <a:latin typeface="Arial" panose="020B0604020202020204" pitchFamily="34" charset="0"/>
              </a:rPr>
              <a:t>); // </a:t>
            </a:r>
            <a:r>
              <a:rPr lang="en-US" sz="1400" dirty="0" smtClean="0">
                <a:latin typeface="Arial" panose="020B0604020202020204" pitchFamily="34" charset="0"/>
              </a:rPr>
              <a:t>100</a:t>
            </a:r>
            <a:r>
              <a:rPr lang="mr-IN" sz="1400" dirty="0" smtClean="0">
                <a:latin typeface="Arial" panose="020B0604020202020204" pitchFamily="34" charset="0"/>
              </a:rPr>
              <a:t>, </a:t>
            </a:r>
            <a:r>
              <a:rPr lang="en-US" sz="1400" dirty="0" smtClean="0">
                <a:latin typeface="Arial" panose="020B0604020202020204" pitchFamily="34" charset="0"/>
              </a:rPr>
              <a:t>10</a:t>
            </a:r>
            <a:r>
              <a:rPr lang="mr-IN" sz="1400" dirty="0" smtClean="0">
                <a:latin typeface="Arial" panose="020B0604020202020204" pitchFamily="34" charset="0"/>
              </a:rPr>
              <a:t>의 </a:t>
            </a:r>
            <a:r>
              <a:rPr lang="mr-IN" sz="1400" dirty="0">
                <a:latin typeface="Arial" panose="020B0604020202020204" pitchFamily="34" charset="0"/>
              </a:rPr>
              <a:t>2승 </a:t>
            </a:r>
            <a:r>
              <a:rPr lang="es-PE" sz="1400" dirty="0" smtClean="0">
                <a:latin typeface="Arial" panose="020B0604020202020204" pitchFamily="34" charset="0"/>
              </a:rPr>
              <a:t>10 </a:t>
            </a:r>
            <a:r>
              <a:rPr lang="es-PE" sz="1400" dirty="0" smtClean="0">
                <a:latin typeface="Arial" panose="020B0604020202020204" pitchFamily="34" charset="0"/>
              </a:rPr>
              <a:t>al </a:t>
            </a:r>
            <a:r>
              <a:rPr lang="es-PE" sz="1400" dirty="0" smtClean="0">
                <a:latin typeface="Arial" panose="020B0604020202020204" pitchFamily="34" charset="0"/>
              </a:rPr>
              <a:t>cuadrado = 100</a:t>
            </a:r>
            <a:endParaRPr lang="mr-IN" sz="1400" dirty="0">
              <a:latin typeface="Arial" panose="020B0604020202020204" pitchFamily="34" charset="0"/>
            </a:endParaRPr>
          </a:p>
          <a:p>
            <a:pPr fontAlgn="base"/>
            <a:r>
              <a:rPr lang="mr-IN" sz="1400" dirty="0">
                <a:latin typeface="Arial" panose="020B0604020202020204" pitchFamily="34" charset="0"/>
              </a:rPr>
              <a:t>Math.round(10.6</a:t>
            </a:r>
            <a:r>
              <a:rPr lang="mr-IN" sz="1400" dirty="0" smtClean="0">
                <a:latin typeface="Arial" panose="020B0604020202020204" pitchFamily="34" charset="0"/>
              </a:rPr>
              <a:t>)</a:t>
            </a:r>
            <a:r>
              <a:rPr lang="en-US" sz="1400" dirty="0" smtClean="0">
                <a:latin typeface="Arial" panose="020B0604020202020204" pitchFamily="34" charset="0"/>
              </a:rPr>
              <a:t>;</a:t>
            </a:r>
            <a:r>
              <a:rPr lang="mr-IN" sz="1400" dirty="0" smtClean="0">
                <a:latin typeface="Arial" panose="020B0604020202020204" pitchFamily="34" charset="0"/>
              </a:rPr>
              <a:t> </a:t>
            </a:r>
            <a:r>
              <a:rPr lang="mr-IN" sz="1400" dirty="0">
                <a:latin typeface="Arial" panose="020B0604020202020204" pitchFamily="34" charset="0"/>
              </a:rPr>
              <a:t>// 11, 10.6을 </a:t>
            </a:r>
            <a:r>
              <a:rPr lang="mr-IN" sz="1400" dirty="0" smtClean="0">
                <a:latin typeface="Arial" panose="020B0604020202020204" pitchFamily="34" charset="0"/>
              </a:rPr>
              <a:t>반올림</a:t>
            </a:r>
            <a:r>
              <a:rPr lang="es-PE" sz="1400" dirty="0" smtClean="0">
                <a:latin typeface="Arial" panose="020B0604020202020204" pitchFamily="34" charset="0"/>
              </a:rPr>
              <a:t> 10.6 se redondea a </a:t>
            </a:r>
            <a:r>
              <a:rPr lang="es-PE" sz="1400" dirty="0" smtClean="0">
                <a:latin typeface="Arial" panose="020B0604020202020204" pitchFamily="34" charset="0"/>
              </a:rPr>
              <a:t>11 </a:t>
            </a:r>
          </a:p>
          <a:p>
            <a:pPr fontAlgn="base"/>
            <a:r>
              <a:rPr lang="en-US" sz="1400" dirty="0" err="1" smtClean="0">
                <a:latin typeface="Arial" panose="020B0604020202020204" pitchFamily="34" charset="0"/>
              </a:rPr>
              <a:t>Math.round</a:t>
            </a:r>
            <a:r>
              <a:rPr lang="en-US" sz="1400" dirty="0" smtClean="0">
                <a:latin typeface="Arial" panose="020B0604020202020204" pitchFamily="34" charset="0"/>
              </a:rPr>
              <a:t>(10.4); 10, 10.4</a:t>
            </a:r>
            <a:r>
              <a:rPr lang="ko-KR" altLang="en-US" sz="1400" dirty="0" smtClean="0">
                <a:latin typeface="Arial" panose="020B0604020202020204" pitchFamily="34" charset="0"/>
              </a:rPr>
              <a:t>를 반올림 </a:t>
            </a:r>
            <a:r>
              <a:rPr lang="en-US" altLang="ko-KR" sz="1400" dirty="0" smtClean="0">
                <a:latin typeface="Arial" panose="020B0604020202020204" pitchFamily="34" charset="0"/>
              </a:rPr>
              <a:t>10.4 se </a:t>
            </a:r>
            <a:r>
              <a:rPr lang="en-US" altLang="ko-KR" sz="1400" dirty="0" err="1" smtClean="0">
                <a:latin typeface="Arial" panose="020B0604020202020204" pitchFamily="34" charset="0"/>
              </a:rPr>
              <a:t>redondea</a:t>
            </a:r>
            <a:r>
              <a:rPr lang="en-US" altLang="ko-KR" sz="1400" dirty="0" smtClean="0">
                <a:latin typeface="Arial" panose="020B0604020202020204" pitchFamily="34" charset="0"/>
              </a:rPr>
              <a:t> a 10</a:t>
            </a:r>
            <a:endParaRPr lang="mr-IN" sz="1400" dirty="0" smtClean="0">
              <a:latin typeface="Arial" panose="020B0604020202020204" pitchFamily="34" charset="0"/>
            </a:endParaRPr>
          </a:p>
          <a:p>
            <a:pPr fontAlgn="base"/>
            <a:r>
              <a:rPr lang="mr-IN" sz="1400" dirty="0" smtClean="0">
                <a:latin typeface="Arial" panose="020B0604020202020204" pitchFamily="34" charset="0"/>
              </a:rPr>
              <a:t>Math.ceil(10.</a:t>
            </a:r>
            <a:r>
              <a:rPr lang="en-US" sz="1400" dirty="0" smtClean="0">
                <a:latin typeface="Arial" panose="020B0604020202020204" pitchFamily="34" charset="0"/>
              </a:rPr>
              <a:t>4</a:t>
            </a:r>
            <a:r>
              <a:rPr lang="mr-IN" sz="1400" dirty="0" smtClean="0">
                <a:latin typeface="Arial" panose="020B0604020202020204" pitchFamily="34" charset="0"/>
              </a:rPr>
              <a:t>); </a:t>
            </a:r>
            <a:r>
              <a:rPr lang="mr-IN" sz="1400" dirty="0">
                <a:latin typeface="Arial" panose="020B0604020202020204" pitchFamily="34" charset="0"/>
              </a:rPr>
              <a:t>// 11, </a:t>
            </a:r>
            <a:r>
              <a:rPr lang="mr-IN" sz="1400" dirty="0" smtClean="0">
                <a:latin typeface="Arial" panose="020B0604020202020204" pitchFamily="34" charset="0"/>
              </a:rPr>
              <a:t>10.</a:t>
            </a:r>
            <a:r>
              <a:rPr lang="en-US" sz="1400" dirty="0" smtClean="0">
                <a:latin typeface="Arial" panose="020B0604020202020204" pitchFamily="34" charset="0"/>
              </a:rPr>
              <a:t>4</a:t>
            </a:r>
            <a:r>
              <a:rPr lang="mr-IN" sz="1400" dirty="0" smtClean="0">
                <a:latin typeface="Arial" panose="020B0604020202020204" pitchFamily="34" charset="0"/>
              </a:rPr>
              <a:t>를 </a:t>
            </a:r>
            <a:r>
              <a:rPr lang="mr-IN" sz="1400" dirty="0" smtClean="0">
                <a:latin typeface="Arial" panose="020B0604020202020204" pitchFamily="34" charset="0"/>
              </a:rPr>
              <a:t>올림</a:t>
            </a:r>
            <a:r>
              <a:rPr lang="es-PE" sz="1400" dirty="0" smtClean="0">
                <a:latin typeface="Arial" panose="020B0604020202020204" pitchFamily="34" charset="0"/>
              </a:rPr>
              <a:t> </a:t>
            </a:r>
            <a:r>
              <a:rPr lang="es-PE" sz="1400" dirty="0" smtClean="0">
                <a:latin typeface="Arial" panose="020B0604020202020204" pitchFamily="34" charset="0"/>
              </a:rPr>
              <a:t>10.4 </a:t>
            </a:r>
            <a:r>
              <a:rPr lang="ko-KR" altLang="en-US" sz="1400" dirty="0" err="1" smtClean="0">
                <a:latin typeface="Arial" panose="020B0604020202020204" pitchFamily="34" charset="0"/>
              </a:rPr>
              <a:t>ㅡ</a:t>
            </a:r>
            <a:r>
              <a:rPr lang="en-US" altLang="ko-KR" sz="1400" dirty="0" smtClean="0">
                <a:latin typeface="Arial" panose="020B0604020202020204" pitchFamily="34" charset="0"/>
              </a:rPr>
              <a:t>&gt;11 se </a:t>
            </a:r>
            <a:r>
              <a:rPr lang="en-US" altLang="ko-KR" sz="1400" dirty="0" err="1" smtClean="0">
                <a:latin typeface="Arial" panose="020B0604020202020204" pitchFamily="34" charset="0"/>
              </a:rPr>
              <a:t>redondea</a:t>
            </a:r>
            <a:r>
              <a:rPr lang="en-US" altLang="ko-KR" sz="1400" dirty="0" smtClean="0">
                <a:latin typeface="Arial" panose="020B0604020202020204" pitchFamily="34" charset="0"/>
              </a:rPr>
              <a:t> </a:t>
            </a:r>
            <a:r>
              <a:rPr lang="en-US" altLang="ko-KR" sz="1400" dirty="0" err="1" smtClean="0">
                <a:latin typeface="Arial" panose="020B0604020202020204" pitchFamily="34" charset="0"/>
              </a:rPr>
              <a:t>hacia</a:t>
            </a:r>
            <a:r>
              <a:rPr lang="en-US" altLang="ko-KR" sz="1400" dirty="0" smtClean="0">
                <a:latin typeface="Arial" panose="020B0604020202020204" pitchFamily="34" charset="0"/>
              </a:rPr>
              <a:t> </a:t>
            </a:r>
            <a:r>
              <a:rPr lang="en-US" altLang="ko-KR" sz="1400" dirty="0" err="1" smtClean="0">
                <a:latin typeface="Arial" panose="020B0604020202020204" pitchFamily="34" charset="0"/>
              </a:rPr>
              <a:t>arriba</a:t>
            </a:r>
            <a:r>
              <a:rPr lang="en-US" altLang="ko-KR" sz="1400" dirty="0" smtClean="0">
                <a:latin typeface="Arial" panose="020B0604020202020204" pitchFamily="34" charset="0"/>
              </a:rPr>
              <a:t> </a:t>
            </a:r>
            <a:r>
              <a:rPr lang="en-US" altLang="ko-KR" sz="1400" dirty="0" err="1" smtClean="0">
                <a:latin typeface="Arial" panose="020B0604020202020204" pitchFamily="34" charset="0"/>
              </a:rPr>
              <a:t>por</a:t>
            </a:r>
            <a:r>
              <a:rPr lang="en-US" altLang="ko-KR" sz="1400" dirty="0" smtClean="0">
                <a:latin typeface="Arial" panose="020B0604020202020204" pitchFamily="34" charset="0"/>
              </a:rPr>
              <a:t> </a:t>
            </a:r>
            <a:r>
              <a:rPr lang="en-US" altLang="ko-KR" sz="1400" dirty="0" err="1" smtClean="0">
                <a:latin typeface="Arial" panose="020B0604020202020204" pitchFamily="34" charset="0"/>
              </a:rPr>
              <a:t>eso</a:t>
            </a:r>
            <a:r>
              <a:rPr lang="en-US" altLang="ko-KR" sz="1400" dirty="0" smtClean="0">
                <a:latin typeface="Arial" panose="020B0604020202020204" pitchFamily="34" charset="0"/>
              </a:rPr>
              <a:t> </a:t>
            </a:r>
            <a:r>
              <a:rPr lang="en-US" altLang="ko-KR" sz="1400" dirty="0" err="1" smtClean="0">
                <a:latin typeface="Arial" panose="020B0604020202020204" pitchFamily="34" charset="0"/>
              </a:rPr>
              <a:t>es</a:t>
            </a:r>
            <a:r>
              <a:rPr lang="en-US" altLang="ko-KR" sz="1400" dirty="0" smtClean="0">
                <a:latin typeface="Arial" panose="020B0604020202020204" pitchFamily="34" charset="0"/>
              </a:rPr>
              <a:t> 11</a:t>
            </a:r>
            <a:endParaRPr lang="mr-IN" sz="1400" dirty="0">
              <a:latin typeface="Arial" panose="020B0604020202020204" pitchFamily="34" charset="0"/>
            </a:endParaRPr>
          </a:p>
          <a:p>
            <a:pPr fontAlgn="base"/>
            <a:r>
              <a:rPr lang="mr-IN" sz="1400" dirty="0">
                <a:latin typeface="Arial" panose="020B0604020202020204" pitchFamily="34" charset="0"/>
              </a:rPr>
              <a:t>Math.floor(10.6); // 10, 10.6을 </a:t>
            </a:r>
            <a:r>
              <a:rPr lang="mr-IN" sz="1400" dirty="0" smtClean="0">
                <a:latin typeface="Arial" panose="020B0604020202020204" pitchFamily="34" charset="0"/>
              </a:rPr>
              <a:t>내림</a:t>
            </a:r>
            <a:r>
              <a:rPr lang="en-US" sz="1400" dirty="0" smtClean="0">
                <a:latin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</a:rPr>
              <a:t>10.6 se </a:t>
            </a:r>
            <a:r>
              <a:rPr lang="en-US" sz="1400" dirty="0" err="1" smtClean="0">
                <a:latin typeface="Arial" panose="020B0604020202020204" pitchFamily="34" charset="0"/>
              </a:rPr>
              <a:t>redondea</a:t>
            </a:r>
            <a:r>
              <a:rPr lang="en-US" sz="1400" dirty="0" smtClean="0">
                <a:latin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</a:rPr>
              <a:t>hacia</a:t>
            </a:r>
            <a:r>
              <a:rPr lang="en-US" sz="1400" dirty="0" smtClean="0">
                <a:latin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</a:rPr>
              <a:t>abajo</a:t>
            </a:r>
            <a:r>
              <a:rPr lang="en-US" sz="1400" dirty="0" smtClean="0">
                <a:latin typeface="Arial" panose="020B0604020202020204" pitchFamily="34" charset="0"/>
              </a:rPr>
              <a:t> = 10</a:t>
            </a:r>
            <a:endParaRPr lang="mr-IN" sz="1400" dirty="0">
              <a:latin typeface="Arial" panose="020B0604020202020204" pitchFamily="34" charset="0"/>
            </a:endParaRPr>
          </a:p>
          <a:p>
            <a:pPr fontAlgn="base"/>
            <a:r>
              <a:rPr lang="mr-IN" sz="1400" dirty="0" smtClean="0">
                <a:latin typeface="Arial" panose="020B0604020202020204" pitchFamily="34" charset="0"/>
              </a:rPr>
              <a:t>Math.sqrt(</a:t>
            </a:r>
            <a:r>
              <a:rPr lang="en-US" sz="1400" dirty="0" smtClean="0">
                <a:latin typeface="Arial" panose="020B0604020202020204" pitchFamily="34" charset="0"/>
              </a:rPr>
              <a:t>100</a:t>
            </a:r>
            <a:r>
              <a:rPr lang="mr-IN" sz="1400" dirty="0" smtClean="0">
                <a:latin typeface="Arial" panose="020B0604020202020204" pitchFamily="34" charset="0"/>
              </a:rPr>
              <a:t>); </a:t>
            </a:r>
            <a:r>
              <a:rPr lang="mr-IN" sz="1400" dirty="0">
                <a:latin typeface="Arial" panose="020B0604020202020204" pitchFamily="34" charset="0"/>
              </a:rPr>
              <a:t>// </a:t>
            </a:r>
            <a:r>
              <a:rPr lang="en-US" sz="1400" dirty="0" smtClean="0">
                <a:latin typeface="Arial" panose="020B0604020202020204" pitchFamily="34" charset="0"/>
              </a:rPr>
              <a:t>10</a:t>
            </a:r>
            <a:r>
              <a:rPr lang="mr-IN" sz="1400" dirty="0" smtClean="0">
                <a:latin typeface="Arial" panose="020B0604020202020204" pitchFamily="34" charset="0"/>
              </a:rPr>
              <a:t>, </a:t>
            </a:r>
            <a:r>
              <a:rPr lang="en-US" sz="1400" dirty="0" smtClean="0">
                <a:latin typeface="Arial" panose="020B0604020202020204" pitchFamily="34" charset="0"/>
              </a:rPr>
              <a:t>100</a:t>
            </a:r>
            <a:r>
              <a:rPr lang="mr-IN" sz="1400" dirty="0" smtClean="0">
                <a:latin typeface="Arial" panose="020B0604020202020204" pitchFamily="34" charset="0"/>
              </a:rPr>
              <a:t>의 </a:t>
            </a:r>
            <a:r>
              <a:rPr lang="mr-IN" sz="1400" dirty="0" smtClean="0">
                <a:latin typeface="Arial" panose="020B0604020202020204" pitchFamily="34" charset="0"/>
              </a:rPr>
              <a:t>제곱근</a:t>
            </a:r>
            <a:r>
              <a:rPr lang="en-US" sz="1400" dirty="0" smtClean="0">
                <a:latin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</a:rPr>
              <a:t>raiz</a:t>
            </a:r>
            <a:r>
              <a:rPr lang="en-US" sz="1400" dirty="0" smtClean="0">
                <a:latin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</a:rPr>
              <a:t>cuadrado</a:t>
            </a:r>
            <a:r>
              <a:rPr lang="en-US" sz="1400" dirty="0" smtClean="0">
                <a:latin typeface="Arial" panose="020B0604020202020204" pitchFamily="34" charset="0"/>
              </a:rPr>
              <a:t> de </a:t>
            </a:r>
            <a:r>
              <a:rPr lang="en-US" sz="1400" dirty="0" smtClean="0">
                <a:latin typeface="Arial" panose="020B0604020202020204" pitchFamily="34" charset="0"/>
              </a:rPr>
              <a:t>100 </a:t>
            </a:r>
            <a:r>
              <a:rPr lang="en-US" sz="1400" dirty="0" err="1" smtClean="0">
                <a:latin typeface="Arial" panose="020B0604020202020204" pitchFamily="34" charset="0"/>
              </a:rPr>
              <a:t>es</a:t>
            </a:r>
            <a:r>
              <a:rPr lang="en-US" sz="1400" dirty="0" smtClean="0">
                <a:latin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</a:rPr>
              <a:t>10 </a:t>
            </a:r>
            <a:endParaRPr lang="mr-IN" sz="1400" dirty="0">
              <a:latin typeface="Arial" panose="020B0604020202020204" pitchFamily="34" charset="0"/>
            </a:endParaRPr>
          </a:p>
          <a:p>
            <a:pPr fontAlgn="base"/>
            <a:r>
              <a:rPr lang="mr-IN" sz="1400" dirty="0" err="1">
                <a:latin typeface="Arial" panose="020B0604020202020204" pitchFamily="34" charset="0"/>
              </a:rPr>
              <a:t>Math.random</a:t>
            </a:r>
            <a:r>
              <a:rPr lang="mr-IN" sz="1400" dirty="0">
                <a:latin typeface="Arial" panose="020B0604020202020204" pitchFamily="34" charset="0"/>
              </a:rPr>
              <a:t>(); // 0부터 1.0 </a:t>
            </a:r>
            <a:r>
              <a:rPr lang="mr-IN" sz="1400" dirty="0" err="1">
                <a:latin typeface="Arial" panose="020B0604020202020204" pitchFamily="34" charset="0"/>
              </a:rPr>
              <a:t>사이의</a:t>
            </a:r>
            <a:r>
              <a:rPr lang="mr-IN" sz="1400" dirty="0">
                <a:latin typeface="Arial" panose="020B0604020202020204" pitchFamily="34" charset="0"/>
              </a:rPr>
              <a:t> </a:t>
            </a:r>
            <a:r>
              <a:rPr lang="mr-IN" sz="1400" dirty="0" err="1">
                <a:latin typeface="Arial" panose="020B0604020202020204" pitchFamily="34" charset="0"/>
              </a:rPr>
              <a:t>랜덤한</a:t>
            </a:r>
            <a:r>
              <a:rPr lang="mr-IN" sz="1400" dirty="0">
                <a:latin typeface="Arial" panose="020B0604020202020204" pitchFamily="34" charset="0"/>
              </a:rPr>
              <a:t> </a:t>
            </a:r>
            <a:r>
              <a:rPr lang="mr-IN" sz="1400" dirty="0" err="1">
                <a:latin typeface="Arial" panose="020B0604020202020204" pitchFamily="34" charset="0"/>
              </a:rPr>
              <a:t>숫자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mr-IN" altLang="ko-KR" sz="1400" dirty="0">
                <a:latin typeface="Arial" panose="020B0604020202020204" pitchFamily="34" charset="0"/>
              </a:rPr>
              <a:t>…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등등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PE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os números aleatorios del 0 a 1.0</a:t>
            </a:r>
            <a:endParaRPr lang="mr-IN" sz="1400" dirty="0"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055" y="292100"/>
            <a:ext cx="5473611" cy="616017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숫자와 </a:t>
            </a:r>
            <a:r>
              <a:rPr lang="ko-KR" altLang="en-US" sz="3000" dirty="0" smtClean="0"/>
              <a:t>문자 </a:t>
            </a:r>
            <a:r>
              <a:rPr lang="es-PE" altLang="ko-KR" sz="3200" dirty="0"/>
              <a:t>Números y letras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F636EF31-E031-584A-BE2C-99CFF331B45E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2447814"/>
            <a:ext cx="6117837" cy="3503302"/>
          </a:xfrm>
        </p:spPr>
      </p:pic>
    </p:spTree>
    <p:extLst>
      <p:ext uri="{BB962C8B-B14F-4D97-AF65-F5344CB8AC3E}">
        <p14:creationId xmlns:p14="http://schemas.microsoft.com/office/powerpoint/2010/main" val="7932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3267" y="1278467"/>
            <a:ext cx="5215467" cy="4821374"/>
          </a:xfrm>
        </p:spPr>
        <p:txBody>
          <a:bodyPr>
            <a:normAutofit fontScale="85000" lnSpcReduction="20000"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문자열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(String)</a:t>
            </a:r>
            <a:r>
              <a:rPr lang="en-US" altLang="ko-KR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100" dirty="0" err="1">
                <a:latin typeface="Arial" panose="020B0604020202020204" pitchFamily="34" charset="0"/>
                <a:cs typeface="Arial" panose="020B0604020202020204" pitchFamily="34" charset="0"/>
              </a:rPr>
              <a:t>cadena</a:t>
            </a:r>
            <a:r>
              <a:rPr lang="en-US" altLang="ko-KR" sz="2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sz="2100" dirty="0" err="1">
                <a:latin typeface="Arial" panose="020B0604020202020204" pitchFamily="34" charset="0"/>
                <a:cs typeface="Arial" panose="020B0604020202020204" pitchFamily="34" charset="0"/>
              </a:rPr>
              <a:t>caracteres</a:t>
            </a:r>
            <a:endParaRPr lang="en-US" altLang="ko-K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문자열은 따옴표로 묶은 데이터를 문자열 데이터라고 </a:t>
            </a:r>
            <a:r>
              <a:rPr lang="ko-KR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합니다</a:t>
            </a:r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따옴표의 종류는 상관없지만 열고 닫는 따옴표는 같아야 </a:t>
            </a:r>
            <a:r>
              <a:rPr lang="ko-KR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합니다</a:t>
            </a:r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alert('coding everybody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’);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Se le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reconoce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cadena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caracteres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a un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dato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sujetado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atado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) con las </a:t>
            </a:r>
            <a:r>
              <a:rPr lang="en-US" altLang="ko-K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comillas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debe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usar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misma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comilla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al </a:t>
            </a:r>
            <a:r>
              <a:rPr lang="en-US" altLang="ko-K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abrir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altLang="ko-K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cerrar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altLang="ko-K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ejemplo:alert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('coding everybody');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숫자를 </a:t>
            </a:r>
            <a:r>
              <a:rPr lang="ko-KR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따옴표로 묶으면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역시 문자열 데이터가 </a:t>
            </a:r>
            <a:r>
              <a:rPr lang="ko-KR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됩니다</a:t>
            </a:r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alert(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"1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n-US" altLang="ko-K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encierra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PE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úmero con comillas, se convierte en un dato de cadena de caracteres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327820"/>
            <a:ext cx="5422811" cy="616017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숫자와 </a:t>
            </a:r>
            <a:r>
              <a:rPr lang="ko-KR" altLang="en-US" sz="3000" dirty="0" smtClean="0"/>
              <a:t>문자 </a:t>
            </a:r>
            <a:r>
              <a:rPr lang="es-PE" altLang="ko-KR" sz="2800" dirty="0"/>
              <a:t>Números y letras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606A7CB-8CD4-CB4C-ABA6-62AFC4B47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56" y="1854200"/>
            <a:ext cx="2768600" cy="35560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9DEE5D2-CABD-AA49-8ADA-8F002EEAE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2686583"/>
            <a:ext cx="6248671" cy="14848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AEA91BD-26CD-0F4A-8209-17B0E2D27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43" y="4648199"/>
            <a:ext cx="2691713" cy="1536308"/>
          </a:xfrm>
          <a:prstGeom prst="rect">
            <a:avLst/>
          </a:prstGeom>
        </p:spPr>
      </p:pic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xmlns="" id="{6051C578-EC10-9247-95EC-18A8F41DD30A}"/>
              </a:ext>
            </a:extLst>
          </p:cNvPr>
          <p:cNvSpPr/>
          <p:nvPr/>
        </p:nvSpPr>
        <p:spPr>
          <a:xfrm>
            <a:off x="2893528" y="2209800"/>
            <a:ext cx="697811" cy="476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xmlns="" id="{939F83E6-AC43-F84B-ACAF-16C71D2939D3}"/>
              </a:ext>
            </a:extLst>
          </p:cNvPr>
          <p:cNvCxnSpPr/>
          <p:nvPr/>
        </p:nvCxnSpPr>
        <p:spPr>
          <a:xfrm>
            <a:off x="0" y="4439478"/>
            <a:ext cx="122980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1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3211" y="1808726"/>
            <a:ext cx="5194300" cy="3803650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1600" dirty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문자열</a:t>
            </a:r>
            <a:r>
              <a:rPr lang="en-US" altLang="ko-KR" sz="1600" dirty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(String) </a:t>
            </a:r>
            <a:r>
              <a:rPr lang="en-US" altLang="ko-KR" dirty="0" err="1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cadena</a:t>
            </a:r>
            <a:r>
              <a:rPr lang="en-US" altLang="ko-KR" dirty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 de </a:t>
            </a:r>
            <a:r>
              <a:rPr lang="en-US" altLang="ko-KR" dirty="0" err="1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caracteres</a:t>
            </a:r>
            <a:endParaRPr lang="en-US" altLang="ko-KR" dirty="0">
              <a:latin typeface="Arial" panose="020B0604020202020204" pitchFamily="34" charset="0"/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Arial" panose="020B0604020202020204" pitchFamily="34" charset="0"/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문자열안에 따옴표를 넣고 싶을 때는 어떻게 해야 할까</a:t>
            </a:r>
            <a:r>
              <a:rPr lang="en-US" altLang="ko-KR" sz="1600" dirty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?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alert(‘</a:t>
            </a:r>
            <a:r>
              <a:rPr lang="en-US" dirty="0" err="1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egoing</a:t>
            </a:r>
            <a:r>
              <a:rPr lang="en-US" dirty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\'s </a:t>
            </a:r>
            <a:r>
              <a:rPr lang="en-US" dirty="0" err="1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javascript</a:t>
            </a:r>
            <a:r>
              <a:rPr lang="en-US" dirty="0" smtClean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’)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600" dirty="0" err="1" smtClean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이런식으로</a:t>
            </a:r>
            <a:r>
              <a:rPr lang="ko-KR" altLang="en-US" sz="1600" dirty="0" smtClean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하면 </a:t>
            </a:r>
            <a:r>
              <a:rPr lang="ko-KR" altLang="en-US" sz="1600" dirty="0" smtClean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된다</a:t>
            </a:r>
            <a:endParaRPr lang="en-US" altLang="ko-KR" sz="1600" dirty="0">
              <a:latin typeface="Arial" panose="020B0604020202020204" pitchFamily="34" charset="0"/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latin typeface="Arial" panose="020B0604020202020204" pitchFamily="34" charset="0"/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PE" altLang="ko-KR" dirty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¿Qué se debe hacer si quiere insertar las comillas en la cadena de caracteres</a:t>
            </a:r>
            <a:r>
              <a:rPr lang="en-US" altLang="ko-KR" dirty="0" smtClean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?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 err="1" smtClean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Hacerlo</a:t>
            </a:r>
            <a:r>
              <a:rPr lang="en-US" altLang="ko-KR" dirty="0" smtClean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 as</a:t>
            </a:r>
            <a:r>
              <a:rPr lang="es-PE" altLang="ko-KR" dirty="0" smtClean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í</a:t>
            </a:r>
            <a:r>
              <a:rPr lang="en-US" altLang="ko-KR" dirty="0" smtClean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: alert</a:t>
            </a:r>
            <a:r>
              <a:rPr lang="en-US" altLang="ko-KR" dirty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(‘</a:t>
            </a:r>
            <a:r>
              <a:rPr lang="en-US" altLang="ko-KR" dirty="0" err="1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egoing</a:t>
            </a:r>
            <a:r>
              <a:rPr lang="en-US" altLang="ko-KR" dirty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\'s </a:t>
            </a:r>
            <a:r>
              <a:rPr lang="en-US" altLang="ko-KR" dirty="0" err="1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javascript</a:t>
            </a:r>
            <a:r>
              <a:rPr lang="en-US" altLang="ko-KR" dirty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’)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855" y="292100"/>
            <a:ext cx="5397411" cy="616017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숫자와 </a:t>
            </a:r>
            <a:r>
              <a:rPr lang="ko-KR" altLang="en-US" sz="3000" dirty="0" smtClean="0"/>
              <a:t>문자 </a:t>
            </a:r>
            <a:r>
              <a:rPr lang="es-PE" altLang="ko-KR" sz="3200" dirty="0"/>
              <a:t>Números y letras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1CBDE82-09BE-2A4F-B2C2-201E8EE171D6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89" y="2510434"/>
            <a:ext cx="5784483" cy="1837131"/>
          </a:xfrm>
        </p:spPr>
      </p:pic>
    </p:spTree>
    <p:extLst>
      <p:ext uri="{BB962C8B-B14F-4D97-AF65-F5344CB8AC3E}">
        <p14:creationId xmlns:p14="http://schemas.microsoft.com/office/powerpoint/2010/main" val="130666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6574" y="1817573"/>
            <a:ext cx="5194300" cy="3803650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문자열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(String)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cadena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caracteres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/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dirty="0"/>
              <a:t>여러줄로 표시하고 싶다면</a:t>
            </a:r>
            <a:r>
              <a:rPr lang="en-US" altLang="ko-KR" dirty="0"/>
              <a:t>?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dirty="0"/>
              <a:t>alert("</a:t>
            </a:r>
            <a:r>
              <a:rPr lang="ko-KR" altLang="en-US" dirty="0"/>
              <a:t>안녕하세요</a:t>
            </a:r>
            <a:r>
              <a:rPr lang="en-US" altLang="ko-KR" dirty="0"/>
              <a:t>.\n</a:t>
            </a:r>
            <a:r>
              <a:rPr lang="ko-KR" altLang="en-US" dirty="0"/>
              <a:t>생활코딩의 세계에 오신 것을 환영합니다</a:t>
            </a:r>
            <a:r>
              <a:rPr lang="en-US" altLang="ko-KR" dirty="0"/>
              <a:t>"); </a:t>
            </a:r>
            <a:r>
              <a:rPr lang="ko-KR" altLang="en-US" dirty="0" smtClean="0"/>
              <a:t>이렇게 </a:t>
            </a:r>
            <a:r>
              <a:rPr lang="ko-KR" altLang="en-US" dirty="0"/>
              <a:t>한다</a:t>
            </a:r>
            <a:r>
              <a:rPr lang="en-US" altLang="ko-KR" dirty="0" smtClean="0"/>
              <a:t>.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s-P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Si quiere indicar en varias líneas como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s-PE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s-P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Hola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soy empanada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P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Se usa la barra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122" y="292100"/>
            <a:ext cx="5532877" cy="616017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숫자와 </a:t>
            </a:r>
            <a:r>
              <a:rPr lang="ko-KR" altLang="en-US" sz="3000" dirty="0" smtClean="0"/>
              <a:t>문자 </a:t>
            </a:r>
            <a:r>
              <a:rPr lang="es-PE" altLang="ko-KR" sz="3200" dirty="0"/>
              <a:t>Números y letras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2CF2BAB-7AF2-3C43-A1BE-AD7DF15AF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0" y="1827420"/>
            <a:ext cx="4178300" cy="876300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D38B32C-D91F-A446-B06B-B1A33FA36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6" y="3248401"/>
            <a:ext cx="5873094" cy="1819275"/>
          </a:xfrm>
          <a:prstGeom prst="rect">
            <a:avLst/>
          </a:prstGeom>
        </p:spPr>
      </p:pic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xmlns="" id="{CEC63420-8482-8849-A6CD-9CB474C408BE}"/>
              </a:ext>
            </a:extLst>
          </p:cNvPr>
          <p:cNvSpPr/>
          <p:nvPr/>
        </p:nvSpPr>
        <p:spPr>
          <a:xfrm>
            <a:off x="2597564" y="2717101"/>
            <a:ext cx="697811" cy="476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591" y="4988539"/>
            <a:ext cx="692614" cy="6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0427" y="1866348"/>
            <a:ext cx="5194300" cy="3803650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문자열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(String)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cadena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caracteres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문자열도 연산이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가능하다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alert("coding"+" everybody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calcular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cadena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caracteres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alert("coding"+" everybody");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922" y="292100"/>
            <a:ext cx="5016411" cy="616017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숫자와 </a:t>
            </a:r>
            <a:r>
              <a:rPr lang="ko-KR" altLang="en-US" sz="3000" dirty="0" smtClean="0"/>
              <a:t>문자 </a:t>
            </a:r>
            <a:r>
              <a:rPr lang="es-PE" altLang="ko-KR" sz="2800" dirty="0"/>
              <a:t>Números y letras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C686C1E-707C-F94A-A6C9-235D23F7A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73" y="1866348"/>
            <a:ext cx="4737100" cy="87630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ECEF6576-0530-2C41-AB8C-45ACE05F7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1" y="3315738"/>
            <a:ext cx="5442226" cy="1333345"/>
          </a:xfrm>
          <a:prstGeom prst="rect">
            <a:avLst/>
          </a:prstGeom>
        </p:spPr>
      </p:pic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xmlns="" id="{ADA686E0-B4E0-304B-AA62-CFBB940A3390}"/>
              </a:ext>
            </a:extLst>
          </p:cNvPr>
          <p:cNvSpPr/>
          <p:nvPr/>
        </p:nvSpPr>
        <p:spPr>
          <a:xfrm>
            <a:off x="2740508" y="2742648"/>
            <a:ext cx="697811" cy="476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0" y="1813339"/>
            <a:ext cx="5194300" cy="3803650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문자열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(String)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cadena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caracteres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문자열의 길이를 구할 때는 다음과 같이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구한다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alert("coding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everybody".length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quiere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calcular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el largo de la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cadena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caracteres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hágalo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manera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PE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alert("coding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everybody".length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/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456" y="344518"/>
            <a:ext cx="5465144" cy="616017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숫자와 </a:t>
            </a:r>
            <a:r>
              <a:rPr lang="ko-KR" altLang="en-US" sz="3000" dirty="0" smtClean="0"/>
              <a:t>문자 </a:t>
            </a:r>
            <a:r>
              <a:rPr lang="es-PE" altLang="ko-KR" sz="3200" dirty="0"/>
              <a:t>Números y letras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F6BFB7C-BBEE-2B41-88B5-1464ED206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90" y="1813339"/>
            <a:ext cx="4584700" cy="495300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58ABC9B5-202D-DA4A-96A9-EC99F951D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36803"/>
            <a:ext cx="5970520" cy="1319068"/>
          </a:xfrm>
          <a:prstGeom prst="rect">
            <a:avLst/>
          </a:prstGeom>
        </p:spPr>
      </p:pic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xmlns="" id="{9A17AABA-06C8-794B-9D87-532F4D8246E0}"/>
              </a:ext>
            </a:extLst>
          </p:cNvPr>
          <p:cNvSpPr/>
          <p:nvPr/>
        </p:nvSpPr>
        <p:spPr>
          <a:xfrm>
            <a:off x="2668241" y="2360020"/>
            <a:ext cx="697811" cy="476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84" y="4003146"/>
            <a:ext cx="8185150" cy="995362"/>
          </a:xfrm>
        </p:spPr>
        <p:txBody>
          <a:bodyPr/>
          <a:lstStyle/>
          <a:p>
            <a:r>
              <a:rPr lang="ko-KR" altLang="en-US" sz="3200" dirty="0" smtClean="0"/>
              <a:t>변수</a:t>
            </a:r>
            <a:r>
              <a:rPr lang="ko-KR" altLang="en-US" dirty="0" smtClean="0"/>
              <a:t> </a:t>
            </a:r>
            <a:r>
              <a:rPr lang="en-US" altLang="ko-KR" dirty="0"/>
              <a:t>Variable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2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883" y="3893080"/>
            <a:ext cx="8185150" cy="995362"/>
          </a:xfrm>
        </p:spPr>
        <p:txBody>
          <a:bodyPr/>
          <a:lstStyle/>
          <a:p>
            <a:r>
              <a:rPr lang="en-US" altLang="ko-KR" dirty="0"/>
              <a:t>¿</a:t>
            </a:r>
            <a:r>
              <a:rPr lang="en-US" altLang="ko-KR" dirty="0" err="1"/>
              <a:t>Qué</a:t>
            </a:r>
            <a:r>
              <a:rPr lang="en-US" altLang="ko-KR" dirty="0"/>
              <a:t> </a:t>
            </a:r>
            <a:r>
              <a:rPr lang="en-US" altLang="ko-KR" dirty="0" err="1"/>
              <a:t>es</a:t>
            </a:r>
            <a:r>
              <a:rPr lang="en-US" altLang="ko-KR" dirty="0"/>
              <a:t> JavaScript?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00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1801" y="1854200"/>
            <a:ext cx="6129866" cy="3803650"/>
          </a:xfrm>
        </p:spPr>
        <p:txBody>
          <a:bodyPr>
            <a:normAutofit lnSpcReduction="10000"/>
          </a:bodyPr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변수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변수는 우리가 사용할 값을 저장하는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그릇이다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변수를 사용하면 우리는 그릇에 담을 값을 저장하고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원할 때 다시 불러올 수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있다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s-PE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P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Una variable </a:t>
            </a:r>
            <a:r>
              <a:rPr lang="es-ES" altLang="ko-KR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 espacio </a:t>
            </a:r>
            <a:r>
              <a:rPr lang="es-ES" altLang="ko-KR" dirty="0" smtClean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almacenamiento que guarda el dato que vamos a utilizar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ES" altLang="ko-KR" dirty="0" smtClean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altLang="ko-KR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ellas podemos guardar datos como números, cadenas de texto, </a:t>
            </a:r>
            <a:r>
              <a:rPr lang="es-ES" altLang="ko-KR" dirty="0" smtClean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de visitantes, entre otros.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ES" altLang="ko-KR" dirty="0" smtClean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usamos la variable, podemos guardar el dato</a:t>
            </a:r>
            <a:r>
              <a:rPr lang="es-ES" altLang="ko-KR" dirty="0" smtClean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traerlo cuando queramos</a:t>
            </a:r>
            <a:endParaRPr lang="ko-KR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변수 </a:t>
            </a:r>
            <a:r>
              <a:rPr lang="en-US" altLang="ko-KR" sz="3200" dirty="0"/>
              <a:t>Variable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8" name="내용 개체 틀 7" descr="클립아트이(가) 표시된 사진&#10;&#10;자동 생성된 설명">
            <a:extLst>
              <a:ext uri="{FF2B5EF4-FFF2-40B4-BE49-F238E27FC236}">
                <a16:creationId xmlns:a16="http://schemas.microsoft.com/office/drawing/2014/main" xmlns="" id="{797E18E9-2455-314E-99ED-1A7A6CA7FA88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26" y="2339786"/>
            <a:ext cx="3805238" cy="2178428"/>
          </a:xfrm>
        </p:spPr>
      </p:pic>
    </p:spTree>
    <p:extLst>
      <p:ext uri="{BB962C8B-B14F-4D97-AF65-F5344CB8AC3E}">
        <p14:creationId xmlns:p14="http://schemas.microsoft.com/office/powerpoint/2010/main" val="17526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4668" y="779040"/>
            <a:ext cx="6389531" cy="6031592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변수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선언하기 </a:t>
            </a:r>
            <a:r>
              <a:rPr lang="es-P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Declaración de variables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변수를 선언하기 위해서는 키워드를 사용해야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한다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현재 자바스크립트에서 변수를 선언하는 키워드는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가지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let,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가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있다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declarar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la variable,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necesario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usar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las palabras claves que son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let y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JavaScript, se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palabras claves las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cuales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declaran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la variable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변수를 선언하기 위해서는 키워드와 이름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그리고 할당연산자와 저장할 값을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쓴다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mencionar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variables,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la palabra clave, el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 el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operador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asignación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(=) y el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valor que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 = 1;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let b = “name”;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c = 1+5;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변수 </a:t>
            </a:r>
            <a:r>
              <a:rPr lang="en-US" altLang="ko-KR" sz="3200" dirty="0"/>
              <a:t>Variable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6181571-C030-824B-AAA8-851935177415}"/>
              </a:ext>
            </a:extLst>
          </p:cNvPr>
          <p:cNvSpPr txBox="1"/>
          <p:nvPr/>
        </p:nvSpPr>
        <p:spPr>
          <a:xfrm>
            <a:off x="3783565" y="4919426"/>
            <a:ext cx="1219200" cy="37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const</a:t>
            </a:r>
            <a:endParaRPr kumimoji="1"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563840DE-48F3-584D-98E2-E3D126FBFBF6}"/>
              </a:ext>
            </a:extLst>
          </p:cNvPr>
          <p:cNvGrpSpPr/>
          <p:nvPr/>
        </p:nvGrpSpPr>
        <p:grpSpPr>
          <a:xfrm>
            <a:off x="854765" y="2189922"/>
            <a:ext cx="4177054" cy="1250842"/>
            <a:chOff x="702365" y="2037522"/>
            <a:chExt cx="4177054" cy="125084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3A79EE41-F376-B64D-AFE7-BCF5A37FF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10256" y="2037522"/>
              <a:ext cx="863600" cy="86360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BA5699FA-4FFD-E64D-8E10-3135AED1E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59092" y="2061818"/>
              <a:ext cx="863600" cy="8636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xmlns="" id="{33566AFB-706E-D64B-B27F-E789CA96F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07928" y="2061818"/>
              <a:ext cx="863600" cy="863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96F65EFB-D07D-EB40-88A0-37FD1B8A4CE9}"/>
                </a:ext>
              </a:extLst>
            </p:cNvPr>
            <p:cNvSpPr txBox="1"/>
            <p:nvPr/>
          </p:nvSpPr>
          <p:spPr>
            <a:xfrm>
              <a:off x="702365" y="2901122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var</a:t>
              </a:r>
              <a:endParaRPr kumimoji="1"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06B7C716-EB1A-344A-A2F6-9E37817C0419}"/>
                </a:ext>
              </a:extLst>
            </p:cNvPr>
            <p:cNvSpPr txBox="1"/>
            <p:nvPr/>
          </p:nvSpPr>
          <p:spPr>
            <a:xfrm>
              <a:off x="2152238" y="2919032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let</a:t>
              </a:r>
              <a:endParaRPr kumimoji="1"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99CF6CE-FC8D-164D-B2C5-3892DB2157B2}"/>
                </a:ext>
              </a:extLst>
            </p:cNvPr>
            <p:cNvSpPr txBox="1"/>
            <p:nvPr/>
          </p:nvSpPr>
          <p:spPr>
            <a:xfrm>
              <a:off x="3660219" y="2901122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const</a:t>
              </a:r>
              <a:endParaRPr kumimoji="1"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D2CF200-65CF-C248-B3BD-E23A131D12E5}"/>
              </a:ext>
            </a:extLst>
          </p:cNvPr>
          <p:cNvSpPr txBox="1"/>
          <p:nvPr/>
        </p:nvSpPr>
        <p:spPr>
          <a:xfrm>
            <a:off x="3796960" y="3843547"/>
            <a:ext cx="1219200" cy="37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1+5</a:t>
            </a:r>
            <a:endParaRPr kumimoji="1"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AD4E0290-1787-C049-9BD2-A5746F9F0274}"/>
              </a:ext>
            </a:extLst>
          </p:cNvPr>
          <p:cNvGrpSpPr/>
          <p:nvPr/>
        </p:nvGrpSpPr>
        <p:grpSpPr>
          <a:xfrm>
            <a:off x="815875" y="3794836"/>
            <a:ext cx="4156799" cy="1980972"/>
            <a:chOff x="815875" y="3794836"/>
            <a:chExt cx="4156799" cy="19809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49AB9418-7961-EB40-A01F-9CEFD337B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33602" y="4033078"/>
              <a:ext cx="863600" cy="88634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9BC50DE6-5F4D-7743-980F-BDB89E2AD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82438" y="4058014"/>
              <a:ext cx="863600" cy="88634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AC7576D6-92E1-3346-B334-9F98920AF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31274" y="4058014"/>
              <a:ext cx="863600" cy="8863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EA60E01-2047-E944-9478-19731B1747A1}"/>
                </a:ext>
              </a:extLst>
            </p:cNvPr>
            <p:cNvSpPr txBox="1"/>
            <p:nvPr/>
          </p:nvSpPr>
          <p:spPr>
            <a:xfrm>
              <a:off x="825711" y="4919426"/>
              <a:ext cx="1219200" cy="379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var</a:t>
              </a:r>
              <a:endParaRPr kumimoji="1"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25BD79F-8065-E747-8B8A-ACBD73297B9C}"/>
                </a:ext>
              </a:extLst>
            </p:cNvPr>
            <p:cNvSpPr txBox="1"/>
            <p:nvPr/>
          </p:nvSpPr>
          <p:spPr>
            <a:xfrm>
              <a:off x="2275584" y="4937808"/>
              <a:ext cx="1219200" cy="379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let</a:t>
              </a:r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6EE6E01-B11C-5B4E-82BE-D62806B593A7}"/>
                </a:ext>
              </a:extLst>
            </p:cNvPr>
            <p:cNvSpPr txBox="1"/>
            <p:nvPr/>
          </p:nvSpPr>
          <p:spPr>
            <a:xfrm>
              <a:off x="841793" y="5396745"/>
              <a:ext cx="1219200" cy="379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a</a:t>
              </a:r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4F3D7968-889E-F94A-AF95-68EFA49DD0BA}"/>
                </a:ext>
              </a:extLst>
            </p:cNvPr>
            <p:cNvSpPr txBox="1"/>
            <p:nvPr/>
          </p:nvSpPr>
          <p:spPr>
            <a:xfrm>
              <a:off x="3753474" y="5396746"/>
              <a:ext cx="1219200" cy="379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c</a:t>
              </a:r>
              <a:endParaRPr kumimoji="1"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32A0F7D-AF81-614A-8A03-F1FBD5C38515}"/>
                </a:ext>
              </a:extLst>
            </p:cNvPr>
            <p:cNvSpPr txBox="1"/>
            <p:nvPr/>
          </p:nvSpPr>
          <p:spPr>
            <a:xfrm>
              <a:off x="2275584" y="5396747"/>
              <a:ext cx="1219200" cy="379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b</a:t>
              </a:r>
              <a:endParaRPr kumimoji="1"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0A2421D-F0B9-8D4D-BFD3-E484A4AD780E}"/>
                </a:ext>
              </a:extLst>
            </p:cNvPr>
            <p:cNvSpPr txBox="1"/>
            <p:nvPr/>
          </p:nvSpPr>
          <p:spPr>
            <a:xfrm>
              <a:off x="815875" y="3794836"/>
              <a:ext cx="1219200" cy="379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0E29543E-C9A4-4540-8EDB-0234DF0828D1}"/>
                </a:ext>
              </a:extLst>
            </p:cNvPr>
            <p:cNvSpPr txBox="1"/>
            <p:nvPr/>
          </p:nvSpPr>
          <p:spPr>
            <a:xfrm>
              <a:off x="2304638" y="382854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“name”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355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7922" y="880533"/>
            <a:ext cx="5404677" cy="5257799"/>
          </a:xfrm>
        </p:spPr>
        <p:txBody>
          <a:bodyPr>
            <a:normAutofit fontScale="62500" lnSpcReduction="20000"/>
          </a:bodyPr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Palabra clave </a:t>
            </a:r>
            <a:r>
              <a:rPr lang="en-US" altLang="ko-KR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altLang="ko-KR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2300" dirty="0">
                <a:latin typeface="Arial" panose="020B0604020202020204" pitchFamily="34" charset="0"/>
                <a:cs typeface="Arial" panose="020B0604020202020204" pitchFamily="34" charset="0"/>
              </a:rPr>
              <a:t>일반적으로 변수를 선언할 때는</a:t>
            </a:r>
            <a:r>
              <a:rPr lang="en-US" altLang="ko-KR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3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ko-KR" alt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키워드를 </a:t>
            </a:r>
            <a:r>
              <a:rPr lang="ko-KR" alt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사용한다</a:t>
            </a:r>
            <a:endParaRPr lang="en-US" altLang="ko-KR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2300" dirty="0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ko-KR" altLang="en-US" sz="2300" dirty="0">
                <a:latin typeface="Arial" panose="020B0604020202020204" pitchFamily="34" charset="0"/>
                <a:cs typeface="Arial" panose="020B0604020202020204" pitchFamily="34" charset="0"/>
              </a:rPr>
              <a:t>키워드와 역할이 </a:t>
            </a:r>
            <a:r>
              <a:rPr lang="ko-KR" alt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비슷하다</a:t>
            </a:r>
            <a:endParaRPr lang="en-US" altLang="ko-KR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Generalmente</a:t>
            </a:r>
            <a:r>
              <a:rPr lang="en-US" altLang="ko-KR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, se </a:t>
            </a:r>
            <a:r>
              <a:rPr lang="en-US" altLang="ko-KR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r>
              <a:rPr lang="en-US" altLang="ko-KR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la palabra clave </a:t>
            </a:r>
            <a:r>
              <a:rPr lang="en-US" altLang="ko-KR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altLang="ko-KR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ko-KR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declarar</a:t>
            </a:r>
            <a:r>
              <a:rPr lang="en-US" altLang="ko-KR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altLang="ko-KR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variable </a:t>
            </a:r>
            <a:endParaRPr lang="en-US" altLang="ko-KR" sz="2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Su </a:t>
            </a:r>
            <a:r>
              <a:rPr lang="en-US" altLang="ko-KR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papel</a:t>
            </a:r>
            <a:r>
              <a:rPr lang="en-US" altLang="ko-KR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altLang="ko-KR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parecido</a:t>
            </a:r>
            <a:r>
              <a:rPr lang="en-US" altLang="ko-KR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a la palabra clave let</a:t>
            </a:r>
            <a:endParaRPr lang="en-US" altLang="ko-KR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Palabra clave let</a:t>
            </a:r>
            <a:endParaRPr lang="en-US" altLang="ko-KR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자바최신 버전 </a:t>
            </a:r>
            <a:r>
              <a:rPr lang="ko-KR" altLang="en-US" sz="2300" dirty="0">
                <a:latin typeface="Arial" panose="020B0604020202020204" pitchFamily="34" charset="0"/>
                <a:cs typeface="Arial" panose="020B0604020202020204" pitchFamily="34" charset="0"/>
              </a:rPr>
              <a:t>부터 생긴 키워드로 </a:t>
            </a:r>
            <a:r>
              <a:rPr lang="en-US" altLang="ko-KR" sz="2300" dirty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ko-KR" alt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키워드와 같이 변수를 생성할 때 </a:t>
            </a:r>
            <a:r>
              <a:rPr lang="ko-KR" alt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쓰인다</a:t>
            </a:r>
            <a:endParaRPr lang="en-US" altLang="ko-KR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altLang="ko-KR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r>
              <a:rPr lang="en-US" altLang="ko-KR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junto con la palabra clave </a:t>
            </a:r>
            <a:r>
              <a:rPr lang="en-US" altLang="ko-KR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altLang="ko-KR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r>
              <a:rPr lang="en-US" altLang="ko-KR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forma </a:t>
            </a:r>
            <a:r>
              <a:rPr lang="en-US" altLang="ko-KR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altLang="ko-KR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variable. </a:t>
            </a:r>
            <a:r>
              <a:rPr lang="en-US" altLang="ko-KR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en-US" altLang="ko-KR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palabra clave </a:t>
            </a:r>
            <a:r>
              <a:rPr lang="en-US" altLang="ko-KR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naci</a:t>
            </a:r>
            <a:r>
              <a:rPr lang="es-PE" altLang="ko-KR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ó desde la última versión de JavaScript</a:t>
            </a:r>
            <a:endParaRPr lang="en-US" altLang="ko-KR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Palabra clave </a:t>
            </a:r>
            <a:r>
              <a:rPr lang="en-US" altLang="ko-KR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endParaRPr lang="en-US" altLang="ko-KR" sz="2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자바 최신 버전부터 생긴 키워드로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키워드를 이용해서 만든 변수는 값을 변경할 수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없다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PE" altLang="ko-KR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Esta palabra clave también </a:t>
            </a:r>
            <a:r>
              <a:rPr lang="en-US" altLang="ko-KR" sz="2900" dirty="0" err="1">
                <a:latin typeface="Arial" panose="020B0604020202020204" pitchFamily="34" charset="0"/>
                <a:cs typeface="Arial" panose="020B0604020202020204" pitchFamily="34" charset="0"/>
              </a:rPr>
              <a:t>naci</a:t>
            </a:r>
            <a:r>
              <a:rPr lang="es-PE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ó desde la última versión de </a:t>
            </a:r>
            <a:r>
              <a:rPr lang="es-PE" altLang="ko-KR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y la variable que fue creado por la palabra clave const, no puede cambiar el valor</a:t>
            </a:r>
            <a:endParaRPr lang="en-US" altLang="ko-KR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endParaRPr lang="en-US" altLang="ko-KR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/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변수 </a:t>
            </a:r>
            <a:r>
              <a:rPr lang="en-US" altLang="ko-KR" sz="3200" dirty="0"/>
              <a:t>Variable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2D6FFB1B-2C3F-244A-9EA7-7FA44A02B4EC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14" y="1937578"/>
            <a:ext cx="5744190" cy="2982843"/>
          </a:xfrm>
        </p:spPr>
      </p:pic>
    </p:spTree>
    <p:extLst>
      <p:ext uri="{BB962C8B-B14F-4D97-AF65-F5344CB8AC3E}">
        <p14:creationId xmlns:p14="http://schemas.microsoft.com/office/powerpoint/2010/main" val="32382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019147"/>
            <a:ext cx="11093450" cy="995362"/>
          </a:xfrm>
        </p:spPr>
        <p:txBody>
          <a:bodyPr>
            <a:normAutofit fontScale="90000"/>
          </a:bodyPr>
          <a:lstStyle/>
          <a:p>
            <a:r>
              <a:rPr lang="ko-KR" altLang="en-US" sz="2700" dirty="0"/>
              <a:t>주석</a:t>
            </a:r>
            <a:r>
              <a:rPr lang="en-US" altLang="ko-KR" sz="2700" dirty="0"/>
              <a:t>,</a:t>
            </a:r>
            <a:r>
              <a:rPr lang="ko-KR" altLang="en-US" sz="2700" dirty="0"/>
              <a:t> 줄바꿈</a:t>
            </a:r>
            <a:r>
              <a:rPr lang="en-US" altLang="ko-KR" sz="2700" dirty="0"/>
              <a:t>,</a:t>
            </a:r>
            <a:r>
              <a:rPr lang="ko-KR" altLang="en-US" sz="2700" dirty="0"/>
              <a:t> </a:t>
            </a:r>
            <a:r>
              <a:rPr lang="ko-KR" altLang="en-US" sz="2700" dirty="0" smtClean="0"/>
              <a:t>여백 </a:t>
            </a:r>
            <a:r>
              <a:rPr lang="es-PE" altLang="ko-KR" sz="2700" dirty="0" smtClean="0"/>
              <a:t/>
            </a:r>
            <a:br>
              <a:rPr lang="es-PE" altLang="ko-KR" sz="2700" dirty="0" smtClean="0"/>
            </a:br>
            <a:r>
              <a:rPr lang="en-US" altLang="ko-KR" dirty="0" err="1" smtClean="0"/>
              <a:t>Comentario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cambiar</a:t>
            </a:r>
            <a:r>
              <a:rPr lang="en-US" altLang="ko-KR" dirty="0" smtClean="0"/>
              <a:t> de </a:t>
            </a:r>
            <a:r>
              <a:rPr lang="es-PE" altLang="ko-KR" dirty="0" smtClean="0"/>
              <a:t>línea y espacio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8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538" y="1054099"/>
            <a:ext cx="6875462" cy="6498167"/>
          </a:xfrm>
        </p:spPr>
        <p:txBody>
          <a:bodyPr>
            <a:noAutofit/>
          </a:bodyPr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주석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Comentario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s-P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컴퓨터가 실행하지는 않는 문장들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코드를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보는 사람이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코드를 쉽게 이해하기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위해서 적어놓는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문장들</a:t>
            </a:r>
            <a:endParaRPr lang="es-PE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s-P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Son las oraciones que la computadora no ejecuta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s-P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Escribe estos comentarios para entender mejor los códigos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한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줄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주석 </a:t>
            </a:r>
            <a:r>
              <a:rPr lang="es-P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comentario de una línea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를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이용하면 뒤에쓰는 문장은 모두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컴퓨터가 실행하지 않는다</a:t>
            </a:r>
            <a:endParaRPr lang="es-PE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P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Si usa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s-P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 la computadora no lee ni ejecuta la oración escrita despúes de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여러줄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주석 </a:t>
            </a:r>
            <a:r>
              <a:rPr lang="es-P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comentario de varias líneas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사이에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문장을 집어넣으면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모두 컴퓨터가 실행하지 않는다</a:t>
            </a:r>
            <a:endParaRPr lang="es-PE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Si mete las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oraciones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entre </a:t>
            </a: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 la computadora no lee ni ejecuta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300" y="292100"/>
            <a:ext cx="10318132" cy="61601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주석</a:t>
            </a:r>
            <a:r>
              <a:rPr lang="en-US" altLang="ko-KR" sz="2000" dirty="0"/>
              <a:t>,</a:t>
            </a:r>
            <a:r>
              <a:rPr lang="ko-KR" altLang="en-US" sz="2000" dirty="0"/>
              <a:t> 줄바꿈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여백 </a:t>
            </a:r>
            <a:r>
              <a:rPr lang="en-US" altLang="ko-KR" sz="3200" dirty="0" err="1" smtClean="0"/>
              <a:t>Comentario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cambiar</a:t>
            </a:r>
            <a:r>
              <a:rPr lang="en-US" altLang="ko-KR" sz="3200" dirty="0"/>
              <a:t> la </a:t>
            </a:r>
            <a:r>
              <a:rPr lang="es-PE" altLang="ko-KR" sz="3200" dirty="0"/>
              <a:t>línea y espacio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2286CB2C-64C3-CD40-9449-A6FC42BAE49B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33" y="2617318"/>
            <a:ext cx="3805238" cy="1871014"/>
          </a:xfrm>
        </p:spPr>
      </p:pic>
    </p:spTree>
    <p:extLst>
      <p:ext uri="{BB962C8B-B14F-4D97-AF65-F5344CB8AC3E}">
        <p14:creationId xmlns:p14="http://schemas.microsoft.com/office/powerpoint/2010/main" val="74210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033" y="1131196"/>
            <a:ext cx="5194300" cy="5156212"/>
          </a:xfrm>
        </p:spPr>
        <p:txBody>
          <a:bodyPr>
            <a:noAutofit/>
          </a:bodyPr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코드에서의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여백 </a:t>
            </a: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P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spacio en el código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자바스크립트 코드에서는 한 문장이 끝날 때는 뒤에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를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붙인다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s-P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En el código de JavaScript, se pone ;(punto y coma) cuando termina una oración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를 기준으로 문장을 나누기 때문에 문장과 문장 사이에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또는 문장 내부에서 공백은 가독성의 차이일 뿐이지 실제 코드에는 영향을 주지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않는다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s-P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Al separar la oración con punto y coma, el espacio entre las frases</a:t>
            </a: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forma una diferencia legible haciendo que dicho espacio no afecte el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código real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a=1;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(a);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523" y="302676"/>
            <a:ext cx="8775611" cy="61601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주석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줄바꿈</a:t>
            </a:r>
            <a:r>
              <a:rPr lang="en-US" altLang="ko-KR" sz="1800" dirty="0"/>
              <a:t>,</a:t>
            </a:r>
            <a:r>
              <a:rPr lang="ko-KR" altLang="en-US" sz="1800" dirty="0"/>
              <a:t> 여백 </a:t>
            </a:r>
            <a:r>
              <a:rPr lang="en-US" altLang="ko-KR" sz="2800" dirty="0" err="1"/>
              <a:t>Comentario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cambiar</a:t>
            </a:r>
            <a:r>
              <a:rPr lang="en-US" altLang="ko-KR" sz="2800" dirty="0"/>
              <a:t> la </a:t>
            </a:r>
            <a:r>
              <a:rPr lang="es-PE" altLang="ko-KR" sz="2800" dirty="0"/>
              <a:t>línea y espacio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98B33F06-F6F1-C943-8083-2141EEBAE230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9" y="1854200"/>
            <a:ext cx="3805238" cy="1871014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E67036C-FC12-E94D-BEAE-7ED845C7D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4316579"/>
            <a:ext cx="5411789" cy="1970829"/>
          </a:xfrm>
          <a:prstGeom prst="rect">
            <a:avLst/>
          </a:prstGeom>
        </p:spPr>
      </p:pic>
      <p:sp>
        <p:nvSpPr>
          <p:cNvPr id="11" name="등호 10">
            <a:extLst>
              <a:ext uri="{FF2B5EF4-FFF2-40B4-BE49-F238E27FC236}">
                <a16:creationId xmlns:a16="http://schemas.microsoft.com/office/drawing/2014/main" xmlns="" id="{60705DFA-6687-1646-A668-224C8B5EDC00}"/>
              </a:ext>
            </a:extLst>
          </p:cNvPr>
          <p:cNvSpPr/>
          <p:nvPr/>
        </p:nvSpPr>
        <p:spPr>
          <a:xfrm>
            <a:off x="2557670" y="3725214"/>
            <a:ext cx="1682058" cy="591365"/>
          </a:xfrm>
          <a:prstGeom prst="mathEqual">
            <a:avLst>
              <a:gd name="adj1" fmla="val 23520"/>
              <a:gd name="adj2" fmla="val 7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509644"/>
            <a:ext cx="9172576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는 웹브라우저에서 웹페이지문서를 사용자의 반응에 맞추어 변경하기 위해서 만들어진 언어입니다</a:t>
            </a:r>
            <a:endParaRPr lang="es-PE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JavaScript, es uno de los más potentes e importantes lenguajes de programación en la actualidad, por tres enfoques claros: es útil, práctico y está disponible en cualquier navegador web</a:t>
            </a:r>
          </a:p>
          <a:p>
            <a:pPr marL="0" indent="0">
              <a:buNone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만약 여러분들이 웹페이지를 만들고자 한다면 자바스크립트는 필수 입니다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Si ustedes quieren crear una página web, JS es obligatorio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89" y="292100"/>
            <a:ext cx="4931744" cy="616017"/>
          </a:xfrm>
        </p:spPr>
        <p:txBody>
          <a:bodyPr/>
          <a:lstStyle/>
          <a:p>
            <a:r>
              <a:rPr lang="en-US" altLang="ko-KR" dirty="0"/>
              <a:t>¿</a:t>
            </a:r>
            <a:r>
              <a:rPr lang="en-US" altLang="ko-KR" dirty="0" err="1"/>
              <a:t>Qué</a:t>
            </a:r>
            <a:r>
              <a:rPr lang="en-US" altLang="ko-KR" dirty="0"/>
              <a:t> </a:t>
            </a:r>
            <a:r>
              <a:rPr lang="en-US" altLang="ko-KR" dirty="0" err="1"/>
              <a:t>es</a:t>
            </a:r>
            <a:r>
              <a:rPr lang="en-US" altLang="ko-KR" dirty="0"/>
              <a:t> JavaScript?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69" y="2805320"/>
            <a:ext cx="2660374" cy="266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08" y="3893311"/>
            <a:ext cx="11204792" cy="99536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¿</a:t>
            </a:r>
            <a:r>
              <a:rPr lang="en-US" altLang="ko-KR" dirty="0" err="1"/>
              <a:t>Por</a:t>
            </a:r>
            <a:r>
              <a:rPr lang="en-US" altLang="ko-KR" dirty="0"/>
              <a:t> </a:t>
            </a:r>
            <a:r>
              <a:rPr lang="en-US" altLang="ko-KR" dirty="0" err="1"/>
              <a:t>qué</a:t>
            </a:r>
            <a:r>
              <a:rPr lang="en-US" altLang="ko-KR" dirty="0"/>
              <a:t> </a:t>
            </a:r>
            <a:r>
              <a:rPr lang="en-US" altLang="ko-KR" dirty="0" err="1"/>
              <a:t>estudiamos</a:t>
            </a:r>
            <a:r>
              <a:rPr lang="en-US" altLang="ko-KR" dirty="0"/>
              <a:t> JavaScript?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27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4" y="1556993"/>
            <a:ext cx="9172576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그렇다면 코딩을 자바스크립트로 시작해야 할 이유가 있을까요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¿Habrá razón para empezar a hacer coding con Javascript? </a:t>
            </a:r>
            <a:endParaRPr lang="es-PE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자바스크립트는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우선 배우기가 쉽습니다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Javascript es fácil de aprender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프로그래머가 코드를 치고 실행하는 순간부터 실시간으로 문법을 해석하기 때문에 다른 언어에서 고려해야할 사항들을 고려하지 않아도 됩니다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Desde el momento en que el programador escribe y ejecuta coding, interpreta gramática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tiempo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real, as</a:t>
            </a: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í que no es necesario considerar tant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cosas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otro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lenguaje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programa</a:t>
            </a: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ción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5" y="292100"/>
            <a:ext cx="5930811" cy="61601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¿</a:t>
            </a:r>
            <a:r>
              <a:rPr lang="en-US" altLang="ko-KR" sz="2800" dirty="0" err="1"/>
              <a:t>Por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qué</a:t>
            </a:r>
            <a:r>
              <a:rPr lang="en-US" altLang="ko-KR" sz="2800" dirty="0"/>
              <a:t> </a:t>
            </a:r>
            <a:r>
              <a:rPr lang="en-US" altLang="ko-KR" sz="2800" dirty="0" err="1"/>
              <a:t>estudiamos</a:t>
            </a:r>
            <a:r>
              <a:rPr lang="en-US" altLang="ko-KR" sz="2800" dirty="0"/>
              <a:t> JavaScript?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225" y="4792133"/>
            <a:ext cx="3266841" cy="206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또 다른 이유로는 점점 커져가는 자바스크립트 플랫폼을 이유로 들 수 있습니다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á creciendo la plataforma de Javascript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자바스크립트는 이제 웹 브라우저에서만 사용하는 언어가 아니고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앱을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만들때에도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컴퓨터의 응용프로그램을 만들 때에도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웹사이트의 서버를 만들 때에도 사용할 수 있습니다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Javascript no es un lenguaje de programación que </a:t>
            </a:r>
            <a:r>
              <a:rPr lang="es-P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solo se usa en </a:t>
            </a: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el navegador web, sino que </a:t>
            </a:r>
            <a:r>
              <a:rPr lang="es-P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también se usa al crear una </a:t>
            </a: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aplicación, programación y el servidor del sitio web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273661"/>
            <a:ext cx="6007011" cy="616017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¿</a:t>
            </a:r>
            <a:r>
              <a:rPr lang="en-US" altLang="ko-KR" sz="3200" dirty="0" err="1"/>
              <a:t>Por</a:t>
            </a:r>
            <a:r>
              <a:rPr lang="en-US" altLang="ko-KR" sz="3200" dirty="0"/>
              <a:t> </a:t>
            </a:r>
            <a:r>
              <a:rPr lang="en-US" altLang="ko-KR" sz="3200" dirty="0" err="1"/>
              <a:t>qué</a:t>
            </a:r>
            <a:r>
              <a:rPr lang="en-US" altLang="ko-KR" sz="3200" dirty="0"/>
              <a:t> </a:t>
            </a:r>
            <a:r>
              <a:rPr lang="en-US" altLang="ko-KR" sz="3200" dirty="0" err="1"/>
              <a:t>estudiamos</a:t>
            </a:r>
            <a:r>
              <a:rPr lang="en-US" altLang="ko-KR" sz="3200" dirty="0"/>
              <a:t> JavaScript?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xmlns="" id="{030F1D08-BF71-3C49-B4CE-03DBA048B5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65" y="4736152"/>
            <a:ext cx="2962965" cy="1551256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xmlns="" id="{02316848-E9CD-4F49-824F-5BF09770E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27" y="3322100"/>
            <a:ext cx="2965003" cy="1228858"/>
          </a:xfrm>
          <a:prstGeom prst="rect">
            <a:avLst/>
          </a:prstGeom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xmlns="" id="{E79ABD4B-9F73-7649-85D0-44483C3AEE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56" y="1290306"/>
            <a:ext cx="2662746" cy="163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07" y="1854199"/>
            <a:ext cx="6825889" cy="3552687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89" y="403639"/>
            <a:ext cx="6277946" cy="616017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¿</a:t>
            </a:r>
            <a:r>
              <a:rPr lang="en-US" altLang="ko-KR" sz="3200" dirty="0" err="1"/>
              <a:t>Por</a:t>
            </a:r>
            <a:r>
              <a:rPr lang="en-US" altLang="ko-KR" sz="3200" dirty="0"/>
              <a:t> </a:t>
            </a:r>
            <a:r>
              <a:rPr lang="en-US" altLang="ko-KR" sz="3200" dirty="0" err="1"/>
              <a:t>qué</a:t>
            </a:r>
            <a:r>
              <a:rPr lang="en-US" altLang="ko-KR" sz="3200" dirty="0"/>
              <a:t> </a:t>
            </a:r>
            <a:r>
              <a:rPr lang="en-US" altLang="ko-KR" sz="3200" dirty="0" err="1"/>
              <a:t>estudiamos</a:t>
            </a:r>
            <a:r>
              <a:rPr lang="en-US" altLang="ko-KR" sz="3200" dirty="0"/>
              <a:t> JavaScript?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2B59480-0510-0E44-915A-E71337EA6C1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18628" y="1854199"/>
            <a:ext cx="3805200" cy="3803650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자바스크립트 하나로 우리는 많은 부분을 해결하고 만들어나갈 수 있습니다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Solo con el </a:t>
            </a:r>
            <a:r>
              <a:rPr lang="es-P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, podemos crear y solucionar muchas partes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위의 이유로 컴퓨터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언어중에서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현재 각광받는 언어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위가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자바스크립트입니다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Por lo tanto, JavaScript ocupa el primer puesto entre los lenguajes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programa</a:t>
            </a: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ción más utilizados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94" y="3000474"/>
            <a:ext cx="5790406" cy="135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우리는 자바스크립트의 처음 출발점인 웹을 이용해서 자바스크립트를 공부할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것입니다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Estudiemos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juntos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utilizando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523" y="292100"/>
            <a:ext cx="5795344" cy="616017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¿</a:t>
            </a:r>
            <a:r>
              <a:rPr lang="en-US" altLang="ko-KR" sz="3200" dirty="0" err="1"/>
              <a:t>Por</a:t>
            </a:r>
            <a:r>
              <a:rPr lang="en-US" altLang="ko-KR" sz="3200" dirty="0"/>
              <a:t> </a:t>
            </a:r>
            <a:r>
              <a:rPr lang="en-US" altLang="ko-KR" sz="3200" dirty="0" err="1"/>
              <a:t>qué</a:t>
            </a:r>
            <a:r>
              <a:rPr lang="en-US" altLang="ko-KR" sz="3200" dirty="0"/>
              <a:t> </a:t>
            </a:r>
            <a:r>
              <a:rPr lang="en-US" altLang="ko-KR" sz="3200" dirty="0" err="1"/>
              <a:t>estudiamos</a:t>
            </a:r>
            <a:r>
              <a:rPr lang="en-US" altLang="ko-KR" sz="3200" dirty="0"/>
              <a:t> JavaScript?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9" y="1937578"/>
            <a:ext cx="5159349" cy="348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245" y="4757607"/>
            <a:ext cx="9814403" cy="995362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숫자와 </a:t>
            </a:r>
            <a:r>
              <a:rPr lang="ko-KR" altLang="en-US" sz="3600" dirty="0" smtClean="0"/>
              <a:t>문자 </a:t>
            </a:r>
            <a:r>
              <a:rPr lang="es-PE" altLang="ko-KR" dirty="0"/>
              <a:t>N</a:t>
            </a:r>
            <a:r>
              <a:rPr lang="es-PE" altLang="ko-KR" dirty="0" smtClean="0"/>
              <a:t>úmeros </a:t>
            </a:r>
            <a:r>
              <a:rPr lang="es-PE" altLang="ko-KR" dirty="0"/>
              <a:t>y letras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5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4027</TotalTime>
  <Words>1462</Words>
  <Application>Microsoft Office PowerPoint</Application>
  <PresentationFormat>와이드스크린</PresentationFormat>
  <Paragraphs>274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HY견명조</vt:lpstr>
      <vt:lpstr>맑은 고딕</vt:lpstr>
      <vt:lpstr>한둥근체 돋움</vt:lpstr>
      <vt:lpstr>한둥근체 제목</vt:lpstr>
      <vt:lpstr>Arial</vt:lpstr>
      <vt:lpstr>Office 테마</vt:lpstr>
      <vt:lpstr>PowerPoint 프레젠테이션</vt:lpstr>
      <vt:lpstr>¿Qué es JavaScript?</vt:lpstr>
      <vt:lpstr>¿Qué es JavaScript?</vt:lpstr>
      <vt:lpstr>¿Por qué estudiamos JavaScript?</vt:lpstr>
      <vt:lpstr>¿Por qué estudiamos JavaScript?</vt:lpstr>
      <vt:lpstr>¿Por qué estudiamos JavaScript?</vt:lpstr>
      <vt:lpstr>¿Por qué estudiamos JavaScript?</vt:lpstr>
      <vt:lpstr>¿Por qué estudiamos JavaScript?</vt:lpstr>
      <vt:lpstr>숫자와 문자 Números y letras </vt:lpstr>
      <vt:lpstr>숫자와 문자 Números y letras </vt:lpstr>
      <vt:lpstr>숫자와 문자 Números y letras </vt:lpstr>
      <vt:lpstr>숫자와 문자 Números y letras</vt:lpstr>
      <vt:lpstr>숫자와 문자 Números y letras</vt:lpstr>
      <vt:lpstr>숫자와 문자 Números y letras</vt:lpstr>
      <vt:lpstr>숫자와 문자 Números y letras</vt:lpstr>
      <vt:lpstr>숫자와 문자 Números y letras</vt:lpstr>
      <vt:lpstr>숫자와 문자 Números y letras</vt:lpstr>
      <vt:lpstr>숫자와 문자 Números y letras</vt:lpstr>
      <vt:lpstr>변수 Variable</vt:lpstr>
      <vt:lpstr>변수 Variable</vt:lpstr>
      <vt:lpstr>변수 Variable</vt:lpstr>
      <vt:lpstr>변수 Variable</vt:lpstr>
      <vt:lpstr>주석, 줄바꿈, 여백  Comentario, cambiar de línea y espacio</vt:lpstr>
      <vt:lpstr>주석, 줄바꿈, 여백 Comentario, cambiar la línea y espacio</vt:lpstr>
      <vt:lpstr>주석, 줄바꿈, 여백 Comentario, cambiar la línea y espacio</vt:lpstr>
      <vt:lpstr>Practice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userpc</cp:lastModifiedBy>
  <cp:revision>392</cp:revision>
  <cp:lastPrinted>2019-07-24T14:30:56Z</cp:lastPrinted>
  <dcterms:created xsi:type="dcterms:W3CDTF">2017-09-02T05:32:31Z</dcterms:created>
  <dcterms:modified xsi:type="dcterms:W3CDTF">2019-08-20T01:21:40Z</dcterms:modified>
</cp:coreProperties>
</file>