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57" r:id="rId4"/>
    <p:sldId id="261" r:id="rId5"/>
    <p:sldId id="264" r:id="rId6"/>
    <p:sldId id="297" r:id="rId7"/>
    <p:sldId id="267" r:id="rId8"/>
    <p:sldId id="270" r:id="rId9"/>
    <p:sldId id="291" r:id="rId10"/>
    <p:sldId id="282" r:id="rId11"/>
    <p:sldId id="283" r:id="rId12"/>
    <p:sldId id="284" r:id="rId13"/>
    <p:sldId id="285" r:id="rId14"/>
    <p:sldId id="286" r:id="rId15"/>
    <p:sldId id="287" r:id="rId16"/>
    <p:sldId id="298" r:id="rId17"/>
    <p:sldId id="288" r:id="rId18"/>
    <p:sldId id="299" r:id="rId19"/>
    <p:sldId id="281" r:id="rId20"/>
    <p:sldId id="289" r:id="rId21"/>
    <p:sldId id="292" r:id="rId22"/>
    <p:sldId id="293" r:id="rId23"/>
    <p:sldId id="290" r:id="rId24"/>
    <p:sldId id="295" r:id="rId25"/>
    <p:sldId id="296" r:id="rId26"/>
    <p:sldId id="29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9700" y="2134394"/>
            <a:ext cx="7607562" cy="3364706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JavaScript?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estudiamos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JavaScript? </a:t>
            </a: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Comentario,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Índice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5226" y="1854199"/>
            <a:ext cx="5506761" cy="380365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números y letras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Existen muchos tipos de dat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JavaScript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Entre los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ás usados se emplean el uso de caracteres numéricos(números) y alfanuméricos(letras)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Vamos a ver cómo calcular y expresar los números y letras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5956211" cy="616017"/>
          </a:xfrm>
        </p:spPr>
        <p:txBody>
          <a:bodyPr>
            <a:normAutofit fontScale="90000"/>
          </a:bodyPr>
          <a:lstStyle/>
          <a:p>
            <a:r>
              <a:rPr lang="es-PE" altLang="ko-KR" sz="3200" dirty="0"/>
              <a:t>Números y letras</a:t>
            </a: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1BB9BE3-611A-D14C-BE10-C74A73CDB6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8812"/>
            <a:ext cx="5720512" cy="2586284"/>
          </a:xfrm>
        </p:spPr>
      </p:pic>
    </p:spTree>
    <p:extLst>
      <p:ext uri="{BB962C8B-B14F-4D97-AF65-F5344CB8AC3E}">
        <p14:creationId xmlns:p14="http://schemas.microsoft.com/office/powerpoint/2010/main" val="71695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6954" y="3984232"/>
            <a:ext cx="8357776" cy="242453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Los caracteres numéricos están conformados por números enteros y números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decimales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Javascript reconoce el número sin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comillas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comando)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55" y="444972"/>
            <a:ext cx="5786877" cy="616017"/>
          </a:xfrm>
        </p:spPr>
        <p:txBody>
          <a:bodyPr>
            <a:normAutofit fontScale="90000"/>
          </a:bodyPr>
          <a:lstStyle/>
          <a:p>
            <a:r>
              <a:rPr lang="es-PE" altLang="ko-KR" sz="3200" dirty="0"/>
              <a:t>Números y letras</a:t>
            </a:r>
            <a:br>
              <a:rPr lang="en-US" altLang="ko-KR" sz="3200" dirty="0"/>
            </a:b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A5E3718-7A79-E644-BF83-112D743B0B3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54" y="1060989"/>
            <a:ext cx="8357776" cy="2789023"/>
          </a:xfrm>
        </p:spPr>
      </p:pic>
    </p:spTree>
    <p:extLst>
      <p:ext uri="{BB962C8B-B14F-4D97-AF65-F5344CB8AC3E}">
        <p14:creationId xmlns:p14="http://schemas.microsoft.com/office/powerpoint/2010/main" val="105028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194" y="1681541"/>
            <a:ext cx="6323806" cy="4605867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Números y letras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Con los comandos numéricos se pueden </a:t>
            </a: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realizar cuatro operaciones fundamentales(de aritmética):</a:t>
            </a: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adición, sustracción, multiplicación y división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multiplica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asterisco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Cuando divide usa la barra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90" y="292100"/>
            <a:ext cx="5363544" cy="616017"/>
          </a:xfrm>
        </p:spPr>
        <p:txBody>
          <a:bodyPr>
            <a:normAutofit/>
          </a:bodyPr>
          <a:lstStyle/>
          <a:p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EC1AC89-44E9-6647-8CD4-EFC89F29C9C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94" y="1950830"/>
            <a:ext cx="4442413" cy="2956339"/>
          </a:xfrm>
        </p:spPr>
      </p:pic>
    </p:spTree>
    <p:extLst>
      <p:ext uri="{BB962C8B-B14F-4D97-AF65-F5344CB8AC3E}">
        <p14:creationId xmlns:p14="http://schemas.microsoft.com/office/powerpoint/2010/main" val="3108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370" y="1854199"/>
            <a:ext cx="5855618" cy="433493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Números y letras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En JavaScript, puede realizar un cálculo aritmétrico más complejo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Math.pow(</a:t>
            </a:r>
            <a:r>
              <a:rPr lang="en-US" sz="1400" dirty="0">
                <a:latin typeface="Arial" panose="020B0604020202020204" pitchFamily="34" charset="0"/>
              </a:rPr>
              <a:t>10</a:t>
            </a:r>
            <a:r>
              <a:rPr lang="mr-IN" sz="1400" dirty="0">
                <a:latin typeface="Arial" panose="020B0604020202020204" pitchFamily="34" charset="0"/>
              </a:rPr>
              <a:t>,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mr-IN" sz="1400" dirty="0">
                <a:latin typeface="Arial" panose="020B0604020202020204" pitchFamily="34" charset="0"/>
              </a:rPr>
              <a:t>2); // </a:t>
            </a:r>
            <a:r>
              <a:rPr lang="en-US" sz="1400" dirty="0">
                <a:latin typeface="Arial" panose="020B0604020202020204" pitchFamily="34" charset="0"/>
              </a:rPr>
              <a:t>100, </a:t>
            </a:r>
            <a:r>
              <a:rPr lang="es-PE" sz="1400" dirty="0">
                <a:latin typeface="Arial" panose="020B0604020202020204" pitchFamily="34" charset="0"/>
              </a:rPr>
              <a:t>10 al cuadrado = 100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Math.round(10.6)</a:t>
            </a:r>
            <a:r>
              <a:rPr lang="en-US" sz="1400" dirty="0">
                <a:latin typeface="Arial" panose="020B0604020202020204" pitchFamily="34" charset="0"/>
              </a:rPr>
              <a:t>;</a:t>
            </a:r>
            <a:r>
              <a:rPr lang="mr-IN" sz="1400" dirty="0">
                <a:latin typeface="Arial" panose="020B0604020202020204" pitchFamily="34" charset="0"/>
              </a:rPr>
              <a:t> // 11, </a:t>
            </a:r>
            <a:r>
              <a:rPr lang="es-PE" sz="1400" dirty="0">
                <a:latin typeface="Arial" panose="020B0604020202020204" pitchFamily="34" charset="0"/>
              </a:rPr>
              <a:t>10.6 se redondea a 11 </a:t>
            </a:r>
          </a:p>
          <a:p>
            <a:pPr fontAlgn="base"/>
            <a:r>
              <a:rPr lang="en-US" sz="1400" dirty="0" err="1">
                <a:latin typeface="Arial" panose="020B0604020202020204" pitchFamily="34" charset="0"/>
              </a:rPr>
              <a:t>Math.round</a:t>
            </a:r>
            <a:r>
              <a:rPr lang="en-US" sz="1400" dirty="0">
                <a:latin typeface="Arial" panose="020B0604020202020204" pitchFamily="34" charset="0"/>
              </a:rPr>
              <a:t>(10.4); 10, </a:t>
            </a:r>
            <a:r>
              <a:rPr lang="en-US" altLang="ko-KR" sz="1400" dirty="0">
                <a:latin typeface="Arial" panose="020B0604020202020204" pitchFamily="34" charset="0"/>
              </a:rPr>
              <a:t>10.4 se </a:t>
            </a:r>
            <a:r>
              <a:rPr lang="en-US" altLang="ko-KR" sz="1400" dirty="0" err="1">
                <a:latin typeface="Arial" panose="020B0604020202020204" pitchFamily="34" charset="0"/>
              </a:rPr>
              <a:t>redondea</a:t>
            </a:r>
            <a:r>
              <a:rPr lang="en-US" altLang="ko-KR" sz="1400" dirty="0">
                <a:latin typeface="Arial" panose="020B0604020202020204" pitchFamily="34" charset="0"/>
              </a:rPr>
              <a:t> a 10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Math.ceil(10.</a:t>
            </a:r>
            <a:r>
              <a:rPr lang="en-US" sz="1400" dirty="0">
                <a:latin typeface="Arial" panose="020B0604020202020204" pitchFamily="34" charset="0"/>
              </a:rPr>
              <a:t>4</a:t>
            </a:r>
            <a:r>
              <a:rPr lang="mr-IN" sz="1400" dirty="0">
                <a:latin typeface="Arial" panose="020B0604020202020204" pitchFamily="34" charset="0"/>
              </a:rPr>
              <a:t>); // 11, </a:t>
            </a:r>
            <a:r>
              <a:rPr lang="es-PE" sz="1400" dirty="0">
                <a:latin typeface="Arial" panose="020B0604020202020204" pitchFamily="34" charset="0"/>
              </a:rPr>
              <a:t>10.4 </a:t>
            </a:r>
            <a:r>
              <a:rPr lang="ko-KR" altLang="en-US" sz="1400" dirty="0" err="1">
                <a:latin typeface="Arial" panose="020B0604020202020204" pitchFamily="34" charset="0"/>
              </a:rPr>
              <a:t>ㅡ</a:t>
            </a:r>
            <a:r>
              <a:rPr lang="en-US" altLang="ko-KR" sz="1400" dirty="0">
                <a:latin typeface="Arial" panose="020B0604020202020204" pitchFamily="34" charset="0"/>
              </a:rPr>
              <a:t>&gt;11 se </a:t>
            </a:r>
            <a:r>
              <a:rPr lang="en-US" altLang="ko-KR" sz="1400" dirty="0" err="1">
                <a:latin typeface="Arial" panose="020B0604020202020204" pitchFamily="34" charset="0"/>
              </a:rPr>
              <a:t>redondea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hacia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arriba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por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eso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Arial" panose="020B0604020202020204" pitchFamily="34" charset="0"/>
              </a:rPr>
              <a:t>es</a:t>
            </a:r>
            <a:r>
              <a:rPr lang="en-US" altLang="ko-KR" sz="1400" dirty="0">
                <a:latin typeface="Arial" panose="020B0604020202020204" pitchFamily="34" charset="0"/>
              </a:rPr>
              <a:t> 11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Math.floor(10.6); // 10, </a:t>
            </a:r>
            <a:r>
              <a:rPr lang="en-US" sz="1400" dirty="0">
                <a:latin typeface="Arial" panose="020B0604020202020204" pitchFamily="34" charset="0"/>
              </a:rPr>
              <a:t>10.6 se </a:t>
            </a:r>
            <a:r>
              <a:rPr lang="en-US" sz="1400" dirty="0" err="1">
                <a:latin typeface="Arial" panose="020B0604020202020204" pitchFamily="34" charset="0"/>
              </a:rPr>
              <a:t>redondea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hacia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abajo</a:t>
            </a:r>
            <a:r>
              <a:rPr lang="en-US" sz="1400" dirty="0">
                <a:latin typeface="Arial" panose="020B0604020202020204" pitchFamily="34" charset="0"/>
              </a:rPr>
              <a:t> = 10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>
                <a:latin typeface="Arial" panose="020B0604020202020204" pitchFamily="34" charset="0"/>
              </a:rPr>
              <a:t>Math.sqrt(</a:t>
            </a:r>
            <a:r>
              <a:rPr lang="en-US" sz="1400" dirty="0">
                <a:latin typeface="Arial" panose="020B0604020202020204" pitchFamily="34" charset="0"/>
              </a:rPr>
              <a:t>100</a:t>
            </a:r>
            <a:r>
              <a:rPr lang="mr-IN" sz="1400" dirty="0">
                <a:latin typeface="Arial" panose="020B0604020202020204" pitchFamily="34" charset="0"/>
              </a:rPr>
              <a:t>); // </a:t>
            </a:r>
            <a:r>
              <a:rPr lang="en-US" sz="1400" dirty="0">
                <a:latin typeface="Arial" panose="020B0604020202020204" pitchFamily="34" charset="0"/>
              </a:rPr>
              <a:t>10</a:t>
            </a:r>
            <a:r>
              <a:rPr lang="mr-IN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raiz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</a:rPr>
              <a:t>cuadrado</a:t>
            </a:r>
            <a:r>
              <a:rPr lang="en-US" sz="1400" dirty="0">
                <a:latin typeface="Arial" panose="020B0604020202020204" pitchFamily="34" charset="0"/>
              </a:rPr>
              <a:t> de 100 es 10 </a:t>
            </a:r>
            <a:endParaRPr lang="mr-IN" sz="1400" dirty="0">
              <a:latin typeface="Arial" panose="020B0604020202020204" pitchFamily="34" charset="0"/>
            </a:endParaRPr>
          </a:p>
          <a:p>
            <a:pPr fontAlgn="base"/>
            <a:r>
              <a:rPr lang="mr-IN" sz="1400" dirty="0" err="1">
                <a:latin typeface="Arial" panose="020B0604020202020204" pitchFamily="34" charset="0"/>
              </a:rPr>
              <a:t>Math.random</a:t>
            </a:r>
            <a:r>
              <a:rPr lang="mr-IN" sz="1400" dirty="0">
                <a:latin typeface="Arial" panose="020B0604020202020204" pitchFamily="34" charset="0"/>
              </a:rPr>
              <a:t>(); //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es-P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Los números aleatorios del 0 a 1.0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mr-IN" altLang="ko-KR" sz="1400" dirty="0">
                <a:latin typeface="Arial" panose="020B0604020202020204" pitchFamily="34" charset="0"/>
              </a:rPr>
              <a:t>…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55" y="292100"/>
            <a:ext cx="5473611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636EF31-E031-584A-BE2C-99CFF331B45E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" y="2447814"/>
            <a:ext cx="6117837" cy="3503302"/>
          </a:xfrm>
        </p:spPr>
      </p:pic>
    </p:spTree>
    <p:extLst>
      <p:ext uri="{BB962C8B-B14F-4D97-AF65-F5344CB8AC3E}">
        <p14:creationId xmlns:p14="http://schemas.microsoft.com/office/powerpoint/2010/main" val="79325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267" y="1278467"/>
            <a:ext cx="5215467" cy="4821374"/>
          </a:xfrm>
        </p:spPr>
        <p:txBody>
          <a:bodyPr>
            <a:normAutofit lnSpcReduction="10000"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100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sz="2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100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Se le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reconoce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dato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sujetado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atado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 con las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comillas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debe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comilla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cerrar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ejemplo:alert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('coding everybody');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alert(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"1")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encierra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el n</a:t>
            </a:r>
            <a:r>
              <a:rPr lang="es-PE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úmero con comillas, se convierte en un dato de cadena de caracteres</a:t>
            </a:r>
            <a:endParaRPr lang="en-US" altLang="ko-K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327820"/>
            <a:ext cx="5422811" cy="616017"/>
          </a:xfrm>
        </p:spPr>
        <p:txBody>
          <a:bodyPr>
            <a:normAutofit/>
          </a:bodyPr>
          <a:lstStyle/>
          <a:p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06A7CB-8CD4-CB4C-ABA6-62AFC4B4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854200"/>
            <a:ext cx="2768600" cy="3556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9DEE5D2-CABD-AA49-8ADA-8F002EEAE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686583"/>
            <a:ext cx="6248671" cy="1484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EA91BD-26CD-0F4A-8209-17B0E2D27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43" y="4648199"/>
            <a:ext cx="2691713" cy="1536308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051C578-EC10-9247-95EC-18A8F41DD30A}"/>
              </a:ext>
            </a:extLst>
          </p:cNvPr>
          <p:cNvSpPr/>
          <p:nvPr/>
        </p:nvSpPr>
        <p:spPr>
          <a:xfrm>
            <a:off x="2893528" y="2209800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39F83E6-AC43-F84B-ACAF-16C71D2939D3}"/>
              </a:ext>
            </a:extLst>
          </p:cNvPr>
          <p:cNvCxnSpPr/>
          <p:nvPr/>
        </p:nvCxnSpPr>
        <p:spPr>
          <a:xfrm>
            <a:off x="0" y="4439478"/>
            <a:ext cx="122980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4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211" y="1808726"/>
            <a:ext cx="5194300" cy="380365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ea typeface="HY견명조" panose="02030600000101010101" pitchFamily="18" charset="-127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¿Qué se debe hacer si quiere insertar las comillas en la cadena de caracteres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?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Hacerlo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 as</a:t>
            </a:r>
            <a:r>
              <a:rPr lang="es-PE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í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: alert(‘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egoing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\'s </a:t>
            </a:r>
            <a:r>
              <a:rPr lang="en-US" altLang="ko-KR" dirty="0" err="1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altLang="ko-KR" dirty="0"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rPr>
              <a:t>’)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855" y="292100"/>
            <a:ext cx="5397411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41CBDE82-09BE-2A4F-B2C2-201E8EE171D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9" y="2510434"/>
            <a:ext cx="5784483" cy="1837131"/>
          </a:xfrm>
        </p:spPr>
      </p:pic>
    </p:spTree>
    <p:extLst>
      <p:ext uri="{BB962C8B-B14F-4D97-AF65-F5344CB8AC3E}">
        <p14:creationId xmlns:p14="http://schemas.microsoft.com/office/powerpoint/2010/main" val="130666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574" y="1817573"/>
            <a:ext cx="5194300" cy="3803650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Si quiere indicar en varias líneas como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Hola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soy empanada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usa la barra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122" y="292100"/>
            <a:ext cx="553287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CF2BAB-7AF2-3C43-A1BE-AD7DF15A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0" y="1827420"/>
            <a:ext cx="4178300" cy="8763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9D38B32C-D91F-A446-B06B-B1A33FA36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6" y="3248401"/>
            <a:ext cx="5873094" cy="1819275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CEC63420-8482-8849-A6CD-9CB474C408BE}"/>
              </a:ext>
            </a:extLst>
          </p:cNvPr>
          <p:cNvSpPr/>
          <p:nvPr/>
        </p:nvSpPr>
        <p:spPr>
          <a:xfrm>
            <a:off x="2597564" y="2717101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591" y="4988539"/>
            <a:ext cx="692614" cy="6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427" y="1866348"/>
            <a:ext cx="5194300" cy="380365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alert("coding"+" everybody");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922" y="292100"/>
            <a:ext cx="5016411" cy="616017"/>
          </a:xfrm>
        </p:spPr>
        <p:txBody>
          <a:bodyPr>
            <a:normAutofit/>
          </a:bodyPr>
          <a:lstStyle/>
          <a:p>
            <a:r>
              <a:rPr lang="es-PE" altLang="ko-KR" sz="28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86C1E-707C-F94A-A6C9-235D23F7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3" y="1866348"/>
            <a:ext cx="4737100" cy="8763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ECEF6576-0530-2C41-AB8C-45ACE05F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1" y="3315738"/>
            <a:ext cx="5442226" cy="1333345"/>
          </a:xfrm>
          <a:prstGeom prst="rect">
            <a:avLst/>
          </a:prstGeom>
        </p:spPr>
      </p:pic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ADA686E0-B4E0-304B-AA62-CFBB940A3390}"/>
              </a:ext>
            </a:extLst>
          </p:cNvPr>
          <p:cNvSpPr/>
          <p:nvPr/>
        </p:nvSpPr>
        <p:spPr>
          <a:xfrm>
            <a:off x="2740508" y="2742648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1813339"/>
            <a:ext cx="5194300" cy="380365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alert("coding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everybody".length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quiere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el largo de la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hágalo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alert("coding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everybody".length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6" y="344518"/>
            <a:ext cx="5465144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Números y letras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6BFB7C-BBEE-2B41-88B5-1464ED20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90" y="1813339"/>
            <a:ext cx="4584700" cy="4953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8ABC9B5-202D-DA4A-96A9-EC99F951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36803"/>
            <a:ext cx="5970520" cy="1319068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9A17AABA-06C8-794B-9D87-532F4D8246E0}"/>
              </a:ext>
            </a:extLst>
          </p:cNvPr>
          <p:cNvSpPr/>
          <p:nvPr/>
        </p:nvSpPr>
        <p:spPr>
          <a:xfrm>
            <a:off x="2668241" y="2360020"/>
            <a:ext cx="697811" cy="476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3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84" y="4003146"/>
            <a:ext cx="8185150" cy="995362"/>
          </a:xfrm>
        </p:spPr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26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3893080"/>
            <a:ext cx="8185150" cy="995362"/>
          </a:xfrm>
        </p:spPr>
        <p:txBody>
          <a:bodyPr/>
          <a:lstStyle/>
          <a:p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801" y="1854200"/>
            <a:ext cx="6129866" cy="3803650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Una variable </a:t>
            </a:r>
            <a:r>
              <a:rPr lang="es-ES" altLang="ko-KR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espacio de almacenamiento que guarda el dato que vamos a utilizar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altLang="ko-KR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ellas podemos guardar datos como números, cadenas de texto, número de visitantes, entre otros.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altLang="ko-KR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usamos la variable, podemos guardar el dato y traerlo cuando queramos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8" name="내용 개체 틀 7" descr="클립아트이(가) 표시된 사진&#10;&#10;자동 생성된 설명">
            <a:extLst>
              <a:ext uri="{FF2B5EF4-FFF2-40B4-BE49-F238E27FC236}">
                <a16:creationId xmlns:a16="http://schemas.microsoft.com/office/drawing/2014/main" id="{797E18E9-2455-314E-99ED-1A7A6CA7FA8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26" y="2339786"/>
            <a:ext cx="3805238" cy="2178428"/>
          </a:xfrm>
        </p:spPr>
      </p:pic>
    </p:spTree>
    <p:extLst>
      <p:ext uri="{BB962C8B-B14F-4D97-AF65-F5344CB8AC3E}">
        <p14:creationId xmlns:p14="http://schemas.microsoft.com/office/powerpoint/2010/main" val="175261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668" y="779040"/>
            <a:ext cx="6389531" cy="6031592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Declaración de variables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variable, es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usar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las palabras claves que son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let y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JavaScript, se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usan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tres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palabras claves las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cuales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declaran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variable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mencionar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las variables, se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palabra clave, 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asignación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(=) y el valor que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guardar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 = 1;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let b = “name”;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 = 1+5;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81571-C030-824B-AAA8-851935177415}"/>
              </a:ext>
            </a:extLst>
          </p:cNvPr>
          <p:cNvSpPr txBox="1"/>
          <p:nvPr/>
        </p:nvSpPr>
        <p:spPr>
          <a:xfrm>
            <a:off x="3783565" y="4919426"/>
            <a:ext cx="1219200" cy="37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const</a:t>
            </a:r>
            <a:endParaRPr kumimoji="1"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3840DE-48F3-584D-98E2-E3D126FBFBF6}"/>
              </a:ext>
            </a:extLst>
          </p:cNvPr>
          <p:cNvGrpSpPr/>
          <p:nvPr/>
        </p:nvGrpSpPr>
        <p:grpSpPr>
          <a:xfrm>
            <a:off x="854765" y="2189922"/>
            <a:ext cx="4177054" cy="1250842"/>
            <a:chOff x="702365" y="2037522"/>
            <a:chExt cx="4177054" cy="125084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A79EE41-F376-B64D-AFE7-BCF5A37F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0256" y="2037522"/>
              <a:ext cx="863600" cy="8636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A5699FA-4FFD-E64D-8E10-3135AED1E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59092" y="2061818"/>
              <a:ext cx="863600" cy="8636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3566AFB-706E-D64B-B27F-E789CA96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07928" y="2061818"/>
              <a:ext cx="863600" cy="863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F65EFB-D07D-EB40-88A0-37FD1B8A4CE9}"/>
                </a:ext>
              </a:extLst>
            </p:cNvPr>
            <p:cNvSpPr txBox="1"/>
            <p:nvPr/>
          </p:nvSpPr>
          <p:spPr>
            <a:xfrm>
              <a:off x="702365" y="290112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var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7C716-EB1A-344A-A2F6-9E37817C0419}"/>
                </a:ext>
              </a:extLst>
            </p:cNvPr>
            <p:cNvSpPr txBox="1"/>
            <p:nvPr/>
          </p:nvSpPr>
          <p:spPr>
            <a:xfrm>
              <a:off x="2152238" y="29190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let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9CF6CE-FC8D-164D-B2C5-3892DB2157B2}"/>
                </a:ext>
              </a:extLst>
            </p:cNvPr>
            <p:cNvSpPr txBox="1"/>
            <p:nvPr/>
          </p:nvSpPr>
          <p:spPr>
            <a:xfrm>
              <a:off x="3660219" y="290112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const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2CF200-65CF-C248-B3BD-E23A131D12E5}"/>
              </a:ext>
            </a:extLst>
          </p:cNvPr>
          <p:cNvSpPr txBox="1"/>
          <p:nvPr/>
        </p:nvSpPr>
        <p:spPr>
          <a:xfrm>
            <a:off x="3796960" y="3843547"/>
            <a:ext cx="1219200" cy="37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1+5</a:t>
            </a:r>
            <a:endParaRPr kumimoji="1"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4E0290-1787-C049-9BD2-A5746F9F0274}"/>
              </a:ext>
            </a:extLst>
          </p:cNvPr>
          <p:cNvGrpSpPr/>
          <p:nvPr/>
        </p:nvGrpSpPr>
        <p:grpSpPr>
          <a:xfrm>
            <a:off x="815875" y="3794836"/>
            <a:ext cx="4156799" cy="1980972"/>
            <a:chOff x="815875" y="3794836"/>
            <a:chExt cx="4156799" cy="19809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9AB9418-7961-EB40-A01F-9CEFD337B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3602" y="4033078"/>
              <a:ext cx="863600" cy="8863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C50DE6-5F4D-7743-980F-BDB89E2A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82438" y="4058014"/>
              <a:ext cx="863600" cy="8863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7576D6-92E1-3346-B334-9F98920A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31274" y="4058014"/>
              <a:ext cx="863600" cy="8863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A60E01-2047-E944-9478-19731B1747A1}"/>
                </a:ext>
              </a:extLst>
            </p:cNvPr>
            <p:cNvSpPr txBox="1"/>
            <p:nvPr/>
          </p:nvSpPr>
          <p:spPr>
            <a:xfrm>
              <a:off x="825711" y="491942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var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BD79F-8065-E747-8B8A-ACBD73297B9C}"/>
                </a:ext>
              </a:extLst>
            </p:cNvPr>
            <p:cNvSpPr txBox="1"/>
            <p:nvPr/>
          </p:nvSpPr>
          <p:spPr>
            <a:xfrm>
              <a:off x="2275584" y="4937808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let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E6E01-B11C-5B4E-82BE-D62806B593A7}"/>
                </a:ext>
              </a:extLst>
            </p:cNvPr>
            <p:cNvSpPr txBox="1"/>
            <p:nvPr/>
          </p:nvSpPr>
          <p:spPr>
            <a:xfrm>
              <a:off x="841793" y="5396745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a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3D7968-889E-F94A-AF95-68EFA49DD0BA}"/>
                </a:ext>
              </a:extLst>
            </p:cNvPr>
            <p:cNvSpPr txBox="1"/>
            <p:nvPr/>
          </p:nvSpPr>
          <p:spPr>
            <a:xfrm>
              <a:off x="3753474" y="539674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c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A0F7D-AF81-614A-8A03-F1FBD5C38515}"/>
                </a:ext>
              </a:extLst>
            </p:cNvPr>
            <p:cNvSpPr txBox="1"/>
            <p:nvPr/>
          </p:nvSpPr>
          <p:spPr>
            <a:xfrm>
              <a:off x="2275584" y="5396747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</a:t>
              </a:r>
              <a:endParaRPr kumimoji="1"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A2421D-F0B9-8D4D-BFD3-E484A4AD780E}"/>
                </a:ext>
              </a:extLst>
            </p:cNvPr>
            <p:cNvSpPr txBox="1"/>
            <p:nvPr/>
          </p:nvSpPr>
          <p:spPr>
            <a:xfrm>
              <a:off x="815875" y="3794836"/>
              <a:ext cx="1219200" cy="379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29543E-C9A4-4540-8EDB-0234DF0828D1}"/>
                </a:ext>
              </a:extLst>
            </p:cNvPr>
            <p:cNvSpPr txBox="1"/>
            <p:nvPr/>
          </p:nvSpPr>
          <p:spPr>
            <a:xfrm>
              <a:off x="2304638" y="382854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“name”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355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7922" y="880533"/>
            <a:ext cx="5404677" cy="5257799"/>
          </a:xfrm>
        </p:spPr>
        <p:txBody>
          <a:bodyPr>
            <a:normAutofit fontScale="70000" lnSpcReduction="20000"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Palabra clave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Generalmente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, se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la palabra clave var para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declarar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una variable 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Su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a la palabra clave let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Palabra clave let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junto con la palabra clave var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forma una variable.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 palabra clave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naci</a:t>
            </a:r>
            <a:r>
              <a:rPr lang="es-PE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ó desde la última versión de JavaScript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Palabra clave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endParaRPr lang="es-PE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Esta palabra clave también </a:t>
            </a:r>
            <a:r>
              <a:rPr lang="en-US" altLang="ko-KR" sz="2900" dirty="0" err="1">
                <a:latin typeface="Arial" panose="020B0604020202020204" pitchFamily="34" charset="0"/>
                <a:cs typeface="Arial" panose="020B0604020202020204" pitchFamily="34" charset="0"/>
              </a:rPr>
              <a:t>naci</a:t>
            </a:r>
            <a:r>
              <a:rPr lang="es-PE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ó desde la última versión de JavaScript y la variable que fue creado por la palabra clave const, no puede cambiar el valor</a:t>
            </a: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Variable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D6FFB1B-2C3F-244A-9EA7-7FA44A02B4E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4" y="1937578"/>
            <a:ext cx="5744190" cy="2982843"/>
          </a:xfrm>
        </p:spPr>
      </p:pic>
    </p:spTree>
    <p:extLst>
      <p:ext uri="{BB962C8B-B14F-4D97-AF65-F5344CB8AC3E}">
        <p14:creationId xmlns:p14="http://schemas.microsoft.com/office/powerpoint/2010/main" val="32382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37" y="4542068"/>
            <a:ext cx="11093450" cy="995362"/>
          </a:xfrm>
        </p:spPr>
        <p:txBody>
          <a:bodyPr>
            <a:normAutofit fontScale="90000"/>
          </a:bodyPr>
          <a:lstStyle/>
          <a:p>
            <a:br>
              <a:rPr lang="es-PE" altLang="ko-KR" sz="2700" dirty="0"/>
            </a:br>
            <a:r>
              <a:rPr lang="en-US" altLang="ko-KR" dirty="0" err="1"/>
              <a:t>Comentario</a:t>
            </a:r>
            <a:r>
              <a:rPr lang="en-US" altLang="ko-KR" dirty="0"/>
              <a:t>, </a:t>
            </a:r>
            <a:r>
              <a:rPr lang="en-US" altLang="ko-KR" dirty="0" err="1"/>
              <a:t>cambiar</a:t>
            </a:r>
            <a:r>
              <a:rPr lang="en-US" altLang="ko-KR" dirty="0"/>
              <a:t> de </a:t>
            </a:r>
            <a:r>
              <a:rPr lang="es-PE" altLang="ko-KR" dirty="0"/>
              <a:t>línea y espacio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8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538" y="1054099"/>
            <a:ext cx="6875462" cy="6498167"/>
          </a:xfrm>
        </p:spPr>
        <p:txBody>
          <a:bodyPr>
            <a:no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Son las oraciones que la computadora no ejecuta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Escribe estos comentarios para entender mejor los códigos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comentario de una línea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Si usa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, la computadora no lee ni ejecuta la oración escrita despúes de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comentario de varias líneas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 mete las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oraciones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latinLnBrk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, la computadora no lee ni ejecuta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292100"/>
            <a:ext cx="10318132" cy="616017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Comentario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cambiar</a:t>
            </a:r>
            <a:r>
              <a:rPr lang="en-US" altLang="ko-KR" sz="3200" dirty="0"/>
              <a:t> la </a:t>
            </a:r>
            <a:r>
              <a:rPr lang="es-PE" altLang="ko-KR" sz="3200" dirty="0"/>
              <a:t>línea y espacio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86CB2C-64C3-CD40-9449-A6FC42BAE49B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3" y="2617318"/>
            <a:ext cx="3805238" cy="1871014"/>
          </a:xfrm>
        </p:spPr>
      </p:pic>
    </p:spTree>
    <p:extLst>
      <p:ext uri="{BB962C8B-B14F-4D97-AF65-F5344CB8AC3E}">
        <p14:creationId xmlns:p14="http://schemas.microsoft.com/office/powerpoint/2010/main" val="74210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033" y="1131196"/>
            <a:ext cx="5194300" cy="5156212"/>
          </a:xfrm>
        </p:spPr>
        <p:txBody>
          <a:bodyPr>
            <a:no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Espacio en el código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En el código de JavaScript, se pone ;(punto y coma) cuando termina una oración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Al separar la oración con punto y coma, el espacio entre las frases forma una diferencia legible haciendo que dicho espacio no afecte el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código real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a=1;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console.log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(a);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523" y="302676"/>
            <a:ext cx="8775611" cy="61601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Comentario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cambiar</a:t>
            </a:r>
            <a:r>
              <a:rPr lang="en-US" altLang="ko-KR" sz="2800" dirty="0"/>
              <a:t> la </a:t>
            </a:r>
            <a:r>
              <a:rPr lang="es-PE" altLang="ko-KR" sz="2800" dirty="0"/>
              <a:t>línea y espacio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8B33F06-F6F1-C943-8083-2141EEBAE23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854200"/>
            <a:ext cx="3805238" cy="187101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67036C-FC12-E94D-BEAE-7ED845C7D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4316579"/>
            <a:ext cx="5411789" cy="1970829"/>
          </a:xfrm>
          <a:prstGeom prst="rect">
            <a:avLst/>
          </a:prstGeom>
        </p:spPr>
      </p:pic>
      <p:sp>
        <p:nvSpPr>
          <p:cNvPr id="11" name="등호 10">
            <a:extLst>
              <a:ext uri="{FF2B5EF4-FFF2-40B4-BE49-F238E27FC236}">
                <a16:creationId xmlns:a16="http://schemas.microsoft.com/office/drawing/2014/main" id="{60705DFA-6687-1646-A668-224C8B5EDC00}"/>
              </a:ext>
            </a:extLst>
          </p:cNvPr>
          <p:cNvSpPr/>
          <p:nvPr/>
        </p:nvSpPr>
        <p:spPr>
          <a:xfrm>
            <a:off x="2557670" y="3725214"/>
            <a:ext cx="1682058" cy="591365"/>
          </a:xfrm>
          <a:prstGeom prst="mathEqual">
            <a:avLst>
              <a:gd name="adj1" fmla="val 23520"/>
              <a:gd name="adj2" fmla="val 7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2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8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509644"/>
            <a:ext cx="917257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JavaScript, es uno de los más potentes e importantes lenguajes de programación en la actualidad, por tres enfoques claros: es útil, práctico y está disponible en cualquier navegador web</a:t>
            </a: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Si ustedes quieren crear una página web, JS es obligatorio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89" y="292100"/>
            <a:ext cx="4931744" cy="616017"/>
          </a:xfrm>
        </p:spPr>
        <p:txBody>
          <a:bodyPr/>
          <a:lstStyle/>
          <a:p>
            <a:r>
              <a:rPr lang="en-US" altLang="ko-KR" dirty="0"/>
              <a:t>¿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69" y="2805320"/>
            <a:ext cx="2660374" cy="26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08" y="3893311"/>
            <a:ext cx="11204792" cy="995362"/>
          </a:xfrm>
        </p:spPr>
        <p:txBody>
          <a:bodyPr>
            <a:normAutofit/>
          </a:bodyPr>
          <a:lstStyle/>
          <a:p>
            <a:r>
              <a:rPr lang="en-US" altLang="ko-KR" dirty="0"/>
              <a:t>¿</a:t>
            </a:r>
            <a:r>
              <a:rPr lang="en-US" altLang="ko-KR" dirty="0" err="1"/>
              <a:t>Por</a:t>
            </a:r>
            <a:r>
              <a:rPr lang="en-US" altLang="ko-KR" dirty="0"/>
              <a:t> </a:t>
            </a:r>
            <a:r>
              <a:rPr lang="en-US" altLang="ko-KR" dirty="0" err="1"/>
              <a:t>qué</a:t>
            </a:r>
            <a:r>
              <a:rPr lang="en-US" altLang="ko-KR" dirty="0"/>
              <a:t> </a:t>
            </a:r>
            <a:r>
              <a:rPr lang="en-US" altLang="ko-KR" dirty="0" err="1"/>
              <a:t>estudiamos</a:t>
            </a:r>
            <a:r>
              <a:rPr lang="en-US" altLang="ko-KR" dirty="0"/>
              <a:t> JavaScript?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4" y="1556993"/>
            <a:ext cx="9172576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¿Habrá razón para empezar a hacer coding con Javascript? </a:t>
            </a: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 es fácil de aprender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Desde el momento en que el programador escribe y ejecuta coding, interpreta gramática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real, as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í que no es necesario considerar tant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cosas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otro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92100"/>
            <a:ext cx="5930811" cy="61601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¿</a:t>
            </a:r>
            <a:r>
              <a:rPr lang="en-US" altLang="ko-KR" sz="2800" dirty="0" err="1"/>
              <a:t>Por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qué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estudiamos</a:t>
            </a:r>
            <a:r>
              <a:rPr lang="en-US" altLang="ko-KR" sz="28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5" y="4792133"/>
            <a:ext cx="3266841" cy="20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á creciendo la plataforma de Javascript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 no es un lenguaje de programación que solo se usa en el navegador web, sino que también se usa al crear una aplicación, programación y el servidor del sitio web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273661"/>
            <a:ext cx="6007011" cy="616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030F1D08-BF71-3C49-B4CE-03DBA048B5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65" y="4736152"/>
            <a:ext cx="2962965" cy="155125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2316848-E9CD-4F49-824F-5BF09770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7" y="3322100"/>
            <a:ext cx="2965003" cy="1228858"/>
          </a:xfrm>
          <a:prstGeom prst="rect">
            <a:avLst/>
          </a:prstGeom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E79ABD4B-9F73-7649-85D0-44483C3AE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6" y="1290306"/>
            <a:ext cx="2662746" cy="1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7" y="1854199"/>
            <a:ext cx="6825889" cy="355268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89" y="403639"/>
            <a:ext cx="6277946" cy="616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59480-0510-0E44-915A-E71337EA6C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18628" y="1854199"/>
            <a:ext cx="3805200" cy="3803650"/>
          </a:xfrm>
        </p:spPr>
        <p:txBody>
          <a:bodyPr>
            <a:normAutofit/>
          </a:bodyPr>
          <a:lstStyle/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Solo con el JavaScript, podemos crear y solucionar muchas partes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Por lo tanto, JavaScript ocupa el primer puesto entre los lenguajes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ción más utilizados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8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94" y="3000474"/>
            <a:ext cx="5790406" cy="135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Estudiemos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juntos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utilizando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23" y="292100"/>
            <a:ext cx="5795344" cy="61601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¿</a:t>
            </a:r>
            <a:r>
              <a:rPr lang="en-US" altLang="ko-KR" sz="3200" dirty="0" err="1"/>
              <a:t>Por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qué</a:t>
            </a:r>
            <a:r>
              <a:rPr lang="en-US" altLang="ko-KR" sz="3200" dirty="0"/>
              <a:t> </a:t>
            </a:r>
            <a:r>
              <a:rPr lang="en-US" altLang="ko-KR" sz="3200" dirty="0" err="1"/>
              <a:t>estudiamos</a:t>
            </a:r>
            <a:r>
              <a:rPr lang="en-US" altLang="ko-KR" sz="3200" dirty="0"/>
              <a:t> JavaScript?</a:t>
            </a:r>
            <a:endParaRPr lang="ko-KR" altLang="en-US" sz="3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1937578"/>
            <a:ext cx="5159349" cy="34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45" y="4757607"/>
            <a:ext cx="9814403" cy="995362"/>
          </a:xfrm>
        </p:spPr>
        <p:txBody>
          <a:bodyPr>
            <a:normAutofit fontScale="90000"/>
          </a:bodyPr>
          <a:lstStyle/>
          <a:p>
            <a:r>
              <a:rPr lang="es-PE" altLang="ko-KR" dirty="0"/>
              <a:t>Números y letras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59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1032</Words>
  <Application>Microsoft Macintosh PowerPoint</Application>
  <PresentationFormat>와이드스크린</PresentationFormat>
  <Paragraphs>228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한둥근체 돋움</vt:lpstr>
      <vt:lpstr>한둥근체 제목</vt:lpstr>
      <vt:lpstr>Arial</vt:lpstr>
      <vt:lpstr>Office 테마</vt:lpstr>
      <vt:lpstr>PowerPoint 프레젠테이션</vt:lpstr>
      <vt:lpstr>¿Qué es JavaScript?</vt:lpstr>
      <vt:lpstr>¿Qué es JavaScript?</vt:lpstr>
      <vt:lpstr>¿Por qué estudiamos JavaScript?</vt:lpstr>
      <vt:lpstr>¿Por qué estudiamos JavaScript?</vt:lpstr>
      <vt:lpstr>¿Por qué estudiamos JavaScript?</vt:lpstr>
      <vt:lpstr>¿Por qué estudiamos JavaScript?</vt:lpstr>
      <vt:lpstr>¿Por qué estudiamos JavaScript?</vt:lpstr>
      <vt:lpstr>Números y letras </vt:lpstr>
      <vt:lpstr>Números y letras </vt:lpstr>
      <vt:lpstr>Números y letras </vt:lpstr>
      <vt:lpstr>Números y letras</vt:lpstr>
      <vt:lpstr>Números y letras</vt:lpstr>
      <vt:lpstr>Números y letras</vt:lpstr>
      <vt:lpstr>Números y letras</vt:lpstr>
      <vt:lpstr>Números y letras</vt:lpstr>
      <vt:lpstr>Números y letras</vt:lpstr>
      <vt:lpstr>Números y letras</vt:lpstr>
      <vt:lpstr>Variable</vt:lpstr>
      <vt:lpstr>Variable</vt:lpstr>
      <vt:lpstr>Variable</vt:lpstr>
      <vt:lpstr>Variable</vt:lpstr>
      <vt:lpstr> Comentario, cambiar de línea y espacio</vt:lpstr>
      <vt:lpstr>Comentario, cambiar la línea y espacio</vt:lpstr>
      <vt:lpstr>Comentario, cambiar la línea y espacio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429</cp:revision>
  <cp:lastPrinted>2019-07-24T14:30:56Z</cp:lastPrinted>
  <dcterms:created xsi:type="dcterms:W3CDTF">2017-09-02T05:32:31Z</dcterms:created>
  <dcterms:modified xsi:type="dcterms:W3CDTF">2019-08-22T22:28:52Z</dcterms:modified>
</cp:coreProperties>
</file>