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9" r:id="rId2"/>
    <p:sldId id="341" r:id="rId3"/>
    <p:sldId id="358" r:id="rId4"/>
    <p:sldId id="342" r:id="rId5"/>
    <p:sldId id="350" r:id="rId6"/>
    <p:sldId id="360" r:id="rId7"/>
    <p:sldId id="363" r:id="rId8"/>
    <p:sldId id="353" r:id="rId9"/>
    <p:sldId id="361" r:id="rId10"/>
    <p:sldId id="367" r:id="rId11"/>
    <p:sldId id="370" r:id="rId12"/>
    <p:sldId id="372" r:id="rId13"/>
    <p:sldId id="368" r:id="rId14"/>
    <p:sldId id="369" r:id="rId15"/>
    <p:sldId id="371" r:id="rId16"/>
  </p:sldIdLst>
  <p:sldSz cx="12192000" cy="6858000"/>
  <p:notesSz cx="7104063" cy="10234613"/>
  <p:embeddedFontLst>
    <p:embeddedFont>
      <p:font typeface="-윤고딕320" panose="020B0600000101010101" charset="-127"/>
      <p:regular r:id="rId19"/>
    </p:embeddedFont>
    <p:embeddedFont>
      <p:font typeface="나눔고딕 ExtraBold" panose="020D0904000000000000" pitchFamily="50" charset="-127"/>
      <p:bold r:id="rId20"/>
    </p:embeddedFont>
    <p:embeddedFont>
      <p:font typeface="맑은 고딕 Semilight" panose="020B0502040204020203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3">
          <p15:clr>
            <a:srgbClr val="A4A3A4"/>
          </p15:clr>
        </p15:guide>
        <p15:guide id="4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B8"/>
    <a:srgbClr val="93D34C"/>
    <a:srgbClr val="F77EA4"/>
    <a:srgbClr val="726F6F"/>
    <a:srgbClr val="4D4D4D"/>
    <a:srgbClr val="EFEFEF"/>
    <a:srgbClr val="A7A5A6"/>
    <a:srgbClr val="FBC5D6"/>
    <a:srgbClr val="116975"/>
    <a:srgbClr val="0E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10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5892" y="-102"/>
      </p:cViewPr>
      <p:guideLst>
        <p:guide orient="horz" pos="3126"/>
        <p:guide pos="2141"/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cs\Evernote\Databases\Attachments\PGY_SARA_gaitrite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cs\Evernote\Databases\Attachments\PGY_SARA_gaitrite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352;%20&#54260;&#45908;%20(2)\&#44256;&#44368;\&#49548;&#45516;&#49892;&#51312;&#51613;%20&#51076;&#49345;2019\&#51221;&#44592;&#54924;&#51032;&#51088;&#47308;\&#49548;&#45516;&#49892;&#51312;&#51613;%20&#51076;&#49345;&#50672;&#44396;%20(&#54364;)-2020083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CA</a:t>
            </a:r>
            <a:r>
              <a:rPr lang="en-US" altLang="ko-KR" b="1" baseline="0"/>
              <a:t> </a:t>
            </a:r>
            <a:r>
              <a:rPr lang="ko-KR" altLang="en-US" b="1" baseline="0"/>
              <a:t>응급임상</a:t>
            </a:r>
            <a:r>
              <a:rPr lang="en-US" altLang="ko-KR" b="1" baseline="0"/>
              <a:t>_</a:t>
            </a:r>
            <a:r>
              <a:rPr lang="en-US" altLang="ko-KR" b="1"/>
              <a:t>saraTotal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Sheet1!$Y$1</c:f>
              <c:strCache>
                <c:ptCount val="1"/>
                <c:pt idx="0">
                  <c:v>saraTotal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Sheet1!$B$2:$B$98</c:f>
              <c:numCache>
                <c:formatCode>m/d/yyyy</c:formatCode>
                <c:ptCount val="97"/>
                <c:pt idx="0">
                  <c:v>42906</c:v>
                </c:pt>
                <c:pt idx="1">
                  <c:v>43277</c:v>
                </c:pt>
                <c:pt idx="2">
                  <c:v>43424</c:v>
                </c:pt>
                <c:pt idx="3">
                  <c:v>43571</c:v>
                </c:pt>
                <c:pt idx="4">
                  <c:v>43599</c:v>
                </c:pt>
                <c:pt idx="5">
                  <c:v>43627</c:v>
                </c:pt>
                <c:pt idx="6">
                  <c:v>43655</c:v>
                </c:pt>
                <c:pt idx="7">
                  <c:v>43683</c:v>
                </c:pt>
                <c:pt idx="8">
                  <c:v>43711</c:v>
                </c:pt>
                <c:pt idx="9">
                  <c:v>43745</c:v>
                </c:pt>
                <c:pt idx="10">
                  <c:v>43773</c:v>
                </c:pt>
                <c:pt idx="11">
                  <c:v>43802</c:v>
                </c:pt>
                <c:pt idx="12">
                  <c:v>43831</c:v>
                </c:pt>
                <c:pt idx="13">
                  <c:v>43859</c:v>
                </c:pt>
              </c:numCache>
            </c:numRef>
          </c:cat>
          <c:val>
            <c:numRef>
              <c:f>Sheet1!$Y$2:$Y$98</c:f>
              <c:numCache>
                <c:formatCode>General</c:formatCode>
                <c:ptCount val="97"/>
                <c:pt idx="0">
                  <c:v>10</c:v>
                </c:pt>
                <c:pt idx="1">
                  <c:v>12.5</c:v>
                </c:pt>
                <c:pt idx="2">
                  <c:v>14</c:v>
                </c:pt>
                <c:pt idx="3">
                  <c:v>15.5</c:v>
                </c:pt>
                <c:pt idx="4">
                  <c:v>15</c:v>
                </c:pt>
                <c:pt idx="5">
                  <c:v>16.5</c:v>
                </c:pt>
                <c:pt idx="6">
                  <c:v>18.5</c:v>
                </c:pt>
                <c:pt idx="7">
                  <c:v>19.5</c:v>
                </c:pt>
                <c:pt idx="8">
                  <c:v>15.5</c:v>
                </c:pt>
                <c:pt idx="9">
                  <c:v>17.5</c:v>
                </c:pt>
                <c:pt idx="10">
                  <c:v>15</c:v>
                </c:pt>
                <c:pt idx="11">
                  <c:v>14.5</c:v>
                </c:pt>
                <c:pt idx="12">
                  <c:v>12</c:v>
                </c:pt>
                <c:pt idx="1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6C-46B5-BDF3-50C3359F7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28128"/>
        <c:axId val="39744256"/>
      </c:lineChart>
      <c:dateAx>
        <c:axId val="36928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744256"/>
        <c:crosses val="autoZero"/>
        <c:auto val="1"/>
        <c:lblOffset val="100"/>
        <c:baseTimeUnit val="months"/>
      </c:dateAx>
      <c:valAx>
        <c:axId val="3974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2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BALANCE!$B$40</c:f>
              <c:strCache>
                <c:ptCount val="1"/>
                <c:pt idx="0">
                  <c:v>박봉희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BALANCE!$A$41:$A$45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BALANCE!$B$41:$B$45</c:f>
              <c:numCache>
                <c:formatCode>0.0</c:formatCode>
                <c:ptCount val="5"/>
                <c:pt idx="0">
                  <c:v>176.0897415</c:v>
                </c:pt>
                <c:pt idx="1">
                  <c:v>123.561925</c:v>
                </c:pt>
                <c:pt idx="2">
                  <c:v>180.6706475</c:v>
                </c:pt>
                <c:pt idx="3" formatCode="General">
                  <c:v>120.5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6C-4B79-BB68-3112BE65CEE3}"/>
            </c:ext>
          </c:extLst>
        </c:ser>
        <c:ser>
          <c:idx val="1"/>
          <c:order val="1"/>
          <c:tx>
            <c:strRef>
              <c:f>BALANCE!$C$40</c:f>
              <c:strCache>
                <c:ptCount val="1"/>
                <c:pt idx="0">
                  <c:v>이정옥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BALANCE!$A$41:$A$45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BALANCE!$C$41:$C$45</c:f>
              <c:numCache>
                <c:formatCode>General</c:formatCode>
                <c:ptCount val="5"/>
                <c:pt idx="0" formatCode="0.0">
                  <c:v>39.849992</c:v>
                </c:pt>
                <c:pt idx="1">
                  <c:v>65.5</c:v>
                </c:pt>
                <c:pt idx="2">
                  <c:v>85.8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6C-4B79-BB68-3112BE65CEE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sway area(cm/s2): NECK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BALANCE!$B$53</c:f>
              <c:strCache>
                <c:ptCount val="1"/>
                <c:pt idx="0">
                  <c:v>박봉희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BALANCE!$A$54:$A$58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BALANCE!$B$54:$B$58</c:f>
              <c:numCache>
                <c:formatCode>0.0</c:formatCode>
                <c:ptCount val="5"/>
                <c:pt idx="0">
                  <c:v>86.414424499999996</c:v>
                </c:pt>
                <c:pt idx="1">
                  <c:v>63.751891999999998</c:v>
                </c:pt>
                <c:pt idx="2">
                  <c:v>63.932116000000001</c:v>
                </c:pt>
                <c:pt idx="3" formatCode="General">
                  <c:v>61.6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E5-4A99-BEC5-C40A849BCBE8}"/>
            </c:ext>
          </c:extLst>
        </c:ser>
        <c:ser>
          <c:idx val="1"/>
          <c:order val="1"/>
          <c:tx>
            <c:strRef>
              <c:f>BALANCE!$C$53</c:f>
              <c:strCache>
                <c:ptCount val="1"/>
                <c:pt idx="0">
                  <c:v>이정옥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BALANCE!$A$54:$A$58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BALANCE!$C$54:$C$58</c:f>
              <c:numCache>
                <c:formatCode>General</c:formatCode>
                <c:ptCount val="5"/>
                <c:pt idx="0" formatCode="0.0">
                  <c:v>14.00433</c:v>
                </c:pt>
                <c:pt idx="1">
                  <c:v>42.4</c:v>
                </c:pt>
                <c:pt idx="2">
                  <c:v>33.299999999999997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E5-4A99-BEC5-C40A849BCB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sway area(cm/s2): WAIST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GAIT!$B$58</c:f>
              <c:strCache>
                <c:ptCount val="1"/>
                <c:pt idx="0">
                  <c:v>박봉희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GAIT!$A$59:$A$63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GAIT!$B$59:$B$63</c:f>
              <c:numCache>
                <c:formatCode>0.0</c:formatCode>
                <c:ptCount val="5"/>
                <c:pt idx="0" formatCode="General">
                  <c:v>20.8</c:v>
                </c:pt>
                <c:pt idx="1">
                  <c:v>39.700000000000003</c:v>
                </c:pt>
                <c:pt idx="2" formatCode="General">
                  <c:v>47.2</c:v>
                </c:pt>
                <c:pt idx="3" formatCode="General">
                  <c:v>37.4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B4-4D34-BE48-E49A45DFEA91}"/>
            </c:ext>
          </c:extLst>
        </c:ser>
        <c:ser>
          <c:idx val="1"/>
          <c:order val="1"/>
          <c:tx>
            <c:strRef>
              <c:f>GAIT!$C$58</c:f>
              <c:strCache>
                <c:ptCount val="1"/>
                <c:pt idx="0">
                  <c:v>이정옥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GAIT!$A$59:$A$63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GAIT!$C$59:$C$63</c:f>
              <c:numCache>
                <c:formatCode>General</c:formatCode>
                <c:ptCount val="5"/>
                <c:pt idx="0">
                  <c:v>94.4</c:v>
                </c:pt>
                <c:pt idx="1">
                  <c:v>103.3</c:v>
                </c:pt>
                <c:pt idx="2">
                  <c:v>90.8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B4-4D34-BE48-E49A45DFEA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velocity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GAIT!$B$71</c:f>
              <c:strCache>
                <c:ptCount val="1"/>
                <c:pt idx="0">
                  <c:v>박봉희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GAIT!$A$72:$A$76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GAIT!$B$72:$B$76</c:f>
              <c:numCache>
                <c:formatCode>0.0</c:formatCode>
                <c:ptCount val="5"/>
                <c:pt idx="0" formatCode="General">
                  <c:v>107.9</c:v>
                </c:pt>
                <c:pt idx="1">
                  <c:v>121.1</c:v>
                </c:pt>
                <c:pt idx="2" formatCode="General">
                  <c:v>120.2</c:v>
                </c:pt>
                <c:pt idx="3" formatCode="General">
                  <c:v>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53-423F-ABFD-BF35444B850D}"/>
            </c:ext>
          </c:extLst>
        </c:ser>
        <c:ser>
          <c:idx val="1"/>
          <c:order val="1"/>
          <c:tx>
            <c:strRef>
              <c:f>GAIT!$C$71</c:f>
              <c:strCache>
                <c:ptCount val="1"/>
                <c:pt idx="0">
                  <c:v>이정옥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GAIT!$A$72:$A$76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GAIT!$C$72:$C$76</c:f>
              <c:numCache>
                <c:formatCode>General</c:formatCode>
                <c:ptCount val="5"/>
                <c:pt idx="0">
                  <c:v>117.8</c:v>
                </c:pt>
                <c:pt idx="1">
                  <c:v>122.2</c:v>
                </c:pt>
                <c:pt idx="2">
                  <c:v>114.8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53-423F-ABFD-BF35444B850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cadence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GAIT!$B$71</c:f>
              <c:strCache>
                <c:ptCount val="1"/>
                <c:pt idx="0">
                  <c:v>박봉희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GAIT!$A$86:$A$90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GAIT!$B$86:$B$90</c:f>
              <c:numCache>
                <c:formatCode>0.0</c:formatCode>
                <c:ptCount val="5"/>
                <c:pt idx="0">
                  <c:v>18.928000000000001</c:v>
                </c:pt>
                <c:pt idx="1">
                  <c:v>18.051874999999999</c:v>
                </c:pt>
                <c:pt idx="2">
                  <c:v>17.420499999999997</c:v>
                </c:pt>
                <c:pt idx="3" formatCode="General">
                  <c:v>17.7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06-4C53-8360-FB10FD3108C4}"/>
            </c:ext>
          </c:extLst>
        </c:ser>
        <c:ser>
          <c:idx val="1"/>
          <c:order val="1"/>
          <c:tx>
            <c:strRef>
              <c:f>GAIT!$C$71</c:f>
              <c:strCache>
                <c:ptCount val="1"/>
                <c:pt idx="0">
                  <c:v>이정옥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GAIT!$A$86:$A$90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GAIT!$C$86:$C$90</c:f>
              <c:numCache>
                <c:formatCode>General</c:formatCode>
                <c:ptCount val="5"/>
                <c:pt idx="0" formatCode="0.0">
                  <c:v>10.991</c:v>
                </c:pt>
                <c:pt idx="1">
                  <c:v>12.44</c:v>
                </c:pt>
                <c:pt idx="2">
                  <c:v>12.510999999999999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06-4C53-8360-FB10FD3108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mean base of support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'SARA plot'!$B$61</c:f>
              <c:strCache>
                <c:ptCount val="1"/>
                <c:pt idx="0">
                  <c:v>김기황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plot'!$A$62:$A$66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'SARA plot'!$B$62:$B$66</c:f>
              <c:numCache>
                <c:formatCode>General</c:formatCode>
                <c:ptCount val="5"/>
                <c:pt idx="0">
                  <c:v>12.5</c:v>
                </c:pt>
                <c:pt idx="1">
                  <c:v>11.5</c:v>
                </c:pt>
                <c:pt idx="2">
                  <c:v>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D0-4AB5-9F64-8DEE9556307E}"/>
            </c:ext>
          </c:extLst>
        </c:ser>
        <c:ser>
          <c:idx val="1"/>
          <c:order val="1"/>
          <c:tx>
            <c:strRef>
              <c:f>'SARA plot'!$C$61</c:f>
              <c:strCache>
                <c:ptCount val="1"/>
                <c:pt idx="0">
                  <c:v>강두봉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plot'!$A$62:$A$66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'SARA plot'!$C$62:$C$66</c:f>
              <c:numCache>
                <c:formatCode>General</c:formatCode>
                <c:ptCount val="5"/>
                <c:pt idx="0" formatCode="0.0">
                  <c:v>12</c:v>
                </c:pt>
                <c:pt idx="1">
                  <c:v>13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D0-4AB5-9F64-8DEE9556307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SARA score</a:t>
                </a:r>
                <a:endParaRPr lang="ko-KR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BALANCE!$B$68</c:f>
              <c:strCache>
                <c:ptCount val="1"/>
                <c:pt idx="0">
                  <c:v>김기황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BALANCE!$A$69:$A$73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BALANCE!$B$69:$B$73</c:f>
              <c:numCache>
                <c:formatCode>General</c:formatCode>
                <c:ptCount val="5"/>
                <c:pt idx="0" formatCode="0.0">
                  <c:v>696.12219749999997</c:v>
                </c:pt>
                <c:pt idx="1">
                  <c:v>729.1</c:v>
                </c:pt>
                <c:pt idx="2">
                  <c:v>263.8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8C-4A33-92B5-65F3E35B5AEC}"/>
            </c:ext>
          </c:extLst>
        </c:ser>
        <c:ser>
          <c:idx val="1"/>
          <c:order val="1"/>
          <c:tx>
            <c:strRef>
              <c:f>BALANCE!$C$68</c:f>
              <c:strCache>
                <c:ptCount val="1"/>
                <c:pt idx="0">
                  <c:v>강두봉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BALANCE!$A$69:$A$73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BALANCE!$C$69:$C$73</c:f>
              <c:numCache>
                <c:formatCode>General</c:formatCode>
                <c:ptCount val="5"/>
                <c:pt idx="0" formatCode="0.0">
                  <c:v>142.2997925</c:v>
                </c:pt>
                <c:pt idx="1">
                  <c:v>85.8</c:v>
                </c:pt>
                <c:pt idx="2">
                  <c:v>197.5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8C-4A33-92B5-65F3E35B5AE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sway area(cm/s2): NECK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BALANCE!$B$81</c:f>
              <c:strCache>
                <c:ptCount val="1"/>
                <c:pt idx="0">
                  <c:v>김기황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BALANCE!$A$82:$A$86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BALANCE!$B$82:$B$86</c:f>
              <c:numCache>
                <c:formatCode>General</c:formatCode>
                <c:ptCount val="5"/>
                <c:pt idx="0" formatCode="0.0">
                  <c:v>280.58931849999999</c:v>
                </c:pt>
                <c:pt idx="1">
                  <c:v>273.3</c:v>
                </c:pt>
                <c:pt idx="2">
                  <c:v>176.7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37-46DF-8BEA-266BEF6BB655}"/>
            </c:ext>
          </c:extLst>
        </c:ser>
        <c:ser>
          <c:idx val="1"/>
          <c:order val="1"/>
          <c:tx>
            <c:strRef>
              <c:f>BALANCE!$C$81</c:f>
              <c:strCache>
                <c:ptCount val="1"/>
                <c:pt idx="0">
                  <c:v>강두봉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BALANCE!$A$82:$A$86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BALANCE!$C$82:$C$86</c:f>
              <c:numCache>
                <c:formatCode>General</c:formatCode>
                <c:ptCount val="5"/>
                <c:pt idx="0" formatCode="0.0">
                  <c:v>67.616175999999996</c:v>
                </c:pt>
                <c:pt idx="1">
                  <c:v>29.8</c:v>
                </c:pt>
                <c:pt idx="2">
                  <c:v>37.1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37-46DF-8BEA-266BEF6BB65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sway area(cm/s2): WAIST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GAIT!$B$111</c:f>
              <c:strCache>
                <c:ptCount val="1"/>
                <c:pt idx="0">
                  <c:v>김기황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GAIT!$A$112:$A$116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GAIT!$B$112:$B$116</c:f>
              <c:numCache>
                <c:formatCode>General</c:formatCode>
                <c:ptCount val="5"/>
                <c:pt idx="0" formatCode="0.0">
                  <c:v>65.625</c:v>
                </c:pt>
                <c:pt idx="1">
                  <c:v>69.5</c:v>
                </c:pt>
                <c:pt idx="2">
                  <c:v>70.7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9A-469F-AE0A-C7267FCDCFFD}"/>
            </c:ext>
          </c:extLst>
        </c:ser>
        <c:ser>
          <c:idx val="1"/>
          <c:order val="1"/>
          <c:tx>
            <c:strRef>
              <c:f>GAIT!$C$111</c:f>
              <c:strCache>
                <c:ptCount val="1"/>
                <c:pt idx="0">
                  <c:v>강두봉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GAIT!$A$112:$A$116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GAIT!$C$112:$C$116</c:f>
              <c:numCache>
                <c:formatCode>General</c:formatCode>
                <c:ptCount val="5"/>
                <c:pt idx="0">
                  <c:v>70.599999999999994</c:v>
                </c:pt>
                <c:pt idx="1">
                  <c:v>89.3</c:v>
                </c:pt>
                <c:pt idx="2">
                  <c:v>101.8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9A-469F-AE0A-C7267FCDCFF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velocity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GAIT!$B$124</c:f>
              <c:strCache>
                <c:ptCount val="1"/>
                <c:pt idx="0">
                  <c:v>김기황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GAIT!$A$125:$A$129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GAIT!$B$125:$B$129</c:f>
              <c:numCache>
                <c:formatCode>General</c:formatCode>
                <c:ptCount val="5"/>
                <c:pt idx="0" formatCode="0.0">
                  <c:v>109.575</c:v>
                </c:pt>
                <c:pt idx="1">
                  <c:v>117</c:v>
                </c:pt>
                <c:pt idx="2">
                  <c:v>120.3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B-486D-9214-9315BF8DF921}"/>
            </c:ext>
          </c:extLst>
        </c:ser>
        <c:ser>
          <c:idx val="1"/>
          <c:order val="1"/>
          <c:tx>
            <c:strRef>
              <c:f>GAIT!$C$124</c:f>
              <c:strCache>
                <c:ptCount val="1"/>
                <c:pt idx="0">
                  <c:v>강두봉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GAIT!$A$125:$A$129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GAIT!$C$125:$C$129</c:f>
              <c:numCache>
                <c:formatCode>General</c:formatCode>
                <c:ptCount val="5"/>
                <c:pt idx="0">
                  <c:v>105.1</c:v>
                </c:pt>
                <c:pt idx="1">
                  <c:v>113.8</c:v>
                </c:pt>
                <c:pt idx="2">
                  <c:v>119.1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B-486D-9214-9315BF8DF92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cadence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CA </a:t>
            </a:r>
            <a:r>
              <a:rPr lang="ko-KR" altLang="en-US" b="1"/>
              <a:t>응급임상</a:t>
            </a:r>
            <a:r>
              <a:rPr lang="en-US" altLang="ko-KR" b="1"/>
              <a:t>_gait</a:t>
            </a:r>
            <a:r>
              <a:rPr lang="en-US" altLang="ko-KR" b="1" baseline="0"/>
              <a:t> f/u</a:t>
            </a:r>
            <a:endParaRPr lang="ko-KR" alt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Sheet1!$AK$1</c:f>
              <c:strCache>
                <c:ptCount val="1"/>
                <c:pt idx="0">
                  <c:v>walking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Sheet1!$B$2:$B$98</c:f>
              <c:numCache>
                <c:formatCode>m/d/yyyy</c:formatCode>
                <c:ptCount val="94"/>
                <c:pt idx="0">
                  <c:v>43571</c:v>
                </c:pt>
                <c:pt idx="1">
                  <c:v>43599</c:v>
                </c:pt>
                <c:pt idx="2">
                  <c:v>43627</c:v>
                </c:pt>
                <c:pt idx="3">
                  <c:v>43655</c:v>
                </c:pt>
                <c:pt idx="4">
                  <c:v>43683</c:v>
                </c:pt>
                <c:pt idx="5">
                  <c:v>43711</c:v>
                </c:pt>
                <c:pt idx="6">
                  <c:v>43745</c:v>
                </c:pt>
                <c:pt idx="7">
                  <c:v>43773</c:v>
                </c:pt>
                <c:pt idx="8">
                  <c:v>43802</c:v>
                </c:pt>
                <c:pt idx="9">
                  <c:v>43831</c:v>
                </c:pt>
                <c:pt idx="10">
                  <c:v>43859</c:v>
                </c:pt>
              </c:numCache>
              <c:extLst/>
            </c:numRef>
          </c:cat>
          <c:val>
            <c:numRef>
              <c:f>Sheet1!$AK$2:$AK$98</c:f>
              <c:numCache>
                <c:formatCode>General</c:formatCode>
                <c:ptCount val="94"/>
                <c:pt idx="0">
                  <c:v>75.900000000000006</c:v>
                </c:pt>
                <c:pt idx="1">
                  <c:v>67.5</c:v>
                </c:pt>
                <c:pt idx="2">
                  <c:v>55.2</c:v>
                </c:pt>
                <c:pt idx="3">
                  <c:v>58.6</c:v>
                </c:pt>
                <c:pt idx="4">
                  <c:v>42</c:v>
                </c:pt>
                <c:pt idx="5">
                  <c:v>63.3</c:v>
                </c:pt>
                <c:pt idx="6">
                  <c:v>52.7</c:v>
                </c:pt>
                <c:pt idx="7">
                  <c:v>64.5</c:v>
                </c:pt>
                <c:pt idx="8">
                  <c:v>66.7</c:v>
                </c:pt>
                <c:pt idx="9">
                  <c:v>72.8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9C81-4986-AFE6-1C20E65DBBD3}"/>
            </c:ext>
          </c:extLst>
        </c:ser>
        <c:ser>
          <c:idx val="4"/>
          <c:order val="1"/>
          <c:tx>
            <c:strRef>
              <c:f>Sheet1!$AN$1</c:f>
              <c:strCache>
                <c:ptCount val="1"/>
                <c:pt idx="0">
                  <c:v>FAP score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Sheet1!$B$2:$B$98</c:f>
              <c:numCache>
                <c:formatCode>m/d/yyyy</c:formatCode>
                <c:ptCount val="94"/>
                <c:pt idx="0">
                  <c:v>43571</c:v>
                </c:pt>
                <c:pt idx="1">
                  <c:v>43599</c:v>
                </c:pt>
                <c:pt idx="2">
                  <c:v>43627</c:v>
                </c:pt>
                <c:pt idx="3">
                  <c:v>43655</c:v>
                </c:pt>
                <c:pt idx="4">
                  <c:v>43683</c:v>
                </c:pt>
                <c:pt idx="5">
                  <c:v>43711</c:v>
                </c:pt>
                <c:pt idx="6">
                  <c:v>43745</c:v>
                </c:pt>
                <c:pt idx="7">
                  <c:v>43773</c:v>
                </c:pt>
                <c:pt idx="8">
                  <c:v>43802</c:v>
                </c:pt>
                <c:pt idx="9">
                  <c:v>43831</c:v>
                </c:pt>
                <c:pt idx="10">
                  <c:v>43859</c:v>
                </c:pt>
              </c:numCache>
              <c:extLst/>
            </c:numRef>
          </c:cat>
          <c:val>
            <c:numRef>
              <c:f>Sheet1!$AN$2:$AN$98</c:f>
              <c:numCache>
                <c:formatCode>General</c:formatCode>
                <c:ptCount val="94"/>
                <c:pt idx="0">
                  <c:v>69</c:v>
                </c:pt>
                <c:pt idx="1">
                  <c:v>65</c:v>
                </c:pt>
                <c:pt idx="2">
                  <c:v>66</c:v>
                </c:pt>
                <c:pt idx="3">
                  <c:v>56</c:v>
                </c:pt>
                <c:pt idx="4">
                  <c:v>53</c:v>
                </c:pt>
                <c:pt idx="5">
                  <c:v>76</c:v>
                </c:pt>
                <c:pt idx="6">
                  <c:v>65</c:v>
                </c:pt>
                <c:pt idx="7">
                  <c:v>71</c:v>
                </c:pt>
                <c:pt idx="8">
                  <c:v>79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9C81-4986-AFE6-1C20E65DB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61568"/>
        <c:axId val="39664256"/>
      </c:lineChart>
      <c:dateAx>
        <c:axId val="396615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664256"/>
        <c:crosses val="autoZero"/>
        <c:auto val="1"/>
        <c:lblOffset val="100"/>
        <c:baseTimeUnit val="months"/>
      </c:dateAx>
      <c:valAx>
        <c:axId val="3966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66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GAIT!$B$136</c:f>
              <c:strCache>
                <c:ptCount val="1"/>
                <c:pt idx="0">
                  <c:v>김기황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GAIT!$A$137:$A$141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GAIT!$B$137:$B$141</c:f>
              <c:numCache>
                <c:formatCode>General</c:formatCode>
                <c:ptCount val="5"/>
                <c:pt idx="0" formatCode="0.0">
                  <c:v>21.517625000000002</c:v>
                </c:pt>
                <c:pt idx="1">
                  <c:v>22.097000000000001</c:v>
                </c:pt>
                <c:pt idx="2">
                  <c:v>24.940999999999999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5D-4E96-84D1-6E9FA0A2E3E1}"/>
            </c:ext>
          </c:extLst>
        </c:ser>
        <c:ser>
          <c:idx val="1"/>
          <c:order val="1"/>
          <c:tx>
            <c:strRef>
              <c:f>GAIT!$C$136</c:f>
              <c:strCache>
                <c:ptCount val="1"/>
                <c:pt idx="0">
                  <c:v>강두봉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GAIT!$A$137:$A$141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GAIT!$C$137:$C$141</c:f>
              <c:numCache>
                <c:formatCode>General</c:formatCode>
                <c:ptCount val="5"/>
                <c:pt idx="0" formatCode="0.0">
                  <c:v>18.487000000000002</c:v>
                </c:pt>
                <c:pt idx="1">
                  <c:v>16.027000000000001</c:v>
                </c:pt>
                <c:pt idx="2">
                  <c:v>14.273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5D-4E96-84D1-6E9FA0A2E3E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kern="1200" baseline="0">
                    <a:solidFill>
                      <a:srgbClr val="595959"/>
                    </a:solidFill>
                    <a:effectLst/>
                  </a:rPr>
                  <a:t>mean base of support</a:t>
                </a:r>
                <a:endParaRPr lang="ko-KR" altLang="ko-KR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'SARA plot'!$B$7</c:f>
              <c:strCache>
                <c:ptCount val="1"/>
                <c:pt idx="0">
                  <c:v>김영순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'SARA plot'!$B$8:$B$14</c:f>
              <c:numCache>
                <c:formatCode>General</c:formatCode>
                <c:ptCount val="7"/>
                <c:pt idx="0">
                  <c:v>20</c:v>
                </c:pt>
                <c:pt idx="1">
                  <c:v>22.5</c:v>
                </c:pt>
                <c:pt idx="2">
                  <c:v>22</c:v>
                </c:pt>
                <c:pt idx="3">
                  <c:v>21</c:v>
                </c:pt>
                <c:pt idx="4">
                  <c:v>19.5</c:v>
                </c:pt>
                <c:pt idx="5">
                  <c:v>19.5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53-48F7-955D-07872DB94D89}"/>
            </c:ext>
          </c:extLst>
        </c:ser>
        <c:ser>
          <c:idx val="1"/>
          <c:order val="1"/>
          <c:tx>
            <c:strRef>
              <c:f>'SARA plot'!$C$7</c:f>
              <c:strCache>
                <c:ptCount val="1"/>
                <c:pt idx="0">
                  <c:v>이상진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69410017696369E-2"/>
                  <c:y val="2.74217320847638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053-48F7-955D-07872DB94D89}"/>
                </c:ext>
              </c:extLst>
            </c:dLbl>
            <c:dLbl>
              <c:idx val="1"/>
              <c:layout>
                <c:manualLayout>
                  <c:x val="-2.6042545578535376E-2"/>
                  <c:y val="4.43487271988155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053-48F7-955D-07872DB94D89}"/>
                </c:ext>
              </c:extLst>
            </c:dLbl>
            <c:dLbl>
              <c:idx val="2"/>
              <c:layout>
                <c:manualLayout>
                  <c:x val="2.8698993444155538E-2"/>
                  <c:y val="2.74217320847638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053-48F7-955D-07872DB94D89}"/>
                </c:ext>
              </c:extLst>
            </c:dLbl>
            <c:dLbl>
              <c:idx val="3"/>
              <c:layout>
                <c:manualLayout>
                  <c:x val="7.3386798164841652E-5"/>
                  <c:y val="2.74217320847637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053-48F7-955D-07872DB94D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'SARA plot'!$C$8:$C$14</c:f>
              <c:numCache>
                <c:formatCode>General</c:formatCode>
                <c:ptCount val="7"/>
                <c:pt idx="0">
                  <c:v>10.5</c:v>
                </c:pt>
                <c:pt idx="1">
                  <c:v>12</c:v>
                </c:pt>
                <c:pt idx="2">
                  <c:v>11.5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53-48F7-955D-07872DB94D89}"/>
            </c:ext>
          </c:extLst>
        </c:ser>
        <c:ser>
          <c:idx val="2"/>
          <c:order val="2"/>
          <c:tx>
            <c:strRef>
              <c:f>'SARA plot'!$D$7</c:f>
              <c:strCache>
                <c:ptCount val="1"/>
                <c:pt idx="0">
                  <c:v>정유진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'SARA plot'!$D$8:$D$14</c:f>
              <c:numCache>
                <c:formatCode>General</c:formatCode>
                <c:ptCount val="7"/>
                <c:pt idx="0">
                  <c:v>17</c:v>
                </c:pt>
                <c:pt idx="1">
                  <c:v>15</c:v>
                </c:pt>
                <c:pt idx="2">
                  <c:v>13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53-48F7-955D-07872DB94D89}"/>
            </c:ext>
          </c:extLst>
        </c:ser>
        <c:ser>
          <c:idx val="3"/>
          <c:order val="3"/>
          <c:tx>
            <c:strRef>
              <c:f>'SARA plot'!$E$7</c:f>
              <c:strCache>
                <c:ptCount val="1"/>
                <c:pt idx="0">
                  <c:v>배미순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326345950507479E-2"/>
                  <c:y val="-3.7465082519101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053-48F7-955D-07872DB94D89}"/>
                </c:ext>
              </c:extLst>
            </c:dLbl>
            <c:dLbl>
              <c:idx val="1"/>
              <c:layout>
                <c:manualLayout>
                  <c:x val="-2.6042545578535376E-2"/>
                  <c:y val="-3.1822750814417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053-48F7-955D-07872DB94D89}"/>
                </c:ext>
              </c:extLst>
            </c:dLbl>
            <c:dLbl>
              <c:idx val="2"/>
              <c:layout>
                <c:manualLayout>
                  <c:x val="-2.7674791352079141E-2"/>
                  <c:y val="3.5885229641789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053-48F7-955D-07872DB94D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'SARA plot'!$E$8:$E$14</c:f>
              <c:numCache>
                <c:formatCode>General</c:formatCode>
                <c:ptCount val="7"/>
                <c:pt idx="0">
                  <c:v>13.5</c:v>
                </c:pt>
                <c:pt idx="1">
                  <c:v>13</c:v>
                </c:pt>
                <c:pt idx="2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53-48F7-955D-07872DB94D8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SARA scores</a:t>
                </a:r>
                <a:endParaRPr lang="ko-KR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BALANCE!$B$7</c:f>
              <c:strCache>
                <c:ptCount val="1"/>
                <c:pt idx="0">
                  <c:v>김영순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7.2178635028849608E-3"/>
                  <c:y val="-3.39951073250816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3E9-4102-9FB2-DEB8FF690466}"/>
                </c:ext>
              </c:extLst>
            </c:dLbl>
            <c:dLbl>
              <c:idx val="2"/>
              <c:layout>
                <c:manualLayout>
                  <c:x val="1.8840979482729239E-2"/>
                  <c:y val="-2.40743561601746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3E9-4102-9FB2-DEB8FF69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BALANCE!$B$8:$B$14</c:f>
              <c:numCache>
                <c:formatCode>0.0</c:formatCode>
                <c:ptCount val="7"/>
                <c:pt idx="0">
                  <c:v>305.73344750000001</c:v>
                </c:pt>
                <c:pt idx="1">
                  <c:v>262.16061150000002</c:v>
                </c:pt>
                <c:pt idx="2">
                  <c:v>242.01114050000001</c:v>
                </c:pt>
                <c:pt idx="3">
                  <c:v>404.090014</c:v>
                </c:pt>
                <c:pt idx="4">
                  <c:v>316.95333399999998</c:v>
                </c:pt>
                <c:pt idx="5" formatCode="General">
                  <c:v>377.6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A0-4DDC-B45D-0DD90878F882}"/>
            </c:ext>
          </c:extLst>
        </c:ser>
        <c:ser>
          <c:idx val="1"/>
          <c:order val="1"/>
          <c:tx>
            <c:strRef>
              <c:f>BALANCE!$C$7</c:f>
              <c:strCache>
                <c:ptCount val="1"/>
                <c:pt idx="0">
                  <c:v>이상진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BALANCE!$C$8:$C$14</c:f>
              <c:numCache>
                <c:formatCode>0.0</c:formatCode>
                <c:ptCount val="7"/>
                <c:pt idx="0">
                  <c:v>171.01451800000001</c:v>
                </c:pt>
                <c:pt idx="1">
                  <c:v>180.872151</c:v>
                </c:pt>
                <c:pt idx="2">
                  <c:v>107.4505965</c:v>
                </c:pt>
                <c:pt idx="3" formatCode="General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A0-4DDC-B45D-0DD90878F882}"/>
            </c:ext>
          </c:extLst>
        </c:ser>
        <c:ser>
          <c:idx val="2"/>
          <c:order val="2"/>
          <c:tx>
            <c:strRef>
              <c:f>BALANCE!$D$7</c:f>
              <c:strCache>
                <c:ptCount val="1"/>
                <c:pt idx="0">
                  <c:v>정유진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A0-4DDC-B45D-0DD90878F882}"/>
              </c:ext>
            </c:extLst>
          </c:dPt>
          <c:dLbls>
            <c:dLbl>
              <c:idx val="1"/>
              <c:layout>
                <c:manualLayout>
                  <c:x val="-5.0897716396336216E-2"/>
                  <c:y val="4.39158584899887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3E9-4102-9FB2-DEB8FF690466}"/>
                </c:ext>
              </c:extLst>
            </c:dLbl>
            <c:dLbl>
              <c:idx val="2"/>
              <c:layout>
                <c:manualLayout>
                  <c:x val="-5.0897716396336175E-2"/>
                  <c:y val="-4.5370901994175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3E9-4102-9FB2-DEB8FF69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BALANCE!$D$8:$D$14</c:f>
              <c:numCache>
                <c:formatCode>0.0</c:formatCode>
                <c:ptCount val="7"/>
                <c:pt idx="0">
                  <c:v>283.58112499999999</c:v>
                </c:pt>
                <c:pt idx="1">
                  <c:v>238.93879899999999</c:v>
                </c:pt>
                <c:pt idx="2" formatCode="General">
                  <c:v>271.2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A0-4DDC-B45D-0DD90878F882}"/>
            </c:ext>
          </c:extLst>
        </c:ser>
        <c:ser>
          <c:idx val="3"/>
          <c:order val="3"/>
          <c:tx>
            <c:strRef>
              <c:f>BALANCE!$E$7</c:f>
              <c:strCache>
                <c:ptCount val="1"/>
                <c:pt idx="0">
                  <c:v>배미순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BALANCE!$A$8:$A$14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BALANCE!$E$8:$E$14</c:f>
              <c:numCache>
                <c:formatCode>General</c:formatCode>
                <c:ptCount val="7"/>
                <c:pt idx="0" formatCode="0.0">
                  <c:v>196.28280950000001</c:v>
                </c:pt>
                <c:pt idx="1">
                  <c:v>288.10000000000002</c:v>
                </c:pt>
                <c:pt idx="2">
                  <c:v>166.8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A0-4DDC-B45D-0DD90878F88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sway area(cm/s2): NECK</a:t>
                </a:r>
                <a:endParaRPr lang="ko-KR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BALANCE!$B$7</c:f>
              <c:strCache>
                <c:ptCount val="1"/>
                <c:pt idx="0">
                  <c:v>김영순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3.5840015404747183E-2"/>
                  <c:y val="2.88363167193299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872-4C95-8BCB-DBBA1BA207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BALANCE!$A$22:$A$28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BALANCE!$B$22:$B$28</c:f>
              <c:numCache>
                <c:formatCode>0.0</c:formatCode>
                <c:ptCount val="7"/>
                <c:pt idx="0">
                  <c:v>88.428110500000003</c:v>
                </c:pt>
                <c:pt idx="1">
                  <c:v>146.02799150000001</c:v>
                </c:pt>
                <c:pt idx="2">
                  <c:v>75.216459</c:v>
                </c:pt>
                <c:pt idx="3">
                  <c:v>191.11629550000001</c:v>
                </c:pt>
                <c:pt idx="4">
                  <c:v>165.0202285</c:v>
                </c:pt>
                <c:pt idx="5" formatCode="General">
                  <c:v>254.6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E5-42E8-9889-E7B9145E3ADB}"/>
            </c:ext>
          </c:extLst>
        </c:ser>
        <c:ser>
          <c:idx val="1"/>
          <c:order val="1"/>
          <c:tx>
            <c:strRef>
              <c:f>BALANCE!$C$7</c:f>
              <c:strCache>
                <c:ptCount val="1"/>
                <c:pt idx="0">
                  <c:v>이상진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0897716396336216E-2"/>
                  <c:y val="-2.2222482609391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872-4C95-8BCB-DBBA1BA207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BALANCE!$A$22:$A$28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BALANCE!$C$22:$C$28</c:f>
              <c:numCache>
                <c:formatCode>0.0</c:formatCode>
                <c:ptCount val="7"/>
                <c:pt idx="0">
                  <c:v>60.4804885</c:v>
                </c:pt>
                <c:pt idx="1">
                  <c:v>116.2636565</c:v>
                </c:pt>
                <c:pt idx="2">
                  <c:v>15.129422</c:v>
                </c:pt>
                <c:pt idx="3" formatCode="General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E5-42E8-9889-E7B9145E3ADB}"/>
            </c:ext>
          </c:extLst>
        </c:ser>
        <c:ser>
          <c:idx val="2"/>
          <c:order val="2"/>
          <c:tx>
            <c:strRef>
              <c:f>BALANCE!$D$7</c:f>
              <c:strCache>
                <c:ptCount val="1"/>
                <c:pt idx="0">
                  <c:v>정유진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332479324124047E-2"/>
                  <c:y val="4.232853830360241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872-4C95-8BCB-DBBA1BA2078B}"/>
                </c:ext>
              </c:extLst>
            </c:dLbl>
            <c:dLbl>
              <c:idx val="1"/>
              <c:layout>
                <c:manualLayout>
                  <c:x val="-5.0897716396336216E-2"/>
                  <c:y val="3.39951073250815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872-4C95-8BCB-DBBA1BA2078B}"/>
                </c:ext>
              </c:extLst>
            </c:dLbl>
            <c:dLbl>
              <c:idx val="2"/>
              <c:layout>
                <c:manualLayout>
                  <c:x val="-4.8573093200367325E-2"/>
                  <c:y val="-3.21432337742991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872-4C95-8BCB-DBBA1BA207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BALANCE!$A$22:$A$28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BALANCE!$D$22:$D$28</c:f>
              <c:numCache>
                <c:formatCode>0.0</c:formatCode>
                <c:ptCount val="7"/>
                <c:pt idx="0">
                  <c:v>91.725774000000001</c:v>
                </c:pt>
                <c:pt idx="1">
                  <c:v>101.8415995</c:v>
                </c:pt>
                <c:pt idx="2" formatCode="General">
                  <c:v>121.1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E5-42E8-9889-E7B9145E3ADB}"/>
            </c:ext>
          </c:extLst>
        </c:ser>
        <c:ser>
          <c:idx val="3"/>
          <c:order val="3"/>
          <c:tx>
            <c:strRef>
              <c:f>BALANCE!$E$7</c:f>
              <c:strCache>
                <c:ptCount val="1"/>
                <c:pt idx="0">
                  <c:v>배미순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9E5-42E8-9889-E7B9145E3ADB}"/>
                </c:ext>
              </c:extLst>
            </c:dLbl>
            <c:dLbl>
              <c:idx val="1"/>
              <c:layout>
                <c:manualLayout>
                  <c:x val="9.5424866988537659E-3"/>
                  <c:y val="-3.306917054969033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872-4C95-8BCB-DBBA1BA2078B}"/>
                </c:ext>
              </c:extLst>
            </c:dLbl>
            <c:dLbl>
              <c:idx val="2"/>
              <c:layout>
                <c:manualLayout>
                  <c:x val="-3.5840015404747183E-2"/>
                  <c:y val="-4.62968387695665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872-4C95-8BCB-DBBA1BA207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BALANCE!$A$22:$A$28</c:f>
              <c:strCache>
                <c:ptCount val="7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  <c:pt idx="6">
                  <c:v>visit 7</c:v>
                </c:pt>
              </c:strCache>
            </c:strRef>
          </c:cat>
          <c:val>
            <c:numRef>
              <c:f>BALANCE!$E$22:$E$28</c:f>
              <c:numCache>
                <c:formatCode>General</c:formatCode>
                <c:ptCount val="7"/>
                <c:pt idx="0" formatCode="0.0">
                  <c:v>69.589938000000004</c:v>
                </c:pt>
                <c:pt idx="1">
                  <c:v>146.30000000000001</c:v>
                </c:pt>
                <c:pt idx="2">
                  <c:v>95.8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E5-42E8-9889-E7B9145E3A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sway area(cm/s2): Waist</a:t>
                </a:r>
                <a:endParaRPr lang="ko-KR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GAIT!$B$7</c:f>
              <c:strCache>
                <c:ptCount val="1"/>
                <c:pt idx="0">
                  <c:v>김영순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GAIT!$A$8:$A$13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GAIT!$B$8:$B$13</c:f>
              <c:numCache>
                <c:formatCode>General</c:formatCode>
                <c:ptCount val="6"/>
                <c:pt idx="0">
                  <c:v>24.1</c:v>
                </c:pt>
                <c:pt idx="1">
                  <c:v>25.7</c:v>
                </c:pt>
                <c:pt idx="2">
                  <c:v>37.299999999999997</c:v>
                </c:pt>
                <c:pt idx="3">
                  <c:v>32</c:v>
                </c:pt>
                <c:pt idx="4">
                  <c:v>28.5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9C-4672-80A5-654379C2717E}"/>
            </c:ext>
          </c:extLst>
        </c:ser>
        <c:ser>
          <c:idx val="1"/>
          <c:order val="1"/>
          <c:tx>
            <c:strRef>
              <c:f>GAIT!$C$7</c:f>
              <c:strCache>
                <c:ptCount val="1"/>
                <c:pt idx="0">
                  <c:v>이상진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1071069931761877E-2"/>
                  <c:y val="4.882048020805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B49C-4672-80A5-654379C2717E}"/>
                </c:ext>
              </c:extLst>
            </c:dLbl>
            <c:dLbl>
              <c:idx val="2"/>
              <c:layout>
                <c:manualLayout>
                  <c:x val="-4.8356450106532708E-2"/>
                  <c:y val="6.89112128039662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49C-4672-80A5-654379C27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GAIT!$A$8:$A$13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GAIT!$C$8:$C$13</c:f>
              <c:numCache>
                <c:formatCode>General</c:formatCode>
                <c:ptCount val="6"/>
                <c:pt idx="0">
                  <c:v>58.8</c:v>
                </c:pt>
                <c:pt idx="1">
                  <c:v>58.1</c:v>
                </c:pt>
                <c:pt idx="2">
                  <c:v>72.2</c:v>
                </c:pt>
                <c:pt idx="3">
                  <c:v>59.2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9C-4672-80A5-654379C2717E}"/>
            </c:ext>
          </c:extLst>
        </c:ser>
        <c:ser>
          <c:idx val="2"/>
          <c:order val="2"/>
          <c:tx>
            <c:strRef>
              <c:f>GAIT!$D$7</c:f>
              <c:strCache>
                <c:ptCount val="1"/>
                <c:pt idx="0">
                  <c:v>정유진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6224501741725176E-4"/>
                  <c:y val="7.6746598516370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49C-4672-80A5-654379C2717E}"/>
                </c:ext>
              </c:extLst>
            </c:dLbl>
            <c:dLbl>
              <c:idx val="1"/>
              <c:layout>
                <c:manualLayout>
                  <c:x val="-4.9921758947316392E-3"/>
                  <c:y val="7.6746598516370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49C-4672-80A5-654379C2717E}"/>
                </c:ext>
              </c:extLst>
            </c:dLbl>
            <c:dLbl>
              <c:idx val="2"/>
              <c:layout>
                <c:manualLayout>
                  <c:x val="-4.9921758947316392E-3"/>
                  <c:y val="6.429034430690706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49C-4672-80A5-654379C2717E}"/>
                </c:ext>
              </c:extLst>
            </c:dLbl>
            <c:dLbl>
              <c:idx val="3"/>
              <c:layout>
                <c:manualLayout>
                  <c:x val="-4.9921758947316392E-3"/>
                  <c:y val="-1.36616981652178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49C-4672-80A5-654379C27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GAIT!$A$8:$A$13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GAIT!$D$8:$D$13</c:f>
              <c:numCache>
                <c:formatCode>General</c:formatCode>
                <c:ptCount val="6"/>
                <c:pt idx="0" formatCode="0.0">
                  <c:v>55.5</c:v>
                </c:pt>
                <c:pt idx="1">
                  <c:v>60.3</c:v>
                </c:pt>
                <c:pt idx="2">
                  <c:v>60.9</c:v>
                </c:pt>
                <c:pt idx="3">
                  <c:v>46.4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9C-4672-80A5-654379C2717E}"/>
            </c:ext>
          </c:extLst>
        </c:ser>
        <c:ser>
          <c:idx val="3"/>
          <c:order val="3"/>
          <c:tx>
            <c:strRef>
              <c:f>GAIT!$E$7</c:f>
              <c:strCache>
                <c:ptCount val="1"/>
                <c:pt idx="0">
                  <c:v>배미순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1741909328055228E-2"/>
                  <c:y val="-5.7028552137348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49C-4672-80A5-654379C27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GAIT!$A$8:$A$13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GAIT!$E$8:$E$13</c:f>
              <c:numCache>
                <c:formatCode>General</c:formatCode>
                <c:ptCount val="6"/>
                <c:pt idx="0">
                  <c:v>58.5</c:v>
                </c:pt>
                <c:pt idx="1">
                  <c:v>66.599999999999994</c:v>
                </c:pt>
                <c:pt idx="2">
                  <c:v>74.8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9C-4672-80A5-654379C2717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velocity</a:t>
                </a:r>
                <a:endParaRPr lang="ko-KR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577724648728238"/>
          <c:y val="3.9416593600468897E-2"/>
          <c:w val="0.11770303000346004"/>
          <c:h val="0.3586259046267612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GAIT!$B$7</c:f>
              <c:strCache>
                <c:ptCount val="1"/>
                <c:pt idx="0">
                  <c:v>김영순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0096581832371983E-2"/>
                  <c:y val="6.38885296549890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69D-4F64-8BED-90215AAEF18C}"/>
                </c:ext>
              </c:extLst>
            </c:dLbl>
            <c:dLbl>
              <c:idx val="1"/>
              <c:layout>
                <c:manualLayout>
                  <c:x val="-4.0096581832372025E-2"/>
                  <c:y val="4.8820480208057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69D-4F64-8BED-90215AAEF18C}"/>
                </c:ext>
              </c:extLst>
            </c:dLbl>
            <c:dLbl>
              <c:idx val="2"/>
              <c:layout>
                <c:manualLayout>
                  <c:x val="-4.2161546935274727E-2"/>
                  <c:y val="6.38885296549891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69D-4F64-8BED-90215AAEF18C}"/>
                </c:ext>
              </c:extLst>
            </c:dLbl>
            <c:dLbl>
              <c:idx val="3"/>
              <c:layout>
                <c:manualLayout>
                  <c:x val="-4.0096581832372059E-2"/>
                  <c:y val="7.393389595294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69D-4F64-8BED-90215AAEF18C}"/>
                </c:ext>
              </c:extLst>
            </c:dLbl>
            <c:dLbl>
              <c:idx val="4"/>
              <c:layout>
                <c:manualLayout>
                  <c:x val="-4.0096581832372136E-2"/>
                  <c:y val="6.89112128039661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69D-4F64-8BED-90215AAEF18C}"/>
                </c:ext>
              </c:extLst>
            </c:dLbl>
            <c:dLbl>
              <c:idx val="5"/>
              <c:layout>
                <c:manualLayout>
                  <c:x val="-4.4226512038177464E-2"/>
                  <c:y val="7.393389595294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69D-4F64-8BED-90215AAEF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GAIT!$A$22:$A$27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GAIT!$B$22:$B$27</c:f>
              <c:numCache>
                <c:formatCode>General</c:formatCode>
                <c:ptCount val="6"/>
                <c:pt idx="0">
                  <c:v>74.7</c:v>
                </c:pt>
                <c:pt idx="1">
                  <c:v>65.400000000000006</c:v>
                </c:pt>
                <c:pt idx="2">
                  <c:v>80.2</c:v>
                </c:pt>
                <c:pt idx="3">
                  <c:v>76.2</c:v>
                </c:pt>
                <c:pt idx="4">
                  <c:v>75.8</c:v>
                </c:pt>
                <c:pt idx="5">
                  <c:v>76.8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D-4F64-8BED-90215AAEF18C}"/>
            </c:ext>
          </c:extLst>
        </c:ser>
        <c:ser>
          <c:idx val="1"/>
          <c:order val="1"/>
          <c:tx>
            <c:strRef>
              <c:f>GAIT!$C$7</c:f>
              <c:strCache>
                <c:ptCount val="1"/>
                <c:pt idx="0">
                  <c:v>이상진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GAIT!$A$22:$A$27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GAIT!$C$22:$C$27</c:f>
              <c:numCache>
                <c:formatCode>General</c:formatCode>
                <c:ptCount val="6"/>
                <c:pt idx="0">
                  <c:v>126.8</c:v>
                </c:pt>
                <c:pt idx="1">
                  <c:v>147.30000000000001</c:v>
                </c:pt>
                <c:pt idx="2">
                  <c:v>153.19999999999999</c:v>
                </c:pt>
                <c:pt idx="3">
                  <c:v>152.1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9D-4F64-8BED-90215AAEF18C}"/>
            </c:ext>
          </c:extLst>
        </c:ser>
        <c:ser>
          <c:idx val="2"/>
          <c:order val="2"/>
          <c:tx>
            <c:strRef>
              <c:f>GAIT!$D$7</c:f>
              <c:strCache>
                <c:ptCount val="1"/>
                <c:pt idx="0">
                  <c:v>정유진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61546935274762E-2"/>
                  <c:y val="-4.66104996225078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69D-4F64-8BED-90215AAEF18C}"/>
                </c:ext>
              </c:extLst>
            </c:dLbl>
            <c:dLbl>
              <c:idx val="1"/>
              <c:layout>
                <c:manualLayout>
                  <c:x val="-4.2161546935274762E-2"/>
                  <c:y val="-4.15878164735306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B69D-4F64-8BED-90215AAEF18C}"/>
                </c:ext>
              </c:extLst>
            </c:dLbl>
            <c:dLbl>
              <c:idx val="2"/>
              <c:layout>
                <c:manualLayout>
                  <c:x val="-4.0096581832371983E-2"/>
                  <c:y val="-4.66104996225077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B69D-4F64-8BED-90215AAEF18C}"/>
                </c:ext>
              </c:extLst>
            </c:dLbl>
            <c:dLbl>
              <c:idx val="3"/>
              <c:layout>
                <c:manualLayout>
                  <c:x val="-4.0096581832372059E-2"/>
                  <c:y val="-4.66104996225077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B69D-4F64-8BED-90215AAEF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GAIT!$A$22:$A$27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GAIT!$D$22:$D$27</c:f>
              <c:numCache>
                <c:formatCode>General</c:formatCode>
                <c:ptCount val="6"/>
                <c:pt idx="0" formatCode="0.0">
                  <c:v>89.674999999999997</c:v>
                </c:pt>
                <c:pt idx="1">
                  <c:v>90.4</c:v>
                </c:pt>
                <c:pt idx="2">
                  <c:v>89.5</c:v>
                </c:pt>
                <c:pt idx="3">
                  <c:v>89.5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9D-4F64-8BED-90215AAEF18C}"/>
            </c:ext>
          </c:extLst>
        </c:ser>
        <c:ser>
          <c:idx val="3"/>
          <c:order val="3"/>
          <c:tx>
            <c:strRef>
              <c:f>GAIT!$E$7</c:f>
              <c:strCache>
                <c:ptCount val="1"/>
                <c:pt idx="0">
                  <c:v>배미순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6511794283948978E-2"/>
                  <c:y val="-8.639015016240668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B69D-4F64-8BED-90215AAEF18C}"/>
                </c:ext>
              </c:extLst>
            </c:dLbl>
            <c:dLbl>
              <c:idx val="1"/>
              <c:layout>
                <c:manualLayout>
                  <c:x val="-4.3147527122991435E-2"/>
                  <c:y val="-7.393389595294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B69D-4F64-8BED-90215AAEF18C}"/>
                </c:ext>
              </c:extLst>
            </c:dLbl>
            <c:dLbl>
              <c:idx val="2"/>
              <c:layout>
                <c:manualLayout>
                  <c:x val="-2.6627806299769595E-2"/>
                  <c:y val="-3.87749161666724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1515310415472604E-2"/>
                      <c:h val="8.31756329470613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69D-4F64-8BED-90215AAEF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GAIT!$A$22:$A$27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GAIT!$E$22:$E$27</c:f>
              <c:numCache>
                <c:formatCode>General</c:formatCode>
                <c:ptCount val="6"/>
                <c:pt idx="0">
                  <c:v>121.6</c:v>
                </c:pt>
                <c:pt idx="1">
                  <c:v>118.1</c:v>
                </c:pt>
                <c:pt idx="2">
                  <c:v>126.4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9D-4F64-8BED-90215AAEF1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cadence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51740789971098"/>
          <c:y val="3.9416593600468897E-2"/>
          <c:w val="0.11770301086545615"/>
          <c:h val="0.3586259046267612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GAIT!$B$35</c:f>
              <c:strCache>
                <c:ptCount val="1"/>
                <c:pt idx="0">
                  <c:v>김영순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152754761452591E-2"/>
                  <c:y val="5.38177925549892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673-4175-A317-8822BAB0E1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GAIT!$A$36:$A$41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GAIT!$B$36:$B$41</c:f>
              <c:numCache>
                <c:formatCode>0.0</c:formatCode>
                <c:ptCount val="6"/>
                <c:pt idx="0">
                  <c:v>18.942500000000003</c:v>
                </c:pt>
                <c:pt idx="1">
                  <c:v>16.829499999999999</c:v>
                </c:pt>
                <c:pt idx="2">
                  <c:v>13.381499999999999</c:v>
                </c:pt>
                <c:pt idx="3">
                  <c:v>16.335000000000001</c:v>
                </c:pt>
                <c:pt idx="4">
                  <c:v>16.230499999999999</c:v>
                </c:pt>
                <c:pt idx="5" formatCode="General">
                  <c:v>19.7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73-4175-A317-8822BAB0E1AD}"/>
            </c:ext>
          </c:extLst>
        </c:ser>
        <c:ser>
          <c:idx val="1"/>
          <c:order val="1"/>
          <c:tx>
            <c:strRef>
              <c:f>GAIT!$C$35</c:f>
              <c:strCache>
                <c:ptCount val="1"/>
                <c:pt idx="0">
                  <c:v>이상진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GAIT!$A$36:$A$41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GAIT!$C$36:$C$41</c:f>
              <c:numCache>
                <c:formatCode>0.0</c:formatCode>
                <c:ptCount val="6"/>
                <c:pt idx="0">
                  <c:v>15.936</c:v>
                </c:pt>
                <c:pt idx="1">
                  <c:v>13.669499999999999</c:v>
                </c:pt>
                <c:pt idx="2">
                  <c:v>12.881</c:v>
                </c:pt>
                <c:pt idx="3" formatCode="General">
                  <c:v>13.991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73-4175-A317-8822BAB0E1AD}"/>
            </c:ext>
          </c:extLst>
        </c:ser>
        <c:ser>
          <c:idx val="2"/>
          <c:order val="2"/>
          <c:tx>
            <c:strRef>
              <c:f>GAIT!$D$35</c:f>
              <c:strCache>
                <c:ptCount val="1"/>
                <c:pt idx="0">
                  <c:v>정유진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7494205089115532E-2"/>
                  <c:y val="-7.0284430575545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673-4175-A317-8822BAB0E1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GAIT!$A$36:$A$41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GAIT!$D$36:$D$41</c:f>
              <c:numCache>
                <c:formatCode>0.0</c:formatCode>
                <c:ptCount val="6"/>
                <c:pt idx="0">
                  <c:v>15.49325</c:v>
                </c:pt>
                <c:pt idx="1">
                  <c:v>16.122</c:v>
                </c:pt>
                <c:pt idx="2" formatCode="General">
                  <c:v>13.6</c:v>
                </c:pt>
                <c:pt idx="3" formatCode="General">
                  <c:v>19.173999999999999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73-4175-A317-8822BAB0E1AD}"/>
            </c:ext>
          </c:extLst>
        </c:ser>
        <c:ser>
          <c:idx val="3"/>
          <c:order val="3"/>
          <c:tx>
            <c:strRef>
              <c:f>GAIT!$E$35</c:f>
              <c:strCache>
                <c:ptCount val="1"/>
                <c:pt idx="0">
                  <c:v>배미순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GAIT!$A$36:$A$41</c:f>
              <c:strCache>
                <c:ptCount val="6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  <c:pt idx="5">
                  <c:v>visit 6</c:v>
                </c:pt>
              </c:strCache>
            </c:strRef>
          </c:cat>
          <c:val>
            <c:numRef>
              <c:f>GAIT!$E$36:$E$41</c:f>
              <c:numCache>
                <c:formatCode>General</c:formatCode>
                <c:ptCount val="6"/>
                <c:pt idx="0" formatCode="0.0">
                  <c:v>31.698</c:v>
                </c:pt>
                <c:pt idx="1">
                  <c:v>28.4</c:v>
                </c:pt>
                <c:pt idx="2">
                  <c:v>27.82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73-4175-A317-8822BAB0E1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mean base of support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24359437965197"/>
          <c:y val="3.4613303206163827E-2"/>
          <c:w val="0.19823668211109058"/>
          <c:h val="0.25303027488011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'SARA plot'!$B$33</c:f>
              <c:strCache>
                <c:ptCount val="1"/>
                <c:pt idx="0">
                  <c:v>박봉희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>
                    <a:alpha val="9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plot'!$A$34:$A$38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'SARA plot'!$B$34:$B$38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E-4A10-B4A0-A8821AF38FFC}"/>
            </c:ext>
          </c:extLst>
        </c:ser>
        <c:ser>
          <c:idx val="1"/>
          <c:order val="1"/>
          <c:tx>
            <c:strRef>
              <c:f>'SARA plot'!$C$33</c:f>
              <c:strCache>
                <c:ptCount val="1"/>
                <c:pt idx="0">
                  <c:v>이정옥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'SARA plot'!$A$34:$A$38</c:f>
              <c:strCache>
                <c:ptCount val="5"/>
                <c:pt idx="0">
                  <c:v>visit 1</c:v>
                </c:pt>
                <c:pt idx="1">
                  <c:v>visit 2</c:v>
                </c:pt>
                <c:pt idx="2">
                  <c:v>visit 3</c:v>
                </c:pt>
                <c:pt idx="3">
                  <c:v>visit 4</c:v>
                </c:pt>
                <c:pt idx="4">
                  <c:v>visit 5</c:v>
                </c:pt>
              </c:strCache>
            </c:strRef>
          </c:cat>
          <c:val>
            <c:numRef>
              <c:f>'SARA plot'!$C$34:$C$38</c:f>
              <c:numCache>
                <c:formatCode>General</c:formatCode>
                <c:ptCount val="5"/>
                <c:pt idx="0">
                  <c:v>6.5</c:v>
                </c:pt>
                <c:pt idx="1">
                  <c:v>6</c:v>
                </c:pt>
                <c:pt idx="2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EE-4A10-B4A0-A8821AF38F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0794944"/>
        <c:axId val="1440795376"/>
      </c:lineChart>
      <c:catAx>
        <c:axId val="14407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5376"/>
        <c:crosses val="autoZero"/>
        <c:auto val="1"/>
        <c:lblAlgn val="ctr"/>
        <c:lblOffset val="100"/>
        <c:noMultiLvlLbl val="0"/>
      </c:catAx>
      <c:valAx>
        <c:axId val="14407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SARA score</a:t>
                </a:r>
                <a:endParaRPr lang="ko-KR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);[Red]\(0\)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7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0.30452</cdr:x>
      <cdr:y>0.7554</cdr:y>
    </cdr:from>
    <cdr:to>
      <cdr:x>0.40127</cdr:x>
      <cdr:y>0.8467</cdr:y>
    </cdr:to>
    <cdr:sp macro="" textlink="">
      <cdr:nvSpPr>
        <cdr:cNvPr id="2" name="TextBox 30"/>
        <cdr:cNvSpPr txBox="1"/>
      </cdr:nvSpPr>
      <cdr:spPr>
        <a:xfrm xmlns:a="http://schemas.openxmlformats.org/drawingml/2006/main">
          <a:off x="1872876" y="1910062"/>
          <a:ext cx="595035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900" dirty="0" smtClean="0"/>
            <a:t>1</a:t>
          </a:r>
          <a:r>
            <a:rPr lang="ko-KR" altLang="en-US" sz="900" dirty="0" err="1" smtClean="0"/>
            <a:t>차투여</a:t>
          </a:r>
          <a:endParaRPr lang="ko-KR" altLang="en-US" sz="900" dirty="0"/>
        </a:p>
      </cdr:txBody>
    </cdr:sp>
  </cdr:relSizeAnchor>
  <cdr:relSizeAnchor xmlns:cdr="http://schemas.openxmlformats.org/drawingml/2006/chartDrawing">
    <cdr:from>
      <cdr:x>0.45162</cdr:x>
      <cdr:y>0.75657</cdr:y>
    </cdr:from>
    <cdr:to>
      <cdr:x>0.54837</cdr:x>
      <cdr:y>0.84786</cdr:y>
    </cdr:to>
    <cdr:sp macro="" textlink="">
      <cdr:nvSpPr>
        <cdr:cNvPr id="3" name="TextBox 31"/>
        <cdr:cNvSpPr txBox="1"/>
      </cdr:nvSpPr>
      <cdr:spPr>
        <a:xfrm xmlns:a="http://schemas.openxmlformats.org/drawingml/2006/main">
          <a:off x="2777594" y="1912997"/>
          <a:ext cx="595035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900" dirty="0"/>
            <a:t>2</a:t>
          </a:r>
          <a:r>
            <a:rPr lang="ko-KR" altLang="en-US" sz="900" dirty="0" err="1" smtClean="0"/>
            <a:t>차투여</a:t>
          </a:r>
          <a:endParaRPr lang="ko-KR" altLang="en-US" sz="9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D23F6B4-5165-48E9-B316-BA2080A31ACF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2AE648BF-564A-46E3-AC79-4BEF8875EF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20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97FD587-0F69-4436-978B-0DE652C06CC4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5" y="4861155"/>
            <a:ext cx="5683914" cy="4605821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18A0BFCD-CEEA-499F-96E0-F1646BC632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41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7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2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1CA1-6EBC-4D26-B687-4B8343D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B6BD6-A20F-4C20-AB1A-3F94CB8D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1260E-D962-4D0D-B7BD-AB90B0B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3332-2347-4E5C-BB57-26C119D6F46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EAAA2-EA09-4929-BF61-AC3775D7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D7FC0-80FA-412E-A565-EA13C226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73F-0CBA-4F93-85CE-C44AA7EEB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94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244707"/>
            <a:ext cx="5181600" cy="493225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244707"/>
            <a:ext cx="5181600" cy="493225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5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987927" y="6235531"/>
            <a:ext cx="1325947" cy="634586"/>
            <a:chOff x="7128334" y="2485162"/>
            <a:chExt cx="1325947" cy="616322"/>
          </a:xfrm>
        </p:grpSpPr>
        <p:sp>
          <p:nvSpPr>
            <p:cNvPr id="8" name="TextBox 7"/>
            <p:cNvSpPr txBox="1"/>
            <p:nvPr/>
          </p:nvSpPr>
          <p:spPr>
            <a:xfrm>
              <a:off x="7128334" y="2485162"/>
              <a:ext cx="1134904" cy="388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spc="-150">
                  <a:solidFill>
                    <a:srgbClr val="77767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VANXY</a:t>
              </a:r>
              <a:endParaRPr lang="ko-KR" altLang="en-US" sz="2000" spc="-150">
                <a:solidFill>
                  <a:srgbClr val="7776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7932" y="2653107"/>
              <a:ext cx="697981" cy="44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>
                  <a:solidFill>
                    <a:srgbClr val="159F84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</a:rPr>
                <a:t>P</a:t>
              </a:r>
              <a:r>
                <a:rPr lang="en-US" altLang="ko-KR" sz="2400" spc="-300">
                  <a:solidFill>
                    <a:srgbClr val="F4920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</a:rPr>
                <a:t>P</a:t>
              </a:r>
              <a:r>
                <a:rPr lang="en-US" altLang="ko-KR" sz="2400" spc="-300">
                  <a:solidFill>
                    <a:srgbClr val="BD2517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</a:rPr>
                <a:t>T</a:t>
              </a:r>
              <a:endParaRPr lang="ko-KR" altLang="en-US" sz="2400" spc="-300">
                <a:solidFill>
                  <a:srgbClr val="BD251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1092" y="2766108"/>
              <a:ext cx="863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77767A"/>
                  </a:solidFill>
                </a:rPr>
                <a:t>9-8007</a:t>
              </a:r>
              <a:endParaRPr lang="ko-KR" altLang="en-US" sz="1200">
                <a:solidFill>
                  <a:srgbClr val="77767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7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62975"/>
            <a:ext cx="10515600" cy="50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1044-1ED2-4FE7-A6CB-E7FD1989643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3" r:id="rId3"/>
    <p:sldLayoutId id="2147483652" r:id="rId4"/>
    <p:sldLayoutId id="2147483653" r:id="rId5"/>
    <p:sldLayoutId id="2147483654" r:id="rId6"/>
    <p:sldLayoutId id="2147483649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83343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latin typeface="나눔고딕 ExtraBold" pitchFamily="50" charset="-127"/>
                <a:ea typeface="나눔고딕 ExtraBold" pitchFamily="50" charset="-127"/>
              </a:rPr>
              <a:t>비유전성</a:t>
            </a:r>
            <a:r>
              <a:rPr lang="ko-KR" altLang="en-US" sz="4400" dirty="0">
                <a:latin typeface="나눔고딕 ExtraBold" pitchFamily="50" charset="-127"/>
                <a:ea typeface="나눔고딕 ExtraBold" pitchFamily="50" charset="-127"/>
              </a:rPr>
              <a:t> 소뇌실조증의 줄기세포치료제 </a:t>
            </a:r>
            <a:r>
              <a:rPr lang="en-US" altLang="ko-KR" sz="4400" dirty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4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4400" dirty="0" err="1">
                <a:latin typeface="나눔고딕 ExtraBold" pitchFamily="50" charset="-127"/>
                <a:ea typeface="나눔고딕 ExtraBold" pitchFamily="50" charset="-127"/>
              </a:rPr>
              <a:t>허가용</a:t>
            </a:r>
            <a:r>
              <a:rPr lang="ko-KR" altLang="en-US" sz="4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400" dirty="0" err="1">
                <a:latin typeface="나눔고딕 ExtraBold" pitchFamily="50" charset="-127"/>
                <a:ea typeface="나눔고딕 ExtraBold" pitchFamily="50" charset="-127"/>
              </a:rPr>
              <a:t>비임상</a:t>
            </a:r>
            <a:r>
              <a:rPr lang="ko-KR" altLang="en-US" sz="4400" dirty="0">
                <a:latin typeface="나눔고딕 ExtraBold" pitchFamily="50" charset="-127"/>
                <a:ea typeface="나눔고딕 ExtraBold" pitchFamily="50" charset="-127"/>
              </a:rPr>
              <a:t> 및 임상연구</a:t>
            </a:r>
            <a:r>
              <a:rPr lang="en-US" altLang="ko-KR" sz="4400" dirty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4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4400" dirty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400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2020/08/31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KNUCH Neurology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22465" y="6399534"/>
            <a:ext cx="3749458" cy="3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all" spc="0" normalizeH="0" baseline="0" noProof="0" dirty="0" err="1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Kyungpook</a:t>
            </a:r>
            <a:r>
              <a:rPr kumimoji="0" lang="en-US" altLang="ko-KR" sz="1100" b="0" i="0" u="none" strike="noStrike" kern="1200" cap="all" spc="0" normalizeH="0" baseline="0" noProof="0" dirty="0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National university medical Center</a:t>
            </a:r>
            <a:endParaRPr kumimoji="0" lang="ko-KR" altLang="en-US" sz="1100" b="0" i="0" u="none" strike="noStrike" kern="1200" cap="all" spc="0" normalizeH="0" baseline="0" noProof="0" dirty="0">
              <a:ln w="0"/>
              <a:solidFill>
                <a:srgbClr val="808080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6169471"/>
            <a:ext cx="1541780" cy="4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57FBD-BBED-4E4D-99A3-BE6D7687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SARA score – MSA-C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22465" y="6399534"/>
            <a:ext cx="3749458" cy="3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all" spc="0" normalizeH="0" baseline="0" noProof="0" dirty="0" err="1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Kyungpook</a:t>
            </a:r>
            <a:r>
              <a:rPr kumimoji="0" lang="en-US" altLang="ko-KR" sz="1100" b="0" i="0" u="none" strike="noStrike" kern="1200" cap="all" spc="0" normalizeH="0" baseline="0" noProof="0" dirty="0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National university medical Center</a:t>
            </a:r>
            <a:endParaRPr kumimoji="0" lang="ko-KR" altLang="en-US" sz="1100" b="0" i="0" u="none" strike="noStrike" kern="1200" cap="all" spc="0" normalizeH="0" baseline="0" noProof="0" dirty="0">
              <a:ln w="0"/>
              <a:solidFill>
                <a:srgbClr val="808080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4EF107C-EE41-4622-8E45-C6D28313D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556235"/>
              </p:ext>
            </p:extLst>
          </p:nvPr>
        </p:nvGraphicFramePr>
        <p:xfrm>
          <a:off x="2222585" y="1178331"/>
          <a:ext cx="7746830" cy="450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5069711" y="1339698"/>
            <a:ext cx="11575" cy="39383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36616" y="1339698"/>
            <a:ext cx="23149" cy="39383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6174" y="5016446"/>
            <a:ext cx="67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</a:t>
            </a:r>
            <a:r>
              <a:rPr lang="ko-KR" altLang="en-US" sz="1100" dirty="0" err="1" smtClean="0"/>
              <a:t>차투여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5591" y="50164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2</a:t>
            </a:r>
            <a:r>
              <a:rPr lang="ko-KR" altLang="en-US" sz="1100" dirty="0" err="1" smtClean="0"/>
              <a:t>차투여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00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9518-45BE-4E15-B250-C52CDBD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Balance assessed by IMU sensor – MSA-C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0E16B43-B52F-4A9D-93E6-0E003527B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290943"/>
              </p:ext>
            </p:extLst>
          </p:nvPr>
        </p:nvGraphicFramePr>
        <p:xfrm>
          <a:off x="150472" y="1333401"/>
          <a:ext cx="5703907" cy="4659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CDAEF2F-B2F6-418C-BF34-EBCC37E56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05427"/>
              </p:ext>
            </p:extLst>
          </p:nvPr>
        </p:nvGraphicFramePr>
        <p:xfrm>
          <a:off x="5854379" y="1333401"/>
          <a:ext cx="5602146" cy="4659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2432472" y="1442187"/>
            <a:ext cx="9786" cy="41599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74314" y="1435383"/>
            <a:ext cx="51792" cy="41667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8907" y="1333401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108532" y="1333401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113229" y="1435557"/>
            <a:ext cx="9786" cy="41599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9028253" y="1428753"/>
            <a:ext cx="26818" cy="417339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9664" y="1326771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789289" y="1326771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484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9518-45BE-4E15-B250-C52CDBD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Gait assessed by </a:t>
            </a:r>
            <a:r>
              <a:rPr lang="en-US" altLang="ko-KR" dirty="0" err="1"/>
              <a:t>Gaitrite</a:t>
            </a:r>
            <a:r>
              <a:rPr lang="en-US" altLang="ko-KR" dirty="0"/>
              <a:t> sensor – MSA-C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659AE-78DC-45BC-B683-7B7F82CF5481}"/>
              </a:ext>
            </a:extLst>
          </p:cNvPr>
          <p:cNvSpPr txBox="1"/>
          <p:nvPr/>
        </p:nvSpPr>
        <p:spPr>
          <a:xfrm>
            <a:off x="13511270" y="5484917"/>
            <a:ext cx="1901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LSJ, M/  , 7104836</a:t>
            </a:r>
            <a:endParaRPr lang="ko-KR" altLang="en-US" sz="160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2C491C0-D1FA-4F1E-A006-394498108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720420"/>
              </p:ext>
            </p:extLst>
          </p:nvPr>
        </p:nvGraphicFramePr>
        <p:xfrm>
          <a:off x="90874" y="1352776"/>
          <a:ext cx="5497975" cy="2236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A1A8CC9-1DE8-4559-A132-570520E38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186153"/>
              </p:ext>
            </p:extLst>
          </p:nvPr>
        </p:nvGraphicFramePr>
        <p:xfrm>
          <a:off x="5588849" y="1352776"/>
          <a:ext cx="5497975" cy="2236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0FB5AF6-4923-4100-AF56-E23C9C454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087943"/>
              </p:ext>
            </p:extLst>
          </p:nvPr>
        </p:nvGraphicFramePr>
        <p:xfrm>
          <a:off x="90874" y="3586915"/>
          <a:ext cx="5497975" cy="2385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3" name="직선 연결선 12"/>
          <p:cNvCxnSpPr/>
          <p:nvPr/>
        </p:nvCxnSpPr>
        <p:spPr>
          <a:xfrm flipH="1">
            <a:off x="2363310" y="1516284"/>
            <a:ext cx="9500" cy="174544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211837" y="1504709"/>
            <a:ext cx="40649" cy="175702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96039" y="3001520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4918" y="3001520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7820636" y="1527859"/>
            <a:ext cx="9500" cy="174544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669163" y="1516284"/>
            <a:ext cx="40649" cy="175702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3365" y="3013095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8392244" y="3013095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253211" y="3678036"/>
            <a:ext cx="40649" cy="191028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71189" y="3678036"/>
            <a:ext cx="40648" cy="191028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5940" y="5328111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4269" y="5328111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947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57FBD-BBED-4E4D-99A3-BE6D7687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SARA score - SCA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22465" y="6399534"/>
            <a:ext cx="3749458" cy="3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all" spc="0" normalizeH="0" baseline="0" noProof="0" dirty="0" err="1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Kyungpook</a:t>
            </a:r>
            <a:r>
              <a:rPr kumimoji="0" lang="en-US" altLang="ko-KR" sz="1100" b="0" i="0" u="none" strike="noStrike" kern="1200" cap="all" spc="0" normalizeH="0" baseline="0" noProof="0" dirty="0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National university medical Center</a:t>
            </a:r>
            <a:endParaRPr kumimoji="0" lang="ko-KR" altLang="en-US" sz="1100" b="0" i="0" u="none" strike="noStrike" kern="1200" cap="all" spc="0" normalizeH="0" baseline="0" noProof="0" dirty="0">
              <a:ln w="0"/>
              <a:solidFill>
                <a:srgbClr val="808080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524103F-A860-4EA7-8D25-B578BD84E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04696"/>
              </p:ext>
            </p:extLst>
          </p:nvPr>
        </p:nvGraphicFramePr>
        <p:xfrm>
          <a:off x="2224490" y="1185329"/>
          <a:ext cx="7743020" cy="448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5069711" y="1339698"/>
            <a:ext cx="11575" cy="39383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36616" y="1339698"/>
            <a:ext cx="23149" cy="39383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6174" y="5016446"/>
            <a:ext cx="67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</a:t>
            </a:r>
            <a:r>
              <a:rPr lang="ko-KR" altLang="en-US" sz="1100" dirty="0" err="1" smtClean="0"/>
              <a:t>차투여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5591" y="50164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2</a:t>
            </a:r>
            <a:r>
              <a:rPr lang="ko-KR" altLang="en-US" sz="1100" dirty="0" err="1" smtClean="0"/>
              <a:t>차투여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883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9518-45BE-4E15-B250-C52CDBD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Balance assessed by IMU sensor - SCA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2A0B14E-1A65-457B-B732-7CAFC413A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631417"/>
              </p:ext>
            </p:extLst>
          </p:nvPr>
        </p:nvGraphicFramePr>
        <p:xfrm>
          <a:off x="173620" y="1220053"/>
          <a:ext cx="5549377" cy="394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71E4120-751C-4BF0-BF6C-15A7322A5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801942"/>
              </p:ext>
            </p:extLst>
          </p:nvPr>
        </p:nvGraphicFramePr>
        <p:xfrm>
          <a:off x="5804423" y="1220053"/>
          <a:ext cx="5549377" cy="394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직선 연결선 9"/>
          <p:cNvCxnSpPr/>
          <p:nvPr/>
        </p:nvCxnSpPr>
        <p:spPr>
          <a:xfrm flipH="1">
            <a:off x="2430684" y="1187543"/>
            <a:ext cx="1788" cy="35465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93289" y="1180739"/>
            <a:ext cx="51795" cy="355330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8907" y="1078757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7507" y="1078757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8046334" y="1213423"/>
            <a:ext cx="1788" cy="35465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908939" y="1206619"/>
            <a:ext cx="51795" cy="355330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84557" y="1104637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643157" y="1104637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026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9518-45BE-4E15-B250-C52CDBD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Gait assessed by </a:t>
            </a:r>
            <a:r>
              <a:rPr lang="en-US" altLang="ko-KR" dirty="0" err="1"/>
              <a:t>Gaitrite</a:t>
            </a:r>
            <a:r>
              <a:rPr lang="en-US" altLang="ko-KR" dirty="0"/>
              <a:t> sensor – SCA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659AE-78DC-45BC-B683-7B7F82CF5481}"/>
              </a:ext>
            </a:extLst>
          </p:cNvPr>
          <p:cNvSpPr txBox="1"/>
          <p:nvPr/>
        </p:nvSpPr>
        <p:spPr>
          <a:xfrm>
            <a:off x="13511270" y="5484917"/>
            <a:ext cx="1901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LSJ, M/  , 7104836</a:t>
            </a:r>
            <a:endParaRPr lang="ko-KR" altLang="en-US" sz="160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940AD7B-3068-4BA2-977D-1287E79AC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07560"/>
              </p:ext>
            </p:extLst>
          </p:nvPr>
        </p:nvGraphicFramePr>
        <p:xfrm>
          <a:off x="1" y="1019751"/>
          <a:ext cx="5868364" cy="2415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F3F32EA-AA55-4F15-AEBB-4A96BB2CC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735250"/>
              </p:ext>
            </p:extLst>
          </p:nvPr>
        </p:nvGraphicFramePr>
        <p:xfrm>
          <a:off x="5868365" y="1014870"/>
          <a:ext cx="5868364" cy="2415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824F647-129B-4DF2-B278-23DD73236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474608"/>
              </p:ext>
            </p:extLst>
          </p:nvPr>
        </p:nvGraphicFramePr>
        <p:xfrm>
          <a:off x="1" y="3407902"/>
          <a:ext cx="5868365" cy="2415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3" name="직선 연결선 12"/>
          <p:cNvCxnSpPr/>
          <p:nvPr/>
        </p:nvCxnSpPr>
        <p:spPr>
          <a:xfrm flipH="1">
            <a:off x="2345597" y="1109636"/>
            <a:ext cx="4064" cy="19524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286725" y="1109636"/>
            <a:ext cx="46784" cy="19524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8326" y="2801889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09805" y="2801889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202386" y="1115845"/>
            <a:ext cx="4064" cy="19524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9143514" y="1115845"/>
            <a:ext cx="46784" cy="19524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35115" y="2808098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8866594" y="2808098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2294862" y="3492817"/>
            <a:ext cx="4064" cy="19524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235990" y="3492817"/>
            <a:ext cx="46784" cy="19524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7591" y="5185070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2959070" y="5185070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230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1829" y="489778"/>
            <a:ext cx="11095682" cy="832743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5</a:t>
            </a:r>
            <a:r>
              <a:rPr lang="ko-KR" altLang="en-US" sz="3600" b="1" dirty="0"/>
              <a:t>차년도 연구목표</a:t>
            </a:r>
            <a:endParaRPr lang="ko-KR" altLang="en-US" sz="36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22465" y="6399534"/>
            <a:ext cx="3749458" cy="3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all" spc="0" normalizeH="0" baseline="0" noProof="0" dirty="0" err="1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Kyungpook</a:t>
            </a:r>
            <a:r>
              <a:rPr kumimoji="0" lang="en-US" altLang="ko-KR" sz="1100" b="0" i="0" u="none" strike="noStrike" kern="1200" cap="all" spc="0" normalizeH="0" baseline="0" noProof="0" dirty="0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National university medical Center</a:t>
            </a:r>
            <a:endParaRPr kumimoji="0" lang="ko-KR" altLang="en-US" sz="1100" b="0" i="0" u="none" strike="noStrike" kern="1200" cap="all" spc="0" normalizeH="0" baseline="0" noProof="0" dirty="0">
              <a:ln w="0"/>
              <a:solidFill>
                <a:srgbClr val="808080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827316" y="1149893"/>
            <a:ext cx="11350141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0C7ECE-8BC6-433A-99CA-9DBE8E65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6191"/>
              </p:ext>
            </p:extLst>
          </p:nvPr>
        </p:nvGraphicFramePr>
        <p:xfrm>
          <a:off x="827316" y="1288939"/>
          <a:ext cx="10482941" cy="4967284"/>
        </p:xfrm>
        <a:graphic>
          <a:graphicData uri="http://schemas.openxmlformats.org/drawingml/2006/table">
            <a:tbl>
              <a:tblPr/>
              <a:tblGrid>
                <a:gridCol w="78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17012" marR="17012" marT="17012" marB="17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17012" marR="17012" marT="17012" marB="17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목표</a:t>
                      </a:r>
                    </a:p>
                  </a:txBody>
                  <a:tcPr marL="17012" marR="17012" marT="17012" marB="17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기초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줄기세포치료제</a:t>
                      </a:r>
                      <a:r>
                        <a:rPr lang="ko-KR" altLang="en-US" sz="12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치료기전 검증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신경독성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Ara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-C)</a:t>
                      </a:r>
                      <a:r>
                        <a:rPr lang="en-US" altLang="ko-KR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유도 </a:t>
                      </a:r>
                      <a:r>
                        <a:rPr lang="ko-KR" altLang="en-US" sz="1100" b="0" kern="0" spc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소뇌실조증</a:t>
                      </a:r>
                      <a:r>
                        <a:rPr lang="ko-KR" altLang="en-US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동물모델에서 줄기세포치료제의 유효성 추가 검증 및 치료기전연구</a:t>
                      </a:r>
                      <a:endParaRPr lang="en-US" altLang="ko-KR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유전자 변이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(SCA2) </a:t>
                      </a: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소뇌실조증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동물모델에서 줄기세포치료제의 유효성 추가 검증</a:t>
                      </a: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47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상용화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줄기세포 치료제 </a:t>
                      </a: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바이오마커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발굴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줄기세포 치료제의 유효성 비교를 통한 </a:t>
                      </a: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바이오마커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검증 최종 발굴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2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줄기세포 치료제 치료 기전연구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연구자 임상시험 및 임상 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 시험을 통한 줄기세포치료제 기전 연구</a:t>
                      </a:r>
                      <a:endParaRPr lang="en-US" altLang="ko-KR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뇌척수액 및 혈액내 면역세포의 변화 등을 통한 줄기세포 치료제의 치료기전연구</a:t>
                      </a: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26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GLP</a:t>
                      </a:r>
                      <a:r>
                        <a:rPr lang="en-US" altLang="ko-KR" sz="1200" b="0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안전성시험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CS20BR08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0" spc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종양원성시험</a:t>
                      </a:r>
                      <a:r>
                        <a:rPr lang="en-US" altLang="ko-KR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분포도 시험</a:t>
                      </a:r>
                      <a:r>
                        <a:rPr lang="en-US" altLang="ko-KR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임상시험 계획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 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(CS10BR05,</a:t>
                      </a:r>
                      <a:r>
                        <a:rPr lang="en-US" altLang="ko-KR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CS20BR08)</a:t>
                      </a:r>
                      <a:endParaRPr lang="en-US" altLang="ko-KR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CS20BR08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연구자주도 임상시험 진행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CS20BR08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임상 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 시험 신청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7083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임상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질환 진행에 따른 특이적 바이오 마커 선정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연구자 </a:t>
                      </a: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주도임상시험을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통한 임상적 지표 및 활용가능한 </a:t>
                      </a: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바이오마커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발굴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최종 선정</a:t>
                      </a: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임상프로토콜 개발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선정 및 제외기준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방문일정 등 적합한 상업화 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(SIT)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임상 프로토콜 개발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임상</a:t>
                      </a:r>
                      <a:r>
                        <a:rPr lang="ko-KR" altLang="en-US" sz="12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시험 실시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CS20BR08)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소뇌실조증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환자에서 </a:t>
                      </a:r>
                      <a:r>
                        <a:rPr lang="en-US" altLang="ko-KR" sz="1100" b="0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CS20BR08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임상 적용 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실시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임상시험 결과 획득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133" marR="17133" marT="17133" marB="17133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E36BC-58BA-4BEF-8F15-EE1654DE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CA </a:t>
            </a:r>
            <a:r>
              <a:rPr lang="ko-KR" altLang="en-US" sz="3600" dirty="0" smtClean="0"/>
              <a:t>응급 </a:t>
            </a:r>
            <a:r>
              <a:rPr lang="ko-KR" altLang="en-US" sz="3600" dirty="0"/>
              <a:t>임상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36BD7-EFB4-4468-85EA-4D65C181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942"/>
            <a:ext cx="10515600" cy="5040621"/>
          </a:xfrm>
        </p:spPr>
        <p:txBody>
          <a:bodyPr/>
          <a:lstStyle/>
          <a:p>
            <a:pPr marL="742950" lvl="1" indent="-285750">
              <a:lnSpc>
                <a:spcPct val="114000"/>
              </a:lnSpc>
              <a:spcBef>
                <a:spcPts val="0"/>
              </a:spcBef>
            </a:pPr>
            <a:r>
              <a:rPr lang="ko-KR" altLang="en-US" dirty="0" err="1">
                <a:solidFill>
                  <a:prstClr val="black"/>
                </a:solidFill>
              </a:rPr>
              <a:t>조직적합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반일치</a:t>
            </a:r>
            <a:r>
              <a:rPr lang="ko-KR" altLang="en-US" dirty="0">
                <a:solidFill>
                  <a:prstClr val="black"/>
                </a:solidFill>
              </a:rPr>
              <a:t> 동종 </a:t>
            </a:r>
            <a:r>
              <a:rPr lang="ko-KR" altLang="en-US" dirty="0" err="1">
                <a:solidFill>
                  <a:prstClr val="black"/>
                </a:solidFill>
              </a:rPr>
              <a:t>골수유래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중간엽</a:t>
            </a:r>
            <a:r>
              <a:rPr lang="ko-KR" altLang="en-US" dirty="0">
                <a:solidFill>
                  <a:prstClr val="black"/>
                </a:solidFill>
              </a:rPr>
              <a:t> 줄기세포 </a:t>
            </a:r>
            <a:r>
              <a:rPr lang="en-US" altLang="ko-KR" dirty="0" smtClean="0">
                <a:solidFill>
                  <a:srgbClr val="0070C0"/>
                </a:solidFill>
              </a:rPr>
              <a:t>CA </a:t>
            </a:r>
            <a:r>
              <a:rPr lang="ko-KR" altLang="en-US" dirty="0" smtClean="0">
                <a:solidFill>
                  <a:srgbClr val="0070C0"/>
                </a:solidFill>
              </a:rPr>
              <a:t>응급 임상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 err="1">
                <a:solidFill>
                  <a:prstClr val="black"/>
                </a:solidFill>
              </a:rPr>
              <a:t>례</a:t>
            </a:r>
            <a:endParaRPr lang="en-US" altLang="ko-KR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prstClr val="black"/>
                </a:solidFill>
              </a:rPr>
              <a:t>PGY ½</a:t>
            </a:r>
            <a:r>
              <a:rPr lang="ko-KR" altLang="en-US" dirty="0">
                <a:solidFill>
                  <a:prstClr val="black"/>
                </a:solidFill>
              </a:rPr>
              <a:t>차 투여 완료 </a:t>
            </a:r>
            <a:r>
              <a:rPr lang="en-US" altLang="ko-KR" dirty="0">
                <a:solidFill>
                  <a:prstClr val="black"/>
                </a:solidFill>
              </a:rPr>
              <a:t>:  visit 12</a:t>
            </a:r>
            <a:r>
              <a:rPr lang="ko-KR" altLang="en-US" dirty="0">
                <a:solidFill>
                  <a:prstClr val="black"/>
                </a:solidFill>
              </a:rPr>
              <a:t>까지 진행</a:t>
            </a:r>
            <a:endParaRPr lang="en-US" altLang="ko-KR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prstClr val="black"/>
                </a:solidFill>
              </a:rPr>
              <a:t>12month </a:t>
            </a:r>
            <a:r>
              <a:rPr lang="ko-KR" altLang="en-US" dirty="0">
                <a:solidFill>
                  <a:prstClr val="black"/>
                </a:solidFill>
              </a:rPr>
              <a:t>완료</a:t>
            </a:r>
            <a:r>
              <a:rPr lang="en-US" altLang="ko-KR" dirty="0">
                <a:solidFill>
                  <a:prstClr val="black"/>
                </a:solidFill>
              </a:rPr>
              <a:t>/ visit 15</a:t>
            </a:r>
            <a:r>
              <a:rPr lang="ko-KR" altLang="en-US" dirty="0">
                <a:solidFill>
                  <a:prstClr val="black"/>
                </a:solidFill>
              </a:rPr>
              <a:t>까지 </a:t>
            </a:r>
            <a:r>
              <a:rPr lang="ko-KR" altLang="en-US" dirty="0" err="1">
                <a:solidFill>
                  <a:prstClr val="black"/>
                </a:solidFill>
              </a:rPr>
              <a:t>예정이였으나</a:t>
            </a:r>
            <a:r>
              <a:rPr lang="ko-KR" altLang="en-US" dirty="0">
                <a:solidFill>
                  <a:prstClr val="black"/>
                </a:solidFill>
              </a:rPr>
              <a:t> 코로나 상황으로 </a:t>
            </a:r>
            <a:r>
              <a:rPr lang="en-US" altLang="ko-KR" dirty="0">
                <a:solidFill>
                  <a:prstClr val="black"/>
                </a:solidFill>
              </a:rPr>
              <a:t>visit 12 </a:t>
            </a:r>
            <a:r>
              <a:rPr lang="ko-KR" altLang="en-US" dirty="0">
                <a:solidFill>
                  <a:prstClr val="black"/>
                </a:solidFill>
              </a:rPr>
              <a:t>에서 연구 종료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405794"/>
              </p:ext>
            </p:extLst>
          </p:nvPr>
        </p:nvGraphicFramePr>
        <p:xfrm>
          <a:off x="631371" y="1360274"/>
          <a:ext cx="5388430" cy="359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1829" y="489778"/>
            <a:ext cx="11095682" cy="832743"/>
          </a:xfrm>
        </p:spPr>
        <p:txBody>
          <a:bodyPr>
            <a:noAutofit/>
          </a:bodyPr>
          <a:lstStyle/>
          <a:p>
            <a:r>
              <a:rPr lang="ko-KR" altLang="en-US" sz="3600" b="1" dirty="0"/>
              <a:t>응급임상 </a:t>
            </a:r>
            <a:r>
              <a:rPr lang="en-US" altLang="ko-KR" sz="3600" b="1" dirty="0"/>
              <a:t>CASE </a:t>
            </a:r>
            <a:endParaRPr lang="ko-KR" altLang="en-US" sz="36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22465" y="6399534"/>
            <a:ext cx="3749458" cy="3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all" spc="0" normalizeH="0" baseline="0" noProof="0" dirty="0" err="1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Kyungpook</a:t>
            </a:r>
            <a:r>
              <a:rPr kumimoji="0" lang="en-US" altLang="ko-KR" sz="1100" b="0" i="0" u="none" strike="noStrike" kern="1200" cap="all" spc="0" normalizeH="0" baseline="0" noProof="0" dirty="0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National university medical Center</a:t>
            </a:r>
            <a:endParaRPr kumimoji="0" lang="ko-KR" altLang="en-US" sz="1100" b="0" i="0" u="none" strike="noStrike" kern="1200" cap="all" spc="0" normalizeH="0" baseline="0" noProof="0" dirty="0">
              <a:ln w="0"/>
              <a:solidFill>
                <a:srgbClr val="808080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827316" y="1149893"/>
            <a:ext cx="11350141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7CF7C7-A272-4C36-866E-C2FA6A4E034B}"/>
              </a:ext>
            </a:extLst>
          </p:cNvPr>
          <p:cNvCxnSpPr/>
          <p:nvPr/>
        </p:nvCxnSpPr>
        <p:spPr>
          <a:xfrm flipH="1" flipV="1">
            <a:off x="4394350" y="2978358"/>
            <a:ext cx="2180" cy="19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1E151B-24D3-4D4F-8453-537B861B9FA3}"/>
              </a:ext>
            </a:extLst>
          </p:cNvPr>
          <p:cNvCxnSpPr/>
          <p:nvPr/>
        </p:nvCxnSpPr>
        <p:spPr>
          <a:xfrm flipV="1">
            <a:off x="4564938" y="3085933"/>
            <a:ext cx="0" cy="17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40098"/>
              </p:ext>
            </p:extLst>
          </p:nvPr>
        </p:nvGraphicFramePr>
        <p:xfrm>
          <a:off x="6192208" y="1299316"/>
          <a:ext cx="5692588" cy="380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31370" y="5223374"/>
            <a:ext cx="11244943" cy="47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Total SARA score,  </a:t>
            </a:r>
            <a:r>
              <a:rPr lang="ko-KR" altLang="en-US" sz="2400" dirty="0"/>
              <a:t>보행지표 </a:t>
            </a:r>
            <a:r>
              <a:rPr lang="en-US" altLang="ko-KR" sz="2400" dirty="0"/>
              <a:t>(FAP, walking velocity)</a:t>
            </a:r>
            <a:r>
              <a:rPr lang="ko-KR" altLang="en-US" sz="2400" dirty="0"/>
              <a:t>의 </a:t>
            </a:r>
            <a:r>
              <a:rPr lang="en-US" altLang="ko-KR" sz="2400" dirty="0"/>
              <a:t>U</a:t>
            </a:r>
            <a:r>
              <a:rPr lang="ko-KR" altLang="en-US" sz="2400" dirty="0"/>
              <a:t>자형 개선이 관찰</a:t>
            </a:r>
            <a:endParaRPr lang="en-US" altLang="ko-KR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771190" y="2476983"/>
            <a:ext cx="0" cy="33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278795" y="2525944"/>
            <a:ext cx="1929" cy="2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1829" y="489778"/>
            <a:ext cx="11095682" cy="83274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>
                <a:solidFill>
                  <a:srgbClr val="0070C0"/>
                </a:solidFill>
              </a:rPr>
              <a:t>‘CS20BR08’ </a:t>
            </a:r>
            <a:r>
              <a:rPr lang="ko-KR" altLang="en-US" sz="3600" dirty="0">
                <a:solidFill>
                  <a:srgbClr val="0070C0"/>
                </a:solidFill>
              </a:rPr>
              <a:t>연구자 주도 임상</a:t>
            </a:r>
            <a:endParaRPr lang="ko-KR" altLang="en-US" sz="36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22465" y="6399534"/>
            <a:ext cx="3749458" cy="3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all" spc="0" normalizeH="0" baseline="0" noProof="0" dirty="0" err="1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Kyungpook</a:t>
            </a:r>
            <a:r>
              <a:rPr kumimoji="0" lang="en-US" altLang="ko-KR" sz="1100" b="0" i="0" u="none" strike="noStrike" kern="1200" cap="all" spc="0" normalizeH="0" baseline="0" noProof="0" dirty="0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National university medical Center</a:t>
            </a:r>
            <a:endParaRPr kumimoji="0" lang="ko-KR" altLang="en-US" sz="1100" b="0" i="0" u="none" strike="noStrike" kern="1200" cap="all" spc="0" normalizeH="0" baseline="0" noProof="0" dirty="0">
              <a:ln w="0"/>
              <a:solidFill>
                <a:srgbClr val="808080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827316" y="1149893"/>
            <a:ext cx="11350141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781829" y="3975047"/>
            <a:ext cx="10870048" cy="1776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유효성 </a:t>
            </a:r>
            <a:r>
              <a:rPr lang="ko-KR" altLang="en-US" sz="2400" dirty="0"/>
              <a:t>평가 항목</a:t>
            </a:r>
            <a:endParaRPr lang="en-US" altLang="ko-KR" sz="2400" dirty="0"/>
          </a:p>
          <a:p>
            <a:pPr marL="1257300" lvl="2" indent="-34290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SARA</a:t>
            </a:r>
            <a:r>
              <a:rPr lang="ko-KR" altLang="en-US" sz="2400" dirty="0"/>
              <a:t> </a:t>
            </a:r>
            <a:r>
              <a:rPr lang="en-US" altLang="ko-KR" sz="2400" dirty="0"/>
              <a:t>scale</a:t>
            </a:r>
          </a:p>
          <a:p>
            <a:pPr marL="1257300" lvl="2" indent="-34290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Wearable device sensor (RMS/ Sway area/ mean velocity)</a:t>
            </a:r>
          </a:p>
          <a:p>
            <a:pPr marL="1257300" lvl="2" indent="-34290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Gait rite </a:t>
            </a:r>
            <a:r>
              <a:rPr lang="ko-KR" altLang="en-US" sz="2400" dirty="0"/>
              <a:t>보행분석</a:t>
            </a:r>
            <a:endParaRPr lang="en-US" altLang="ko-KR" sz="2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34350"/>
              </p:ext>
            </p:extLst>
          </p:nvPr>
        </p:nvGraphicFramePr>
        <p:xfrm>
          <a:off x="369116" y="1479088"/>
          <a:ext cx="11633821" cy="2195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7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85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82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267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06096">
                <a:tc>
                  <a:txBody>
                    <a:bodyPr/>
                    <a:lstStyle/>
                    <a:p>
                      <a:pPr algn="l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1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spc="-20" dirty="0" err="1">
                          <a:effectLst/>
                          <a:latin typeface="+mn-ea"/>
                          <a:ea typeface="+mn-ea"/>
                        </a:rPr>
                        <a:t>스크리닝</a:t>
                      </a:r>
                      <a:endParaRPr lang="ko-KR" sz="1400" b="1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gridSpan="14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spc="-20" dirty="0">
                          <a:effectLst/>
                          <a:latin typeface="+mn-ea"/>
                          <a:ea typeface="+mn-ea"/>
                        </a:rPr>
                        <a:t>치료기</a:t>
                      </a:r>
                      <a:r>
                        <a:rPr lang="en-US" sz="1400" b="1" kern="100" spc="-2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400" b="1" kern="100" spc="-20" dirty="0">
                          <a:effectLst/>
                          <a:latin typeface="+mn-ea"/>
                          <a:ea typeface="+mn-ea"/>
                        </a:rPr>
                        <a:t>투여 후 관찰기 포함</a:t>
                      </a:r>
                      <a:r>
                        <a:rPr lang="en-US" sz="1400" b="1" kern="100" spc="-2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400" b="1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spc="-20" dirty="0">
                          <a:effectLst/>
                          <a:latin typeface="+mn-ea"/>
                          <a:ea typeface="+mn-ea"/>
                        </a:rPr>
                        <a:t>최종 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spc="-20" dirty="0">
                          <a:effectLst/>
                          <a:latin typeface="+mn-ea"/>
                          <a:ea typeface="+mn-ea"/>
                        </a:rPr>
                        <a:t>방문</a:t>
                      </a:r>
                    </a:p>
                  </a:txBody>
                  <a:tcPr marL="17780" marR="17780" marT="0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 dirty="0">
                          <a:effectLst/>
                          <a:latin typeface="+mn-ea"/>
                          <a:ea typeface="+mn-ea"/>
                        </a:rPr>
                        <a:t>Unscheduled Visit </a:t>
                      </a:r>
                      <a:r>
                        <a:rPr lang="en-US" sz="1400" b="1" kern="100" spc="-20" baseline="30000" dirty="0">
                          <a:effectLst/>
                          <a:latin typeface="+mn-ea"/>
                          <a:ea typeface="+mn-ea"/>
                        </a:rPr>
                        <a:t>14)</a:t>
                      </a:r>
                      <a:endParaRPr lang="ko-KR" sz="1400" b="1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9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 dirty="0">
                          <a:effectLst/>
                          <a:latin typeface="+mn-ea"/>
                          <a:ea typeface="+mn-ea"/>
                        </a:rPr>
                        <a:t>Visit</a:t>
                      </a:r>
                      <a:endParaRPr lang="ko-KR" sz="1400" b="1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 dirty="0">
                          <a:effectLst/>
                          <a:latin typeface="+mn-ea"/>
                          <a:ea typeface="+mn-ea"/>
                        </a:rPr>
                        <a:t>Week</a:t>
                      </a:r>
                      <a:endParaRPr lang="ko-KR" sz="1400" b="1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~-56d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-2d</a:t>
                      </a:r>
                      <a:r>
                        <a:rPr lang="en-US" sz="1200" kern="100" spc="-20" baseline="30000" dirty="0">
                          <a:effectLst/>
                          <a:latin typeface="+mn-ea"/>
                          <a:ea typeface="+mn-ea"/>
                        </a:rPr>
                        <a:t>17)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1d 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26d </a:t>
                      </a:r>
                      <a:r>
                        <a:rPr lang="en-US" sz="1200" kern="100" spc="-20" baseline="30000" dirty="0">
                          <a:effectLst/>
                          <a:latin typeface="+mn-ea"/>
                          <a:ea typeface="+mn-ea"/>
                        </a:rPr>
                        <a:t>17)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28d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29d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3M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6M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-2d </a:t>
                      </a:r>
                      <a:r>
                        <a:rPr lang="en-US" sz="1200" kern="100" spc="-20" baseline="30000">
                          <a:effectLst/>
                          <a:latin typeface="+mn-ea"/>
                          <a:ea typeface="+mn-ea"/>
                        </a:rPr>
                        <a:t>17)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6M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6M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+1d 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6M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+26d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baseline="30000">
                          <a:effectLst/>
                          <a:latin typeface="+mn-ea"/>
                          <a:ea typeface="+mn-ea"/>
                        </a:rPr>
                        <a:t>17)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6M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+28d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6M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>
                          <a:effectLst/>
                          <a:latin typeface="+mn-ea"/>
                          <a:ea typeface="+mn-ea"/>
                        </a:rPr>
                        <a:t>+29d</a:t>
                      </a:r>
                      <a:endParaRPr lang="ko-KR" sz="1400" kern="100" spc="-2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9M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20" dirty="0">
                          <a:effectLst/>
                          <a:latin typeface="+mn-ea"/>
                          <a:ea typeface="+mn-ea"/>
                        </a:rPr>
                        <a:t>12M</a:t>
                      </a:r>
                      <a:endParaRPr lang="ko-KR" sz="1400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97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spc="-20" dirty="0">
                          <a:effectLst/>
                          <a:latin typeface="+mn-ea"/>
                          <a:ea typeface="+mn-ea"/>
                        </a:rPr>
                        <a:t>요약</a:t>
                      </a:r>
                      <a:endParaRPr lang="ko-KR" sz="1400" b="1" kern="100" spc="-2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동의서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Baseline</a:t>
                      </a:r>
                      <a:r>
                        <a:rPr lang="en-US" altLang="ko-KR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</a:t>
                      </a:r>
                      <a:endParaRPr lang="en-US" altLang="ko-KR" sz="1100" kern="100" spc="-20" baseline="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HLA typing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HLA </a:t>
                      </a:r>
                      <a:r>
                        <a:rPr lang="ko-KR" altLang="en-US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항체검사</a:t>
                      </a:r>
                      <a:endParaRPr lang="en-US" altLang="ko-KR" sz="1100" kern="100" spc="-20" baseline="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MRI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자율신경계검사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CSF tap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기전검체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유효성</a:t>
                      </a:r>
                      <a:endParaRPr lang="en-US" alt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1</a:t>
                      </a:r>
                      <a:r>
                        <a:rPr lang="en-US" sz="1100" kern="100" spc="-20" baseline="30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inj.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이상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반응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확인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CSF tap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기전검체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유효성</a:t>
                      </a:r>
                      <a:endParaRPr lang="en-US" alt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</a:t>
                      </a:r>
                      <a:endParaRPr 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100" kern="100" spc="-20" baseline="30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ko-KR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inj.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이상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반응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확인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기전검체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유효성</a:t>
                      </a:r>
                      <a:endParaRPr lang="en-US" alt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</a:t>
                      </a:r>
                      <a:endParaRPr lang="en-US" alt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CSF tap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기전검체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유효성</a:t>
                      </a:r>
                      <a:endParaRPr lang="en-US" alt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</a:t>
                      </a:r>
                      <a:endParaRPr 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반복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투여군</a:t>
                      </a: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3rd. Inj.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이상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반응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확인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CSF tap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기전검체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유효성</a:t>
                      </a:r>
                      <a:endParaRPr lang="en-US" alt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</a:t>
                      </a:r>
                      <a:endParaRPr 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반복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투여군</a:t>
                      </a: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4th inj.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이상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반응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확인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기전검체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유효성평가</a:t>
                      </a:r>
                      <a:endParaRPr 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기전검체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유효성평가</a:t>
                      </a:r>
                      <a:endParaRPr lang="en-US" altLang="ko-KR" sz="1100" kern="100" spc="-2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HLA </a:t>
                      </a:r>
                      <a:r>
                        <a:rPr lang="ko-KR" altLang="en-US" sz="1100" kern="100" spc="-2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항체검사</a:t>
                      </a:r>
                      <a:endParaRPr lang="en-US" alt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MRI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2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자율신경계검사</a:t>
                      </a:r>
                      <a:endParaRPr lang="ko-KR" sz="1100" kern="100" spc="-2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6263" y="1776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0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5CD9C-E8C8-421F-B70D-9DA69E51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>
              <a:spcBef>
                <a:spcPts val="1000"/>
              </a:spcBef>
            </a:pPr>
            <a:r>
              <a:rPr lang="en-US" altLang="ko-KR" sz="3600" dirty="0">
                <a:solidFill>
                  <a:srgbClr val="0070C0"/>
                </a:solidFill>
                <a:cs typeface="+mn-cs"/>
              </a:rPr>
              <a:t>‘CS20BR08’ </a:t>
            </a:r>
            <a:r>
              <a:rPr lang="ko-KR" altLang="en-US" sz="3600" dirty="0">
                <a:solidFill>
                  <a:srgbClr val="0070C0"/>
                </a:solidFill>
                <a:cs typeface="+mn-cs"/>
              </a:rPr>
              <a:t>연구자 주도 </a:t>
            </a:r>
            <a:r>
              <a:rPr lang="ko-KR" altLang="en-US" sz="3600" dirty="0" smtClean="0">
                <a:solidFill>
                  <a:srgbClr val="0070C0"/>
                </a:solidFill>
                <a:cs typeface="+mn-cs"/>
              </a:rPr>
              <a:t>임상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E0DD7-D7E8-4099-9B08-53525957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  <a:r>
              <a:rPr lang="en-US" altLang="ko-KR" dirty="0"/>
              <a:t>: 2019-10-24 ~ 2020-06-24</a:t>
            </a:r>
          </a:p>
          <a:p>
            <a:r>
              <a:rPr lang="ko-KR" altLang="en-US" dirty="0"/>
              <a:t>작성일</a:t>
            </a:r>
            <a:r>
              <a:rPr lang="en-US" altLang="ko-KR" dirty="0"/>
              <a:t>: 2020-06-22</a:t>
            </a:r>
          </a:p>
          <a:p>
            <a:r>
              <a:rPr lang="en-US" altLang="ko-KR" dirty="0"/>
              <a:t>n = 8</a:t>
            </a:r>
            <a:r>
              <a:rPr lang="ko-KR" altLang="en-US" dirty="0" smtClean="0"/>
              <a:t>명</a:t>
            </a:r>
            <a:endParaRPr lang="en-US" altLang="ko-KR" dirty="0"/>
          </a:p>
          <a:p>
            <a:pPr lvl="1"/>
            <a:r>
              <a:rPr lang="en-US" altLang="ko-KR" dirty="0" smtClean="0"/>
              <a:t>SAOA  </a:t>
            </a:r>
            <a:r>
              <a:rPr lang="en-US" altLang="ko-KR" dirty="0"/>
              <a:t>4</a:t>
            </a:r>
            <a:r>
              <a:rPr lang="ko-KR" altLang="en-US" dirty="0" err="1"/>
              <a:t>례</a:t>
            </a:r>
            <a:r>
              <a:rPr lang="en-US" altLang="ko-KR" dirty="0"/>
              <a:t>/ MSA-C  2</a:t>
            </a:r>
            <a:r>
              <a:rPr lang="ko-KR" altLang="en-US" dirty="0" err="1"/>
              <a:t>례</a:t>
            </a:r>
            <a:r>
              <a:rPr lang="en-US" altLang="ko-KR" dirty="0"/>
              <a:t>/ SCA  2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screening </a:t>
            </a:r>
            <a:r>
              <a:rPr lang="ko-KR" altLang="en-US" dirty="0" err="1" smtClean="0"/>
              <a:t>진행완료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 </a:t>
            </a:r>
            <a:r>
              <a:rPr lang="en-US" altLang="ko-KR" dirty="0"/>
              <a:t>CASE  </a:t>
            </a:r>
            <a:r>
              <a:rPr lang="ko-KR" altLang="en-US" dirty="0"/>
              <a:t>투여 임상 진행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최대 </a:t>
            </a:r>
            <a:r>
              <a:rPr lang="en-US" altLang="ko-KR" dirty="0">
                <a:solidFill>
                  <a:prstClr val="black"/>
                </a:solidFill>
              </a:rPr>
              <a:t>visit case: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7</a:t>
            </a:r>
            <a:r>
              <a:rPr lang="ko-KR" altLang="en-US" dirty="0" smtClean="0">
                <a:solidFill>
                  <a:prstClr val="black"/>
                </a:solidFill>
              </a:rPr>
              <a:t>회</a:t>
            </a:r>
            <a:r>
              <a:rPr lang="en-US" altLang="ko-KR" dirty="0">
                <a:solidFill>
                  <a:prstClr val="black"/>
                </a:solidFill>
              </a:rPr>
              <a:t>; 3291530,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F/58.</a:t>
            </a:r>
          </a:p>
          <a:p>
            <a:pPr lvl="1"/>
            <a:r>
              <a:rPr lang="en-US" altLang="ko-KR" dirty="0" smtClean="0"/>
              <a:t>cumulative</a:t>
            </a:r>
            <a:r>
              <a:rPr lang="ko-KR" altLang="en-US" dirty="0" smtClean="0"/>
              <a:t> </a:t>
            </a:r>
            <a:r>
              <a:rPr lang="en-US" altLang="ko-KR" dirty="0"/>
              <a:t>visit N: </a:t>
            </a:r>
            <a:r>
              <a:rPr lang="en-US" altLang="ko-KR" dirty="0" smtClean="0"/>
              <a:t>31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CASE </a:t>
            </a:r>
            <a:r>
              <a:rPr lang="ko-KR" altLang="en-US" dirty="0" smtClean="0"/>
              <a:t>진행 예정 </a:t>
            </a:r>
            <a:r>
              <a:rPr lang="en-US" altLang="ko-KR" dirty="0" smtClean="0"/>
              <a:t>(MSA-C 2</a:t>
            </a:r>
            <a:r>
              <a:rPr lang="ko-KR" altLang="en-US" dirty="0" err="1" smtClean="0"/>
              <a:t>례</a:t>
            </a:r>
            <a:r>
              <a:rPr lang="en-US" altLang="ko-KR" dirty="0" smtClean="0"/>
              <a:t>/ SCA 1</a:t>
            </a:r>
            <a:r>
              <a:rPr lang="ko-KR" altLang="en-US" dirty="0" err="1" smtClean="0"/>
              <a:t>례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32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57FBD-BBED-4E4D-99A3-BE6D7687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SARA score - SAOA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22465" y="6399534"/>
            <a:ext cx="3749458" cy="3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all" spc="0" normalizeH="0" baseline="0" noProof="0" dirty="0" err="1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Kyungpook</a:t>
            </a:r>
            <a:r>
              <a:rPr kumimoji="0" lang="en-US" altLang="ko-KR" sz="1100" b="0" i="0" u="none" strike="noStrike" kern="1200" cap="all" spc="0" normalizeH="0" baseline="0" noProof="0" dirty="0">
                <a:ln w="0"/>
                <a:solidFill>
                  <a:srgbClr val="808080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National university medical Center</a:t>
            </a:r>
            <a:endParaRPr kumimoji="0" lang="ko-KR" altLang="en-US" sz="1100" b="0" i="0" u="none" strike="noStrike" kern="1200" cap="all" spc="0" normalizeH="0" baseline="0" noProof="0" dirty="0">
              <a:ln w="0"/>
              <a:solidFill>
                <a:srgbClr val="808080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1F9C808-5A38-4340-AE20-F1C7DB866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152168"/>
              </p:ext>
            </p:extLst>
          </p:nvPr>
        </p:nvGraphicFramePr>
        <p:xfrm>
          <a:off x="2205654" y="1178157"/>
          <a:ext cx="7780691" cy="450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4502552" y="1339698"/>
            <a:ext cx="11575" cy="39383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451676" y="1339698"/>
            <a:ext cx="23149" cy="39383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9015" y="5016446"/>
            <a:ext cx="67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</a:t>
            </a:r>
            <a:r>
              <a:rPr lang="ko-KR" altLang="en-US" sz="1100" dirty="0" err="1" smtClean="0"/>
              <a:t>차투여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0651" y="50164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2</a:t>
            </a:r>
            <a:r>
              <a:rPr lang="ko-KR" altLang="en-US" sz="1100" dirty="0" err="1" smtClean="0"/>
              <a:t>차투여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0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9518-45BE-4E15-B250-C52CDBD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Balance assessed by IMU sensor - SAOA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graphicFrame>
        <p:nvGraphicFramePr>
          <p:cNvPr id="10" name="차트 9" title="센서고장">
            <a:extLst>
              <a:ext uri="{FF2B5EF4-FFF2-40B4-BE49-F238E27FC236}">
                <a16:creationId xmlns:a16="http://schemas.microsoft.com/office/drawing/2014/main" id="{7108E0E2-761D-4B50-AD0E-28336DB46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454619"/>
              </p:ext>
            </p:extLst>
          </p:nvPr>
        </p:nvGraphicFramePr>
        <p:xfrm>
          <a:off x="0" y="1020932"/>
          <a:ext cx="5463251" cy="384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5F64118-8D07-4227-8AF9-7E166C1C5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620121"/>
              </p:ext>
            </p:extLst>
          </p:nvPr>
        </p:nvGraphicFramePr>
        <p:xfrm>
          <a:off x="5726855" y="1020931"/>
          <a:ext cx="5463251" cy="384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8120" y="5143502"/>
            <a:ext cx="501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정유진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visit 4 -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센서 오류로 인한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Fail</a:t>
            </a:r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*</a:t>
            </a:r>
            <a:r>
              <a:rPr lang="ko-KR" altLang="en-US" b="1" dirty="0" smtClean="0">
                <a:solidFill>
                  <a:schemeClr val="accent1"/>
                </a:solidFill>
              </a:rPr>
              <a:t>김영순 </a:t>
            </a:r>
            <a:r>
              <a:rPr lang="en-US" altLang="ko-KR" b="1" dirty="0" smtClean="0">
                <a:solidFill>
                  <a:schemeClr val="accent1"/>
                </a:solidFill>
              </a:rPr>
              <a:t>visit 7 – </a:t>
            </a:r>
            <a:r>
              <a:rPr lang="ko-KR" altLang="en-US" b="1" dirty="0" smtClean="0">
                <a:solidFill>
                  <a:schemeClr val="accent1"/>
                </a:solidFill>
              </a:rPr>
              <a:t>환자 컨디션 저조로 인한 </a:t>
            </a:r>
            <a:r>
              <a:rPr lang="en-US" altLang="ko-KR" b="1" dirty="0" smtClean="0">
                <a:solidFill>
                  <a:schemeClr val="accent1"/>
                </a:solidFill>
              </a:rPr>
              <a:t>Fail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53738" y="1116440"/>
            <a:ext cx="21361" cy="33513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63337" y="1109636"/>
            <a:ext cx="11575" cy="33581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7595688" y="1116440"/>
            <a:ext cx="5302" cy="332805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30750" y="1116440"/>
            <a:ext cx="0" cy="33513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0173" y="100765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197555" y="100765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298170" y="1025450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6382" y="1025450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9518-45BE-4E15-B250-C52CDBD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Gait assessed by </a:t>
            </a:r>
            <a:r>
              <a:rPr lang="en-US" altLang="ko-KR" dirty="0" err="1"/>
              <a:t>Gaitrite</a:t>
            </a:r>
            <a:r>
              <a:rPr lang="en-US" altLang="ko-KR" dirty="0"/>
              <a:t> sensor – SAOA</a:t>
            </a:r>
            <a:endParaRPr lang="ko-KR" altLang="en-US" dirty="0"/>
          </a:p>
        </p:txBody>
      </p:sp>
      <p:pic>
        <p:nvPicPr>
          <p:cNvPr id="4" name="그림 3" descr="knumc_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9456" y="6157732"/>
            <a:ext cx="1421171" cy="46698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718300"/>
            <a:ext cx="1219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16" y="6169471"/>
            <a:ext cx="1541780" cy="460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659AE-78DC-45BC-B683-7B7F82CF5481}"/>
              </a:ext>
            </a:extLst>
          </p:cNvPr>
          <p:cNvSpPr txBox="1"/>
          <p:nvPr/>
        </p:nvSpPr>
        <p:spPr>
          <a:xfrm>
            <a:off x="13511270" y="5484917"/>
            <a:ext cx="1901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LSJ, M/  , 7104836</a:t>
            </a:r>
            <a:endParaRPr lang="ko-KR" altLang="en-US" sz="160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99EFF5B-F91B-42C3-9151-00F58FCA4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210577"/>
              </p:ext>
            </p:extLst>
          </p:nvPr>
        </p:nvGraphicFramePr>
        <p:xfrm>
          <a:off x="1" y="1020932"/>
          <a:ext cx="6150224" cy="252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2EA0F94-2414-4C4B-99BC-81D63D7DC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260973"/>
              </p:ext>
            </p:extLst>
          </p:nvPr>
        </p:nvGraphicFramePr>
        <p:xfrm>
          <a:off x="6041774" y="1015062"/>
          <a:ext cx="6150225" cy="252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23EE22D2-3407-4C6E-B640-FAF4EAAAB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919242"/>
              </p:ext>
            </p:extLst>
          </p:nvPr>
        </p:nvGraphicFramePr>
        <p:xfrm>
          <a:off x="1" y="3549461"/>
          <a:ext cx="6150224" cy="252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2127671" y="1128854"/>
            <a:ext cx="25220" cy="20271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52891" y="3700039"/>
            <a:ext cx="25220" cy="20271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186948" y="1128854"/>
            <a:ext cx="25220" cy="20271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01417" y="3700039"/>
            <a:ext cx="25220" cy="20271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03384" y="1171431"/>
            <a:ext cx="25220" cy="20271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058151" y="1128853"/>
            <a:ext cx="25220" cy="20271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0153" y="291949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9119" y="2925781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910840" y="546693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49719" y="546693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 smtClean="0"/>
              <a:t>차투여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889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719</Words>
  <Application>Microsoft Office PowerPoint</Application>
  <PresentationFormat>와이드스크린</PresentationFormat>
  <Paragraphs>258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-윤고딕320</vt:lpstr>
      <vt:lpstr>Times New Roman</vt:lpstr>
      <vt:lpstr>Arial</vt:lpstr>
      <vt:lpstr>굴림</vt:lpstr>
      <vt:lpstr>Wingdings</vt:lpstr>
      <vt:lpstr>나눔고딕 ExtraBold</vt:lpstr>
      <vt:lpstr>맑은 고딕 Semilight</vt:lpstr>
      <vt:lpstr>돋움체</vt:lpstr>
      <vt:lpstr>맑은 고딕</vt:lpstr>
      <vt:lpstr>Office 테마</vt:lpstr>
      <vt:lpstr>비유전성 소뇌실조증의 줄기세포치료제  허가용 비임상 및 임상연구  2020/08/31</vt:lpstr>
      <vt:lpstr>PowerPoint 프레젠테이션</vt:lpstr>
      <vt:lpstr>CA 응급 임상</vt:lpstr>
      <vt:lpstr>PowerPoint 프레젠테이션</vt:lpstr>
      <vt:lpstr>PowerPoint 프레젠테이션</vt:lpstr>
      <vt:lpstr>‘CS20BR08’ 연구자 주도 임상</vt:lpstr>
      <vt:lpstr>SARA score - SAOA</vt:lpstr>
      <vt:lpstr>Static Balance assessed by IMU sensor - SAOA</vt:lpstr>
      <vt:lpstr>Gait assessed by Gaitrite sensor – SAOA</vt:lpstr>
      <vt:lpstr>SARA score – MSA-C</vt:lpstr>
      <vt:lpstr>Static Balance assessed by IMU sensor – MSA-C</vt:lpstr>
      <vt:lpstr>Gait assessed by Gaitrite sensor – MSA-C</vt:lpstr>
      <vt:lpstr>SARA score - SCA</vt:lpstr>
      <vt:lpstr>Static Balance assessed by IMU sensor - SCA</vt:lpstr>
      <vt:lpstr>Gait assessed by Gaitrite sensor – SCA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Windows 사용자</cp:lastModifiedBy>
  <cp:revision>296</cp:revision>
  <dcterms:created xsi:type="dcterms:W3CDTF">2015-01-20T04:53:08Z</dcterms:created>
  <dcterms:modified xsi:type="dcterms:W3CDTF">2020-09-01T04:58:28Z</dcterms:modified>
</cp:coreProperties>
</file>