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8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80" r:id="rId17"/>
    <p:sldId id="282" r:id="rId18"/>
    <p:sldId id="270" r:id="rId19"/>
    <p:sldId id="271" r:id="rId20"/>
    <p:sldId id="272" r:id="rId21"/>
    <p:sldId id="273" r:id="rId22"/>
    <p:sldId id="274" r:id="rId23"/>
    <p:sldId id="275" r:id="rId24"/>
    <p:sldId id="276" r:id="rId25"/>
    <p:sldId id="277" r:id="rId26"/>
    <p:sldId id="278" r:id="rId27"/>
    <p:sldId id="2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12" autoAdjust="0"/>
  </p:normalViewPr>
  <p:slideViewPr>
    <p:cSldViewPr snapToGrid="0">
      <p:cViewPr varScale="1">
        <p:scale>
          <a:sx n="108" d="100"/>
          <a:sy n="108" d="100"/>
        </p:scale>
        <p:origin x="678" y="78"/>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 Type="http://schemas.openxmlformats.org/officeDocument/2006/relationships/slide" Target="slides/slide3.xml"/><Relationship Id="rId21" Type="http://schemas.openxmlformats.org/officeDocument/2006/relationships/slide" Target="slides/slide21.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10" Type="http://schemas.openxmlformats.org/officeDocument/2006/relationships/slide" Target="slides/slide10.xml"/><Relationship Id="rId19" Type="http://schemas.openxmlformats.org/officeDocument/2006/relationships/slide" Target="slides/slide19.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AB1763-74A9-4D34-8376-933C0B74C98A}" type="datetimeFigureOut">
              <a:rPr lang="en-GB" smtClean="0"/>
              <a:t>29/10/2023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AD41E7-A192-4BE3-9C0D-DFEA5F6B7706}" type="slidenum">
              <a:rPr lang="en-GB" smtClean="0"/>
              <a:t>‹#›</a:t>
            </a:fld>
            <a:endParaRPr lang="en-GB"/>
          </a:p>
        </p:txBody>
      </p:sp>
    </p:spTree>
    <p:extLst>
      <p:ext uri="{BB962C8B-B14F-4D97-AF65-F5344CB8AC3E}">
        <p14:creationId xmlns:p14="http://schemas.microsoft.com/office/powerpoint/2010/main" val="2846317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FDEA9-CE3E-F287-7C39-275F053952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E8571AD-F46A-089D-2D75-BD19BE7A1B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669D33A-144F-2898-915D-F923B52F8099}"/>
              </a:ext>
            </a:extLst>
          </p:cNvPr>
          <p:cNvSpPr>
            <a:spLocks noGrp="1"/>
          </p:cNvSpPr>
          <p:nvPr>
            <p:ph type="dt" sz="half" idx="10"/>
          </p:nvPr>
        </p:nvSpPr>
        <p:spPr/>
        <p:txBody>
          <a:bodyPr/>
          <a:lstStyle/>
          <a:p>
            <a:fld id="{7D6FAA7B-02C7-4990-8805-6244278752FC}" type="datetime1">
              <a:rPr lang="en-GB" smtClean="0"/>
              <a:t>29/10/2023</a:t>
            </a:fld>
            <a:endParaRPr lang="en-GB"/>
          </a:p>
        </p:txBody>
      </p:sp>
      <p:sp>
        <p:nvSpPr>
          <p:cNvPr id="5" name="Footer Placeholder 4">
            <a:extLst>
              <a:ext uri="{FF2B5EF4-FFF2-40B4-BE49-F238E27FC236}">
                <a16:creationId xmlns:a16="http://schemas.microsoft.com/office/drawing/2014/main" id="{73796A2F-51D7-D1DD-569A-AF461CD6EA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29C891-FA4F-1211-7308-15C4546048CE}"/>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1476816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31EFD-EC9F-CA17-4623-040CCE64A4D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C758E38-D9FC-C866-F3E5-1186E413AE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28C70A-A374-6130-1DF3-05DCD04A462D}"/>
              </a:ext>
            </a:extLst>
          </p:cNvPr>
          <p:cNvSpPr>
            <a:spLocks noGrp="1"/>
          </p:cNvSpPr>
          <p:nvPr>
            <p:ph type="dt" sz="half" idx="10"/>
          </p:nvPr>
        </p:nvSpPr>
        <p:spPr/>
        <p:txBody>
          <a:bodyPr/>
          <a:lstStyle/>
          <a:p>
            <a:fld id="{36F83E70-FBEC-4FC1-8EA6-38C4FD4F735C}" type="datetime1">
              <a:rPr lang="en-GB" smtClean="0"/>
              <a:t>29/10/2023</a:t>
            </a:fld>
            <a:endParaRPr lang="en-GB"/>
          </a:p>
        </p:txBody>
      </p:sp>
      <p:sp>
        <p:nvSpPr>
          <p:cNvPr id="5" name="Footer Placeholder 4">
            <a:extLst>
              <a:ext uri="{FF2B5EF4-FFF2-40B4-BE49-F238E27FC236}">
                <a16:creationId xmlns:a16="http://schemas.microsoft.com/office/drawing/2014/main" id="{75436CE0-9C10-4C9B-8355-E0F0AC9823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54726C-470A-8DE9-18CE-6F304AC6273C}"/>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378905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0E92E3-189A-F184-22CA-DE950E9284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5D3A66E-71E1-C37D-EE0A-35E4860833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E96957-ED25-3AE5-A60C-3C50EC13674C}"/>
              </a:ext>
            </a:extLst>
          </p:cNvPr>
          <p:cNvSpPr>
            <a:spLocks noGrp="1"/>
          </p:cNvSpPr>
          <p:nvPr>
            <p:ph type="dt" sz="half" idx="10"/>
          </p:nvPr>
        </p:nvSpPr>
        <p:spPr/>
        <p:txBody>
          <a:bodyPr/>
          <a:lstStyle/>
          <a:p>
            <a:fld id="{A57AEDFA-140C-4CA3-BAB8-4920F69867AE}" type="datetime1">
              <a:rPr lang="en-GB" smtClean="0"/>
              <a:t>29/10/2023</a:t>
            </a:fld>
            <a:endParaRPr lang="en-GB"/>
          </a:p>
        </p:txBody>
      </p:sp>
      <p:sp>
        <p:nvSpPr>
          <p:cNvPr id="5" name="Footer Placeholder 4">
            <a:extLst>
              <a:ext uri="{FF2B5EF4-FFF2-40B4-BE49-F238E27FC236}">
                <a16:creationId xmlns:a16="http://schemas.microsoft.com/office/drawing/2014/main" id="{CC37900E-1EE6-6F60-2413-216362A644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C1051-116C-26D2-CF4E-EDAEB2C4BCFF}"/>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117150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E" sz="4400" b="0" strike="noStrike" spc="-1">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E" sz="3200" b="0" strike="noStrike" spc="-1">
              <a:latin typeface="Arial"/>
            </a:endParaRPr>
          </a:p>
        </p:txBody>
      </p:sp>
      <p:sp>
        <p:nvSpPr>
          <p:cNvPr id="4" name="PlaceHolder 3"/>
          <p:cNvSpPr>
            <a:spLocks noGrp="1"/>
          </p:cNvSpPr>
          <p:nvPr>
            <p:ph type="ftr" idx="4"/>
          </p:nvPr>
        </p:nvSpPr>
        <p:spPr/>
        <p:txBody>
          <a:bodyPr/>
          <a:lstStyle/>
          <a:p>
            <a:endParaRPr/>
          </a:p>
        </p:txBody>
      </p:sp>
      <p:sp>
        <p:nvSpPr>
          <p:cNvPr id="5" name="PlaceHolder 4"/>
          <p:cNvSpPr>
            <a:spLocks noGrp="1"/>
          </p:cNvSpPr>
          <p:nvPr>
            <p:ph type="sldNum" idx="5"/>
          </p:nvPr>
        </p:nvSpPr>
        <p:spPr/>
        <p:txBody>
          <a:bodyPr/>
          <a:lstStyle/>
          <a:p>
            <a:fld id="{6E6742BD-6F28-4EA7-80F1-139F6D7233BF}" type="slidenum">
              <a:t>‹#›</a:t>
            </a:fld>
            <a:endParaRPr/>
          </a:p>
        </p:txBody>
      </p:sp>
      <p:sp>
        <p:nvSpPr>
          <p:cNvPr id="6" name="PlaceHolder 5"/>
          <p:cNvSpPr>
            <a:spLocks noGrp="1"/>
          </p:cNvSpPr>
          <p:nvPr>
            <p:ph type="dt" idx="6"/>
          </p:nvPr>
        </p:nvSpPr>
        <p:spPr/>
        <p:txBody>
          <a:bodyPr/>
          <a:lstStyle/>
          <a:p>
            <a:fld id="{8BF620A1-C6F2-4D79-96E4-7004C1F01D93}" type="datetime1">
              <a:rPr lang="en-GB" smtClean="0"/>
              <a:t>29/10/2023</a:t>
            </a:fld>
            <a:endParaRPr/>
          </a:p>
        </p:txBody>
      </p:sp>
    </p:spTree>
    <p:extLst>
      <p:ext uri="{BB962C8B-B14F-4D97-AF65-F5344CB8AC3E}">
        <p14:creationId xmlns:p14="http://schemas.microsoft.com/office/powerpoint/2010/main" val="235844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3816E-16C7-7642-84B6-1925EFF6A5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E2FC2F2-AF27-CAAC-56C2-77A60C01F2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C83FE1-AAE9-5B8D-29F4-8BA6520D7566}"/>
              </a:ext>
            </a:extLst>
          </p:cNvPr>
          <p:cNvSpPr>
            <a:spLocks noGrp="1"/>
          </p:cNvSpPr>
          <p:nvPr>
            <p:ph type="dt" sz="half" idx="10"/>
          </p:nvPr>
        </p:nvSpPr>
        <p:spPr/>
        <p:txBody>
          <a:bodyPr/>
          <a:lstStyle/>
          <a:p>
            <a:fld id="{66BA1E85-5769-495B-AD24-8ED75AD9F15E}" type="datetime1">
              <a:rPr lang="en-GB" smtClean="0"/>
              <a:t>29/10/2023</a:t>
            </a:fld>
            <a:endParaRPr lang="en-GB"/>
          </a:p>
        </p:txBody>
      </p:sp>
      <p:sp>
        <p:nvSpPr>
          <p:cNvPr id="5" name="Footer Placeholder 4">
            <a:extLst>
              <a:ext uri="{FF2B5EF4-FFF2-40B4-BE49-F238E27FC236}">
                <a16:creationId xmlns:a16="http://schemas.microsoft.com/office/drawing/2014/main" id="{DF7A261B-F09C-9E47-5234-E79FB6751C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D8A645-275F-DBF1-8367-9A7B20BE3E82}"/>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1700350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5999-88BD-2189-2602-5FF4420A08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226F78F-F4A3-E646-2DF6-3A8B6775EA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106CBC-320B-895D-EA6B-33CB4D514536}"/>
              </a:ext>
            </a:extLst>
          </p:cNvPr>
          <p:cNvSpPr>
            <a:spLocks noGrp="1"/>
          </p:cNvSpPr>
          <p:nvPr>
            <p:ph type="dt" sz="half" idx="10"/>
          </p:nvPr>
        </p:nvSpPr>
        <p:spPr/>
        <p:txBody>
          <a:bodyPr/>
          <a:lstStyle/>
          <a:p>
            <a:fld id="{4200CBEB-DDDC-46B9-AF31-C8376607FD66}" type="datetime1">
              <a:rPr lang="en-GB" smtClean="0"/>
              <a:t>29/10/2023</a:t>
            </a:fld>
            <a:endParaRPr lang="en-GB"/>
          </a:p>
        </p:txBody>
      </p:sp>
      <p:sp>
        <p:nvSpPr>
          <p:cNvPr id="5" name="Footer Placeholder 4">
            <a:extLst>
              <a:ext uri="{FF2B5EF4-FFF2-40B4-BE49-F238E27FC236}">
                <a16:creationId xmlns:a16="http://schemas.microsoft.com/office/drawing/2014/main" id="{DA845B31-8300-5DA3-DC98-4903F26A64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9EDCC5-551A-FAC3-47CE-141F8609DEC7}"/>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325464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7C803-681A-601C-5B20-70ACE1FCE5D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D709E6-1522-6620-F1F5-18F2703609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C0DE6F4-250E-3542-017F-B7A9CA6B0E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7A7FF78-55BB-2230-0C78-A6FD5578B5B4}"/>
              </a:ext>
            </a:extLst>
          </p:cNvPr>
          <p:cNvSpPr>
            <a:spLocks noGrp="1"/>
          </p:cNvSpPr>
          <p:nvPr>
            <p:ph type="dt" sz="half" idx="10"/>
          </p:nvPr>
        </p:nvSpPr>
        <p:spPr/>
        <p:txBody>
          <a:bodyPr/>
          <a:lstStyle/>
          <a:p>
            <a:fld id="{DA73D87C-74DD-4DB7-9D02-57BFEBCF1E19}" type="datetime1">
              <a:rPr lang="en-GB" smtClean="0"/>
              <a:t>29/10/2023</a:t>
            </a:fld>
            <a:endParaRPr lang="en-GB"/>
          </a:p>
        </p:txBody>
      </p:sp>
      <p:sp>
        <p:nvSpPr>
          <p:cNvPr id="6" name="Footer Placeholder 5">
            <a:extLst>
              <a:ext uri="{FF2B5EF4-FFF2-40B4-BE49-F238E27FC236}">
                <a16:creationId xmlns:a16="http://schemas.microsoft.com/office/drawing/2014/main" id="{E5226866-3C28-A303-737E-19E00994880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EB328C-B2F3-A3CE-5E63-B81F1DE736D6}"/>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3779950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44F5A-96E8-A3DF-4FEB-DB7C7A904AF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817AD4D-6CA1-AB3C-BA13-B8F016DD53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DF50B1-7FFE-F8F9-A1C7-F156F0370F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18FDE41-41B1-0DAE-F5D5-AE3369B3E9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808186-754C-271B-B14A-BD38E31EAE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D82BDDD-78D4-0C77-2340-25C033C733F9}"/>
              </a:ext>
            </a:extLst>
          </p:cNvPr>
          <p:cNvSpPr>
            <a:spLocks noGrp="1"/>
          </p:cNvSpPr>
          <p:nvPr>
            <p:ph type="dt" sz="half" idx="10"/>
          </p:nvPr>
        </p:nvSpPr>
        <p:spPr/>
        <p:txBody>
          <a:bodyPr/>
          <a:lstStyle/>
          <a:p>
            <a:fld id="{EFCACAB5-A71E-4394-9DA4-58CE963593BE}" type="datetime1">
              <a:rPr lang="en-GB" smtClean="0"/>
              <a:t>29/10/2023</a:t>
            </a:fld>
            <a:endParaRPr lang="en-GB"/>
          </a:p>
        </p:txBody>
      </p:sp>
      <p:sp>
        <p:nvSpPr>
          <p:cNvPr id="8" name="Footer Placeholder 7">
            <a:extLst>
              <a:ext uri="{FF2B5EF4-FFF2-40B4-BE49-F238E27FC236}">
                <a16:creationId xmlns:a16="http://schemas.microsoft.com/office/drawing/2014/main" id="{33F589F6-C70C-A279-EDF5-9C06E765FA2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13CB9B4-09FE-CB67-97A5-46A4306D7358}"/>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1847298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4E0A0-B96E-2B8F-B0A6-F870A263AD0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7DA1CA4-C1EF-390F-7111-E6681C41AB7C}"/>
              </a:ext>
            </a:extLst>
          </p:cNvPr>
          <p:cNvSpPr>
            <a:spLocks noGrp="1"/>
          </p:cNvSpPr>
          <p:nvPr>
            <p:ph type="dt" sz="half" idx="10"/>
          </p:nvPr>
        </p:nvSpPr>
        <p:spPr/>
        <p:txBody>
          <a:bodyPr/>
          <a:lstStyle/>
          <a:p>
            <a:fld id="{82350B92-F139-42FE-9ECC-B0553061DA36}" type="datetime1">
              <a:rPr lang="en-GB" smtClean="0"/>
              <a:t>29/10/2023</a:t>
            </a:fld>
            <a:endParaRPr lang="en-GB"/>
          </a:p>
        </p:txBody>
      </p:sp>
      <p:sp>
        <p:nvSpPr>
          <p:cNvPr id="4" name="Footer Placeholder 3">
            <a:extLst>
              <a:ext uri="{FF2B5EF4-FFF2-40B4-BE49-F238E27FC236}">
                <a16:creationId xmlns:a16="http://schemas.microsoft.com/office/drawing/2014/main" id="{D1681192-5F95-430D-5B52-2F1CD44F680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7753F7A-200E-4FA2-7CD4-AC036FD1BE63}"/>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1456114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556C4D-0BF8-DCB0-B7E7-B0856F98977B}"/>
              </a:ext>
            </a:extLst>
          </p:cNvPr>
          <p:cNvSpPr>
            <a:spLocks noGrp="1"/>
          </p:cNvSpPr>
          <p:nvPr>
            <p:ph type="dt" sz="half" idx="10"/>
          </p:nvPr>
        </p:nvSpPr>
        <p:spPr/>
        <p:txBody>
          <a:bodyPr/>
          <a:lstStyle/>
          <a:p>
            <a:fld id="{1DD44118-76D5-42A8-A4F5-9C1FEECFC037}" type="datetime1">
              <a:rPr lang="en-GB" smtClean="0"/>
              <a:t>29/10/2023</a:t>
            </a:fld>
            <a:endParaRPr lang="en-GB"/>
          </a:p>
        </p:txBody>
      </p:sp>
      <p:sp>
        <p:nvSpPr>
          <p:cNvPr id="3" name="Footer Placeholder 2">
            <a:extLst>
              <a:ext uri="{FF2B5EF4-FFF2-40B4-BE49-F238E27FC236}">
                <a16:creationId xmlns:a16="http://schemas.microsoft.com/office/drawing/2014/main" id="{E5E6F6C3-28AE-CFE4-76C4-6E32F6F3242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702E73E-65A6-571E-6B38-05E87516E270}"/>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2535497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46BB0-8038-744E-F02F-AE4DD5087D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D64C32C-FF52-0771-8BBC-07D3C4F1E8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CB485D-E5F6-7F08-1865-AAF8C7FD6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5018DE-9EA5-66F4-2195-0A3911A38D86}"/>
              </a:ext>
            </a:extLst>
          </p:cNvPr>
          <p:cNvSpPr>
            <a:spLocks noGrp="1"/>
          </p:cNvSpPr>
          <p:nvPr>
            <p:ph type="dt" sz="half" idx="10"/>
          </p:nvPr>
        </p:nvSpPr>
        <p:spPr/>
        <p:txBody>
          <a:bodyPr/>
          <a:lstStyle/>
          <a:p>
            <a:fld id="{B115281A-CDDA-490C-B25D-0F6B929D7A68}" type="datetime1">
              <a:rPr lang="en-GB" smtClean="0"/>
              <a:t>29/10/2023</a:t>
            </a:fld>
            <a:endParaRPr lang="en-GB"/>
          </a:p>
        </p:txBody>
      </p:sp>
      <p:sp>
        <p:nvSpPr>
          <p:cNvPr id="6" name="Footer Placeholder 5">
            <a:extLst>
              <a:ext uri="{FF2B5EF4-FFF2-40B4-BE49-F238E27FC236}">
                <a16:creationId xmlns:a16="http://schemas.microsoft.com/office/drawing/2014/main" id="{E9F1C258-3049-86F7-48E9-E04CE280266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C121E7-F1A0-69E9-719C-3D97A89E6967}"/>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616899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4715A-AC37-3A2D-43A6-C27EF09208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401B2FB-58BF-C29D-8E4D-2A3B089815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F1B1C1B-719E-FA1C-C8F2-1272626784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5DA2D5-1184-B0E8-80AD-B3862627368A}"/>
              </a:ext>
            </a:extLst>
          </p:cNvPr>
          <p:cNvSpPr>
            <a:spLocks noGrp="1"/>
          </p:cNvSpPr>
          <p:nvPr>
            <p:ph type="dt" sz="half" idx="10"/>
          </p:nvPr>
        </p:nvSpPr>
        <p:spPr/>
        <p:txBody>
          <a:bodyPr/>
          <a:lstStyle/>
          <a:p>
            <a:fld id="{F871E949-6F0A-4F9C-AB65-C185EAAE1F36}" type="datetime1">
              <a:rPr lang="en-GB" smtClean="0"/>
              <a:t>29/10/2023</a:t>
            </a:fld>
            <a:endParaRPr lang="en-GB"/>
          </a:p>
        </p:txBody>
      </p:sp>
      <p:sp>
        <p:nvSpPr>
          <p:cNvPr id="6" name="Footer Placeholder 5">
            <a:extLst>
              <a:ext uri="{FF2B5EF4-FFF2-40B4-BE49-F238E27FC236}">
                <a16:creationId xmlns:a16="http://schemas.microsoft.com/office/drawing/2014/main" id="{A58649DD-6BE0-FD88-9CB2-B6799C335A8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A7085E-2A71-BAAB-2790-9AEF40548C0F}"/>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2669957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783CFF-1CF4-6A9B-B2AC-62D7C87F47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F271156-FAC6-9012-5CF0-79B74EE052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9E25A2-C1D4-D42A-6EE8-F2CF29BDD3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12349A-F834-401D-ADFF-8DFC03C58EF4}" type="datetime1">
              <a:rPr lang="en-GB" smtClean="0"/>
              <a:t>29/10/2023</a:t>
            </a:fld>
            <a:endParaRPr lang="en-GB"/>
          </a:p>
        </p:txBody>
      </p:sp>
      <p:sp>
        <p:nvSpPr>
          <p:cNvPr id="5" name="Footer Placeholder 4">
            <a:extLst>
              <a:ext uri="{FF2B5EF4-FFF2-40B4-BE49-F238E27FC236}">
                <a16:creationId xmlns:a16="http://schemas.microsoft.com/office/drawing/2014/main" id="{388B5829-E69D-6EE0-1660-156C58C288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61CFACC-74BE-06E9-7B30-66D20F35CD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DEA05-8770-4987-B5A1-0C7FA388430F}" type="slidenum">
              <a:rPr lang="en-GB" smtClean="0"/>
              <a:t>‹#›</a:t>
            </a:fld>
            <a:endParaRPr lang="en-GB"/>
          </a:p>
        </p:txBody>
      </p:sp>
    </p:spTree>
    <p:extLst>
      <p:ext uri="{BB962C8B-B14F-4D97-AF65-F5344CB8AC3E}">
        <p14:creationId xmlns:p14="http://schemas.microsoft.com/office/powerpoint/2010/main" val="2644930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C7278-28D3-4118-49FB-DDA62E29A2B9}"/>
              </a:ext>
            </a:extLst>
          </p:cNvPr>
          <p:cNvSpPr>
            <a:spLocks noGrp="1"/>
          </p:cNvSpPr>
          <p:nvPr>
            <p:ph type="ctrTitle"/>
          </p:nvPr>
        </p:nvSpPr>
        <p:spPr/>
        <p:txBody>
          <a:bodyPr>
            <a:normAutofit/>
          </a:bodyPr>
          <a:lstStyle/>
          <a:p>
            <a:r>
              <a:rPr lang="en-GB" sz="12500" dirty="0"/>
              <a:t>MediWatch</a:t>
            </a:r>
          </a:p>
        </p:txBody>
      </p:sp>
      <p:sp>
        <p:nvSpPr>
          <p:cNvPr id="3" name="Subtitle 2">
            <a:extLst>
              <a:ext uri="{FF2B5EF4-FFF2-40B4-BE49-F238E27FC236}">
                <a16:creationId xmlns:a16="http://schemas.microsoft.com/office/drawing/2014/main" id="{F93D8E7B-F6DB-9DF9-3818-02ECB2EE836B}"/>
              </a:ext>
            </a:extLst>
          </p:cNvPr>
          <p:cNvSpPr>
            <a:spLocks noGrp="1"/>
          </p:cNvSpPr>
          <p:nvPr>
            <p:ph type="subTitle" idx="1"/>
          </p:nvPr>
        </p:nvSpPr>
        <p:spPr>
          <a:xfrm>
            <a:off x="1109980" y="3978963"/>
            <a:ext cx="9966960" cy="1388165"/>
          </a:xfrm>
        </p:spPr>
        <p:txBody>
          <a:bodyPr>
            <a:noAutofit/>
          </a:bodyPr>
          <a:lstStyle/>
          <a:p>
            <a:r>
              <a:rPr lang="en-GB" sz="4400" b="1" dirty="0">
                <a:solidFill>
                  <a:schemeClr val="tx1"/>
                </a:solidFill>
              </a:rPr>
              <a:t>Brought to you by:</a:t>
            </a:r>
          </a:p>
          <a:p>
            <a:r>
              <a:rPr lang="en-GB" sz="2000" dirty="0">
                <a:solidFill>
                  <a:schemeClr val="tx1"/>
                </a:solidFill>
              </a:rPr>
              <a:t>Jordan Conway</a:t>
            </a:r>
          </a:p>
          <a:p>
            <a:r>
              <a:rPr lang="en-GB" sz="2000" dirty="0">
                <a:solidFill>
                  <a:schemeClr val="tx1"/>
                </a:solidFill>
              </a:rPr>
              <a:t>Méabh Gibney</a:t>
            </a:r>
          </a:p>
          <a:p>
            <a:r>
              <a:rPr lang="en-GB" sz="2000" dirty="0">
                <a:solidFill>
                  <a:schemeClr val="tx1"/>
                </a:solidFill>
              </a:rPr>
              <a:t>Jason Njoku</a:t>
            </a:r>
          </a:p>
          <a:p>
            <a:r>
              <a:rPr lang="en-GB" sz="2000" dirty="0">
                <a:solidFill>
                  <a:schemeClr val="tx1"/>
                </a:solidFill>
              </a:rPr>
              <a:t>Cian Ashby</a:t>
            </a:r>
          </a:p>
        </p:txBody>
      </p:sp>
      <p:sp>
        <p:nvSpPr>
          <p:cNvPr id="4" name="Slide Number Placeholder 3">
            <a:extLst>
              <a:ext uri="{FF2B5EF4-FFF2-40B4-BE49-F238E27FC236}">
                <a16:creationId xmlns:a16="http://schemas.microsoft.com/office/drawing/2014/main" id="{C943D4AE-D0FF-A704-67A5-13E51CA64D9B}"/>
              </a:ext>
            </a:extLst>
          </p:cNvPr>
          <p:cNvSpPr>
            <a:spLocks noGrp="1"/>
          </p:cNvSpPr>
          <p:nvPr>
            <p:ph type="sldNum" sz="quarter" idx="12"/>
          </p:nvPr>
        </p:nvSpPr>
        <p:spPr/>
        <p:txBody>
          <a:bodyPr/>
          <a:lstStyle/>
          <a:p>
            <a:fld id="{6F6DEA05-8770-4987-B5A1-0C7FA388430F}" type="slidenum">
              <a:rPr lang="en-GB" smtClean="0"/>
              <a:t>1</a:t>
            </a:fld>
            <a:endParaRPr lang="en-GB"/>
          </a:p>
        </p:txBody>
      </p:sp>
    </p:spTree>
    <p:extLst>
      <p:ext uri="{BB962C8B-B14F-4D97-AF65-F5344CB8AC3E}">
        <p14:creationId xmlns:p14="http://schemas.microsoft.com/office/powerpoint/2010/main" val="1352486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D0E1-41E5-5D57-F90D-626CDB30EC72}"/>
              </a:ext>
            </a:extLst>
          </p:cNvPr>
          <p:cNvSpPr>
            <a:spLocks noGrp="1"/>
          </p:cNvSpPr>
          <p:nvPr>
            <p:ph type="title"/>
          </p:nvPr>
        </p:nvSpPr>
        <p:spPr/>
        <p:txBody>
          <a:bodyPr/>
          <a:lstStyle/>
          <a:p>
            <a:r>
              <a:rPr lang="en-US" b="1" dirty="0"/>
              <a:t>Initial UI Sketch</a:t>
            </a:r>
            <a:endParaRPr lang="en-GB" b="1" dirty="0"/>
          </a:p>
        </p:txBody>
      </p:sp>
      <p:pic>
        <p:nvPicPr>
          <p:cNvPr id="5" name="Content Placeholder 4" descr="A drawing of a clock and a few notes&#10;&#10;Description automatically generated with medium confidence">
            <a:extLst>
              <a:ext uri="{FF2B5EF4-FFF2-40B4-BE49-F238E27FC236}">
                <a16:creationId xmlns:a16="http://schemas.microsoft.com/office/drawing/2014/main" id="{FC62F7D8-1506-EAB7-3B37-EB09E7473B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6627" y="1373233"/>
            <a:ext cx="10118745" cy="5119642"/>
          </a:xfrm>
        </p:spPr>
      </p:pic>
      <p:sp>
        <p:nvSpPr>
          <p:cNvPr id="3" name="Slide Number Placeholder 2">
            <a:extLst>
              <a:ext uri="{FF2B5EF4-FFF2-40B4-BE49-F238E27FC236}">
                <a16:creationId xmlns:a16="http://schemas.microsoft.com/office/drawing/2014/main" id="{614C1FFC-F834-2709-E8C3-8FE80CDB7C66}"/>
              </a:ext>
            </a:extLst>
          </p:cNvPr>
          <p:cNvSpPr>
            <a:spLocks noGrp="1"/>
          </p:cNvSpPr>
          <p:nvPr>
            <p:ph type="sldNum" sz="quarter" idx="12"/>
          </p:nvPr>
        </p:nvSpPr>
        <p:spPr/>
        <p:txBody>
          <a:bodyPr/>
          <a:lstStyle/>
          <a:p>
            <a:fld id="{6F6DEA05-8770-4987-B5A1-0C7FA388430F}" type="slidenum">
              <a:rPr lang="en-GB" smtClean="0"/>
              <a:t>10</a:t>
            </a:fld>
            <a:endParaRPr lang="en-GB"/>
          </a:p>
        </p:txBody>
      </p:sp>
    </p:spTree>
    <p:extLst>
      <p:ext uri="{BB962C8B-B14F-4D97-AF65-F5344CB8AC3E}">
        <p14:creationId xmlns:p14="http://schemas.microsoft.com/office/powerpoint/2010/main" val="2508038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F94C-392D-D0D9-2621-B6C1CF0188B7}"/>
              </a:ext>
            </a:extLst>
          </p:cNvPr>
          <p:cNvSpPr>
            <a:spLocks noGrp="1"/>
          </p:cNvSpPr>
          <p:nvPr>
            <p:ph type="title"/>
          </p:nvPr>
        </p:nvSpPr>
        <p:spPr/>
        <p:txBody>
          <a:bodyPr/>
          <a:lstStyle/>
          <a:p>
            <a:r>
              <a:rPr lang="en-US" b="1" dirty="0"/>
              <a:t>User Interface</a:t>
            </a:r>
            <a:endParaRPr lang="en-GB" b="1" dirty="0"/>
          </a:p>
        </p:txBody>
      </p:sp>
      <p:pic>
        <p:nvPicPr>
          <p:cNvPr id="5" name="Content Placeholder 4" descr="A grey rectangular object with black lines&#10;&#10;Description automatically generated">
            <a:extLst>
              <a:ext uri="{FF2B5EF4-FFF2-40B4-BE49-F238E27FC236}">
                <a16:creationId xmlns:a16="http://schemas.microsoft.com/office/drawing/2014/main" id="{8C2A1217-2D4D-3374-05F2-3BCC3B4DDE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2634585"/>
            <a:ext cx="4930567" cy="1181202"/>
          </a:xfrm>
        </p:spPr>
      </p:pic>
      <p:pic>
        <p:nvPicPr>
          <p:cNvPr id="7" name="Picture 6" descr="A yellow and grey box with black text&#10;&#10;Description automatically generated">
            <a:extLst>
              <a:ext uri="{FF2B5EF4-FFF2-40B4-BE49-F238E27FC236}">
                <a16:creationId xmlns:a16="http://schemas.microsoft.com/office/drawing/2014/main" id="{E962C091-02C2-B3D1-3970-7526206168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3235" y="1690688"/>
            <a:ext cx="5448772" cy="3292125"/>
          </a:xfrm>
          <a:prstGeom prst="rect">
            <a:avLst/>
          </a:prstGeom>
        </p:spPr>
      </p:pic>
      <p:sp>
        <p:nvSpPr>
          <p:cNvPr id="8" name="TextBox 7">
            <a:extLst>
              <a:ext uri="{FF2B5EF4-FFF2-40B4-BE49-F238E27FC236}">
                <a16:creationId xmlns:a16="http://schemas.microsoft.com/office/drawing/2014/main" id="{9C56B647-DE96-591D-D298-C3B4D7B6D463}"/>
              </a:ext>
            </a:extLst>
          </p:cNvPr>
          <p:cNvSpPr txBox="1"/>
          <p:nvPr/>
        </p:nvSpPr>
        <p:spPr>
          <a:xfrm>
            <a:off x="838199" y="4919008"/>
            <a:ext cx="4930567"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Meets user’s mental model</a:t>
            </a:r>
          </a:p>
          <a:p>
            <a:pPr marL="285750" indent="-285750">
              <a:buFont typeface="Arial" panose="020B0604020202020204" pitchFamily="34" charset="0"/>
              <a:buChar char="•"/>
            </a:pPr>
            <a:r>
              <a:rPr lang="en-US" sz="2400" dirty="0"/>
              <a:t>Represents each physical section</a:t>
            </a:r>
          </a:p>
          <a:p>
            <a:pPr marL="285750" indent="-285750">
              <a:buFont typeface="Arial" panose="020B0604020202020204" pitchFamily="34" charset="0"/>
              <a:buChar char="•"/>
            </a:pPr>
            <a:r>
              <a:rPr lang="en-US" sz="2400" dirty="0"/>
              <a:t>Uncomplicated design</a:t>
            </a:r>
          </a:p>
          <a:p>
            <a:pPr marL="285750" indent="-285750">
              <a:buFont typeface="Arial" panose="020B0604020202020204" pitchFamily="34" charset="0"/>
              <a:buChar char="•"/>
            </a:pPr>
            <a:r>
              <a:rPr lang="en-US" sz="2400" dirty="0"/>
              <a:t>Each box holds the day/time of upcoming doses</a:t>
            </a:r>
            <a:endParaRPr lang="en-GB" sz="2400" dirty="0"/>
          </a:p>
        </p:txBody>
      </p:sp>
      <p:sp>
        <p:nvSpPr>
          <p:cNvPr id="9" name="TextBox 8">
            <a:extLst>
              <a:ext uri="{FF2B5EF4-FFF2-40B4-BE49-F238E27FC236}">
                <a16:creationId xmlns:a16="http://schemas.microsoft.com/office/drawing/2014/main" id="{9E3B4BF2-EAB9-9ABA-8EFC-8D3514FACEA3}"/>
              </a:ext>
            </a:extLst>
          </p:cNvPr>
          <p:cNvSpPr txBox="1"/>
          <p:nvPr/>
        </p:nvSpPr>
        <p:spPr>
          <a:xfrm>
            <a:off x="6423235" y="4982813"/>
            <a:ext cx="4930567"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Selecting a box shows countdown to next dose</a:t>
            </a:r>
          </a:p>
          <a:p>
            <a:pPr marL="285750" indent="-285750">
              <a:buFont typeface="Arial" panose="020B0604020202020204" pitchFamily="34" charset="0"/>
              <a:buChar char="•"/>
            </a:pPr>
            <a:r>
              <a:rPr lang="en-US" sz="2400" dirty="0"/>
              <a:t>Box highlighted in yellow for adequate contrast</a:t>
            </a:r>
          </a:p>
          <a:p>
            <a:pPr marL="285750" indent="-285750">
              <a:buFont typeface="Arial" panose="020B0604020202020204" pitchFamily="34" charset="0"/>
              <a:buChar char="•"/>
            </a:pPr>
            <a:r>
              <a:rPr lang="en-US" sz="2400" dirty="0"/>
              <a:t>Borders of selection emboldened</a:t>
            </a:r>
            <a:endParaRPr lang="en-GB" sz="2400" dirty="0"/>
          </a:p>
        </p:txBody>
      </p:sp>
      <p:sp>
        <p:nvSpPr>
          <p:cNvPr id="3" name="Slide Number Placeholder 2">
            <a:extLst>
              <a:ext uri="{FF2B5EF4-FFF2-40B4-BE49-F238E27FC236}">
                <a16:creationId xmlns:a16="http://schemas.microsoft.com/office/drawing/2014/main" id="{FD40E65B-2A0B-85B2-6EB5-7221DCF89AB1}"/>
              </a:ext>
            </a:extLst>
          </p:cNvPr>
          <p:cNvSpPr>
            <a:spLocks noGrp="1"/>
          </p:cNvSpPr>
          <p:nvPr>
            <p:ph type="sldNum" sz="quarter" idx="12"/>
          </p:nvPr>
        </p:nvSpPr>
        <p:spPr/>
        <p:txBody>
          <a:bodyPr/>
          <a:lstStyle/>
          <a:p>
            <a:fld id="{6F6DEA05-8770-4987-B5A1-0C7FA388430F}" type="slidenum">
              <a:rPr lang="en-GB" smtClean="0"/>
              <a:t>11</a:t>
            </a:fld>
            <a:endParaRPr lang="en-GB"/>
          </a:p>
        </p:txBody>
      </p:sp>
    </p:spTree>
    <p:extLst>
      <p:ext uri="{BB962C8B-B14F-4D97-AF65-F5344CB8AC3E}">
        <p14:creationId xmlns:p14="http://schemas.microsoft.com/office/powerpoint/2010/main" val="4107201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F94C-392D-D0D9-2621-B6C1CF0188B7}"/>
              </a:ext>
            </a:extLst>
          </p:cNvPr>
          <p:cNvSpPr>
            <a:spLocks noGrp="1"/>
          </p:cNvSpPr>
          <p:nvPr>
            <p:ph type="title"/>
          </p:nvPr>
        </p:nvSpPr>
        <p:spPr/>
        <p:txBody>
          <a:bodyPr/>
          <a:lstStyle/>
          <a:p>
            <a:r>
              <a:rPr lang="en-US" b="1" dirty="0"/>
              <a:t>User Interface</a:t>
            </a:r>
            <a:endParaRPr lang="en-GB" b="1" dirty="0"/>
          </a:p>
        </p:txBody>
      </p:sp>
      <p:sp>
        <p:nvSpPr>
          <p:cNvPr id="8" name="TextBox 7">
            <a:extLst>
              <a:ext uri="{FF2B5EF4-FFF2-40B4-BE49-F238E27FC236}">
                <a16:creationId xmlns:a16="http://schemas.microsoft.com/office/drawing/2014/main" id="{9C56B647-DE96-591D-D298-C3B4D7B6D463}"/>
              </a:ext>
            </a:extLst>
          </p:cNvPr>
          <p:cNvSpPr txBox="1"/>
          <p:nvPr/>
        </p:nvSpPr>
        <p:spPr>
          <a:xfrm>
            <a:off x="846436" y="4359078"/>
            <a:ext cx="4930567"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Arrow pointing to the box to be accessed</a:t>
            </a:r>
          </a:p>
          <a:p>
            <a:pPr marL="285750" indent="-285750">
              <a:buFont typeface="Arial" panose="020B0604020202020204" pitchFamily="34" charset="0"/>
              <a:buChar char="•"/>
            </a:pPr>
            <a:r>
              <a:rPr lang="en-US" sz="2400" dirty="0"/>
              <a:t>Green box, matching the green LED</a:t>
            </a:r>
          </a:p>
        </p:txBody>
      </p:sp>
      <p:sp>
        <p:nvSpPr>
          <p:cNvPr id="9" name="TextBox 8">
            <a:extLst>
              <a:ext uri="{FF2B5EF4-FFF2-40B4-BE49-F238E27FC236}">
                <a16:creationId xmlns:a16="http://schemas.microsoft.com/office/drawing/2014/main" id="{9E3B4BF2-EAB9-9ABA-8EFC-8D3514FACEA3}"/>
              </a:ext>
            </a:extLst>
          </p:cNvPr>
          <p:cNvSpPr txBox="1"/>
          <p:nvPr/>
        </p:nvSpPr>
        <p:spPr>
          <a:xfrm>
            <a:off x="6423233" y="4359078"/>
            <a:ext cx="4930567"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Red box to alert user to dangerous action</a:t>
            </a:r>
          </a:p>
          <a:p>
            <a:pPr marL="285750" indent="-285750">
              <a:buFont typeface="Arial" panose="020B0604020202020204" pitchFamily="34" charset="0"/>
              <a:buChar char="•"/>
            </a:pPr>
            <a:r>
              <a:rPr lang="en-US" sz="2400" dirty="0"/>
              <a:t>Large X is an extra indicator of user error</a:t>
            </a:r>
          </a:p>
          <a:p>
            <a:pPr marL="285750" indent="-285750">
              <a:buFont typeface="Arial" panose="020B0604020202020204" pitchFamily="34" charset="0"/>
              <a:buChar char="•"/>
            </a:pPr>
            <a:r>
              <a:rPr lang="en-US" sz="2400" dirty="0"/>
              <a:t>Capital letters and ! draw attention to message</a:t>
            </a:r>
            <a:endParaRPr lang="en-GB" sz="2400" dirty="0"/>
          </a:p>
        </p:txBody>
      </p:sp>
      <p:pic>
        <p:nvPicPr>
          <p:cNvPr id="10" name="Picture 9" descr="A warning sign with a red and black symbol&#10;&#10;Description automatically generated">
            <a:extLst>
              <a:ext uri="{FF2B5EF4-FFF2-40B4-BE49-F238E27FC236}">
                <a16:creationId xmlns:a16="http://schemas.microsoft.com/office/drawing/2014/main" id="{9572A338-BE9B-B48B-DC4B-DF15C4578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3235" y="2005234"/>
            <a:ext cx="4938188" cy="2217612"/>
          </a:xfrm>
          <a:prstGeom prst="rect">
            <a:avLst/>
          </a:prstGeom>
        </p:spPr>
      </p:pic>
      <p:pic>
        <p:nvPicPr>
          <p:cNvPr id="14" name="Picture 13">
            <a:extLst>
              <a:ext uri="{FF2B5EF4-FFF2-40B4-BE49-F238E27FC236}">
                <a16:creationId xmlns:a16="http://schemas.microsoft.com/office/drawing/2014/main" id="{AD2A10FC-16E2-9E37-5809-89127E8DCCCA}"/>
              </a:ext>
            </a:extLst>
          </p:cNvPr>
          <p:cNvPicPr>
            <a:picLocks noChangeAspect="1"/>
          </p:cNvPicPr>
          <p:nvPr/>
        </p:nvPicPr>
        <p:blipFill>
          <a:blip r:embed="rId3"/>
          <a:stretch>
            <a:fillRect/>
          </a:stretch>
        </p:blipFill>
        <p:spPr>
          <a:xfrm>
            <a:off x="846436" y="1964594"/>
            <a:ext cx="4922330" cy="2217612"/>
          </a:xfrm>
          <a:prstGeom prst="rect">
            <a:avLst/>
          </a:prstGeom>
        </p:spPr>
      </p:pic>
      <p:sp>
        <p:nvSpPr>
          <p:cNvPr id="3" name="Slide Number Placeholder 2">
            <a:extLst>
              <a:ext uri="{FF2B5EF4-FFF2-40B4-BE49-F238E27FC236}">
                <a16:creationId xmlns:a16="http://schemas.microsoft.com/office/drawing/2014/main" id="{47CADF90-6DA7-7712-1A8B-45CDA452C103}"/>
              </a:ext>
            </a:extLst>
          </p:cNvPr>
          <p:cNvSpPr>
            <a:spLocks noGrp="1"/>
          </p:cNvSpPr>
          <p:nvPr>
            <p:ph type="sldNum" sz="quarter" idx="12"/>
          </p:nvPr>
        </p:nvSpPr>
        <p:spPr/>
        <p:txBody>
          <a:bodyPr/>
          <a:lstStyle/>
          <a:p>
            <a:fld id="{6F6DEA05-8770-4987-B5A1-0C7FA388430F}" type="slidenum">
              <a:rPr lang="en-GB" smtClean="0"/>
              <a:t>12</a:t>
            </a:fld>
            <a:endParaRPr lang="en-GB"/>
          </a:p>
        </p:txBody>
      </p:sp>
    </p:spTree>
    <p:extLst>
      <p:ext uri="{BB962C8B-B14F-4D97-AF65-F5344CB8AC3E}">
        <p14:creationId xmlns:p14="http://schemas.microsoft.com/office/powerpoint/2010/main" val="3771462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5F9D2-ABEE-6B73-27A1-06F34E1296EA}"/>
              </a:ext>
            </a:extLst>
          </p:cNvPr>
          <p:cNvSpPr>
            <a:spLocks noGrp="1"/>
          </p:cNvSpPr>
          <p:nvPr>
            <p:ph type="title"/>
          </p:nvPr>
        </p:nvSpPr>
        <p:spPr/>
        <p:txBody>
          <a:bodyPr/>
          <a:lstStyle/>
          <a:p>
            <a:r>
              <a:rPr lang="en-IE" b="1" dirty="0"/>
              <a:t>List of Hardware</a:t>
            </a:r>
          </a:p>
        </p:txBody>
      </p:sp>
      <p:sp>
        <p:nvSpPr>
          <p:cNvPr id="3" name="Content Placeholder 2">
            <a:extLst>
              <a:ext uri="{FF2B5EF4-FFF2-40B4-BE49-F238E27FC236}">
                <a16:creationId xmlns:a16="http://schemas.microsoft.com/office/drawing/2014/main" id="{EB3BA343-8FDC-2076-848E-CFC0752DFC52}"/>
              </a:ext>
            </a:extLst>
          </p:cNvPr>
          <p:cNvSpPr>
            <a:spLocks noGrp="1"/>
          </p:cNvSpPr>
          <p:nvPr>
            <p:ph idx="1"/>
          </p:nvPr>
        </p:nvSpPr>
        <p:spPr/>
        <p:txBody>
          <a:bodyPr>
            <a:normAutofit/>
          </a:bodyPr>
          <a:lstStyle/>
          <a:p>
            <a:r>
              <a:rPr lang="en-IE" sz="2400" dirty="0"/>
              <a:t>Roller Lever Micro Switches</a:t>
            </a:r>
          </a:p>
          <a:p>
            <a:r>
              <a:rPr lang="en-IE" sz="2400" dirty="0"/>
              <a:t>Force-Sensitive Resistors</a:t>
            </a:r>
          </a:p>
          <a:p>
            <a:r>
              <a:rPr lang="en-IE" sz="2400" dirty="0"/>
              <a:t>Green and Red LEDs</a:t>
            </a:r>
          </a:p>
          <a:p>
            <a:r>
              <a:rPr lang="en-IE" sz="2400" dirty="0"/>
              <a:t>Resistors (220Ω and 330Ω)</a:t>
            </a:r>
          </a:p>
          <a:p>
            <a:r>
              <a:rPr lang="en-IE" sz="2400" dirty="0"/>
              <a:t>Female to Female Cables</a:t>
            </a:r>
          </a:p>
        </p:txBody>
      </p:sp>
      <p:sp>
        <p:nvSpPr>
          <p:cNvPr id="4" name="Slide Number Placeholder 3">
            <a:extLst>
              <a:ext uri="{FF2B5EF4-FFF2-40B4-BE49-F238E27FC236}">
                <a16:creationId xmlns:a16="http://schemas.microsoft.com/office/drawing/2014/main" id="{35169488-6029-66A9-0616-2A610075C36F}"/>
              </a:ext>
            </a:extLst>
          </p:cNvPr>
          <p:cNvSpPr>
            <a:spLocks noGrp="1"/>
          </p:cNvSpPr>
          <p:nvPr>
            <p:ph type="sldNum" sz="quarter" idx="12"/>
          </p:nvPr>
        </p:nvSpPr>
        <p:spPr/>
        <p:txBody>
          <a:bodyPr/>
          <a:lstStyle/>
          <a:p>
            <a:fld id="{6F6DEA05-8770-4987-B5A1-0C7FA388430F}" type="slidenum">
              <a:rPr lang="en-GB" smtClean="0"/>
              <a:t>13</a:t>
            </a:fld>
            <a:endParaRPr lang="en-GB"/>
          </a:p>
        </p:txBody>
      </p:sp>
    </p:spTree>
    <p:extLst>
      <p:ext uri="{BB962C8B-B14F-4D97-AF65-F5344CB8AC3E}">
        <p14:creationId xmlns:p14="http://schemas.microsoft.com/office/powerpoint/2010/main" val="2826197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F05C5-D907-9A03-6508-55C79881B218}"/>
              </a:ext>
            </a:extLst>
          </p:cNvPr>
          <p:cNvSpPr>
            <a:spLocks noGrp="1"/>
          </p:cNvSpPr>
          <p:nvPr>
            <p:ph type="title"/>
          </p:nvPr>
        </p:nvSpPr>
        <p:spPr/>
        <p:txBody>
          <a:bodyPr/>
          <a:lstStyle/>
          <a:p>
            <a:r>
              <a:rPr lang="en-IE" b="1" dirty="0"/>
              <a:t>Fritzing Diagram</a:t>
            </a:r>
          </a:p>
        </p:txBody>
      </p:sp>
      <p:pic>
        <p:nvPicPr>
          <p:cNvPr id="6" name="Content Placeholder 5">
            <a:extLst>
              <a:ext uri="{FF2B5EF4-FFF2-40B4-BE49-F238E27FC236}">
                <a16:creationId xmlns:a16="http://schemas.microsoft.com/office/drawing/2014/main" id="{6BE5F963-383F-6584-D05C-BDEB47F1C7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4154" y="1958957"/>
            <a:ext cx="8443692" cy="4084674"/>
          </a:xfrm>
        </p:spPr>
      </p:pic>
      <p:sp>
        <p:nvSpPr>
          <p:cNvPr id="3" name="Slide Number Placeholder 2">
            <a:extLst>
              <a:ext uri="{FF2B5EF4-FFF2-40B4-BE49-F238E27FC236}">
                <a16:creationId xmlns:a16="http://schemas.microsoft.com/office/drawing/2014/main" id="{8E5291C8-409E-6054-6EF0-67008C8291D8}"/>
              </a:ext>
            </a:extLst>
          </p:cNvPr>
          <p:cNvSpPr>
            <a:spLocks noGrp="1"/>
          </p:cNvSpPr>
          <p:nvPr>
            <p:ph type="sldNum" sz="quarter" idx="12"/>
          </p:nvPr>
        </p:nvSpPr>
        <p:spPr/>
        <p:txBody>
          <a:bodyPr/>
          <a:lstStyle/>
          <a:p>
            <a:fld id="{6F6DEA05-8770-4987-B5A1-0C7FA388430F}" type="slidenum">
              <a:rPr lang="en-GB" smtClean="0"/>
              <a:t>14</a:t>
            </a:fld>
            <a:endParaRPr lang="en-GB"/>
          </a:p>
        </p:txBody>
      </p:sp>
    </p:spTree>
    <p:extLst>
      <p:ext uri="{BB962C8B-B14F-4D97-AF65-F5344CB8AC3E}">
        <p14:creationId xmlns:p14="http://schemas.microsoft.com/office/powerpoint/2010/main" val="1982667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5200-41EE-9011-5F9D-8C61C1884813}"/>
              </a:ext>
            </a:extLst>
          </p:cNvPr>
          <p:cNvSpPr>
            <a:spLocks noGrp="1"/>
          </p:cNvSpPr>
          <p:nvPr>
            <p:ph type="title"/>
          </p:nvPr>
        </p:nvSpPr>
        <p:spPr/>
        <p:txBody>
          <a:bodyPr/>
          <a:lstStyle/>
          <a:p>
            <a:r>
              <a:rPr lang="en-IE" b="1" dirty="0"/>
              <a:t>Powering the Device</a:t>
            </a:r>
          </a:p>
        </p:txBody>
      </p:sp>
      <p:sp>
        <p:nvSpPr>
          <p:cNvPr id="3" name="Content Placeholder 2">
            <a:extLst>
              <a:ext uri="{FF2B5EF4-FFF2-40B4-BE49-F238E27FC236}">
                <a16:creationId xmlns:a16="http://schemas.microsoft.com/office/drawing/2014/main" id="{B891EF61-F88D-10E3-943B-FC72FC0A9563}"/>
              </a:ext>
            </a:extLst>
          </p:cNvPr>
          <p:cNvSpPr>
            <a:spLocks noGrp="1"/>
          </p:cNvSpPr>
          <p:nvPr>
            <p:ph idx="1"/>
          </p:nvPr>
        </p:nvSpPr>
        <p:spPr/>
        <p:txBody>
          <a:bodyPr>
            <a:normAutofit/>
          </a:bodyPr>
          <a:lstStyle/>
          <a:p>
            <a:r>
              <a:rPr lang="en-IE" sz="2400" dirty="0"/>
              <a:t>The device will be plugged into the wall.</a:t>
            </a:r>
          </a:p>
          <a:p>
            <a:r>
              <a:rPr lang="en-IE" sz="2400" dirty="0"/>
              <a:t>The device will use an Uninterruptible Power Supply (UPS) to handle loss of power. This will require 2 rechargeable batteries.</a:t>
            </a:r>
          </a:p>
        </p:txBody>
      </p:sp>
      <p:sp>
        <p:nvSpPr>
          <p:cNvPr id="4" name="Slide Number Placeholder 3">
            <a:extLst>
              <a:ext uri="{FF2B5EF4-FFF2-40B4-BE49-F238E27FC236}">
                <a16:creationId xmlns:a16="http://schemas.microsoft.com/office/drawing/2014/main" id="{4E120835-DBDC-2F50-E719-DE2A38116FBB}"/>
              </a:ext>
            </a:extLst>
          </p:cNvPr>
          <p:cNvSpPr>
            <a:spLocks noGrp="1"/>
          </p:cNvSpPr>
          <p:nvPr>
            <p:ph type="sldNum" sz="quarter" idx="12"/>
          </p:nvPr>
        </p:nvSpPr>
        <p:spPr/>
        <p:txBody>
          <a:bodyPr/>
          <a:lstStyle/>
          <a:p>
            <a:fld id="{6F6DEA05-8770-4987-B5A1-0C7FA388430F}" type="slidenum">
              <a:rPr lang="en-GB" smtClean="0"/>
              <a:t>15</a:t>
            </a:fld>
            <a:endParaRPr lang="en-GB"/>
          </a:p>
        </p:txBody>
      </p:sp>
    </p:spTree>
    <p:extLst>
      <p:ext uri="{BB962C8B-B14F-4D97-AF65-F5344CB8AC3E}">
        <p14:creationId xmlns:p14="http://schemas.microsoft.com/office/powerpoint/2010/main" val="1863438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748E-CDB0-9F1F-B801-1D7F7A3AC526}"/>
              </a:ext>
            </a:extLst>
          </p:cNvPr>
          <p:cNvSpPr>
            <a:spLocks noGrp="1"/>
          </p:cNvSpPr>
          <p:nvPr>
            <p:ph type="title"/>
          </p:nvPr>
        </p:nvSpPr>
        <p:spPr/>
        <p:txBody>
          <a:bodyPr/>
          <a:lstStyle/>
          <a:p>
            <a:r>
              <a:rPr lang="en-GB" b="1" dirty="0"/>
              <a:t>Network Connectivity</a:t>
            </a:r>
            <a:endParaRPr lang="en-IE" b="1" dirty="0"/>
          </a:p>
        </p:txBody>
      </p:sp>
      <p:sp>
        <p:nvSpPr>
          <p:cNvPr id="3" name="Content Placeholder 2">
            <a:extLst>
              <a:ext uri="{FF2B5EF4-FFF2-40B4-BE49-F238E27FC236}">
                <a16:creationId xmlns:a16="http://schemas.microsoft.com/office/drawing/2014/main" id="{28CB5CBC-F0C6-8B01-9307-C736F80E5F08}"/>
              </a:ext>
            </a:extLst>
          </p:cNvPr>
          <p:cNvSpPr>
            <a:spLocks noGrp="1"/>
          </p:cNvSpPr>
          <p:nvPr>
            <p:ph idx="1"/>
          </p:nvPr>
        </p:nvSpPr>
        <p:spPr/>
        <p:txBody>
          <a:bodyPr>
            <a:normAutofit/>
          </a:bodyPr>
          <a:lstStyle/>
          <a:p>
            <a:r>
              <a:rPr lang="en-GB" sz="2400" dirty="0"/>
              <a:t>The device will connect to local Wi-Fi using the Raspberry Pi’s onboard wireless LAN.</a:t>
            </a:r>
          </a:p>
          <a:p>
            <a:r>
              <a:rPr lang="en-IE" sz="2400" dirty="0"/>
              <a:t>When the device loses its connection to the internet, it will switch to using its onboard storage. When the connection is reestablished, it will bundle all local data and send it to the server.</a:t>
            </a:r>
          </a:p>
        </p:txBody>
      </p:sp>
      <p:sp>
        <p:nvSpPr>
          <p:cNvPr id="4" name="Slide Number Placeholder 3">
            <a:extLst>
              <a:ext uri="{FF2B5EF4-FFF2-40B4-BE49-F238E27FC236}">
                <a16:creationId xmlns:a16="http://schemas.microsoft.com/office/drawing/2014/main" id="{A75408A4-1251-C71C-BAA6-BF539CDE9607}"/>
              </a:ext>
            </a:extLst>
          </p:cNvPr>
          <p:cNvSpPr>
            <a:spLocks noGrp="1"/>
          </p:cNvSpPr>
          <p:nvPr>
            <p:ph type="sldNum" sz="quarter" idx="12"/>
          </p:nvPr>
        </p:nvSpPr>
        <p:spPr/>
        <p:txBody>
          <a:bodyPr/>
          <a:lstStyle/>
          <a:p>
            <a:fld id="{6F6DEA05-8770-4987-B5A1-0C7FA388430F}" type="slidenum">
              <a:rPr lang="en-GB" smtClean="0"/>
              <a:t>16</a:t>
            </a:fld>
            <a:endParaRPr lang="en-GB"/>
          </a:p>
        </p:txBody>
      </p:sp>
    </p:spTree>
    <p:extLst>
      <p:ext uri="{BB962C8B-B14F-4D97-AF65-F5344CB8AC3E}">
        <p14:creationId xmlns:p14="http://schemas.microsoft.com/office/powerpoint/2010/main" val="372561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33677-6058-80CC-C478-27183A73C953}"/>
              </a:ext>
            </a:extLst>
          </p:cNvPr>
          <p:cNvSpPr>
            <a:spLocks noGrp="1"/>
          </p:cNvSpPr>
          <p:nvPr>
            <p:ph type="title"/>
          </p:nvPr>
        </p:nvSpPr>
        <p:spPr/>
        <p:txBody>
          <a:bodyPr/>
          <a:lstStyle/>
          <a:p>
            <a:r>
              <a:rPr lang="en-GB" b="1" dirty="0"/>
              <a:t>Physical</a:t>
            </a:r>
            <a:r>
              <a:rPr lang="en-GB" dirty="0"/>
              <a:t> </a:t>
            </a:r>
            <a:r>
              <a:rPr lang="en-GB" b="1" dirty="0"/>
              <a:t>Security</a:t>
            </a:r>
            <a:endParaRPr lang="en-IE" b="1" dirty="0"/>
          </a:p>
        </p:txBody>
      </p:sp>
      <p:sp>
        <p:nvSpPr>
          <p:cNvPr id="3" name="Content Placeholder 2">
            <a:extLst>
              <a:ext uri="{FF2B5EF4-FFF2-40B4-BE49-F238E27FC236}">
                <a16:creationId xmlns:a16="http://schemas.microsoft.com/office/drawing/2014/main" id="{CF990485-C4AC-24AA-836B-A016CC2B3E3F}"/>
              </a:ext>
            </a:extLst>
          </p:cNvPr>
          <p:cNvSpPr>
            <a:spLocks noGrp="1"/>
          </p:cNvSpPr>
          <p:nvPr>
            <p:ph idx="1"/>
          </p:nvPr>
        </p:nvSpPr>
        <p:spPr/>
        <p:txBody>
          <a:bodyPr/>
          <a:lstStyle/>
          <a:p>
            <a:r>
              <a:rPr lang="en-GB" sz="2400" dirty="0"/>
              <a:t>The hardware will be built into the box to protect it from the environment.</a:t>
            </a:r>
          </a:p>
          <a:p>
            <a:r>
              <a:rPr lang="en-GB" sz="2400" dirty="0"/>
              <a:t>The Pi will be mounted to the box using 4 M2.5 screws so it will not be damaged if the box is dropped or hit.</a:t>
            </a:r>
          </a:p>
          <a:p>
            <a:r>
              <a:rPr lang="en-GB" sz="2400" dirty="0"/>
              <a:t>We plan on blocking off ports using Linux’s IPtables command.</a:t>
            </a:r>
          </a:p>
          <a:p>
            <a:r>
              <a:rPr lang="en-GB" sz="2400" dirty="0"/>
              <a:t>This will stop unauthorized access to the box’s software.</a:t>
            </a:r>
          </a:p>
          <a:p>
            <a:endParaRPr lang="en-IE" dirty="0"/>
          </a:p>
        </p:txBody>
      </p:sp>
      <p:sp>
        <p:nvSpPr>
          <p:cNvPr id="4" name="Slide Number Placeholder 3">
            <a:extLst>
              <a:ext uri="{FF2B5EF4-FFF2-40B4-BE49-F238E27FC236}">
                <a16:creationId xmlns:a16="http://schemas.microsoft.com/office/drawing/2014/main" id="{2D7D5843-C77E-57D1-5F82-CACDEAC77419}"/>
              </a:ext>
            </a:extLst>
          </p:cNvPr>
          <p:cNvSpPr>
            <a:spLocks noGrp="1"/>
          </p:cNvSpPr>
          <p:nvPr>
            <p:ph type="sldNum" sz="quarter" idx="12"/>
          </p:nvPr>
        </p:nvSpPr>
        <p:spPr/>
        <p:txBody>
          <a:bodyPr/>
          <a:lstStyle/>
          <a:p>
            <a:fld id="{6F6DEA05-8770-4987-B5A1-0C7FA388430F}" type="slidenum">
              <a:rPr lang="en-GB" smtClean="0"/>
              <a:t>17</a:t>
            </a:fld>
            <a:endParaRPr lang="en-GB"/>
          </a:p>
        </p:txBody>
      </p:sp>
    </p:spTree>
    <p:extLst>
      <p:ext uri="{BB962C8B-B14F-4D97-AF65-F5344CB8AC3E}">
        <p14:creationId xmlns:p14="http://schemas.microsoft.com/office/powerpoint/2010/main" val="3469279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68480" cy="1140840"/>
          </a:xfrm>
          <a:prstGeom prst="rect">
            <a:avLst/>
          </a:prstGeom>
          <a:noFill/>
          <a:ln w="0">
            <a:noFill/>
          </a:ln>
        </p:spPr>
        <p:txBody>
          <a:bodyPr lIns="0" tIns="0" rIns="0" bIns="0" anchor="ctr">
            <a:noAutofit/>
          </a:bodyPr>
          <a:lstStyle/>
          <a:p>
            <a:pPr>
              <a:lnSpc>
                <a:spcPct val="100000"/>
              </a:lnSpc>
              <a:buNone/>
            </a:pPr>
            <a:r>
              <a:rPr lang="en-IE" sz="4400" b="1" strike="noStrike" spc="-1" dirty="0"/>
              <a:t>Data </a:t>
            </a:r>
            <a:r>
              <a:rPr lang="en-IE" sz="4400" b="1" strike="noStrike" spc="-1" dirty="0">
                <a:cs typeface="Arial" panose="020B0604020202020204" pitchFamily="34" charset="0"/>
              </a:rPr>
              <a:t>Storage</a:t>
            </a:r>
          </a:p>
        </p:txBody>
      </p:sp>
      <p:sp>
        <p:nvSpPr>
          <p:cNvPr id="165" name="Rectangle 164"/>
          <p:cNvSpPr/>
          <p:nvPr/>
        </p:nvSpPr>
        <p:spPr>
          <a:xfrm>
            <a:off x="1080000" y="1800000"/>
            <a:ext cx="10256040" cy="4136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2400" b="0" strike="noStrike" spc="-1" dirty="0">
                <a:solidFill>
                  <a:srgbClr val="000000"/>
                </a:solidFill>
                <a:ea typeface="DejaVu Sans"/>
              </a:rPr>
              <a:t>The primary database will be a </a:t>
            </a:r>
            <a:r>
              <a:rPr lang="en-IE" sz="2400" b="0" strike="noStrike" spc="-1" dirty="0" err="1">
                <a:solidFill>
                  <a:srgbClr val="000000"/>
                </a:solidFill>
                <a:ea typeface="DejaVu Sans"/>
              </a:rPr>
              <a:t>mongodb</a:t>
            </a:r>
            <a:r>
              <a:rPr lang="en-IE" sz="2400" b="0" strike="noStrike" spc="-1" dirty="0">
                <a:solidFill>
                  <a:srgbClr val="000000"/>
                </a:solidFill>
                <a:ea typeface="DejaVu Sans"/>
              </a:rPr>
              <a:t> database hosted on the AWS server. A secondary database will exist on the </a:t>
            </a:r>
            <a:r>
              <a:rPr lang="en-IE" sz="2400" b="0" strike="noStrike" spc="-1" dirty="0" err="1">
                <a:solidFill>
                  <a:srgbClr val="000000"/>
                </a:solidFill>
                <a:ea typeface="DejaVu Sans"/>
              </a:rPr>
              <a:t>Rasberry</a:t>
            </a:r>
            <a:r>
              <a:rPr lang="en-IE" sz="2400" b="0" strike="noStrike" spc="-1" dirty="0">
                <a:solidFill>
                  <a:srgbClr val="000000"/>
                </a:solidFill>
                <a:ea typeface="DejaVu Sans"/>
              </a:rPr>
              <a:t> Pi. This will contain enough data to be able to operate the pill box for a period of time if the connection to the server fails.</a:t>
            </a:r>
            <a:endParaRPr lang="en-IE" sz="2400" b="0" strike="noStrike" spc="-1" dirty="0"/>
          </a:p>
          <a:p>
            <a:pPr>
              <a:lnSpc>
                <a:spcPct val="100000"/>
              </a:lnSpc>
              <a:buNone/>
            </a:pPr>
            <a:endParaRPr lang="en-IE" sz="1800" b="0" strike="noStrike" spc="-1" dirty="0">
              <a:latin typeface="Arial"/>
            </a:endParaRPr>
          </a:p>
        </p:txBody>
      </p:sp>
      <p:sp>
        <p:nvSpPr>
          <p:cNvPr id="2" name="Slide Number Placeholder 1">
            <a:extLst>
              <a:ext uri="{FF2B5EF4-FFF2-40B4-BE49-F238E27FC236}">
                <a16:creationId xmlns:a16="http://schemas.microsoft.com/office/drawing/2014/main" id="{88CCE5CE-7E25-5E16-03DA-2665D5A7651B}"/>
              </a:ext>
            </a:extLst>
          </p:cNvPr>
          <p:cNvSpPr>
            <a:spLocks noGrp="1"/>
          </p:cNvSpPr>
          <p:nvPr>
            <p:ph type="sldNum" sz="quarter" idx="12"/>
          </p:nvPr>
        </p:nvSpPr>
        <p:spPr/>
        <p:txBody>
          <a:bodyPr/>
          <a:lstStyle/>
          <a:p>
            <a:fld id="{6F6DEA05-8770-4987-B5A1-0C7FA388430F}" type="slidenum">
              <a:rPr lang="en-GB" smtClean="0"/>
              <a:t>18</a:t>
            </a:fld>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1360" cy="1143720"/>
          </a:xfrm>
          <a:prstGeom prst="rect">
            <a:avLst/>
          </a:prstGeom>
          <a:noFill/>
          <a:ln w="0">
            <a:noFill/>
          </a:ln>
        </p:spPr>
        <p:txBody>
          <a:bodyPr lIns="0" tIns="0" rIns="0" bIns="0" anchor="ctr">
            <a:noAutofit/>
          </a:bodyPr>
          <a:lstStyle/>
          <a:p>
            <a:pPr>
              <a:lnSpc>
                <a:spcPct val="100000"/>
              </a:lnSpc>
              <a:buNone/>
            </a:pPr>
            <a:r>
              <a:rPr lang="en-IE" sz="4400" b="1" strike="noStrike" spc="-1" dirty="0"/>
              <a:t>Data Storage – Example Entries</a:t>
            </a:r>
          </a:p>
        </p:txBody>
      </p:sp>
      <p:pic>
        <p:nvPicPr>
          <p:cNvPr id="167" name="Picture 166"/>
          <p:cNvPicPr/>
          <p:nvPr/>
        </p:nvPicPr>
        <p:blipFill>
          <a:blip r:embed="rId2"/>
          <a:stretch/>
        </p:blipFill>
        <p:spPr>
          <a:xfrm>
            <a:off x="810720" y="1260000"/>
            <a:ext cx="1528200" cy="5246280"/>
          </a:xfrm>
          <a:prstGeom prst="rect">
            <a:avLst/>
          </a:prstGeom>
          <a:ln w="0">
            <a:noFill/>
          </a:ln>
        </p:spPr>
      </p:pic>
      <p:sp>
        <p:nvSpPr>
          <p:cNvPr id="168" name="Rectangle 167"/>
          <p:cNvSpPr/>
          <p:nvPr/>
        </p:nvSpPr>
        <p:spPr>
          <a:xfrm>
            <a:off x="2520000" y="1620000"/>
            <a:ext cx="1978920" cy="60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2400" b="0" strike="noStrike" spc="-1" dirty="0">
                <a:solidFill>
                  <a:srgbClr val="000000"/>
                </a:solidFill>
                <a:ea typeface="DejaVu Sans"/>
                <a:cs typeface="Arial" panose="020B0604020202020204" pitchFamily="34" charset="0"/>
              </a:rPr>
              <a:t>User Entry on server</a:t>
            </a:r>
            <a:endParaRPr lang="en-IE" sz="2400" b="0" strike="noStrike" spc="-1" dirty="0">
              <a:cs typeface="Arial" panose="020B0604020202020204" pitchFamily="34" charset="0"/>
            </a:endParaRPr>
          </a:p>
        </p:txBody>
      </p:sp>
      <p:pic>
        <p:nvPicPr>
          <p:cNvPr id="169" name="Picture 168"/>
          <p:cNvPicPr/>
          <p:nvPr/>
        </p:nvPicPr>
        <p:blipFill>
          <a:blip r:embed="rId3"/>
          <a:stretch/>
        </p:blipFill>
        <p:spPr>
          <a:xfrm>
            <a:off x="5462280" y="1598040"/>
            <a:ext cx="2636640" cy="2550600"/>
          </a:xfrm>
          <a:prstGeom prst="rect">
            <a:avLst/>
          </a:prstGeom>
          <a:ln w="0">
            <a:noFill/>
          </a:ln>
        </p:spPr>
      </p:pic>
      <p:sp>
        <p:nvSpPr>
          <p:cNvPr id="170" name="Rectangle 169"/>
          <p:cNvSpPr/>
          <p:nvPr/>
        </p:nvSpPr>
        <p:spPr>
          <a:xfrm>
            <a:off x="8280000" y="1800000"/>
            <a:ext cx="2158920" cy="60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2400" b="0" strike="noStrike" spc="-1" dirty="0">
                <a:solidFill>
                  <a:srgbClr val="000000"/>
                </a:solidFill>
                <a:ea typeface="DejaVu Sans"/>
              </a:rPr>
              <a:t>Schedule stored on </a:t>
            </a:r>
            <a:r>
              <a:rPr lang="en-IE" sz="2400" b="0" strike="noStrike" spc="-1" dirty="0" err="1">
                <a:solidFill>
                  <a:srgbClr val="000000"/>
                </a:solidFill>
                <a:ea typeface="DejaVu Sans"/>
              </a:rPr>
              <a:t>Rasberry</a:t>
            </a:r>
            <a:r>
              <a:rPr lang="en-IE" sz="2400" b="0" strike="noStrike" spc="-1" dirty="0">
                <a:solidFill>
                  <a:srgbClr val="000000"/>
                </a:solidFill>
                <a:ea typeface="DejaVu Sans"/>
              </a:rPr>
              <a:t> Pi</a:t>
            </a:r>
            <a:endParaRPr lang="en-IE" sz="2400" b="0" strike="noStrike" spc="-1" dirty="0"/>
          </a:p>
        </p:txBody>
      </p:sp>
      <p:sp>
        <p:nvSpPr>
          <p:cNvPr id="2" name="Slide Number Placeholder 1">
            <a:extLst>
              <a:ext uri="{FF2B5EF4-FFF2-40B4-BE49-F238E27FC236}">
                <a16:creationId xmlns:a16="http://schemas.microsoft.com/office/drawing/2014/main" id="{0BD19702-449B-460B-FB00-D5C472E5CC5F}"/>
              </a:ext>
            </a:extLst>
          </p:cNvPr>
          <p:cNvSpPr>
            <a:spLocks noGrp="1"/>
          </p:cNvSpPr>
          <p:nvPr>
            <p:ph type="sldNum" sz="quarter" idx="12"/>
          </p:nvPr>
        </p:nvSpPr>
        <p:spPr/>
        <p:txBody>
          <a:bodyPr/>
          <a:lstStyle/>
          <a:p>
            <a:fld id="{6F6DEA05-8770-4987-B5A1-0C7FA388430F}" type="slidenum">
              <a:rPr lang="en-GB" smtClean="0"/>
              <a:t>19</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3D147-C70E-B5F0-70C4-3CB2C4CBF710}"/>
              </a:ext>
            </a:extLst>
          </p:cNvPr>
          <p:cNvSpPr>
            <a:spLocks noGrp="1"/>
          </p:cNvSpPr>
          <p:nvPr>
            <p:ph type="title"/>
          </p:nvPr>
        </p:nvSpPr>
        <p:spPr/>
        <p:txBody>
          <a:bodyPr/>
          <a:lstStyle/>
          <a:p>
            <a:r>
              <a:rPr lang="en-GB" b="1" dirty="0"/>
              <a:t>Table of Contents</a:t>
            </a:r>
          </a:p>
        </p:txBody>
      </p:sp>
      <p:graphicFrame>
        <p:nvGraphicFramePr>
          <p:cNvPr id="5" name="Content Placeholder 4">
            <a:extLst>
              <a:ext uri="{FF2B5EF4-FFF2-40B4-BE49-F238E27FC236}">
                <a16:creationId xmlns:a16="http://schemas.microsoft.com/office/drawing/2014/main" id="{8817E9C0-4759-C9B1-08B7-F955F07B41EF}"/>
              </a:ext>
            </a:extLst>
          </p:cNvPr>
          <p:cNvGraphicFramePr>
            <a:graphicFrameLocks noGrp="1"/>
          </p:cNvGraphicFramePr>
          <p:nvPr>
            <p:ph idx="1"/>
            <p:extLst>
              <p:ext uri="{D42A27DB-BD31-4B8C-83A1-F6EECF244321}">
                <p14:modId xmlns:p14="http://schemas.microsoft.com/office/powerpoint/2010/main" val="2603752856"/>
              </p:ext>
            </p:extLst>
          </p:nvPr>
        </p:nvGraphicFramePr>
        <p:xfrm>
          <a:off x="0" y="1589103"/>
          <a:ext cx="12192000" cy="15819322"/>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2965806393"/>
                    </a:ext>
                  </a:extLst>
                </a:gridCol>
                <a:gridCol w="6096000">
                  <a:extLst>
                    <a:ext uri="{9D8B030D-6E8A-4147-A177-3AD203B41FA5}">
                      <a16:colId xmlns:a16="http://schemas.microsoft.com/office/drawing/2014/main" val="1687236828"/>
                    </a:ext>
                  </a:extLst>
                </a:gridCol>
              </a:tblGrid>
              <a:tr h="13184249">
                <a:tc>
                  <a:txBody>
                    <a:bodyPr/>
                    <a:lstStyle/>
                    <a:p>
                      <a:pPr marL="342900" indent="-342900">
                        <a:buAutoNum type="arabicPeriod"/>
                      </a:pPr>
                      <a:r>
                        <a:rPr lang="en-GB" dirty="0"/>
                        <a:t>Introduction Card</a:t>
                      </a:r>
                    </a:p>
                    <a:p>
                      <a:pPr marL="342900" indent="-342900">
                        <a:buAutoNum type="arabicPeriod"/>
                      </a:pPr>
                      <a:r>
                        <a:rPr lang="en-GB" dirty="0"/>
                        <a:t>Table of Contents</a:t>
                      </a:r>
                    </a:p>
                    <a:p>
                      <a:pPr marL="342900" indent="-342900">
                        <a:buAutoNum type="arabicPeriod"/>
                      </a:pPr>
                      <a:r>
                        <a:rPr lang="en-GB" dirty="0"/>
                        <a:t>Get to know the team</a:t>
                      </a:r>
                    </a:p>
                    <a:p>
                      <a:pPr marL="342900" indent="-342900">
                        <a:buAutoNum type="arabicPeriod"/>
                      </a:pPr>
                      <a:r>
                        <a:rPr lang="en-GB" dirty="0"/>
                        <a:t>Get to know the idea</a:t>
                      </a:r>
                    </a:p>
                    <a:p>
                      <a:pPr marL="342900" indent="-342900">
                        <a:buAutoNum type="arabicPeriod"/>
                      </a:pPr>
                      <a:r>
                        <a:rPr lang="en-GB" dirty="0"/>
                        <a:t>Functionality M &amp; S</a:t>
                      </a:r>
                    </a:p>
                    <a:p>
                      <a:pPr marL="342900" indent="-342900">
                        <a:buAutoNum type="arabicPeriod"/>
                      </a:pPr>
                      <a:r>
                        <a:rPr lang="en-GB" dirty="0"/>
                        <a:t>Functionality C &amp; W</a:t>
                      </a:r>
                    </a:p>
                    <a:p>
                      <a:pPr marL="342900" indent="-342900">
                        <a:buAutoNum type="arabicPeriod"/>
                      </a:pPr>
                      <a:r>
                        <a:rPr lang="en-GB" dirty="0"/>
                        <a:t>User Personas</a:t>
                      </a:r>
                    </a:p>
                    <a:p>
                      <a:pPr marL="342900" indent="-342900">
                        <a:buAutoNum type="arabicPeriod"/>
                      </a:pPr>
                      <a:r>
                        <a:rPr lang="en-GB" dirty="0"/>
                        <a:t>How users connect</a:t>
                      </a:r>
                    </a:p>
                    <a:p>
                      <a:pPr marL="342900" indent="-342900">
                        <a:buAutoNum type="arabicPeriod"/>
                      </a:pPr>
                      <a:r>
                        <a:rPr lang="en-GB" dirty="0"/>
                        <a:t>How we can tell if the project has been successful or not.</a:t>
                      </a:r>
                    </a:p>
                    <a:p>
                      <a:pPr marL="342900" indent="-342900">
                        <a:buAutoNum type="arabicPeriod"/>
                      </a:pPr>
                      <a:r>
                        <a:rPr lang="en-GB" dirty="0"/>
                        <a:t>Initial UI Sketch</a:t>
                      </a:r>
                    </a:p>
                    <a:p>
                      <a:pPr marL="342900" indent="-342900">
                        <a:buAutoNum type="arabicPeriod"/>
                      </a:pPr>
                      <a:r>
                        <a:rPr lang="en-GB" dirty="0"/>
                        <a:t>User Interface</a:t>
                      </a:r>
                    </a:p>
                    <a:p>
                      <a:pPr marL="342900" indent="-342900">
                        <a:buAutoNum type="arabicPeriod"/>
                      </a:pPr>
                      <a:r>
                        <a:rPr lang="en-GB" dirty="0"/>
                        <a:t>User Interface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GB" dirty="0"/>
                        <a:t>List of Hardware</a:t>
                      </a:r>
                    </a:p>
                    <a:p>
                      <a:pPr marL="0" indent="0">
                        <a:buNone/>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GB" dirty="0"/>
                    </a:p>
                    <a:p>
                      <a:pPr marL="342900" indent="-342900">
                        <a:buAutoNum type="arabicPeriod"/>
                      </a:pPr>
                      <a:endParaRPr lang="en-GB" dirty="0"/>
                    </a:p>
                  </a:txBody>
                  <a:tcPr/>
                </a:tc>
                <a:tc>
                  <a:txBody>
                    <a:bodyPr/>
                    <a:lstStyle/>
                    <a:p>
                      <a:pPr marL="0" indent="0">
                        <a:buNone/>
                      </a:pPr>
                      <a:r>
                        <a:rPr lang="en-GB" dirty="0"/>
                        <a:t>14. Fritzing Diagram</a:t>
                      </a:r>
                    </a:p>
                    <a:p>
                      <a:pPr marL="0" indent="0">
                        <a:buNone/>
                      </a:pPr>
                      <a:r>
                        <a:rPr lang="en-GB" dirty="0"/>
                        <a:t>15. Powering the Device</a:t>
                      </a:r>
                    </a:p>
                    <a:p>
                      <a:pPr marL="0" indent="0">
                        <a:buNone/>
                      </a:pPr>
                      <a:r>
                        <a:rPr lang="en-GB" dirty="0"/>
                        <a:t>16. Network Connectivity</a:t>
                      </a:r>
                    </a:p>
                    <a:p>
                      <a:pPr marL="0" indent="0">
                        <a:buNone/>
                      </a:pPr>
                      <a:r>
                        <a:rPr lang="en-GB" dirty="0"/>
                        <a:t>17. Physical Security</a:t>
                      </a:r>
                    </a:p>
                    <a:p>
                      <a:pPr marL="0" indent="0">
                        <a:buNone/>
                      </a:pPr>
                      <a:r>
                        <a:rPr lang="en-GB" dirty="0"/>
                        <a:t>18. Data Storage</a:t>
                      </a:r>
                    </a:p>
                    <a:p>
                      <a:pPr marL="0" indent="0">
                        <a:buNone/>
                      </a:pPr>
                      <a:r>
                        <a:rPr lang="en-GB" dirty="0"/>
                        <a:t>19. Data Storage – Example Entries</a:t>
                      </a:r>
                    </a:p>
                    <a:p>
                      <a:pPr marL="0" indent="0">
                        <a:buNone/>
                      </a:pPr>
                      <a:r>
                        <a:rPr lang="en-GB" dirty="0"/>
                        <a:t>20. Data Gathering - Switches</a:t>
                      </a:r>
                    </a:p>
                    <a:p>
                      <a:pPr marL="0" indent="0">
                        <a:buNone/>
                      </a:pPr>
                      <a:r>
                        <a:rPr lang="en-GB" dirty="0"/>
                        <a:t>21. Data Gathering - User</a:t>
                      </a:r>
                    </a:p>
                    <a:p>
                      <a:pPr marL="0" indent="0">
                        <a:buNone/>
                      </a:pPr>
                      <a:r>
                        <a:rPr lang="en-GB" dirty="0"/>
                        <a:t>22. Data Processing</a:t>
                      </a:r>
                    </a:p>
                    <a:p>
                      <a:pPr marL="0" indent="0">
                        <a:buNone/>
                      </a:pPr>
                      <a:r>
                        <a:rPr lang="en-GB" dirty="0"/>
                        <a:t>23. Data Processing – Example Queries</a:t>
                      </a:r>
                    </a:p>
                    <a:p>
                      <a:pPr marL="0" indent="0">
                        <a:buNone/>
                      </a:pPr>
                      <a:r>
                        <a:rPr lang="en-GB" dirty="0"/>
                        <a:t>24. Data Security</a:t>
                      </a:r>
                    </a:p>
                    <a:p>
                      <a:pPr marL="0" indent="0">
                        <a:buNone/>
                      </a:pPr>
                      <a:r>
                        <a:rPr lang="en-GB" dirty="0"/>
                        <a:t>25. Structure of User Test</a:t>
                      </a:r>
                    </a:p>
                    <a:p>
                      <a:pPr marL="0" indent="0">
                        <a:buNone/>
                      </a:pPr>
                      <a:r>
                        <a:rPr lang="en-GB" dirty="0"/>
                        <a:t>26. Metrics of User Test</a:t>
                      </a:r>
                    </a:p>
                    <a:p>
                      <a:pPr marL="0" indent="0">
                        <a:buNone/>
                      </a:pPr>
                      <a:r>
                        <a:rPr lang="en-GB" dirty="0"/>
                        <a:t>27. Life Cycle of User Tests</a:t>
                      </a:r>
                    </a:p>
                    <a:p>
                      <a:endParaRPr lang="en-GB" dirty="0"/>
                    </a:p>
                  </a:txBody>
                  <a:tcPr/>
                </a:tc>
                <a:extLst>
                  <a:ext uri="{0D108BD9-81ED-4DB2-BD59-A6C34878D82A}">
                    <a16:rowId xmlns:a16="http://schemas.microsoft.com/office/drawing/2014/main" val="3883314015"/>
                  </a:ext>
                </a:extLst>
              </a:tr>
              <a:tr h="376439">
                <a:tc>
                  <a:txBody>
                    <a:bodyPr/>
                    <a:lstStyle/>
                    <a:p>
                      <a:endParaRPr lang="en-GB"/>
                    </a:p>
                  </a:txBody>
                  <a:tcPr/>
                </a:tc>
                <a:tc>
                  <a:txBody>
                    <a:bodyPr/>
                    <a:lstStyle/>
                    <a:p>
                      <a:endParaRPr lang="en-GB"/>
                    </a:p>
                  </a:txBody>
                  <a:tcPr/>
                </a:tc>
                <a:extLst>
                  <a:ext uri="{0D108BD9-81ED-4DB2-BD59-A6C34878D82A}">
                    <a16:rowId xmlns:a16="http://schemas.microsoft.com/office/drawing/2014/main" val="1598625120"/>
                  </a:ext>
                </a:extLst>
              </a:tr>
              <a:tr h="376439">
                <a:tc>
                  <a:txBody>
                    <a:bodyPr/>
                    <a:lstStyle/>
                    <a:p>
                      <a:endParaRPr lang="en-GB"/>
                    </a:p>
                  </a:txBody>
                  <a:tcPr/>
                </a:tc>
                <a:tc>
                  <a:txBody>
                    <a:bodyPr/>
                    <a:lstStyle/>
                    <a:p>
                      <a:endParaRPr lang="en-GB"/>
                    </a:p>
                  </a:txBody>
                  <a:tcPr/>
                </a:tc>
                <a:extLst>
                  <a:ext uri="{0D108BD9-81ED-4DB2-BD59-A6C34878D82A}">
                    <a16:rowId xmlns:a16="http://schemas.microsoft.com/office/drawing/2014/main" val="3701074777"/>
                  </a:ext>
                </a:extLst>
              </a:tr>
              <a:tr h="376439">
                <a:tc>
                  <a:txBody>
                    <a:bodyPr/>
                    <a:lstStyle/>
                    <a:p>
                      <a:endParaRPr lang="en-GB"/>
                    </a:p>
                  </a:txBody>
                  <a:tcPr/>
                </a:tc>
                <a:tc>
                  <a:txBody>
                    <a:bodyPr/>
                    <a:lstStyle/>
                    <a:p>
                      <a:endParaRPr lang="en-GB"/>
                    </a:p>
                  </a:txBody>
                  <a:tcPr/>
                </a:tc>
                <a:extLst>
                  <a:ext uri="{0D108BD9-81ED-4DB2-BD59-A6C34878D82A}">
                    <a16:rowId xmlns:a16="http://schemas.microsoft.com/office/drawing/2014/main" val="745178366"/>
                  </a:ext>
                </a:extLst>
              </a:tr>
              <a:tr h="376439">
                <a:tc>
                  <a:txBody>
                    <a:bodyPr/>
                    <a:lstStyle/>
                    <a:p>
                      <a:endParaRPr lang="en-GB"/>
                    </a:p>
                  </a:txBody>
                  <a:tcPr/>
                </a:tc>
                <a:tc>
                  <a:txBody>
                    <a:bodyPr/>
                    <a:lstStyle/>
                    <a:p>
                      <a:endParaRPr lang="en-GB"/>
                    </a:p>
                  </a:txBody>
                  <a:tcPr/>
                </a:tc>
                <a:extLst>
                  <a:ext uri="{0D108BD9-81ED-4DB2-BD59-A6C34878D82A}">
                    <a16:rowId xmlns:a16="http://schemas.microsoft.com/office/drawing/2014/main" val="316659478"/>
                  </a:ext>
                </a:extLst>
              </a:tr>
              <a:tr h="376439">
                <a:tc>
                  <a:txBody>
                    <a:bodyPr/>
                    <a:lstStyle/>
                    <a:p>
                      <a:endParaRPr lang="en-GB"/>
                    </a:p>
                  </a:txBody>
                  <a:tcPr/>
                </a:tc>
                <a:tc>
                  <a:txBody>
                    <a:bodyPr/>
                    <a:lstStyle/>
                    <a:p>
                      <a:endParaRPr lang="en-GB"/>
                    </a:p>
                  </a:txBody>
                  <a:tcPr/>
                </a:tc>
                <a:extLst>
                  <a:ext uri="{0D108BD9-81ED-4DB2-BD59-A6C34878D82A}">
                    <a16:rowId xmlns:a16="http://schemas.microsoft.com/office/drawing/2014/main" val="636373311"/>
                  </a:ext>
                </a:extLst>
              </a:tr>
              <a:tr h="376439">
                <a:tc>
                  <a:txBody>
                    <a:bodyPr/>
                    <a:lstStyle/>
                    <a:p>
                      <a:endParaRPr lang="en-GB"/>
                    </a:p>
                  </a:txBody>
                  <a:tcPr/>
                </a:tc>
                <a:tc>
                  <a:txBody>
                    <a:bodyPr/>
                    <a:lstStyle/>
                    <a:p>
                      <a:endParaRPr lang="en-GB"/>
                    </a:p>
                  </a:txBody>
                  <a:tcPr/>
                </a:tc>
                <a:extLst>
                  <a:ext uri="{0D108BD9-81ED-4DB2-BD59-A6C34878D82A}">
                    <a16:rowId xmlns:a16="http://schemas.microsoft.com/office/drawing/2014/main" val="4015859568"/>
                  </a:ext>
                </a:extLst>
              </a:tr>
              <a:tr h="376439">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568834171"/>
                  </a:ext>
                </a:extLst>
              </a:tr>
            </a:tbl>
          </a:graphicData>
        </a:graphic>
      </p:graphicFrame>
      <p:sp>
        <p:nvSpPr>
          <p:cNvPr id="4" name="Slide Number Placeholder 3">
            <a:extLst>
              <a:ext uri="{FF2B5EF4-FFF2-40B4-BE49-F238E27FC236}">
                <a16:creationId xmlns:a16="http://schemas.microsoft.com/office/drawing/2014/main" id="{7751B050-4F03-7F37-080B-EE3340FD6F50}"/>
              </a:ext>
            </a:extLst>
          </p:cNvPr>
          <p:cNvSpPr>
            <a:spLocks noGrp="1"/>
          </p:cNvSpPr>
          <p:nvPr>
            <p:ph type="sldNum" sz="quarter" idx="12"/>
          </p:nvPr>
        </p:nvSpPr>
        <p:spPr/>
        <p:txBody>
          <a:bodyPr/>
          <a:lstStyle/>
          <a:p>
            <a:fld id="{6F6DEA05-8770-4987-B5A1-0C7FA388430F}" type="slidenum">
              <a:rPr lang="en-GB" smtClean="0"/>
              <a:t>2</a:t>
            </a:fld>
            <a:endParaRPr lang="en-GB"/>
          </a:p>
        </p:txBody>
      </p:sp>
    </p:spTree>
    <p:extLst>
      <p:ext uri="{BB962C8B-B14F-4D97-AF65-F5344CB8AC3E}">
        <p14:creationId xmlns:p14="http://schemas.microsoft.com/office/powerpoint/2010/main" val="1698210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68480" cy="1140840"/>
          </a:xfrm>
          <a:prstGeom prst="rect">
            <a:avLst/>
          </a:prstGeom>
          <a:noFill/>
          <a:ln w="0">
            <a:noFill/>
          </a:ln>
        </p:spPr>
        <p:txBody>
          <a:bodyPr lIns="0" tIns="0" rIns="0" bIns="0" anchor="ctr">
            <a:noAutofit/>
          </a:bodyPr>
          <a:lstStyle/>
          <a:p>
            <a:pPr>
              <a:lnSpc>
                <a:spcPct val="100000"/>
              </a:lnSpc>
              <a:buNone/>
            </a:pPr>
            <a:r>
              <a:rPr lang="en-IE" sz="4400" b="1" strike="noStrike" spc="-1" dirty="0"/>
              <a:t>Data Gathering - Switches</a:t>
            </a:r>
          </a:p>
        </p:txBody>
      </p:sp>
      <p:sp>
        <p:nvSpPr>
          <p:cNvPr id="172" name="Rectangle 171"/>
          <p:cNvSpPr/>
          <p:nvPr/>
        </p:nvSpPr>
        <p:spPr>
          <a:xfrm>
            <a:off x="900000" y="1800000"/>
            <a:ext cx="10796040" cy="2646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2400" b="0" strike="noStrike" spc="-1" dirty="0">
                <a:solidFill>
                  <a:srgbClr val="000000"/>
                </a:solidFill>
                <a:ea typeface="DejaVu Sans"/>
              </a:rPr>
              <a:t>Force Sensitive Resistor</a:t>
            </a:r>
            <a:endParaRPr lang="en-IE" sz="2400" b="0" strike="noStrike" spc="-1" dirty="0"/>
          </a:p>
          <a:p>
            <a:pPr>
              <a:lnSpc>
                <a:spcPct val="100000"/>
              </a:lnSpc>
              <a:buNone/>
            </a:pPr>
            <a:r>
              <a:rPr lang="en-IE" sz="2400" b="0" strike="noStrike" spc="-1" dirty="0">
                <a:solidFill>
                  <a:srgbClr val="000000"/>
                </a:solidFill>
                <a:ea typeface="DejaVu Sans"/>
              </a:rPr>
              <a:t>	- Analog data</a:t>
            </a:r>
            <a:endParaRPr lang="en-IE" sz="2400" b="0" strike="noStrike" spc="-1" dirty="0"/>
          </a:p>
          <a:p>
            <a:pPr>
              <a:lnSpc>
                <a:spcPct val="100000"/>
              </a:lnSpc>
              <a:buNone/>
            </a:pPr>
            <a:r>
              <a:rPr lang="en-IE" sz="2400" b="0" strike="noStrike" spc="-1" dirty="0">
                <a:solidFill>
                  <a:srgbClr val="000000"/>
                </a:solidFill>
                <a:ea typeface="DejaVu Sans"/>
              </a:rPr>
              <a:t>	- Values between 0mV – 5000mV</a:t>
            </a:r>
            <a:endParaRPr lang="en-IE" sz="2400" b="0" strike="noStrike" spc="-1" dirty="0"/>
          </a:p>
          <a:p>
            <a:pPr>
              <a:lnSpc>
                <a:spcPct val="100000"/>
              </a:lnSpc>
              <a:buNone/>
            </a:pPr>
            <a:r>
              <a:rPr lang="en-IE" sz="2400" b="0" strike="noStrike" spc="-1" dirty="0">
                <a:solidFill>
                  <a:srgbClr val="000000"/>
                </a:solidFill>
                <a:ea typeface="DejaVu Sans"/>
              </a:rPr>
              <a:t>	- 0mV represents no force</a:t>
            </a:r>
            <a:endParaRPr lang="en-IE" sz="2400" b="0" strike="noStrike" spc="-1" dirty="0"/>
          </a:p>
          <a:p>
            <a:pPr>
              <a:lnSpc>
                <a:spcPct val="100000"/>
              </a:lnSpc>
              <a:buNone/>
            </a:pPr>
            <a:r>
              <a:rPr lang="en-IE" sz="2400" b="0" strike="noStrike" spc="-1" dirty="0">
                <a:solidFill>
                  <a:srgbClr val="000000"/>
                </a:solidFill>
                <a:ea typeface="DejaVu Sans"/>
              </a:rPr>
              <a:t>	- 5000mV represents a high force</a:t>
            </a:r>
            <a:endParaRPr lang="en-IE" sz="2400" b="0" strike="noStrike" spc="-1" dirty="0"/>
          </a:p>
          <a:p>
            <a:pPr>
              <a:lnSpc>
                <a:spcPct val="100000"/>
              </a:lnSpc>
              <a:buNone/>
            </a:pPr>
            <a:r>
              <a:rPr lang="en-IE" sz="2400" b="0" strike="noStrike" spc="-1" dirty="0">
                <a:solidFill>
                  <a:srgbClr val="000000"/>
                </a:solidFill>
                <a:ea typeface="DejaVu Sans"/>
              </a:rPr>
              <a:t>	- This will tell us if a box is empty or has pills inside</a:t>
            </a:r>
            <a:endParaRPr lang="en-IE" sz="2400" b="0" strike="noStrike" spc="-1" dirty="0"/>
          </a:p>
          <a:p>
            <a:pPr>
              <a:lnSpc>
                <a:spcPct val="100000"/>
              </a:lnSpc>
              <a:buNone/>
            </a:pPr>
            <a:endParaRPr lang="en-IE" sz="2400" b="0" strike="noStrike" spc="-1" dirty="0"/>
          </a:p>
          <a:p>
            <a:pPr>
              <a:lnSpc>
                <a:spcPct val="100000"/>
              </a:lnSpc>
              <a:buNone/>
            </a:pPr>
            <a:r>
              <a:rPr lang="en-IE" sz="2400" b="0" strike="noStrike" spc="-1" dirty="0">
                <a:solidFill>
                  <a:srgbClr val="000000"/>
                </a:solidFill>
                <a:ea typeface="DejaVu Sans"/>
              </a:rPr>
              <a:t>Micro Switch</a:t>
            </a:r>
            <a:endParaRPr lang="en-IE" sz="2400" b="0" strike="noStrike" spc="-1" dirty="0"/>
          </a:p>
          <a:p>
            <a:pPr>
              <a:lnSpc>
                <a:spcPct val="100000"/>
              </a:lnSpc>
              <a:buNone/>
            </a:pPr>
            <a:r>
              <a:rPr lang="en-IE" sz="2400" b="0" strike="noStrike" spc="-1" dirty="0">
                <a:solidFill>
                  <a:srgbClr val="000000"/>
                </a:solidFill>
                <a:ea typeface="DejaVu Sans"/>
              </a:rPr>
              <a:t>	- 0v across a switch when the circuit is not completed</a:t>
            </a:r>
            <a:endParaRPr lang="en-IE" sz="2400" b="0" strike="noStrike" spc="-1" dirty="0"/>
          </a:p>
          <a:p>
            <a:pPr>
              <a:lnSpc>
                <a:spcPct val="100000"/>
              </a:lnSpc>
              <a:buNone/>
            </a:pPr>
            <a:r>
              <a:rPr lang="en-IE" sz="2400" b="0" strike="noStrike" spc="-1" dirty="0">
                <a:solidFill>
                  <a:srgbClr val="000000"/>
                </a:solidFill>
                <a:ea typeface="DejaVu Sans"/>
              </a:rPr>
              <a:t>	- 5v across a switch when the circuit is completed.</a:t>
            </a:r>
            <a:endParaRPr lang="en-IE" sz="2400" b="0" strike="noStrike" spc="-1" dirty="0"/>
          </a:p>
          <a:p>
            <a:pPr>
              <a:lnSpc>
                <a:spcPct val="100000"/>
              </a:lnSpc>
              <a:buNone/>
            </a:pPr>
            <a:r>
              <a:rPr lang="en-IE" sz="2400" b="0" strike="noStrike" spc="-1" dirty="0">
                <a:solidFill>
                  <a:srgbClr val="000000"/>
                </a:solidFill>
                <a:ea typeface="DejaVu Sans"/>
              </a:rPr>
              <a:t>	- This will tell us if a box is open or closed</a:t>
            </a:r>
            <a:endParaRPr lang="en-IE" sz="2400" b="0" strike="noStrike" spc="-1" dirty="0"/>
          </a:p>
        </p:txBody>
      </p:sp>
      <p:pic>
        <p:nvPicPr>
          <p:cNvPr id="173" name="Picture 172"/>
          <p:cNvPicPr/>
          <p:nvPr/>
        </p:nvPicPr>
        <p:blipFill>
          <a:blip r:embed="rId2"/>
          <a:stretch/>
        </p:blipFill>
        <p:spPr>
          <a:xfrm>
            <a:off x="7557840" y="765790"/>
            <a:ext cx="4020120" cy="2856600"/>
          </a:xfrm>
          <a:prstGeom prst="rect">
            <a:avLst/>
          </a:prstGeom>
          <a:ln w="0">
            <a:noFill/>
          </a:ln>
        </p:spPr>
      </p:pic>
      <p:sp>
        <p:nvSpPr>
          <p:cNvPr id="2" name="Slide Number Placeholder 1">
            <a:extLst>
              <a:ext uri="{FF2B5EF4-FFF2-40B4-BE49-F238E27FC236}">
                <a16:creationId xmlns:a16="http://schemas.microsoft.com/office/drawing/2014/main" id="{921F891F-0036-22D4-846A-C7E160858FD6}"/>
              </a:ext>
            </a:extLst>
          </p:cNvPr>
          <p:cNvSpPr>
            <a:spLocks noGrp="1"/>
          </p:cNvSpPr>
          <p:nvPr>
            <p:ph type="sldNum" sz="quarter" idx="12"/>
          </p:nvPr>
        </p:nvSpPr>
        <p:spPr/>
        <p:txBody>
          <a:bodyPr/>
          <a:lstStyle/>
          <a:p>
            <a:fld id="{6F6DEA05-8770-4987-B5A1-0C7FA388430F}" type="slidenum">
              <a:rPr lang="en-GB" smtClean="0"/>
              <a:t>20</a:t>
            </a:fld>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68480" cy="1140840"/>
          </a:xfrm>
          <a:prstGeom prst="rect">
            <a:avLst/>
          </a:prstGeom>
          <a:noFill/>
          <a:ln w="0">
            <a:noFill/>
          </a:ln>
        </p:spPr>
        <p:txBody>
          <a:bodyPr lIns="0" tIns="0" rIns="0" bIns="0" anchor="ctr">
            <a:noAutofit/>
          </a:bodyPr>
          <a:lstStyle/>
          <a:p>
            <a:pPr>
              <a:lnSpc>
                <a:spcPct val="100000"/>
              </a:lnSpc>
              <a:buNone/>
            </a:pPr>
            <a:r>
              <a:rPr lang="en-IE" sz="4400" b="1" strike="noStrike" spc="-1" dirty="0"/>
              <a:t>Data Gathering - User</a:t>
            </a:r>
          </a:p>
        </p:txBody>
      </p:sp>
      <p:sp>
        <p:nvSpPr>
          <p:cNvPr id="175" name="Rectangle 174"/>
          <p:cNvSpPr/>
          <p:nvPr/>
        </p:nvSpPr>
        <p:spPr>
          <a:xfrm>
            <a:off x="515520" y="1414440"/>
            <a:ext cx="11156400" cy="1878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2400" b="0" strike="noStrike" spc="-1" dirty="0">
                <a:solidFill>
                  <a:srgbClr val="000000"/>
                </a:solidFill>
                <a:ea typeface="DejaVu Sans"/>
              </a:rPr>
              <a:t>User Data</a:t>
            </a:r>
            <a:endParaRPr lang="en-IE" sz="2400" b="0" strike="noStrike" spc="-1" dirty="0"/>
          </a:p>
          <a:p>
            <a:pPr>
              <a:lnSpc>
                <a:spcPct val="100000"/>
              </a:lnSpc>
              <a:buNone/>
            </a:pPr>
            <a:r>
              <a:rPr lang="en-IE" sz="2400" b="0" strike="noStrike" spc="-1" dirty="0">
                <a:solidFill>
                  <a:srgbClr val="000000"/>
                </a:solidFill>
                <a:ea typeface="DejaVu Sans"/>
              </a:rPr>
              <a:t>	- User email</a:t>
            </a:r>
            <a:endParaRPr lang="en-IE" sz="2400" b="0" strike="noStrike" spc="-1" dirty="0"/>
          </a:p>
          <a:p>
            <a:pPr>
              <a:lnSpc>
                <a:spcPct val="100000"/>
              </a:lnSpc>
              <a:buNone/>
            </a:pPr>
            <a:r>
              <a:rPr lang="en-IE" sz="2400" b="0" strike="noStrike" spc="-1" dirty="0">
                <a:solidFill>
                  <a:srgbClr val="000000"/>
                </a:solidFill>
                <a:ea typeface="DejaVu Sans"/>
              </a:rPr>
              <a:t>	- Password</a:t>
            </a:r>
            <a:endParaRPr lang="en-IE" sz="2400" b="0" strike="noStrike" spc="-1" dirty="0"/>
          </a:p>
          <a:p>
            <a:pPr>
              <a:lnSpc>
                <a:spcPct val="100000"/>
              </a:lnSpc>
              <a:buNone/>
            </a:pPr>
            <a:r>
              <a:rPr lang="en-IE" sz="2400" b="0" strike="noStrike" spc="-1" dirty="0">
                <a:solidFill>
                  <a:srgbClr val="000000"/>
                </a:solidFill>
                <a:ea typeface="DejaVu Sans"/>
              </a:rPr>
              <a:t>	- This will be used to create a user account</a:t>
            </a:r>
            <a:endParaRPr lang="en-IE" sz="2400" b="0" strike="noStrike" spc="-1" dirty="0"/>
          </a:p>
          <a:p>
            <a:pPr>
              <a:lnSpc>
                <a:spcPct val="100000"/>
              </a:lnSpc>
              <a:buNone/>
            </a:pPr>
            <a:endParaRPr lang="en-IE" sz="2400" b="0" strike="noStrike" spc="-1" dirty="0"/>
          </a:p>
          <a:p>
            <a:pPr>
              <a:lnSpc>
                <a:spcPct val="100000"/>
              </a:lnSpc>
              <a:buNone/>
            </a:pPr>
            <a:r>
              <a:rPr lang="en-IE" sz="2400" b="0" strike="noStrike" spc="-1" dirty="0">
                <a:solidFill>
                  <a:srgbClr val="000000"/>
                </a:solidFill>
                <a:ea typeface="DejaVu Sans"/>
              </a:rPr>
              <a:t>Medication</a:t>
            </a:r>
            <a:endParaRPr lang="en-IE" sz="2400" b="0" strike="noStrike" spc="-1" dirty="0"/>
          </a:p>
          <a:p>
            <a:pPr>
              <a:lnSpc>
                <a:spcPct val="100000"/>
              </a:lnSpc>
              <a:buNone/>
            </a:pPr>
            <a:r>
              <a:rPr lang="en-IE" sz="2400" b="0" strike="noStrike" spc="-1" dirty="0">
                <a:solidFill>
                  <a:srgbClr val="000000"/>
                </a:solidFill>
                <a:ea typeface="DejaVu Sans"/>
              </a:rPr>
              <a:t>	- Medication details</a:t>
            </a:r>
            <a:endParaRPr lang="en-IE" sz="2400" b="0" strike="noStrike" spc="-1" dirty="0"/>
          </a:p>
          <a:p>
            <a:pPr>
              <a:lnSpc>
                <a:spcPct val="100000"/>
              </a:lnSpc>
              <a:buNone/>
            </a:pPr>
            <a:r>
              <a:rPr lang="en-IE" sz="2400" b="0" strike="noStrike" spc="-1" dirty="0">
                <a:solidFill>
                  <a:srgbClr val="000000"/>
                </a:solidFill>
                <a:ea typeface="DejaVu Sans"/>
              </a:rPr>
              <a:t>	- This will be used to assist in refilling the boxes and to create medication histories</a:t>
            </a:r>
            <a:endParaRPr lang="en-IE" sz="2400" b="0" strike="noStrike" spc="-1" dirty="0"/>
          </a:p>
          <a:p>
            <a:pPr>
              <a:lnSpc>
                <a:spcPct val="100000"/>
              </a:lnSpc>
              <a:buNone/>
            </a:pPr>
            <a:endParaRPr lang="en-IE" sz="2400" b="0" strike="noStrike" spc="-1" dirty="0"/>
          </a:p>
          <a:p>
            <a:pPr>
              <a:lnSpc>
                <a:spcPct val="100000"/>
              </a:lnSpc>
              <a:buNone/>
            </a:pPr>
            <a:r>
              <a:rPr lang="en-IE" sz="2400" b="0" strike="noStrike" spc="-1" dirty="0">
                <a:solidFill>
                  <a:srgbClr val="000000"/>
                </a:solidFill>
                <a:ea typeface="DejaVu Sans"/>
              </a:rPr>
              <a:t>Time</a:t>
            </a:r>
            <a:endParaRPr lang="en-IE" sz="2400" b="0" strike="noStrike" spc="-1" dirty="0"/>
          </a:p>
          <a:p>
            <a:pPr>
              <a:lnSpc>
                <a:spcPct val="100000"/>
              </a:lnSpc>
              <a:buNone/>
            </a:pPr>
            <a:r>
              <a:rPr lang="en-IE" sz="2400" b="0" strike="noStrike" spc="-1" dirty="0">
                <a:solidFill>
                  <a:srgbClr val="000000"/>
                </a:solidFill>
                <a:ea typeface="DejaVu Sans"/>
              </a:rPr>
              <a:t>	- To send notifications</a:t>
            </a:r>
            <a:endParaRPr lang="en-IE" sz="2400" b="0" strike="noStrike" spc="-1" dirty="0"/>
          </a:p>
          <a:p>
            <a:pPr>
              <a:lnSpc>
                <a:spcPct val="100000"/>
              </a:lnSpc>
              <a:buNone/>
            </a:pPr>
            <a:r>
              <a:rPr lang="en-IE" sz="2400" b="0" strike="noStrike" spc="-1" dirty="0">
                <a:solidFill>
                  <a:srgbClr val="000000"/>
                </a:solidFill>
                <a:ea typeface="DejaVu Sans"/>
              </a:rPr>
              <a:t>	- To see when a box was opened</a:t>
            </a:r>
            <a:endParaRPr lang="en-IE" sz="2400" b="0" strike="noStrike" spc="-1" dirty="0"/>
          </a:p>
          <a:p>
            <a:pPr>
              <a:lnSpc>
                <a:spcPct val="100000"/>
              </a:lnSpc>
              <a:buNone/>
            </a:pPr>
            <a:r>
              <a:rPr lang="en-IE" sz="2400" b="0" strike="noStrike" spc="-1" dirty="0">
                <a:solidFill>
                  <a:srgbClr val="000000"/>
                </a:solidFill>
                <a:ea typeface="DejaVu Sans"/>
              </a:rPr>
              <a:t>	- To record missed </a:t>
            </a:r>
            <a:r>
              <a:rPr lang="en-IE" sz="2400" b="0" strike="noStrike" spc="-1" dirty="0" err="1">
                <a:solidFill>
                  <a:srgbClr val="000000"/>
                </a:solidFill>
                <a:ea typeface="DejaVu Sans"/>
              </a:rPr>
              <a:t>doeses</a:t>
            </a:r>
            <a:endParaRPr lang="en-IE" sz="2400" b="0" strike="noStrike" spc="-1" dirty="0"/>
          </a:p>
        </p:txBody>
      </p:sp>
      <p:sp>
        <p:nvSpPr>
          <p:cNvPr id="2" name="Slide Number Placeholder 1">
            <a:extLst>
              <a:ext uri="{FF2B5EF4-FFF2-40B4-BE49-F238E27FC236}">
                <a16:creationId xmlns:a16="http://schemas.microsoft.com/office/drawing/2014/main" id="{2E9F8489-266C-12C9-A81B-B007E2ABF1F0}"/>
              </a:ext>
            </a:extLst>
          </p:cNvPr>
          <p:cNvSpPr>
            <a:spLocks noGrp="1"/>
          </p:cNvSpPr>
          <p:nvPr>
            <p:ph type="sldNum" sz="quarter" idx="12"/>
          </p:nvPr>
        </p:nvSpPr>
        <p:spPr/>
        <p:txBody>
          <a:bodyPr/>
          <a:lstStyle/>
          <a:p>
            <a:fld id="{6F6DEA05-8770-4987-B5A1-0C7FA388430F}" type="slidenum">
              <a:rPr lang="en-GB" smtClean="0"/>
              <a:t>21</a:t>
            </a:fld>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69200" cy="1141560"/>
          </a:xfrm>
          <a:prstGeom prst="rect">
            <a:avLst/>
          </a:prstGeom>
          <a:noFill/>
          <a:ln w="0">
            <a:noFill/>
          </a:ln>
        </p:spPr>
        <p:txBody>
          <a:bodyPr lIns="0" tIns="0" rIns="0" bIns="0" anchor="ctr">
            <a:noAutofit/>
          </a:bodyPr>
          <a:lstStyle/>
          <a:p>
            <a:pPr>
              <a:lnSpc>
                <a:spcPct val="100000"/>
              </a:lnSpc>
              <a:buNone/>
            </a:pPr>
            <a:r>
              <a:rPr lang="en-IE" sz="4400" b="1" strike="noStrike" spc="-1" dirty="0"/>
              <a:t>Data Processing</a:t>
            </a:r>
          </a:p>
        </p:txBody>
      </p:sp>
      <p:sp>
        <p:nvSpPr>
          <p:cNvPr id="177" name="Rectangle 176"/>
          <p:cNvSpPr/>
          <p:nvPr/>
        </p:nvSpPr>
        <p:spPr>
          <a:xfrm>
            <a:off x="720000" y="1620000"/>
            <a:ext cx="11156760" cy="855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2400" b="0" strike="noStrike" spc="-1" dirty="0">
                <a:solidFill>
                  <a:srgbClr val="000000"/>
                </a:solidFill>
                <a:ea typeface="DejaVu Sans"/>
              </a:rPr>
              <a:t>Sensor data will be processed locally.</a:t>
            </a:r>
            <a:endParaRPr lang="en-IE" sz="2400" b="0" strike="noStrike" spc="-1" dirty="0"/>
          </a:p>
          <a:p>
            <a:pPr>
              <a:lnSpc>
                <a:spcPct val="100000"/>
              </a:lnSpc>
              <a:buNone/>
            </a:pPr>
            <a:r>
              <a:rPr lang="en-IE" sz="2400" b="0" strike="noStrike" spc="-1" dirty="0">
                <a:solidFill>
                  <a:srgbClr val="000000"/>
                </a:solidFill>
                <a:ea typeface="DejaVu Sans"/>
              </a:rPr>
              <a:t>Notifications and medication history will be process on the AWS server.</a:t>
            </a:r>
            <a:endParaRPr lang="en-IE" sz="2400" b="0" strike="noStrike" spc="-1" dirty="0"/>
          </a:p>
          <a:p>
            <a:pPr>
              <a:lnSpc>
                <a:spcPct val="100000"/>
              </a:lnSpc>
              <a:buNone/>
            </a:pPr>
            <a:r>
              <a:rPr lang="en-IE" sz="2400" b="0" strike="noStrike" spc="-1" dirty="0">
                <a:solidFill>
                  <a:srgbClr val="000000"/>
                </a:solidFill>
                <a:ea typeface="DejaVu Sans"/>
              </a:rPr>
              <a:t>Notifications will be sent to the users’ devices by AWS server.</a:t>
            </a:r>
            <a:endParaRPr lang="en-IE" sz="2400" b="0" strike="noStrike" spc="-1" dirty="0"/>
          </a:p>
          <a:p>
            <a:pPr>
              <a:lnSpc>
                <a:spcPct val="100000"/>
              </a:lnSpc>
              <a:buNone/>
            </a:pPr>
            <a:r>
              <a:rPr lang="en-IE" sz="2400" b="0" strike="noStrike" spc="-1" dirty="0">
                <a:solidFill>
                  <a:srgbClr val="000000"/>
                </a:solidFill>
                <a:ea typeface="DejaVu Sans"/>
              </a:rPr>
              <a:t>Medication data will be edited on the web client before being sent to AWS server.</a:t>
            </a:r>
            <a:endParaRPr lang="en-IE" sz="2400" b="0" strike="noStrike" spc="-1" dirty="0"/>
          </a:p>
          <a:p>
            <a:pPr>
              <a:lnSpc>
                <a:spcPct val="100000"/>
              </a:lnSpc>
              <a:buNone/>
            </a:pPr>
            <a:endParaRPr lang="en-IE" sz="2400" b="0" strike="noStrike" spc="-1" dirty="0"/>
          </a:p>
          <a:p>
            <a:pPr>
              <a:lnSpc>
                <a:spcPct val="100000"/>
              </a:lnSpc>
              <a:buNone/>
            </a:pPr>
            <a:r>
              <a:rPr lang="en-IE" sz="2400" b="0" strike="noStrike" spc="-1" dirty="0">
                <a:solidFill>
                  <a:srgbClr val="000000"/>
                </a:solidFill>
                <a:ea typeface="DejaVu Sans"/>
              </a:rPr>
              <a:t>The data will be processed to record if medication was taken on time, a dose was missed and if the medication box will require a refill.</a:t>
            </a:r>
            <a:endParaRPr lang="en-IE" sz="2400" b="0" strike="noStrike" spc="-1" dirty="0"/>
          </a:p>
          <a:p>
            <a:pPr>
              <a:lnSpc>
                <a:spcPct val="100000"/>
              </a:lnSpc>
              <a:buNone/>
            </a:pPr>
            <a:endParaRPr lang="en-IE" sz="2400" b="0" strike="noStrike" spc="-1" dirty="0"/>
          </a:p>
          <a:p>
            <a:pPr>
              <a:lnSpc>
                <a:spcPct val="100000"/>
              </a:lnSpc>
              <a:buNone/>
            </a:pPr>
            <a:r>
              <a:rPr lang="en-IE" sz="2400" b="0" strike="noStrike" spc="-1" dirty="0">
                <a:solidFill>
                  <a:srgbClr val="000000"/>
                </a:solidFill>
                <a:ea typeface="DejaVu Sans"/>
              </a:rPr>
              <a:t>A CRON job will be running to restart the program if it has stopped.</a:t>
            </a:r>
            <a:endParaRPr lang="en-IE" sz="2400" b="0" strike="noStrike" spc="-1" dirty="0"/>
          </a:p>
          <a:p>
            <a:pPr>
              <a:lnSpc>
                <a:spcPct val="100000"/>
              </a:lnSpc>
              <a:buNone/>
            </a:pPr>
            <a:endParaRPr lang="en-IE" sz="1800" b="0" strike="noStrike" spc="-1" dirty="0">
              <a:latin typeface="Arial"/>
            </a:endParaRPr>
          </a:p>
        </p:txBody>
      </p:sp>
      <p:sp>
        <p:nvSpPr>
          <p:cNvPr id="2" name="Slide Number Placeholder 1">
            <a:extLst>
              <a:ext uri="{FF2B5EF4-FFF2-40B4-BE49-F238E27FC236}">
                <a16:creationId xmlns:a16="http://schemas.microsoft.com/office/drawing/2014/main" id="{BC669C0C-4D64-5FF0-B8B3-68F74E0619BF}"/>
              </a:ext>
            </a:extLst>
          </p:cNvPr>
          <p:cNvSpPr>
            <a:spLocks noGrp="1"/>
          </p:cNvSpPr>
          <p:nvPr>
            <p:ph type="sldNum" sz="quarter" idx="12"/>
          </p:nvPr>
        </p:nvSpPr>
        <p:spPr/>
        <p:txBody>
          <a:bodyPr/>
          <a:lstStyle/>
          <a:p>
            <a:fld id="{6F6DEA05-8770-4987-B5A1-0C7FA388430F}" type="slidenum">
              <a:rPr lang="en-GB" smtClean="0"/>
              <a:t>22</a:t>
            </a:fld>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buNone/>
            </a:pPr>
            <a:r>
              <a:rPr lang="en-IE" sz="4400" b="1" strike="noStrike" spc="-1" dirty="0"/>
              <a:t>Data Processing – Example Queries</a:t>
            </a:r>
          </a:p>
        </p:txBody>
      </p:sp>
      <p:pic>
        <p:nvPicPr>
          <p:cNvPr id="179" name="Picture 178"/>
          <p:cNvPicPr/>
          <p:nvPr/>
        </p:nvPicPr>
        <p:blipFill>
          <a:blip r:embed="rId2"/>
          <a:stretch/>
        </p:blipFill>
        <p:spPr>
          <a:xfrm>
            <a:off x="319680" y="1693080"/>
            <a:ext cx="2380320" cy="646920"/>
          </a:xfrm>
          <a:prstGeom prst="rect">
            <a:avLst/>
          </a:prstGeom>
          <a:ln w="0">
            <a:noFill/>
          </a:ln>
        </p:spPr>
      </p:pic>
      <p:sp>
        <p:nvSpPr>
          <p:cNvPr id="180" name="TextBox 179"/>
          <p:cNvSpPr txBox="1"/>
          <p:nvPr/>
        </p:nvSpPr>
        <p:spPr>
          <a:xfrm>
            <a:off x="2880000" y="1800000"/>
            <a:ext cx="5400000" cy="360000"/>
          </a:xfrm>
          <a:prstGeom prst="rect">
            <a:avLst/>
          </a:prstGeom>
          <a:noFill/>
          <a:ln w="0">
            <a:noFill/>
          </a:ln>
        </p:spPr>
        <p:txBody>
          <a:bodyPr lIns="90000" tIns="45000" rIns="90000" bIns="45000" anchor="t">
            <a:noAutofit/>
          </a:bodyPr>
          <a:lstStyle/>
          <a:p>
            <a:r>
              <a:rPr lang="en-IE" sz="2400" b="0" strike="noStrike" spc="-1" dirty="0"/>
              <a:t>Find all entries where the user has missed a dose.</a:t>
            </a:r>
          </a:p>
        </p:txBody>
      </p:sp>
      <p:pic>
        <p:nvPicPr>
          <p:cNvPr id="181" name="Picture 180"/>
          <p:cNvPicPr/>
          <p:nvPr/>
        </p:nvPicPr>
        <p:blipFill>
          <a:blip r:embed="rId3"/>
          <a:stretch/>
        </p:blipFill>
        <p:spPr>
          <a:xfrm>
            <a:off x="646200" y="2520000"/>
            <a:ext cx="1513800" cy="808920"/>
          </a:xfrm>
          <a:prstGeom prst="rect">
            <a:avLst/>
          </a:prstGeom>
          <a:ln w="0">
            <a:noFill/>
          </a:ln>
        </p:spPr>
      </p:pic>
      <p:sp>
        <p:nvSpPr>
          <p:cNvPr id="182" name="TextBox 181"/>
          <p:cNvSpPr txBox="1"/>
          <p:nvPr/>
        </p:nvSpPr>
        <p:spPr>
          <a:xfrm>
            <a:off x="2880000" y="2700000"/>
            <a:ext cx="5220000" cy="346320"/>
          </a:xfrm>
          <a:prstGeom prst="rect">
            <a:avLst/>
          </a:prstGeom>
          <a:noFill/>
          <a:ln w="0">
            <a:noFill/>
          </a:ln>
        </p:spPr>
        <p:txBody>
          <a:bodyPr lIns="90000" tIns="45000" rIns="90000" bIns="45000" anchor="t">
            <a:noAutofit/>
          </a:bodyPr>
          <a:lstStyle/>
          <a:p>
            <a:r>
              <a:rPr lang="en-IE" sz="2400" b="0" strike="noStrike" spc="-1" dirty="0"/>
              <a:t>Get the 30 most recent history entries.</a:t>
            </a:r>
          </a:p>
        </p:txBody>
      </p:sp>
      <p:pic>
        <p:nvPicPr>
          <p:cNvPr id="183" name="Picture 182"/>
          <p:cNvPicPr/>
          <p:nvPr/>
        </p:nvPicPr>
        <p:blipFill>
          <a:blip r:embed="rId4"/>
          <a:stretch/>
        </p:blipFill>
        <p:spPr>
          <a:xfrm>
            <a:off x="540000" y="3600000"/>
            <a:ext cx="1647000" cy="818640"/>
          </a:xfrm>
          <a:prstGeom prst="rect">
            <a:avLst/>
          </a:prstGeom>
          <a:ln w="0">
            <a:noFill/>
          </a:ln>
        </p:spPr>
      </p:pic>
      <p:sp>
        <p:nvSpPr>
          <p:cNvPr id="184" name="TextBox 183"/>
          <p:cNvSpPr txBox="1"/>
          <p:nvPr/>
        </p:nvSpPr>
        <p:spPr>
          <a:xfrm>
            <a:off x="2700000" y="3780000"/>
            <a:ext cx="5580000" cy="346320"/>
          </a:xfrm>
          <a:prstGeom prst="rect">
            <a:avLst/>
          </a:prstGeom>
          <a:noFill/>
          <a:ln w="0">
            <a:noFill/>
          </a:ln>
        </p:spPr>
        <p:txBody>
          <a:bodyPr lIns="90000" tIns="45000" rIns="90000" bIns="45000" anchor="t">
            <a:noAutofit/>
          </a:bodyPr>
          <a:lstStyle/>
          <a:p>
            <a:r>
              <a:rPr lang="en-IE" sz="2400" b="0" strike="noStrike" spc="-1" dirty="0"/>
              <a:t>Get the next 5 entries in the users schedule.</a:t>
            </a:r>
          </a:p>
        </p:txBody>
      </p:sp>
      <p:sp>
        <p:nvSpPr>
          <p:cNvPr id="2" name="Slide Number Placeholder 1">
            <a:extLst>
              <a:ext uri="{FF2B5EF4-FFF2-40B4-BE49-F238E27FC236}">
                <a16:creationId xmlns:a16="http://schemas.microsoft.com/office/drawing/2014/main" id="{2125348B-97FC-2E04-F395-C0980706BF3D}"/>
              </a:ext>
            </a:extLst>
          </p:cNvPr>
          <p:cNvSpPr>
            <a:spLocks noGrp="1"/>
          </p:cNvSpPr>
          <p:nvPr>
            <p:ph type="sldNum" idx="5"/>
          </p:nvPr>
        </p:nvSpPr>
        <p:spPr/>
        <p:txBody>
          <a:bodyPr/>
          <a:lstStyle/>
          <a:p>
            <a:fld id="{6E6742BD-6F28-4EA7-80F1-139F6D7233BF}" type="slidenum">
              <a:rPr lang="en-GB" smtClean="0"/>
              <a:t>23</a:t>
            </a:fld>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69920" cy="1142280"/>
          </a:xfrm>
          <a:prstGeom prst="rect">
            <a:avLst/>
          </a:prstGeom>
          <a:noFill/>
          <a:ln w="0">
            <a:noFill/>
          </a:ln>
        </p:spPr>
        <p:txBody>
          <a:bodyPr lIns="0" tIns="0" rIns="0" bIns="0" anchor="ctr">
            <a:noAutofit/>
          </a:bodyPr>
          <a:lstStyle/>
          <a:p>
            <a:pPr>
              <a:lnSpc>
                <a:spcPct val="100000"/>
              </a:lnSpc>
              <a:buNone/>
            </a:pPr>
            <a:r>
              <a:rPr lang="en-IE" sz="4400" b="1" strike="noStrike" spc="-1" dirty="0"/>
              <a:t>Data Security</a:t>
            </a:r>
          </a:p>
        </p:txBody>
      </p:sp>
      <p:sp>
        <p:nvSpPr>
          <p:cNvPr id="186" name="Rectangle 185"/>
          <p:cNvSpPr/>
          <p:nvPr/>
        </p:nvSpPr>
        <p:spPr>
          <a:xfrm>
            <a:off x="360000" y="1440000"/>
            <a:ext cx="11517480" cy="3958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2400" b="0" strike="noStrike" spc="-1" dirty="0">
                <a:solidFill>
                  <a:srgbClr val="000000"/>
                </a:solidFill>
                <a:ea typeface="DejaVu Sans"/>
              </a:rPr>
              <a:t>Data will be transferred between the device, server and web/mobile client by HTTPS.</a:t>
            </a:r>
            <a:endParaRPr lang="en-IE" sz="2400" b="0" strike="noStrike" spc="-1" dirty="0"/>
          </a:p>
          <a:p>
            <a:pPr>
              <a:lnSpc>
                <a:spcPct val="100000"/>
              </a:lnSpc>
              <a:buNone/>
            </a:pPr>
            <a:r>
              <a:rPr lang="en-IE" sz="2400" b="0" strike="noStrike" spc="-1" dirty="0">
                <a:solidFill>
                  <a:srgbClr val="000000"/>
                </a:solidFill>
                <a:ea typeface="DejaVu Sans"/>
              </a:rPr>
              <a:t>HTTP GET will only be used to retrieved data.</a:t>
            </a:r>
            <a:endParaRPr lang="en-IE" sz="2400" b="0" strike="noStrike" spc="-1" dirty="0"/>
          </a:p>
          <a:p>
            <a:pPr>
              <a:lnSpc>
                <a:spcPct val="100000"/>
              </a:lnSpc>
              <a:buNone/>
            </a:pPr>
            <a:r>
              <a:rPr lang="en-IE" sz="2400" b="0" strike="noStrike" spc="-1" dirty="0">
                <a:solidFill>
                  <a:srgbClr val="000000"/>
                </a:solidFill>
                <a:ea typeface="DejaVu Sans"/>
              </a:rPr>
              <a:t>HTTP POST or PUT will be used to enter or update data.</a:t>
            </a:r>
            <a:endParaRPr lang="en-IE" sz="2400" b="0" strike="noStrike" spc="-1" dirty="0"/>
          </a:p>
          <a:p>
            <a:pPr>
              <a:lnSpc>
                <a:spcPct val="100000"/>
              </a:lnSpc>
              <a:buNone/>
            </a:pPr>
            <a:endParaRPr lang="en-IE" sz="2400" b="0" strike="noStrike" spc="-1" dirty="0"/>
          </a:p>
          <a:p>
            <a:pPr>
              <a:lnSpc>
                <a:spcPct val="100000"/>
              </a:lnSpc>
              <a:buNone/>
            </a:pPr>
            <a:r>
              <a:rPr lang="en-IE" sz="2400" b="0" strike="noStrike" spc="-1" dirty="0">
                <a:solidFill>
                  <a:srgbClr val="000000"/>
                </a:solidFill>
                <a:ea typeface="DejaVu Sans"/>
              </a:rPr>
              <a:t>Sensitive data, such as medication information, will only be stored as encrypted data.</a:t>
            </a:r>
            <a:endParaRPr lang="en-IE" sz="2400" b="0" strike="noStrike" spc="-1" dirty="0"/>
          </a:p>
          <a:p>
            <a:pPr>
              <a:lnSpc>
                <a:spcPct val="100000"/>
              </a:lnSpc>
              <a:buNone/>
            </a:pPr>
            <a:r>
              <a:rPr lang="en-IE" sz="2400" b="0" strike="noStrike" spc="-1" dirty="0">
                <a:solidFill>
                  <a:srgbClr val="000000"/>
                </a:solidFill>
                <a:ea typeface="DejaVu Sans"/>
              </a:rPr>
              <a:t>End to end encryption will be used to ensure only the user as access to sensitive data in a decrypted form.</a:t>
            </a:r>
            <a:endParaRPr lang="en-IE" sz="2400" b="0" strike="noStrike" spc="-1" dirty="0"/>
          </a:p>
          <a:p>
            <a:pPr>
              <a:lnSpc>
                <a:spcPct val="100000"/>
              </a:lnSpc>
              <a:buNone/>
            </a:pPr>
            <a:r>
              <a:rPr lang="en-IE" sz="2400" b="0" strike="noStrike" spc="-1" dirty="0">
                <a:solidFill>
                  <a:srgbClr val="000000"/>
                </a:solidFill>
                <a:ea typeface="DejaVu Sans"/>
              </a:rPr>
              <a:t>The database will be stored on a AWS server.</a:t>
            </a:r>
            <a:endParaRPr lang="en-IE" sz="2400" b="0" strike="noStrike" spc="-1" dirty="0"/>
          </a:p>
          <a:p>
            <a:pPr>
              <a:lnSpc>
                <a:spcPct val="100000"/>
              </a:lnSpc>
              <a:buNone/>
            </a:pPr>
            <a:r>
              <a:rPr lang="en-IE" sz="2400" b="0" strike="noStrike" spc="-1" dirty="0">
                <a:solidFill>
                  <a:srgbClr val="000000"/>
                </a:solidFill>
                <a:ea typeface="DejaVu Sans"/>
              </a:rPr>
              <a:t>Only times to take medication and which specific box it is stored in will be stored locally.</a:t>
            </a:r>
            <a:endParaRPr lang="en-IE" sz="2400" b="0" strike="noStrike" spc="-1" dirty="0"/>
          </a:p>
          <a:p>
            <a:pPr>
              <a:lnSpc>
                <a:spcPct val="100000"/>
              </a:lnSpc>
              <a:buNone/>
            </a:pPr>
            <a:r>
              <a:rPr lang="en-IE" sz="2400" b="0" strike="noStrike" spc="-1" dirty="0">
                <a:solidFill>
                  <a:srgbClr val="000000"/>
                </a:solidFill>
                <a:ea typeface="DejaVu Sans"/>
              </a:rPr>
              <a:t>If sensor data is required to be stored locally due to an inability to communicate with the server, it will be wiped after the connection is reestablished and the updates are applied.</a:t>
            </a:r>
            <a:endParaRPr lang="en-IE" sz="2400" b="0" strike="noStrike" spc="-1" dirty="0"/>
          </a:p>
        </p:txBody>
      </p:sp>
      <p:sp>
        <p:nvSpPr>
          <p:cNvPr id="2" name="Slide Number Placeholder 1">
            <a:extLst>
              <a:ext uri="{FF2B5EF4-FFF2-40B4-BE49-F238E27FC236}">
                <a16:creationId xmlns:a16="http://schemas.microsoft.com/office/drawing/2014/main" id="{0E6809CC-446B-DA34-C833-D46CA3D7B516}"/>
              </a:ext>
            </a:extLst>
          </p:cNvPr>
          <p:cNvSpPr>
            <a:spLocks noGrp="1"/>
          </p:cNvSpPr>
          <p:nvPr>
            <p:ph type="sldNum" sz="quarter" idx="12"/>
          </p:nvPr>
        </p:nvSpPr>
        <p:spPr/>
        <p:txBody>
          <a:bodyPr/>
          <a:lstStyle/>
          <a:p>
            <a:fld id="{6F6DEA05-8770-4987-B5A1-0C7FA388430F}" type="slidenum">
              <a:rPr lang="en-GB" smtClean="0"/>
              <a:t>24</a:t>
            </a:fld>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ED28C-CB8F-BD4C-EE33-AC1DCF93538C}"/>
              </a:ext>
            </a:extLst>
          </p:cNvPr>
          <p:cNvSpPr>
            <a:spLocks noGrp="1"/>
          </p:cNvSpPr>
          <p:nvPr>
            <p:ph type="title"/>
          </p:nvPr>
        </p:nvSpPr>
        <p:spPr/>
        <p:txBody>
          <a:bodyPr/>
          <a:lstStyle/>
          <a:p>
            <a:r>
              <a:rPr lang="en-US" b="1" dirty="0"/>
              <a:t>Structure of User Test</a:t>
            </a:r>
            <a:endParaRPr lang="en-GB" b="1" dirty="0"/>
          </a:p>
        </p:txBody>
      </p:sp>
      <p:sp>
        <p:nvSpPr>
          <p:cNvPr id="3" name="Content Placeholder 2">
            <a:extLst>
              <a:ext uri="{FF2B5EF4-FFF2-40B4-BE49-F238E27FC236}">
                <a16:creationId xmlns:a16="http://schemas.microsoft.com/office/drawing/2014/main" id="{72E9DD23-91AB-9B92-C3CA-E17056E3812E}"/>
              </a:ext>
            </a:extLst>
          </p:cNvPr>
          <p:cNvSpPr>
            <a:spLocks noGrp="1"/>
          </p:cNvSpPr>
          <p:nvPr>
            <p:ph idx="1"/>
          </p:nvPr>
        </p:nvSpPr>
        <p:spPr/>
        <p:txBody>
          <a:bodyPr>
            <a:normAutofit/>
          </a:bodyPr>
          <a:lstStyle/>
          <a:p>
            <a:r>
              <a:rPr lang="en-US" sz="2400" dirty="0"/>
              <a:t>We will have structured tests with one person, in which metrics are used to reveal where the app excels or falls short</a:t>
            </a:r>
          </a:p>
          <a:p>
            <a:r>
              <a:rPr lang="en-US" sz="2400" dirty="0"/>
              <a:t>They will be monitored to assess their outwardly visible experience with the app, and their interactions will be </a:t>
            </a:r>
            <a:r>
              <a:rPr lang="en-GB" sz="2400" dirty="0"/>
              <a:t>analysed</a:t>
            </a:r>
            <a:r>
              <a:rPr lang="en-US" sz="2400" dirty="0"/>
              <a:t>.</a:t>
            </a:r>
          </a:p>
          <a:p>
            <a:r>
              <a:rPr lang="en-US" sz="2400" dirty="0"/>
              <a:t>After the test, there will be a questionnaire that is intended to reveal the user’s internal thoughts and experiences</a:t>
            </a:r>
          </a:p>
        </p:txBody>
      </p:sp>
      <p:sp>
        <p:nvSpPr>
          <p:cNvPr id="4" name="Slide Number Placeholder 3">
            <a:extLst>
              <a:ext uri="{FF2B5EF4-FFF2-40B4-BE49-F238E27FC236}">
                <a16:creationId xmlns:a16="http://schemas.microsoft.com/office/drawing/2014/main" id="{B0C56DA5-F905-9E34-90E1-D6FB40419AF6}"/>
              </a:ext>
            </a:extLst>
          </p:cNvPr>
          <p:cNvSpPr>
            <a:spLocks noGrp="1"/>
          </p:cNvSpPr>
          <p:nvPr>
            <p:ph type="sldNum" sz="quarter" idx="12"/>
          </p:nvPr>
        </p:nvSpPr>
        <p:spPr/>
        <p:txBody>
          <a:bodyPr/>
          <a:lstStyle/>
          <a:p>
            <a:fld id="{6F6DEA05-8770-4987-B5A1-0C7FA388430F}" type="slidenum">
              <a:rPr lang="en-GB" smtClean="0"/>
              <a:t>25</a:t>
            </a:fld>
            <a:endParaRPr lang="en-GB"/>
          </a:p>
        </p:txBody>
      </p:sp>
    </p:spTree>
    <p:extLst>
      <p:ext uri="{BB962C8B-B14F-4D97-AF65-F5344CB8AC3E}">
        <p14:creationId xmlns:p14="http://schemas.microsoft.com/office/powerpoint/2010/main" val="3024943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669BE-2EBF-8E22-E629-4A5F8656930C}"/>
              </a:ext>
            </a:extLst>
          </p:cNvPr>
          <p:cNvSpPr>
            <a:spLocks noGrp="1"/>
          </p:cNvSpPr>
          <p:nvPr>
            <p:ph type="title"/>
          </p:nvPr>
        </p:nvSpPr>
        <p:spPr/>
        <p:txBody>
          <a:bodyPr/>
          <a:lstStyle/>
          <a:p>
            <a:r>
              <a:rPr lang="en-US" b="1" dirty="0"/>
              <a:t>Metrics of User Test</a:t>
            </a:r>
            <a:endParaRPr lang="en-GB" b="1" dirty="0"/>
          </a:p>
        </p:txBody>
      </p:sp>
      <p:graphicFrame>
        <p:nvGraphicFramePr>
          <p:cNvPr id="4" name="Table 3">
            <a:extLst>
              <a:ext uri="{FF2B5EF4-FFF2-40B4-BE49-F238E27FC236}">
                <a16:creationId xmlns:a16="http://schemas.microsoft.com/office/drawing/2014/main" id="{CD3B7131-31E1-BE40-BB61-675E7FEBB825}"/>
              </a:ext>
            </a:extLst>
          </p:cNvPr>
          <p:cNvGraphicFramePr>
            <a:graphicFrameLocks noGrp="1"/>
          </p:cNvGraphicFramePr>
          <p:nvPr>
            <p:extLst>
              <p:ext uri="{D42A27DB-BD31-4B8C-83A1-F6EECF244321}">
                <p14:modId xmlns:p14="http://schemas.microsoft.com/office/powerpoint/2010/main" val="1528296952"/>
              </p:ext>
            </p:extLst>
          </p:nvPr>
        </p:nvGraphicFramePr>
        <p:xfrm>
          <a:off x="1052051" y="1474840"/>
          <a:ext cx="9645446" cy="4933778"/>
        </p:xfrm>
        <a:graphic>
          <a:graphicData uri="http://schemas.openxmlformats.org/drawingml/2006/table">
            <a:tbl>
              <a:tblPr firstRow="1" bandRow="1">
                <a:tableStyleId>{5940675A-B579-460E-94D1-54222C63F5DA}</a:tableStyleId>
              </a:tblPr>
              <a:tblGrid>
                <a:gridCol w="4822723">
                  <a:extLst>
                    <a:ext uri="{9D8B030D-6E8A-4147-A177-3AD203B41FA5}">
                      <a16:colId xmlns:a16="http://schemas.microsoft.com/office/drawing/2014/main" val="4292677935"/>
                    </a:ext>
                  </a:extLst>
                </a:gridCol>
                <a:gridCol w="4822723">
                  <a:extLst>
                    <a:ext uri="{9D8B030D-6E8A-4147-A177-3AD203B41FA5}">
                      <a16:colId xmlns:a16="http://schemas.microsoft.com/office/drawing/2014/main" val="1838204964"/>
                    </a:ext>
                  </a:extLst>
                </a:gridCol>
              </a:tblGrid>
              <a:tr h="21513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Effectiveness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measure of how well the product supports the user in achieving their goal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Useful in determining if the interface provides adequate information, not too little or too much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Evaluates how well our project reflects the UD principle “Perceptible Information”</a:t>
                      </a:r>
                      <a:endParaRPr lang="en-GB" dirty="0"/>
                    </a:p>
                    <a:p>
                      <a:endParaRPr lang="en-GB" dirty="0"/>
                    </a:p>
                  </a:txBody>
                  <a:tcPr/>
                </a:tc>
                <a:tc>
                  <a:txBody>
                    <a:bodyPr/>
                    <a:lstStyle/>
                    <a:p>
                      <a:r>
                        <a:rPr lang="en-US" dirty="0"/>
                        <a:t>Efficiency</a:t>
                      </a:r>
                    </a:p>
                    <a:p>
                      <a:pPr marL="285750" indent="-285750">
                        <a:buFont typeface="Arial" panose="020B0604020202020204" pitchFamily="34" charset="0"/>
                        <a:buChar char="•"/>
                      </a:pPr>
                      <a:r>
                        <a:rPr lang="en-US" dirty="0"/>
                        <a:t>A measure of how long it takes a user to complete their task</a:t>
                      </a:r>
                    </a:p>
                    <a:p>
                      <a:pPr marL="285750" indent="-285750">
                        <a:buFont typeface="Arial" panose="020B0604020202020204" pitchFamily="34" charset="0"/>
                        <a:buChar char="•"/>
                      </a:pPr>
                      <a:r>
                        <a:rPr lang="en-GB" dirty="0"/>
                        <a:t>We aim to take most of the thought and worry out of following a prescription, the less time spent setting up a prescription, the better</a:t>
                      </a:r>
                    </a:p>
                  </a:txBody>
                  <a:tcPr/>
                </a:tc>
                <a:extLst>
                  <a:ext uri="{0D108BD9-81ED-4DB2-BD59-A6C34878D82A}">
                    <a16:rowId xmlns:a16="http://schemas.microsoft.com/office/drawing/2014/main" val="810128208"/>
                  </a:ext>
                </a:extLst>
              </a:tr>
              <a:tr h="2373458">
                <a:tc>
                  <a:txBody>
                    <a:bodyPr/>
                    <a:lstStyle/>
                    <a:p>
                      <a:r>
                        <a:rPr lang="en-US" dirty="0"/>
                        <a:t>Errors</a:t>
                      </a:r>
                    </a:p>
                    <a:p>
                      <a:pPr marL="285750" indent="-285750">
                        <a:buFont typeface="Arial" panose="020B0604020202020204" pitchFamily="34" charset="0"/>
                        <a:buChar char="•"/>
                      </a:pPr>
                      <a:r>
                        <a:rPr lang="en-US" dirty="0"/>
                        <a:t>Useful metric for evaluating how we abide to the UD principle “Tolerance of Error”</a:t>
                      </a:r>
                    </a:p>
                    <a:p>
                      <a:pPr marL="285750" indent="-285750">
                        <a:buFont typeface="Arial" panose="020B0604020202020204" pitchFamily="34" charset="0"/>
                        <a:buChar char="•"/>
                      </a:pPr>
                      <a:r>
                        <a:rPr lang="en-US" dirty="0"/>
                        <a:t>Pinpoints areas of the app where people make mistakes most</a:t>
                      </a:r>
                    </a:p>
                    <a:p>
                      <a:pPr marL="285750" indent="-285750">
                        <a:buFont typeface="Arial" panose="020B0604020202020204" pitchFamily="34" charset="0"/>
                        <a:buChar char="•"/>
                      </a:pPr>
                      <a:r>
                        <a:rPr lang="en-US" dirty="0"/>
                        <a:t>Knowing where mistakes happen help us fix errors Pareto </a:t>
                      </a:r>
                      <a:r>
                        <a:rPr lang="en-GB" noProof="0" dirty="0"/>
                        <a:t>principle</a:t>
                      </a:r>
                      <a:r>
                        <a:rPr lang="en-US" dirty="0"/>
                        <a:t> style (20% of issues, 80% of results)</a:t>
                      </a:r>
                      <a:endParaRPr lang="en-GB" dirty="0"/>
                    </a:p>
                  </a:txBody>
                  <a:tcPr/>
                </a:tc>
                <a:tc>
                  <a:txBody>
                    <a:bodyPr/>
                    <a:lstStyle/>
                    <a:p>
                      <a:r>
                        <a:rPr lang="en-US" dirty="0"/>
                        <a:t>Satisfaction</a:t>
                      </a:r>
                    </a:p>
                    <a:p>
                      <a:pPr marL="285750" indent="-285750">
                        <a:buFont typeface="Arial" panose="020B0604020202020204" pitchFamily="34" charset="0"/>
                        <a:buChar char="•"/>
                      </a:pPr>
                      <a:r>
                        <a:rPr lang="en-US" dirty="0"/>
                        <a:t>This metric tells us how a person feels when using our product</a:t>
                      </a:r>
                      <a:endParaRPr lang="en-GB" dirty="0"/>
                    </a:p>
                    <a:p>
                      <a:pPr marL="285750" indent="-285750">
                        <a:buFont typeface="Arial" panose="020B0604020202020204" pitchFamily="34" charset="0"/>
                        <a:buChar char="•"/>
                      </a:pPr>
                      <a:r>
                        <a:rPr lang="en-GB" dirty="0"/>
                        <a:t>Depending on the user’s circumstances, they could be under a lot of stress. At the very least, we should ensure we don’t exacerbate it</a:t>
                      </a:r>
                    </a:p>
                    <a:p>
                      <a:pPr marL="285750" indent="-285750">
                        <a:buFont typeface="Arial" panose="020B0604020202020204" pitchFamily="34" charset="0"/>
                        <a:buChar char="•"/>
                      </a:pPr>
                      <a:r>
                        <a:rPr lang="en-GB" dirty="0"/>
                        <a:t>We should ensure users don’t blame themselves for app issues they may encounter</a:t>
                      </a:r>
                      <a:endParaRPr lang="en-US" dirty="0"/>
                    </a:p>
                  </a:txBody>
                  <a:tcPr/>
                </a:tc>
                <a:extLst>
                  <a:ext uri="{0D108BD9-81ED-4DB2-BD59-A6C34878D82A}">
                    <a16:rowId xmlns:a16="http://schemas.microsoft.com/office/drawing/2014/main" val="3346953589"/>
                  </a:ext>
                </a:extLst>
              </a:tr>
            </a:tbl>
          </a:graphicData>
        </a:graphic>
      </p:graphicFrame>
      <p:sp>
        <p:nvSpPr>
          <p:cNvPr id="3" name="Slide Number Placeholder 2">
            <a:extLst>
              <a:ext uri="{FF2B5EF4-FFF2-40B4-BE49-F238E27FC236}">
                <a16:creationId xmlns:a16="http://schemas.microsoft.com/office/drawing/2014/main" id="{4B2AF435-EB3C-BAE7-33EE-E517E3F51EEB}"/>
              </a:ext>
            </a:extLst>
          </p:cNvPr>
          <p:cNvSpPr>
            <a:spLocks noGrp="1"/>
          </p:cNvSpPr>
          <p:nvPr>
            <p:ph type="sldNum" sz="quarter" idx="12"/>
          </p:nvPr>
        </p:nvSpPr>
        <p:spPr/>
        <p:txBody>
          <a:bodyPr/>
          <a:lstStyle/>
          <a:p>
            <a:fld id="{6F6DEA05-8770-4987-B5A1-0C7FA388430F}" type="slidenum">
              <a:rPr lang="en-GB" smtClean="0"/>
              <a:t>26</a:t>
            </a:fld>
            <a:endParaRPr lang="en-GB"/>
          </a:p>
        </p:txBody>
      </p:sp>
    </p:spTree>
    <p:extLst>
      <p:ext uri="{BB962C8B-B14F-4D97-AF65-F5344CB8AC3E}">
        <p14:creationId xmlns:p14="http://schemas.microsoft.com/office/powerpoint/2010/main" val="1607116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6C54E-1F57-29A1-116C-C47741CB00B0}"/>
              </a:ext>
            </a:extLst>
          </p:cNvPr>
          <p:cNvSpPr>
            <a:spLocks noGrp="1"/>
          </p:cNvSpPr>
          <p:nvPr>
            <p:ph type="title"/>
          </p:nvPr>
        </p:nvSpPr>
        <p:spPr/>
        <p:txBody>
          <a:bodyPr/>
          <a:lstStyle/>
          <a:p>
            <a:r>
              <a:rPr lang="en-US" b="1" dirty="0"/>
              <a:t>Life Cycle of User Tests</a:t>
            </a:r>
            <a:endParaRPr lang="en-GB" b="1" dirty="0"/>
          </a:p>
        </p:txBody>
      </p:sp>
      <p:sp>
        <p:nvSpPr>
          <p:cNvPr id="3" name="Content Placeholder 2">
            <a:extLst>
              <a:ext uri="{FF2B5EF4-FFF2-40B4-BE49-F238E27FC236}">
                <a16:creationId xmlns:a16="http://schemas.microsoft.com/office/drawing/2014/main" id="{7BE6B35D-7B08-F085-D9C4-45BC95519BED}"/>
              </a:ext>
            </a:extLst>
          </p:cNvPr>
          <p:cNvSpPr>
            <a:spLocks noGrp="1"/>
          </p:cNvSpPr>
          <p:nvPr>
            <p:ph idx="1"/>
          </p:nvPr>
        </p:nvSpPr>
        <p:spPr/>
        <p:txBody>
          <a:bodyPr/>
          <a:lstStyle/>
          <a:p>
            <a:pPr marL="0" indent="0">
              <a:buNone/>
            </a:pPr>
            <a:r>
              <a:rPr lang="en-US" sz="2400" dirty="0"/>
              <a:t>Here are the planned steps to our future tests</a:t>
            </a:r>
          </a:p>
          <a:p>
            <a:pPr marL="514350" indent="-514350">
              <a:buFont typeface="+mj-lt"/>
              <a:buAutoNum type="arabicPeriod"/>
            </a:pPr>
            <a:r>
              <a:rPr lang="en-US" sz="2400" dirty="0"/>
              <a:t>Find a suitable person to act as a user</a:t>
            </a:r>
          </a:p>
          <a:p>
            <a:pPr marL="514350" indent="-514350">
              <a:buFont typeface="+mj-lt"/>
              <a:buAutoNum type="arabicPeriod"/>
            </a:pPr>
            <a:r>
              <a:rPr lang="en-US" sz="2400" dirty="0"/>
              <a:t>Conduct an evaluation of the product UI/hardware</a:t>
            </a:r>
          </a:p>
          <a:p>
            <a:pPr marL="514350" indent="-514350">
              <a:buFont typeface="+mj-lt"/>
              <a:buAutoNum type="arabicPeriod"/>
            </a:pPr>
            <a:r>
              <a:rPr lang="en-US" sz="2400" dirty="0"/>
              <a:t>Perform an </a:t>
            </a:r>
            <a:r>
              <a:rPr lang="en-GB" sz="2400" dirty="0"/>
              <a:t>interview</a:t>
            </a:r>
            <a:r>
              <a:rPr lang="en-US" sz="2400" dirty="0"/>
              <a:t> with the user</a:t>
            </a:r>
          </a:p>
          <a:p>
            <a:pPr marL="514350" indent="-514350">
              <a:buFont typeface="+mj-lt"/>
              <a:buAutoNum type="arabicPeriod"/>
            </a:pPr>
            <a:r>
              <a:rPr lang="en-US" sz="2400" dirty="0"/>
              <a:t>Analyze results and guide project development with findings</a:t>
            </a:r>
          </a:p>
          <a:p>
            <a:pPr marL="514350" indent="-514350">
              <a:buFont typeface="+mj-lt"/>
              <a:buAutoNum type="arabicPeriod"/>
            </a:pPr>
            <a:r>
              <a:rPr lang="en-US" sz="2400" dirty="0"/>
              <a:t>Repeat 1-4 until development is complete!</a:t>
            </a:r>
          </a:p>
          <a:p>
            <a:pPr marL="514350" indent="-514350">
              <a:buFont typeface="+mj-lt"/>
              <a:buAutoNum type="arabicPeriod"/>
            </a:pPr>
            <a:endParaRPr lang="en-US" dirty="0"/>
          </a:p>
          <a:p>
            <a:pPr marL="0" indent="0">
              <a:buNone/>
            </a:pPr>
            <a:endParaRPr lang="en-GB" dirty="0"/>
          </a:p>
        </p:txBody>
      </p:sp>
      <p:sp>
        <p:nvSpPr>
          <p:cNvPr id="4" name="Slide Number Placeholder 3">
            <a:extLst>
              <a:ext uri="{FF2B5EF4-FFF2-40B4-BE49-F238E27FC236}">
                <a16:creationId xmlns:a16="http://schemas.microsoft.com/office/drawing/2014/main" id="{8045C7CE-0C3C-436B-28B5-248C7D563BF3}"/>
              </a:ext>
            </a:extLst>
          </p:cNvPr>
          <p:cNvSpPr>
            <a:spLocks noGrp="1"/>
          </p:cNvSpPr>
          <p:nvPr>
            <p:ph type="sldNum" sz="quarter" idx="12"/>
          </p:nvPr>
        </p:nvSpPr>
        <p:spPr/>
        <p:txBody>
          <a:bodyPr/>
          <a:lstStyle/>
          <a:p>
            <a:fld id="{6F6DEA05-8770-4987-B5A1-0C7FA388430F}" type="slidenum">
              <a:rPr lang="en-GB" smtClean="0"/>
              <a:t>27</a:t>
            </a:fld>
            <a:endParaRPr lang="en-GB"/>
          </a:p>
        </p:txBody>
      </p:sp>
    </p:spTree>
    <p:extLst>
      <p:ext uri="{BB962C8B-B14F-4D97-AF65-F5344CB8AC3E}">
        <p14:creationId xmlns:p14="http://schemas.microsoft.com/office/powerpoint/2010/main" val="1216012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62DA8-B694-03D5-D841-E9A1866D1899}"/>
              </a:ext>
            </a:extLst>
          </p:cNvPr>
          <p:cNvSpPr>
            <a:spLocks noGrp="1"/>
          </p:cNvSpPr>
          <p:nvPr>
            <p:ph type="title"/>
          </p:nvPr>
        </p:nvSpPr>
        <p:spPr/>
        <p:txBody>
          <a:bodyPr/>
          <a:lstStyle/>
          <a:p>
            <a:r>
              <a:rPr lang="en-GB" b="1" dirty="0"/>
              <a:t>Get to know the team</a:t>
            </a:r>
          </a:p>
        </p:txBody>
      </p:sp>
      <p:pic>
        <p:nvPicPr>
          <p:cNvPr id="5" name="Picture 4" descr="A person with a beard and mustache&#10;&#10;Description automatically generated">
            <a:extLst>
              <a:ext uri="{FF2B5EF4-FFF2-40B4-BE49-F238E27FC236}">
                <a16:creationId xmlns:a16="http://schemas.microsoft.com/office/drawing/2014/main" id="{DB1A7E8C-944B-BA07-1338-74C4FD8AA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579" y="1994040"/>
            <a:ext cx="1901304" cy="1954862"/>
          </a:xfrm>
          <a:prstGeom prst="rect">
            <a:avLst/>
          </a:prstGeom>
        </p:spPr>
      </p:pic>
      <p:pic>
        <p:nvPicPr>
          <p:cNvPr id="7" name="Picture 6" descr="A person smiling for the camera&#10;&#10;Description automatically generated">
            <a:extLst>
              <a:ext uri="{FF2B5EF4-FFF2-40B4-BE49-F238E27FC236}">
                <a16:creationId xmlns:a16="http://schemas.microsoft.com/office/drawing/2014/main" id="{76924C45-3D02-3B08-70D4-932D23096F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8772" y="1992304"/>
            <a:ext cx="1956598" cy="1956598"/>
          </a:xfrm>
          <a:prstGeom prst="rect">
            <a:avLst/>
          </a:prstGeom>
        </p:spPr>
      </p:pic>
      <p:pic>
        <p:nvPicPr>
          <p:cNvPr id="9" name="Picture 8" descr="A person wearing glasses and a black headband&#10;&#10;Description automatically generated">
            <a:extLst>
              <a:ext uri="{FF2B5EF4-FFF2-40B4-BE49-F238E27FC236}">
                <a16:creationId xmlns:a16="http://schemas.microsoft.com/office/drawing/2014/main" id="{B364B7D4-0998-0031-7BB7-1D0A844669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3103" y="1992304"/>
            <a:ext cx="1956598" cy="1916117"/>
          </a:xfrm>
          <a:prstGeom prst="rect">
            <a:avLst/>
          </a:prstGeom>
        </p:spPr>
      </p:pic>
      <p:pic>
        <p:nvPicPr>
          <p:cNvPr id="11" name="Picture 10" descr="A person with glasses and a black shirt&#10;&#10;Description automatically generated">
            <a:extLst>
              <a:ext uri="{FF2B5EF4-FFF2-40B4-BE49-F238E27FC236}">
                <a16:creationId xmlns:a16="http://schemas.microsoft.com/office/drawing/2014/main" id="{9660FA4D-ACAD-B223-377B-7F8A859A41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6595" y="1992304"/>
            <a:ext cx="1919933" cy="1946786"/>
          </a:xfrm>
          <a:prstGeom prst="rect">
            <a:avLst/>
          </a:prstGeom>
        </p:spPr>
      </p:pic>
      <p:sp>
        <p:nvSpPr>
          <p:cNvPr id="12" name="TextBox 11">
            <a:extLst>
              <a:ext uri="{FF2B5EF4-FFF2-40B4-BE49-F238E27FC236}">
                <a16:creationId xmlns:a16="http://schemas.microsoft.com/office/drawing/2014/main" id="{2AC049B3-F311-5138-F8E1-60963BEA79E0}"/>
              </a:ext>
            </a:extLst>
          </p:cNvPr>
          <p:cNvSpPr txBox="1"/>
          <p:nvPr/>
        </p:nvSpPr>
        <p:spPr>
          <a:xfrm>
            <a:off x="770602" y="3942129"/>
            <a:ext cx="2521258" cy="2246769"/>
          </a:xfrm>
          <a:prstGeom prst="rect">
            <a:avLst/>
          </a:prstGeom>
          <a:noFill/>
        </p:spPr>
        <p:txBody>
          <a:bodyPr wrap="square" rtlCol="0">
            <a:spAutoFit/>
          </a:bodyPr>
          <a:lstStyle/>
          <a:p>
            <a:pPr algn="ctr"/>
            <a:r>
              <a:rPr lang="en-GB" sz="2000" dirty="0"/>
              <a:t>Cian Ashby</a:t>
            </a:r>
          </a:p>
          <a:p>
            <a:pPr algn="ctr"/>
            <a:endParaRPr lang="en-GB" sz="2000" dirty="0"/>
          </a:p>
          <a:p>
            <a:r>
              <a:rPr lang="en-GB" sz="2000" dirty="0"/>
              <a:t>Roles</a:t>
            </a:r>
          </a:p>
          <a:p>
            <a:pPr marL="285750" indent="-285750">
              <a:buFont typeface="Arial" panose="020B0604020202020204" pitchFamily="34" charset="0"/>
              <a:buChar char="•"/>
            </a:pPr>
            <a:r>
              <a:rPr lang="en-GB" sz="2000" dirty="0"/>
              <a:t>Team Lead</a:t>
            </a:r>
          </a:p>
          <a:p>
            <a:pPr marL="285750" indent="-285750">
              <a:buFont typeface="Arial" panose="020B0604020202020204" pitchFamily="34" charset="0"/>
              <a:buChar char="•"/>
            </a:pPr>
            <a:r>
              <a:rPr lang="en-GB" sz="2000" dirty="0"/>
              <a:t>Front End Developer</a:t>
            </a:r>
          </a:p>
          <a:p>
            <a:pPr marL="285750" indent="-285750">
              <a:buFont typeface="Arial" panose="020B0604020202020204" pitchFamily="34" charset="0"/>
              <a:buChar char="•"/>
            </a:pPr>
            <a:r>
              <a:rPr lang="en-GB" sz="2000" dirty="0"/>
              <a:t>User Tester</a:t>
            </a:r>
          </a:p>
        </p:txBody>
      </p:sp>
      <p:sp>
        <p:nvSpPr>
          <p:cNvPr id="13" name="TextBox 12">
            <a:extLst>
              <a:ext uri="{FF2B5EF4-FFF2-40B4-BE49-F238E27FC236}">
                <a16:creationId xmlns:a16="http://schemas.microsoft.com/office/drawing/2014/main" id="{709003D8-77EF-4180-890B-D090FC8931C9}"/>
              </a:ext>
            </a:extLst>
          </p:cNvPr>
          <p:cNvSpPr txBox="1"/>
          <p:nvPr/>
        </p:nvSpPr>
        <p:spPr>
          <a:xfrm>
            <a:off x="3417091" y="3942129"/>
            <a:ext cx="2521258" cy="1938992"/>
          </a:xfrm>
          <a:prstGeom prst="rect">
            <a:avLst/>
          </a:prstGeom>
          <a:noFill/>
        </p:spPr>
        <p:txBody>
          <a:bodyPr wrap="square" rtlCol="0">
            <a:spAutoFit/>
          </a:bodyPr>
          <a:lstStyle/>
          <a:p>
            <a:pPr algn="ctr"/>
            <a:r>
              <a:rPr lang="en-GB" sz="2000" dirty="0"/>
              <a:t>Jason Njoku</a:t>
            </a:r>
          </a:p>
          <a:p>
            <a:pPr algn="ctr"/>
            <a:endParaRPr lang="en-GB" sz="2000" dirty="0"/>
          </a:p>
          <a:p>
            <a:r>
              <a:rPr lang="en-GB" sz="2000" dirty="0"/>
              <a:t>Roles</a:t>
            </a:r>
          </a:p>
          <a:p>
            <a:pPr marL="285750" indent="-285750">
              <a:buFont typeface="Arial" panose="020B0604020202020204" pitchFamily="34" charset="0"/>
              <a:buChar char="•"/>
            </a:pPr>
            <a:r>
              <a:rPr lang="en-GB" sz="2000" dirty="0"/>
              <a:t>Front End Developer</a:t>
            </a:r>
          </a:p>
          <a:p>
            <a:pPr marL="285750" indent="-285750">
              <a:buFont typeface="Arial" panose="020B0604020202020204" pitchFamily="34" charset="0"/>
              <a:buChar char="•"/>
            </a:pPr>
            <a:r>
              <a:rPr lang="en-GB" sz="2000" dirty="0"/>
              <a:t>Front End Tester</a:t>
            </a:r>
          </a:p>
        </p:txBody>
      </p:sp>
      <p:sp>
        <p:nvSpPr>
          <p:cNvPr id="14" name="TextBox 13">
            <a:extLst>
              <a:ext uri="{FF2B5EF4-FFF2-40B4-BE49-F238E27FC236}">
                <a16:creationId xmlns:a16="http://schemas.microsoft.com/office/drawing/2014/main" id="{4E779812-96E2-07A3-C5EF-A8BA2BA48AE9}"/>
              </a:ext>
            </a:extLst>
          </p:cNvPr>
          <p:cNvSpPr txBox="1"/>
          <p:nvPr/>
        </p:nvSpPr>
        <p:spPr>
          <a:xfrm>
            <a:off x="6035933" y="3942129"/>
            <a:ext cx="2521258" cy="1938992"/>
          </a:xfrm>
          <a:prstGeom prst="rect">
            <a:avLst/>
          </a:prstGeom>
          <a:noFill/>
        </p:spPr>
        <p:txBody>
          <a:bodyPr wrap="square" rtlCol="0">
            <a:spAutoFit/>
          </a:bodyPr>
          <a:lstStyle/>
          <a:p>
            <a:pPr algn="ctr"/>
            <a:r>
              <a:rPr lang="en-GB" sz="2000" dirty="0"/>
              <a:t>Méabh Gibney</a:t>
            </a:r>
          </a:p>
          <a:p>
            <a:pPr algn="ctr"/>
            <a:endParaRPr lang="en-GB" sz="2000" dirty="0"/>
          </a:p>
          <a:p>
            <a:r>
              <a:rPr lang="en-GB" sz="2000" dirty="0"/>
              <a:t>Roles</a:t>
            </a:r>
          </a:p>
          <a:p>
            <a:pPr marL="285750" indent="-285750">
              <a:buFont typeface="Arial" panose="020B0604020202020204" pitchFamily="34" charset="0"/>
              <a:buChar char="•"/>
            </a:pPr>
            <a:r>
              <a:rPr lang="en-GB" sz="2000" dirty="0"/>
              <a:t>Back End Developer</a:t>
            </a:r>
          </a:p>
          <a:p>
            <a:pPr marL="285750" indent="-285750">
              <a:buFont typeface="Arial" panose="020B0604020202020204" pitchFamily="34" charset="0"/>
              <a:buChar char="•"/>
            </a:pPr>
            <a:r>
              <a:rPr lang="en-GB" sz="2000" dirty="0"/>
              <a:t>Database Developer</a:t>
            </a:r>
          </a:p>
        </p:txBody>
      </p:sp>
      <p:sp>
        <p:nvSpPr>
          <p:cNvPr id="15" name="TextBox 14">
            <a:extLst>
              <a:ext uri="{FF2B5EF4-FFF2-40B4-BE49-F238E27FC236}">
                <a16:creationId xmlns:a16="http://schemas.microsoft.com/office/drawing/2014/main" id="{982D3A91-AEED-2E04-11C3-D1293B667EAD}"/>
              </a:ext>
            </a:extLst>
          </p:cNvPr>
          <p:cNvSpPr txBox="1"/>
          <p:nvPr/>
        </p:nvSpPr>
        <p:spPr>
          <a:xfrm>
            <a:off x="8636442" y="3942129"/>
            <a:ext cx="2521258" cy="1938992"/>
          </a:xfrm>
          <a:prstGeom prst="rect">
            <a:avLst/>
          </a:prstGeom>
          <a:noFill/>
        </p:spPr>
        <p:txBody>
          <a:bodyPr wrap="square" rtlCol="0">
            <a:spAutoFit/>
          </a:bodyPr>
          <a:lstStyle/>
          <a:p>
            <a:pPr algn="ctr"/>
            <a:r>
              <a:rPr lang="en-GB" sz="2000" dirty="0"/>
              <a:t>Jordan Conway</a:t>
            </a:r>
          </a:p>
          <a:p>
            <a:pPr algn="ctr"/>
            <a:endParaRPr lang="en-GB" sz="2000" dirty="0"/>
          </a:p>
          <a:p>
            <a:r>
              <a:rPr lang="en-GB" sz="2000" dirty="0"/>
              <a:t>Roles</a:t>
            </a:r>
          </a:p>
          <a:p>
            <a:pPr marL="285750" indent="-285750">
              <a:buFont typeface="Arial" panose="020B0604020202020204" pitchFamily="34" charset="0"/>
              <a:buChar char="•"/>
            </a:pPr>
            <a:r>
              <a:rPr lang="en-GB" sz="2000" dirty="0"/>
              <a:t>Back End Developer</a:t>
            </a:r>
          </a:p>
          <a:p>
            <a:pPr marL="285750" indent="-285750">
              <a:buFont typeface="Arial" panose="020B0604020202020204" pitchFamily="34" charset="0"/>
              <a:buChar char="•"/>
            </a:pPr>
            <a:r>
              <a:rPr lang="en-GB" sz="2000" dirty="0"/>
              <a:t>Hardware Engineer</a:t>
            </a:r>
          </a:p>
          <a:p>
            <a:pPr marL="285750" indent="-285750">
              <a:buFont typeface="Arial" panose="020B0604020202020204" pitchFamily="34" charset="0"/>
              <a:buChar char="•"/>
            </a:pPr>
            <a:r>
              <a:rPr lang="en-GB" sz="2000" dirty="0"/>
              <a:t>System Tester</a:t>
            </a:r>
          </a:p>
        </p:txBody>
      </p:sp>
      <p:sp>
        <p:nvSpPr>
          <p:cNvPr id="3" name="Slide Number Placeholder 2">
            <a:extLst>
              <a:ext uri="{FF2B5EF4-FFF2-40B4-BE49-F238E27FC236}">
                <a16:creationId xmlns:a16="http://schemas.microsoft.com/office/drawing/2014/main" id="{D25C674A-377B-7EA6-0983-6872D71EBBE7}"/>
              </a:ext>
            </a:extLst>
          </p:cNvPr>
          <p:cNvSpPr>
            <a:spLocks noGrp="1"/>
          </p:cNvSpPr>
          <p:nvPr>
            <p:ph type="sldNum" sz="quarter" idx="12"/>
          </p:nvPr>
        </p:nvSpPr>
        <p:spPr/>
        <p:txBody>
          <a:bodyPr/>
          <a:lstStyle/>
          <a:p>
            <a:fld id="{6F6DEA05-8770-4987-B5A1-0C7FA388430F}" type="slidenum">
              <a:rPr lang="en-GB" smtClean="0"/>
              <a:t>3</a:t>
            </a:fld>
            <a:endParaRPr lang="en-GB"/>
          </a:p>
        </p:txBody>
      </p:sp>
    </p:spTree>
    <p:extLst>
      <p:ext uri="{BB962C8B-B14F-4D97-AF65-F5344CB8AC3E}">
        <p14:creationId xmlns:p14="http://schemas.microsoft.com/office/powerpoint/2010/main" val="1741918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0B424-9B21-DFE3-8490-57CC5C74BF60}"/>
              </a:ext>
            </a:extLst>
          </p:cNvPr>
          <p:cNvSpPr>
            <a:spLocks noGrp="1"/>
          </p:cNvSpPr>
          <p:nvPr>
            <p:ph type="title"/>
          </p:nvPr>
        </p:nvSpPr>
        <p:spPr/>
        <p:txBody>
          <a:bodyPr/>
          <a:lstStyle/>
          <a:p>
            <a:r>
              <a:rPr lang="en-GB" b="1" dirty="0"/>
              <a:t>Get to know the idea</a:t>
            </a:r>
          </a:p>
        </p:txBody>
      </p:sp>
      <p:sp>
        <p:nvSpPr>
          <p:cNvPr id="3" name="Content Placeholder 2">
            <a:extLst>
              <a:ext uri="{FF2B5EF4-FFF2-40B4-BE49-F238E27FC236}">
                <a16:creationId xmlns:a16="http://schemas.microsoft.com/office/drawing/2014/main" id="{81646FDB-86FF-E6EB-2531-1B3CA92396EB}"/>
              </a:ext>
            </a:extLst>
          </p:cNvPr>
          <p:cNvSpPr>
            <a:spLocks noGrp="1"/>
          </p:cNvSpPr>
          <p:nvPr>
            <p:ph idx="1"/>
          </p:nvPr>
        </p:nvSpPr>
        <p:spPr/>
        <p:txBody>
          <a:bodyPr/>
          <a:lstStyle/>
          <a:p>
            <a:pPr algn="l" rtl="0" fontAlgn="base">
              <a:buFont typeface="Arial" panose="020B0604020202020204" pitchFamily="34" charset="0"/>
              <a:buChar char="•"/>
            </a:pPr>
            <a:r>
              <a:rPr lang="en-US" sz="2400" b="0" i="0" u="none" strike="noStrike" dirty="0">
                <a:effectLst/>
              </a:rPr>
              <a:t>We wish to improve the current landscape of medication boxes, by adding an IoT system on top of existing implementations.</a:t>
            </a:r>
            <a:r>
              <a:rPr lang="en-US" sz="2400" b="0" i="0" dirty="0">
                <a:effectLst/>
              </a:rPr>
              <a:t>​</a:t>
            </a:r>
          </a:p>
          <a:p>
            <a:pPr algn="l" rtl="0" fontAlgn="base">
              <a:buFont typeface="Arial" panose="020B0604020202020204" pitchFamily="34" charset="0"/>
              <a:buChar char="•"/>
            </a:pPr>
            <a:r>
              <a:rPr lang="en-US" sz="2400" b="0" i="0" u="none" strike="noStrike" dirty="0">
                <a:effectLst/>
              </a:rPr>
              <a:t>This will allow users to effectively keep track of what medication they should or shouldn’t take.</a:t>
            </a:r>
            <a:r>
              <a:rPr lang="en-US" sz="2400" b="0" i="0" dirty="0">
                <a:effectLst/>
              </a:rPr>
              <a:t>​</a:t>
            </a:r>
          </a:p>
          <a:p>
            <a:pPr algn="l" rtl="0" fontAlgn="base">
              <a:buFont typeface="Arial" panose="020B0604020202020204" pitchFamily="34" charset="0"/>
              <a:buChar char="•"/>
            </a:pPr>
            <a:r>
              <a:rPr lang="en-US" sz="2400" b="0" i="0" u="none" strike="noStrike" dirty="0">
                <a:effectLst/>
              </a:rPr>
              <a:t>This information will be conveyed through hardware and notifications.</a:t>
            </a:r>
          </a:p>
          <a:p>
            <a:pPr algn="l" rtl="0" fontAlgn="base">
              <a:buFont typeface="Arial" panose="020B0604020202020204" pitchFamily="34" charset="0"/>
              <a:buChar char="•"/>
            </a:pPr>
            <a:r>
              <a:rPr lang="en-US" sz="2400" b="0" i="0" dirty="0">
                <a:effectLst/>
              </a:rPr>
              <a:t>Users who are forgetful or stressed may benefit from our </a:t>
            </a:r>
            <a:r>
              <a:rPr lang="en-GB" sz="2400" b="0" i="0" dirty="0">
                <a:effectLst/>
              </a:rPr>
              <a:t>idea, as the resulting product should provide timely, easy-to-digest notifications. This will help lighten the burden of managing medication off the user’s mind.</a:t>
            </a:r>
          </a:p>
          <a:p>
            <a:endParaRPr lang="en-GB" dirty="0"/>
          </a:p>
        </p:txBody>
      </p:sp>
      <p:sp>
        <p:nvSpPr>
          <p:cNvPr id="4" name="Slide Number Placeholder 3">
            <a:extLst>
              <a:ext uri="{FF2B5EF4-FFF2-40B4-BE49-F238E27FC236}">
                <a16:creationId xmlns:a16="http://schemas.microsoft.com/office/drawing/2014/main" id="{B93B6B6A-F13C-31F6-3A7D-86B1E95AFB35}"/>
              </a:ext>
            </a:extLst>
          </p:cNvPr>
          <p:cNvSpPr>
            <a:spLocks noGrp="1"/>
          </p:cNvSpPr>
          <p:nvPr>
            <p:ph type="sldNum" sz="quarter" idx="12"/>
          </p:nvPr>
        </p:nvSpPr>
        <p:spPr/>
        <p:txBody>
          <a:bodyPr/>
          <a:lstStyle/>
          <a:p>
            <a:fld id="{6F6DEA05-8770-4987-B5A1-0C7FA388430F}" type="slidenum">
              <a:rPr lang="en-GB" smtClean="0"/>
              <a:t>4</a:t>
            </a:fld>
            <a:endParaRPr lang="en-GB"/>
          </a:p>
        </p:txBody>
      </p:sp>
    </p:spTree>
    <p:extLst>
      <p:ext uri="{BB962C8B-B14F-4D97-AF65-F5344CB8AC3E}">
        <p14:creationId xmlns:p14="http://schemas.microsoft.com/office/powerpoint/2010/main" val="3820747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E6BC2-9E0E-BC5D-021E-649962747CC8}"/>
              </a:ext>
            </a:extLst>
          </p:cNvPr>
          <p:cNvSpPr>
            <a:spLocks noGrp="1"/>
          </p:cNvSpPr>
          <p:nvPr>
            <p:ph type="title"/>
          </p:nvPr>
        </p:nvSpPr>
        <p:spPr/>
        <p:txBody>
          <a:bodyPr/>
          <a:lstStyle/>
          <a:p>
            <a:r>
              <a:rPr lang="en-US" b="1" dirty="0"/>
              <a:t>Functionality M &amp; S</a:t>
            </a:r>
            <a:endParaRPr lang="en-IE" b="1" dirty="0"/>
          </a:p>
        </p:txBody>
      </p:sp>
      <p:sp>
        <p:nvSpPr>
          <p:cNvPr id="4" name="Rectangle 3">
            <a:extLst>
              <a:ext uri="{FF2B5EF4-FFF2-40B4-BE49-F238E27FC236}">
                <a16:creationId xmlns:a16="http://schemas.microsoft.com/office/drawing/2014/main" id="{9D31D2C7-7E61-81BB-C503-1A1C9CE9E9DC}"/>
              </a:ext>
            </a:extLst>
          </p:cNvPr>
          <p:cNvSpPr/>
          <p:nvPr/>
        </p:nvSpPr>
        <p:spPr>
          <a:xfrm>
            <a:off x="838200" y="1576872"/>
            <a:ext cx="5257800" cy="39095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E"/>
          </a:p>
        </p:txBody>
      </p:sp>
      <p:sp>
        <p:nvSpPr>
          <p:cNvPr id="8" name="TextBox 7">
            <a:extLst>
              <a:ext uri="{FF2B5EF4-FFF2-40B4-BE49-F238E27FC236}">
                <a16:creationId xmlns:a16="http://schemas.microsoft.com/office/drawing/2014/main" id="{B5C2A98B-BF77-555E-3208-32A1110E245E}"/>
              </a:ext>
            </a:extLst>
          </p:cNvPr>
          <p:cNvSpPr txBox="1"/>
          <p:nvPr/>
        </p:nvSpPr>
        <p:spPr>
          <a:xfrm>
            <a:off x="837857" y="1497855"/>
            <a:ext cx="5257799" cy="461665"/>
          </a:xfrm>
          <a:prstGeom prst="rect">
            <a:avLst/>
          </a:prstGeom>
          <a:noFill/>
        </p:spPr>
        <p:txBody>
          <a:bodyPr wrap="square" rtlCol="0">
            <a:spAutoFit/>
          </a:bodyPr>
          <a:lstStyle/>
          <a:p>
            <a:r>
              <a:rPr lang="en-US" sz="2400" b="1" dirty="0"/>
              <a:t>Must Have</a:t>
            </a:r>
            <a:endParaRPr lang="en-IE" sz="2400" b="1" dirty="0"/>
          </a:p>
        </p:txBody>
      </p:sp>
      <p:sp>
        <p:nvSpPr>
          <p:cNvPr id="18" name="Rectangle 17">
            <a:extLst>
              <a:ext uri="{FF2B5EF4-FFF2-40B4-BE49-F238E27FC236}">
                <a16:creationId xmlns:a16="http://schemas.microsoft.com/office/drawing/2014/main" id="{1FDC31E3-5D1D-37F1-2213-B817F92A5490}"/>
              </a:ext>
            </a:extLst>
          </p:cNvPr>
          <p:cNvSpPr/>
          <p:nvPr/>
        </p:nvSpPr>
        <p:spPr>
          <a:xfrm>
            <a:off x="6095997" y="1580536"/>
            <a:ext cx="5257800" cy="39058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E"/>
          </a:p>
        </p:txBody>
      </p:sp>
      <p:sp>
        <p:nvSpPr>
          <p:cNvPr id="21" name="TextBox 20">
            <a:extLst>
              <a:ext uri="{FF2B5EF4-FFF2-40B4-BE49-F238E27FC236}">
                <a16:creationId xmlns:a16="http://schemas.microsoft.com/office/drawing/2014/main" id="{0BBEDA5E-3BEC-0011-75AF-2F204DD42210}"/>
              </a:ext>
            </a:extLst>
          </p:cNvPr>
          <p:cNvSpPr txBox="1"/>
          <p:nvPr/>
        </p:nvSpPr>
        <p:spPr>
          <a:xfrm>
            <a:off x="6095829" y="1568232"/>
            <a:ext cx="5257799" cy="461665"/>
          </a:xfrm>
          <a:prstGeom prst="rect">
            <a:avLst/>
          </a:prstGeom>
          <a:noFill/>
        </p:spPr>
        <p:txBody>
          <a:bodyPr wrap="square" rtlCol="0">
            <a:spAutoFit/>
          </a:bodyPr>
          <a:lstStyle/>
          <a:p>
            <a:r>
              <a:rPr lang="en-US" sz="2400" b="1" dirty="0"/>
              <a:t>Should Have</a:t>
            </a:r>
            <a:endParaRPr lang="en-IE" sz="2400" b="1" dirty="0"/>
          </a:p>
        </p:txBody>
      </p:sp>
      <p:sp>
        <p:nvSpPr>
          <p:cNvPr id="22" name="TextBox 21">
            <a:extLst>
              <a:ext uri="{FF2B5EF4-FFF2-40B4-BE49-F238E27FC236}">
                <a16:creationId xmlns:a16="http://schemas.microsoft.com/office/drawing/2014/main" id="{E72F4C90-37A8-CEF9-ED70-3816F2DB73F7}"/>
              </a:ext>
            </a:extLst>
          </p:cNvPr>
          <p:cNvSpPr txBox="1"/>
          <p:nvPr/>
        </p:nvSpPr>
        <p:spPr>
          <a:xfrm>
            <a:off x="837342" y="1860791"/>
            <a:ext cx="5257799"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Must be able to remind the user to take their medication.</a:t>
            </a:r>
          </a:p>
          <a:p>
            <a:pPr marL="285750" indent="-285750">
              <a:buFont typeface="Arial" panose="020B0604020202020204" pitchFamily="34" charset="0"/>
              <a:buChar char="•"/>
            </a:pPr>
            <a:r>
              <a:rPr lang="en-US" sz="2400" dirty="0"/>
              <a:t>Must be able to notify carers.</a:t>
            </a:r>
          </a:p>
          <a:p>
            <a:pPr marL="285750" indent="-285750">
              <a:buFont typeface="Arial" panose="020B0604020202020204" pitchFamily="34" charset="0"/>
              <a:buChar char="•"/>
            </a:pPr>
            <a:r>
              <a:rPr lang="en-US" sz="2400" dirty="0"/>
              <a:t>Must be able to track when medications is to be taken.</a:t>
            </a:r>
          </a:p>
          <a:p>
            <a:pPr marL="285750" indent="-285750">
              <a:buFont typeface="Arial" panose="020B0604020202020204" pitchFamily="34" charset="0"/>
              <a:buChar char="•"/>
            </a:pPr>
            <a:r>
              <a:rPr lang="en-US" sz="2400" dirty="0"/>
              <a:t>Must be able to handle inter-dependencies between medications.</a:t>
            </a:r>
          </a:p>
        </p:txBody>
      </p:sp>
      <p:sp>
        <p:nvSpPr>
          <p:cNvPr id="23" name="TextBox 22">
            <a:extLst>
              <a:ext uri="{FF2B5EF4-FFF2-40B4-BE49-F238E27FC236}">
                <a16:creationId xmlns:a16="http://schemas.microsoft.com/office/drawing/2014/main" id="{2A840CAB-C141-193B-E101-5668A0072F85}"/>
              </a:ext>
            </a:extLst>
          </p:cNvPr>
          <p:cNvSpPr txBox="1"/>
          <p:nvPr/>
        </p:nvSpPr>
        <p:spPr>
          <a:xfrm>
            <a:off x="6095828" y="1924299"/>
            <a:ext cx="5257799"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Should be able to handle multiple medications. </a:t>
            </a:r>
          </a:p>
          <a:p>
            <a:pPr marL="285750" indent="-285750">
              <a:buFont typeface="Arial" panose="020B0604020202020204" pitchFamily="34" charset="0"/>
              <a:buChar char="•"/>
            </a:pPr>
            <a:r>
              <a:rPr lang="en-US" sz="2400" dirty="0"/>
              <a:t>Should be able to handle multiple boxes.</a:t>
            </a:r>
          </a:p>
          <a:p>
            <a:pPr marL="285750" indent="-285750">
              <a:buFont typeface="Arial" panose="020B0604020202020204" pitchFamily="34" charset="0"/>
              <a:buChar char="•"/>
            </a:pPr>
            <a:r>
              <a:rPr lang="en-US" sz="2400" dirty="0"/>
              <a:t>Should be able to handle loss of connection.</a:t>
            </a:r>
          </a:p>
          <a:p>
            <a:pPr marL="285750" indent="-285750">
              <a:buFont typeface="Arial" panose="020B0604020202020204" pitchFamily="34" charset="0"/>
              <a:buChar char="•"/>
            </a:pPr>
            <a:r>
              <a:rPr lang="en-US" sz="2400" dirty="0"/>
              <a:t>Should be able to warn the user if they have taken the wrong medication.</a:t>
            </a:r>
          </a:p>
        </p:txBody>
      </p:sp>
      <p:sp>
        <p:nvSpPr>
          <p:cNvPr id="3" name="Slide Number Placeholder 2">
            <a:extLst>
              <a:ext uri="{FF2B5EF4-FFF2-40B4-BE49-F238E27FC236}">
                <a16:creationId xmlns:a16="http://schemas.microsoft.com/office/drawing/2014/main" id="{EBA7A828-55BA-44BA-5CED-854ADA126A4E}"/>
              </a:ext>
            </a:extLst>
          </p:cNvPr>
          <p:cNvSpPr>
            <a:spLocks noGrp="1"/>
          </p:cNvSpPr>
          <p:nvPr>
            <p:ph type="sldNum" sz="quarter" idx="12"/>
          </p:nvPr>
        </p:nvSpPr>
        <p:spPr/>
        <p:txBody>
          <a:bodyPr/>
          <a:lstStyle/>
          <a:p>
            <a:fld id="{6F6DEA05-8770-4987-B5A1-0C7FA388430F}" type="slidenum">
              <a:rPr lang="en-GB" smtClean="0"/>
              <a:t>5</a:t>
            </a:fld>
            <a:endParaRPr lang="en-GB"/>
          </a:p>
        </p:txBody>
      </p:sp>
    </p:spTree>
    <p:extLst>
      <p:ext uri="{BB962C8B-B14F-4D97-AF65-F5344CB8AC3E}">
        <p14:creationId xmlns:p14="http://schemas.microsoft.com/office/powerpoint/2010/main" val="9197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336D-9718-65C7-4A47-8CA7354C1F91}"/>
              </a:ext>
            </a:extLst>
          </p:cNvPr>
          <p:cNvSpPr>
            <a:spLocks noGrp="1"/>
          </p:cNvSpPr>
          <p:nvPr>
            <p:ph type="title"/>
          </p:nvPr>
        </p:nvSpPr>
        <p:spPr/>
        <p:txBody>
          <a:bodyPr/>
          <a:lstStyle/>
          <a:p>
            <a:r>
              <a:rPr lang="en-IE" b="1" dirty="0"/>
              <a:t>Functionality C &amp; W</a:t>
            </a:r>
          </a:p>
        </p:txBody>
      </p:sp>
      <p:sp>
        <p:nvSpPr>
          <p:cNvPr id="4" name="Rectangle 3">
            <a:extLst>
              <a:ext uri="{FF2B5EF4-FFF2-40B4-BE49-F238E27FC236}">
                <a16:creationId xmlns:a16="http://schemas.microsoft.com/office/drawing/2014/main" id="{FC46FDB1-E3E5-0809-26B0-FF17DB03F25C}"/>
              </a:ext>
            </a:extLst>
          </p:cNvPr>
          <p:cNvSpPr/>
          <p:nvPr/>
        </p:nvSpPr>
        <p:spPr>
          <a:xfrm>
            <a:off x="595518" y="1786396"/>
            <a:ext cx="5257800" cy="4216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E"/>
          </a:p>
        </p:txBody>
      </p:sp>
      <p:sp>
        <p:nvSpPr>
          <p:cNvPr id="5" name="TextBox 4">
            <a:extLst>
              <a:ext uri="{FF2B5EF4-FFF2-40B4-BE49-F238E27FC236}">
                <a16:creationId xmlns:a16="http://schemas.microsoft.com/office/drawing/2014/main" id="{9E4E4779-1305-C9C2-504D-55938B30D5AB}"/>
              </a:ext>
            </a:extLst>
          </p:cNvPr>
          <p:cNvSpPr txBox="1"/>
          <p:nvPr/>
        </p:nvSpPr>
        <p:spPr>
          <a:xfrm>
            <a:off x="595435" y="1807578"/>
            <a:ext cx="5257799" cy="461665"/>
          </a:xfrm>
          <a:prstGeom prst="rect">
            <a:avLst/>
          </a:prstGeom>
          <a:noFill/>
        </p:spPr>
        <p:txBody>
          <a:bodyPr wrap="square" rtlCol="0">
            <a:spAutoFit/>
          </a:bodyPr>
          <a:lstStyle/>
          <a:p>
            <a:r>
              <a:rPr lang="en-US" sz="2400" b="1" dirty="0"/>
              <a:t>Could Have</a:t>
            </a:r>
            <a:endParaRPr lang="en-IE" sz="2400" b="1" dirty="0"/>
          </a:p>
        </p:txBody>
      </p:sp>
      <p:sp>
        <p:nvSpPr>
          <p:cNvPr id="6" name="Rectangle 5">
            <a:extLst>
              <a:ext uri="{FF2B5EF4-FFF2-40B4-BE49-F238E27FC236}">
                <a16:creationId xmlns:a16="http://schemas.microsoft.com/office/drawing/2014/main" id="{A377B0D7-575E-DA63-FF55-BEC12E8BB3BB}"/>
              </a:ext>
            </a:extLst>
          </p:cNvPr>
          <p:cNvSpPr/>
          <p:nvPr/>
        </p:nvSpPr>
        <p:spPr>
          <a:xfrm>
            <a:off x="5853401" y="1782733"/>
            <a:ext cx="5257800" cy="4216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E"/>
          </a:p>
        </p:txBody>
      </p:sp>
      <p:sp>
        <p:nvSpPr>
          <p:cNvPr id="7" name="TextBox 6">
            <a:extLst>
              <a:ext uri="{FF2B5EF4-FFF2-40B4-BE49-F238E27FC236}">
                <a16:creationId xmlns:a16="http://schemas.microsoft.com/office/drawing/2014/main" id="{A0BFA557-B62D-BD76-186D-F2ED048D934D}"/>
              </a:ext>
            </a:extLst>
          </p:cNvPr>
          <p:cNvSpPr txBox="1"/>
          <p:nvPr/>
        </p:nvSpPr>
        <p:spPr>
          <a:xfrm>
            <a:off x="5853234" y="1795037"/>
            <a:ext cx="5257799" cy="461665"/>
          </a:xfrm>
          <a:prstGeom prst="rect">
            <a:avLst/>
          </a:prstGeom>
          <a:noFill/>
        </p:spPr>
        <p:txBody>
          <a:bodyPr wrap="square" rtlCol="0">
            <a:spAutoFit/>
          </a:bodyPr>
          <a:lstStyle/>
          <a:p>
            <a:r>
              <a:rPr lang="en-US" sz="2400" b="1" dirty="0"/>
              <a:t>Would be Nice to Have</a:t>
            </a:r>
            <a:endParaRPr lang="en-IE" sz="2400" b="1" dirty="0"/>
          </a:p>
        </p:txBody>
      </p:sp>
      <p:sp>
        <p:nvSpPr>
          <p:cNvPr id="8" name="TextBox 7">
            <a:extLst>
              <a:ext uri="{FF2B5EF4-FFF2-40B4-BE49-F238E27FC236}">
                <a16:creationId xmlns:a16="http://schemas.microsoft.com/office/drawing/2014/main" id="{28AE94E1-FF30-FB5B-D380-675D4AE69DC9}"/>
              </a:ext>
            </a:extLst>
          </p:cNvPr>
          <p:cNvSpPr txBox="1"/>
          <p:nvPr/>
        </p:nvSpPr>
        <p:spPr>
          <a:xfrm>
            <a:off x="595435" y="2237900"/>
            <a:ext cx="5257799"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Store a record of previous days.</a:t>
            </a:r>
          </a:p>
          <a:p>
            <a:pPr marL="285750" indent="-285750">
              <a:buFont typeface="Arial" panose="020B0604020202020204" pitchFamily="34" charset="0"/>
              <a:buChar char="•"/>
            </a:pPr>
            <a:r>
              <a:rPr lang="en-US" sz="2400" dirty="0"/>
              <a:t>Audio version of notifications.</a:t>
            </a:r>
          </a:p>
          <a:p>
            <a:pPr marL="285750" indent="-285750">
              <a:buFont typeface="Arial" panose="020B0604020202020204" pitchFamily="34" charset="0"/>
              <a:buChar char="•"/>
            </a:pPr>
            <a:r>
              <a:rPr lang="en-US" sz="2400" dirty="0"/>
              <a:t>Locking</a:t>
            </a:r>
          </a:p>
          <a:p>
            <a:pPr marL="285750" indent="-285750">
              <a:buFont typeface="Arial" panose="020B0604020202020204" pitchFamily="34" charset="0"/>
              <a:buChar char="•"/>
            </a:pPr>
            <a:r>
              <a:rPr lang="en-US" sz="2400" dirty="0"/>
              <a:t>It should be either portable or able to handle the user travelling without the box.</a:t>
            </a:r>
          </a:p>
        </p:txBody>
      </p:sp>
      <p:sp>
        <p:nvSpPr>
          <p:cNvPr id="9" name="TextBox 8">
            <a:extLst>
              <a:ext uri="{FF2B5EF4-FFF2-40B4-BE49-F238E27FC236}">
                <a16:creationId xmlns:a16="http://schemas.microsoft.com/office/drawing/2014/main" id="{1E821D2E-AF3F-D15F-C9B7-0446CEF1BFA6}"/>
              </a:ext>
            </a:extLst>
          </p:cNvPr>
          <p:cNvSpPr txBox="1"/>
          <p:nvPr/>
        </p:nvSpPr>
        <p:spPr>
          <a:xfrm>
            <a:off x="5853234" y="2223044"/>
            <a:ext cx="5257799"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Location tracking.</a:t>
            </a:r>
          </a:p>
          <a:p>
            <a:pPr marL="285750" indent="-285750">
              <a:buFont typeface="Arial" panose="020B0604020202020204" pitchFamily="34" charset="0"/>
              <a:buChar char="•"/>
            </a:pPr>
            <a:r>
              <a:rPr lang="en-US" sz="2400" dirty="0"/>
              <a:t>Emergency contact button.</a:t>
            </a:r>
          </a:p>
        </p:txBody>
      </p:sp>
      <p:sp>
        <p:nvSpPr>
          <p:cNvPr id="3" name="Slide Number Placeholder 2">
            <a:extLst>
              <a:ext uri="{FF2B5EF4-FFF2-40B4-BE49-F238E27FC236}">
                <a16:creationId xmlns:a16="http://schemas.microsoft.com/office/drawing/2014/main" id="{13D560F9-DDE6-700D-9493-1BE1CB2A1FF7}"/>
              </a:ext>
            </a:extLst>
          </p:cNvPr>
          <p:cNvSpPr>
            <a:spLocks noGrp="1"/>
          </p:cNvSpPr>
          <p:nvPr>
            <p:ph type="sldNum" sz="quarter" idx="12"/>
          </p:nvPr>
        </p:nvSpPr>
        <p:spPr/>
        <p:txBody>
          <a:bodyPr/>
          <a:lstStyle/>
          <a:p>
            <a:fld id="{6F6DEA05-8770-4987-B5A1-0C7FA388430F}" type="slidenum">
              <a:rPr lang="en-GB" smtClean="0"/>
              <a:t>6</a:t>
            </a:fld>
            <a:endParaRPr lang="en-GB"/>
          </a:p>
        </p:txBody>
      </p:sp>
    </p:spTree>
    <p:extLst>
      <p:ext uri="{BB962C8B-B14F-4D97-AF65-F5344CB8AC3E}">
        <p14:creationId xmlns:p14="http://schemas.microsoft.com/office/powerpoint/2010/main" val="2734639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with his arms crossed&#10;&#10;Description automatically generated">
            <a:extLst>
              <a:ext uri="{FF2B5EF4-FFF2-40B4-BE49-F238E27FC236}">
                <a16:creationId xmlns:a16="http://schemas.microsoft.com/office/drawing/2014/main" id="{FCE77B6E-B4F9-5E5C-2DB1-9991A09ED206}"/>
              </a:ext>
            </a:extLst>
          </p:cNvPr>
          <p:cNvPicPr>
            <a:picLocks noChangeAspect="1"/>
          </p:cNvPicPr>
          <p:nvPr/>
        </p:nvPicPr>
        <p:blipFill rotWithShape="1">
          <a:blip r:embed="rId2">
            <a:extLst>
              <a:ext uri="{28A0092B-C50C-407E-A947-70E740481C1C}">
                <a14:useLocalDpi xmlns:a14="http://schemas.microsoft.com/office/drawing/2010/main" val="0"/>
              </a:ext>
            </a:extLst>
          </a:blip>
          <a:srcRect r="-2" b="10616"/>
          <a:stretch/>
        </p:blipFill>
        <p:spPr>
          <a:xfrm>
            <a:off x="101764" y="158560"/>
            <a:ext cx="4540821" cy="3023252"/>
          </a:xfrm>
          <a:prstGeom prst="rect">
            <a:avLst/>
          </a:prstGeom>
        </p:spPr>
      </p:pic>
      <p:pic>
        <p:nvPicPr>
          <p:cNvPr id="5" name="Content Placeholder 4" descr="A screenshot of a computer">
            <a:extLst>
              <a:ext uri="{FF2B5EF4-FFF2-40B4-BE49-F238E27FC236}">
                <a16:creationId xmlns:a16="http://schemas.microsoft.com/office/drawing/2014/main" id="{FF8AB690-62EB-2408-C32D-19F3AB186AA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2" b="10616"/>
          <a:stretch/>
        </p:blipFill>
        <p:spPr>
          <a:xfrm>
            <a:off x="4744350" y="158560"/>
            <a:ext cx="4546765" cy="3023252"/>
          </a:xfrm>
          <a:prstGeom prst="rect">
            <a:avLst/>
          </a:prstGeom>
        </p:spPr>
      </p:pic>
      <p:pic>
        <p:nvPicPr>
          <p:cNvPr id="9" name="Picture 8" descr="A person holding a blue object&#10;&#10;Description automatically generated">
            <a:extLst>
              <a:ext uri="{FF2B5EF4-FFF2-40B4-BE49-F238E27FC236}">
                <a16:creationId xmlns:a16="http://schemas.microsoft.com/office/drawing/2014/main" id="{22BFB949-1C13-6955-C4BF-C7988FC12A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64" y="3316288"/>
            <a:ext cx="4642586" cy="3383152"/>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A137BA1C-9F0E-C1C8-01ED-8558BBC591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44350" y="3316288"/>
            <a:ext cx="4546765" cy="3383152"/>
          </a:xfrm>
          <a:prstGeom prst="rect">
            <a:avLst/>
          </a:prstGeom>
        </p:spPr>
      </p:pic>
      <p:sp>
        <p:nvSpPr>
          <p:cNvPr id="2" name="Title 1">
            <a:extLst>
              <a:ext uri="{FF2B5EF4-FFF2-40B4-BE49-F238E27FC236}">
                <a16:creationId xmlns:a16="http://schemas.microsoft.com/office/drawing/2014/main" id="{37F4D87B-46D5-6A6A-712C-8FD916A1117F}"/>
              </a:ext>
            </a:extLst>
          </p:cNvPr>
          <p:cNvSpPr>
            <a:spLocks noGrp="1"/>
          </p:cNvSpPr>
          <p:nvPr>
            <p:ph type="title"/>
          </p:nvPr>
        </p:nvSpPr>
        <p:spPr>
          <a:xfrm>
            <a:off x="9386936" y="1250731"/>
            <a:ext cx="2473891" cy="4922773"/>
          </a:xfrm>
        </p:spPr>
        <p:txBody>
          <a:bodyPr vert="horz" lIns="91440" tIns="45720" rIns="91440" bIns="45720" rtlCol="0" anchor="ctr">
            <a:normAutofit/>
          </a:bodyPr>
          <a:lstStyle/>
          <a:p>
            <a:r>
              <a:rPr lang="en-US" b="1" kern="1200" dirty="0">
                <a:solidFill>
                  <a:schemeClr val="tx1"/>
                </a:solidFill>
                <a:latin typeface="+mj-lt"/>
                <a:ea typeface="+mj-ea"/>
                <a:cs typeface="+mj-cs"/>
              </a:rPr>
              <a:t>User Personas</a:t>
            </a:r>
          </a:p>
        </p:txBody>
      </p:sp>
      <p:sp>
        <p:nvSpPr>
          <p:cNvPr id="3" name="Slide Number Placeholder 2">
            <a:extLst>
              <a:ext uri="{FF2B5EF4-FFF2-40B4-BE49-F238E27FC236}">
                <a16:creationId xmlns:a16="http://schemas.microsoft.com/office/drawing/2014/main" id="{6E9C1C5B-F3A4-965B-01BC-FAF407FA6FA5}"/>
              </a:ext>
            </a:extLst>
          </p:cNvPr>
          <p:cNvSpPr>
            <a:spLocks noGrp="1"/>
          </p:cNvSpPr>
          <p:nvPr>
            <p:ph type="sldNum" sz="quarter" idx="12"/>
          </p:nvPr>
        </p:nvSpPr>
        <p:spPr/>
        <p:txBody>
          <a:bodyPr/>
          <a:lstStyle/>
          <a:p>
            <a:fld id="{6F6DEA05-8770-4987-B5A1-0C7FA388430F}" type="slidenum">
              <a:rPr lang="en-GB" smtClean="0"/>
              <a:t>7</a:t>
            </a:fld>
            <a:endParaRPr lang="en-GB"/>
          </a:p>
        </p:txBody>
      </p:sp>
    </p:spTree>
    <p:extLst>
      <p:ext uri="{BB962C8B-B14F-4D97-AF65-F5344CB8AC3E}">
        <p14:creationId xmlns:p14="http://schemas.microsoft.com/office/powerpoint/2010/main" val="938140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5A6E-8E23-459C-4E0B-98E1DE2102AC}"/>
              </a:ext>
            </a:extLst>
          </p:cNvPr>
          <p:cNvSpPr>
            <a:spLocks noGrp="1"/>
          </p:cNvSpPr>
          <p:nvPr>
            <p:ph type="title"/>
          </p:nvPr>
        </p:nvSpPr>
        <p:spPr/>
        <p:txBody>
          <a:bodyPr/>
          <a:lstStyle/>
          <a:p>
            <a:r>
              <a:rPr lang="en-IE" b="1" dirty="0"/>
              <a:t>How users connect</a:t>
            </a:r>
          </a:p>
        </p:txBody>
      </p:sp>
      <p:sp>
        <p:nvSpPr>
          <p:cNvPr id="3" name="Content Placeholder 2">
            <a:extLst>
              <a:ext uri="{FF2B5EF4-FFF2-40B4-BE49-F238E27FC236}">
                <a16:creationId xmlns:a16="http://schemas.microsoft.com/office/drawing/2014/main" id="{D2D1F4ED-61E2-46A1-3BF4-8CB85C2BD635}"/>
              </a:ext>
            </a:extLst>
          </p:cNvPr>
          <p:cNvSpPr>
            <a:spLocks noGrp="1"/>
          </p:cNvSpPr>
          <p:nvPr>
            <p:ph idx="1"/>
          </p:nvPr>
        </p:nvSpPr>
        <p:spPr>
          <a:xfrm>
            <a:off x="838200" y="1690688"/>
            <a:ext cx="10515600" cy="4325303"/>
          </a:xfrm>
        </p:spPr>
        <p:txBody>
          <a:bodyPr>
            <a:normAutofit/>
          </a:bodyPr>
          <a:lstStyle/>
          <a:p>
            <a:pPr marL="0" indent="0">
              <a:buNone/>
            </a:pPr>
            <a:r>
              <a:rPr lang="en-IE" sz="2400" dirty="0"/>
              <a:t>The application will absolutely start off available on desktop/laptops as most of our target audience is more comfortable with these devices. </a:t>
            </a:r>
          </a:p>
          <a:p>
            <a:pPr marL="0" indent="0">
              <a:buNone/>
            </a:pPr>
            <a:endParaRPr lang="en-IE" sz="2400" dirty="0"/>
          </a:p>
          <a:p>
            <a:pPr marL="0" indent="0">
              <a:buNone/>
            </a:pPr>
            <a:r>
              <a:rPr lang="en-IE" sz="2400" dirty="0"/>
              <a:t>However, many users may also be comfortable using mobile devices. Therefore, we are considering the potential of developing a progressive web app to cater for both desktop and mobile users.</a:t>
            </a:r>
          </a:p>
        </p:txBody>
      </p:sp>
      <p:sp>
        <p:nvSpPr>
          <p:cNvPr id="4" name="Slide Number Placeholder 3">
            <a:extLst>
              <a:ext uri="{FF2B5EF4-FFF2-40B4-BE49-F238E27FC236}">
                <a16:creationId xmlns:a16="http://schemas.microsoft.com/office/drawing/2014/main" id="{CE03DB02-3E2F-824E-6192-50E0D361E28F}"/>
              </a:ext>
            </a:extLst>
          </p:cNvPr>
          <p:cNvSpPr>
            <a:spLocks noGrp="1"/>
          </p:cNvSpPr>
          <p:nvPr>
            <p:ph type="sldNum" sz="quarter" idx="12"/>
          </p:nvPr>
        </p:nvSpPr>
        <p:spPr/>
        <p:txBody>
          <a:bodyPr/>
          <a:lstStyle/>
          <a:p>
            <a:fld id="{6F6DEA05-8770-4987-B5A1-0C7FA388430F}" type="slidenum">
              <a:rPr lang="en-GB" smtClean="0"/>
              <a:t>8</a:t>
            </a:fld>
            <a:endParaRPr lang="en-GB"/>
          </a:p>
        </p:txBody>
      </p:sp>
    </p:spTree>
    <p:extLst>
      <p:ext uri="{BB962C8B-B14F-4D97-AF65-F5344CB8AC3E}">
        <p14:creationId xmlns:p14="http://schemas.microsoft.com/office/powerpoint/2010/main" val="1443816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E2346-2A67-9C31-AC59-D8E25D97CC10}"/>
              </a:ext>
            </a:extLst>
          </p:cNvPr>
          <p:cNvSpPr>
            <a:spLocks noGrp="1"/>
          </p:cNvSpPr>
          <p:nvPr>
            <p:ph type="title"/>
          </p:nvPr>
        </p:nvSpPr>
        <p:spPr>
          <a:xfrm>
            <a:off x="1137034" y="609597"/>
            <a:ext cx="9392421" cy="1330841"/>
          </a:xfrm>
        </p:spPr>
        <p:txBody>
          <a:bodyPr>
            <a:normAutofit/>
          </a:bodyPr>
          <a:lstStyle/>
          <a:p>
            <a:r>
              <a:rPr lang="en-IE" b="1" dirty="0"/>
              <a:t>How we can tell if the project has been successful or not.</a:t>
            </a:r>
          </a:p>
        </p:txBody>
      </p:sp>
      <p:sp>
        <p:nvSpPr>
          <p:cNvPr id="3" name="Content Placeholder 2">
            <a:extLst>
              <a:ext uri="{FF2B5EF4-FFF2-40B4-BE49-F238E27FC236}">
                <a16:creationId xmlns:a16="http://schemas.microsoft.com/office/drawing/2014/main" id="{8587B57F-F8A2-EBB7-53B9-BD2DEEE6B8BA}"/>
              </a:ext>
            </a:extLst>
          </p:cNvPr>
          <p:cNvSpPr>
            <a:spLocks noGrp="1"/>
          </p:cNvSpPr>
          <p:nvPr>
            <p:ph idx="1"/>
          </p:nvPr>
        </p:nvSpPr>
        <p:spPr>
          <a:xfrm>
            <a:off x="1137034" y="2198362"/>
            <a:ext cx="5250118" cy="3917773"/>
          </a:xfrm>
        </p:spPr>
        <p:txBody>
          <a:bodyPr>
            <a:noAutofit/>
          </a:bodyPr>
          <a:lstStyle/>
          <a:p>
            <a:r>
              <a:rPr lang="en-IE" sz="2400" dirty="0"/>
              <a:t>To assess the success of the project we can calculate the ratio of a user's {“missed” : “true”} to {“missed : “false”}.</a:t>
            </a:r>
          </a:p>
          <a:p>
            <a:r>
              <a:rPr lang="en-IE" sz="2400" dirty="0"/>
              <a:t> If the ratio of {“missed” : “true”} to {“missed : “false”} is low, it indicates that the user has stuck to their medication regimen.</a:t>
            </a:r>
          </a:p>
          <a:p>
            <a:r>
              <a:rPr lang="en-IE" sz="2400" dirty="0"/>
              <a:t>If the ratio of {“missed” : “true”} to {“missed : “false”} is high, it indicates that the user has frequently missed taking.</a:t>
            </a:r>
          </a:p>
        </p:txBody>
      </p:sp>
      <p:pic>
        <p:nvPicPr>
          <p:cNvPr id="1026" name="Picture 2">
            <a:extLst>
              <a:ext uri="{FF2B5EF4-FFF2-40B4-BE49-F238E27FC236}">
                <a16:creationId xmlns:a16="http://schemas.microsoft.com/office/drawing/2014/main" id="{F5CD8263-DE61-A535-4C9C-3EC48FAA105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19367" y="2207984"/>
            <a:ext cx="4788505" cy="370977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878EE6B-B24C-B01E-7A03-8DAB35CAE499}"/>
              </a:ext>
            </a:extLst>
          </p:cNvPr>
          <p:cNvSpPr>
            <a:spLocks noGrp="1"/>
          </p:cNvSpPr>
          <p:nvPr>
            <p:ph type="sldNum" sz="quarter" idx="12"/>
          </p:nvPr>
        </p:nvSpPr>
        <p:spPr/>
        <p:txBody>
          <a:bodyPr/>
          <a:lstStyle/>
          <a:p>
            <a:fld id="{6F6DEA05-8770-4987-B5A1-0C7FA388430F}" type="slidenum">
              <a:rPr lang="en-GB" smtClean="0"/>
              <a:t>9</a:t>
            </a:fld>
            <a:endParaRPr lang="en-GB"/>
          </a:p>
        </p:txBody>
      </p:sp>
    </p:spTree>
    <p:extLst>
      <p:ext uri="{BB962C8B-B14F-4D97-AF65-F5344CB8AC3E}">
        <p14:creationId xmlns:p14="http://schemas.microsoft.com/office/powerpoint/2010/main" val="2495498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1674</Words>
  <Application>Microsoft Office PowerPoint</Application>
  <PresentationFormat>Widescreen</PresentationFormat>
  <Paragraphs>234</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MediWatch</vt:lpstr>
      <vt:lpstr>Table of Contents</vt:lpstr>
      <vt:lpstr>Get to know the team</vt:lpstr>
      <vt:lpstr>Get to know the idea</vt:lpstr>
      <vt:lpstr>Functionality M &amp; S</vt:lpstr>
      <vt:lpstr>Functionality C &amp; W</vt:lpstr>
      <vt:lpstr>User Personas</vt:lpstr>
      <vt:lpstr>How users connect</vt:lpstr>
      <vt:lpstr>How we can tell if the project has been successful or not.</vt:lpstr>
      <vt:lpstr>Initial UI Sketch</vt:lpstr>
      <vt:lpstr>User Interface</vt:lpstr>
      <vt:lpstr>User Interface</vt:lpstr>
      <vt:lpstr>List of Hardware</vt:lpstr>
      <vt:lpstr>Fritzing Diagram</vt:lpstr>
      <vt:lpstr>Powering the Device</vt:lpstr>
      <vt:lpstr>Network Connectivity</vt:lpstr>
      <vt:lpstr>Physical Security</vt:lpstr>
      <vt:lpstr>Data Storage</vt:lpstr>
      <vt:lpstr>Data Storage – Example Entries</vt:lpstr>
      <vt:lpstr>Data Gathering - Switches</vt:lpstr>
      <vt:lpstr>Data Gathering - User</vt:lpstr>
      <vt:lpstr>Data Processing</vt:lpstr>
      <vt:lpstr>Data Processing – Example Queries</vt:lpstr>
      <vt:lpstr>Data Security</vt:lpstr>
      <vt:lpstr>Structure of User Test</vt:lpstr>
      <vt:lpstr>Metrics of User Test</vt:lpstr>
      <vt:lpstr>Life Cycle of User Tests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MediWatch</dc:title>
  <dc:creator>Cian Ashby</dc:creator>
  <cp:lastModifiedBy>Cian Ashby</cp:lastModifiedBy>
  <cp:revision>6</cp:revision>
  <dcterms:created xsi:type="dcterms:W3CDTF">2023-10-29T19:11:28Z</dcterms:created>
  <dcterms:modified xsi:type="dcterms:W3CDTF">2023-10-29T22:30:46Z</dcterms:modified>
</cp:coreProperties>
</file>