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5F352B-6011-4672-A666-C1F45F2C626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499DED-97D1-432D-9669-70C2F33E7F4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8017E5-313D-4A61-8330-8E9242B6D91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E01B4A-E1E4-45B4-8302-144239087B9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C0DCFAC-7C0D-415D-A5FD-7151DB2FAA7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4C7F5DC-C8AA-4018-A245-617478D6B1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252A64-B259-4F3C-97B7-3E50661091C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B769F6B-89CC-4C26-ADE4-46D8C8C511B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886789-5E7B-45DB-9169-B716856E24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CD2A25E-74CE-4AC5-95DE-D64047527CF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974A659-94BE-4F93-B9E1-B23BC2A0C3C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F9BC83-F17E-481A-820C-5429FBCC07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6D5054F-712A-4F80-B511-ED19B94C8C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7142C5-3A82-4AB8-985A-BC3836AEAA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A7F238-9342-4FA6-B4C0-328DCB655BB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D203AA1-5052-4413-B637-6D6F43EDAB0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A0CB73C-2EE6-4906-91DB-81AA719CAEF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3A050E-65BC-4526-B58E-03DE5002E0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494670-8366-4137-9A32-4B9C474D87A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0B9FB2-042C-4FC6-83AD-3E80D641393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282BE2-B494-4172-B7B5-5C78DF1CB3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A64607-50C1-4444-BBC1-2AA65F159A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BA3801-BED7-4013-89C2-AF1C58FAC6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358A18-4D6C-4C9C-BACB-58E231B787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E" sz="1800" spc="-1" strike="noStrike">
                <a:latin typeface="Arial"/>
              </a:rPr>
              <a:t>Click to edit the title text format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E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E" sz="1400" spc="-1" strike="noStrike">
                <a:latin typeface="Times New Roman"/>
              </a:rPr>
              <a:t> 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DFD17B-C6DB-4D73-A364-FDF57FBA2487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14</a:t>
            </a:fld>
            <a:endParaRPr b="0" lang="en-IE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E" sz="1400" spc="-1" strike="noStrike">
                <a:latin typeface="Times New Roman"/>
              </a:defRPr>
            </a:lvl1pPr>
          </a:lstStyle>
          <a:p>
            <a:r>
              <a:rPr b="0" lang="en-IE" sz="1400" spc="-1" strike="noStrike">
                <a:latin typeface="Times New Roman"/>
              </a:rPr>
              <a:t> 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E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C903AC-6C3C-454A-B4CA-D6AECA8FCE04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E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E" sz="1400" spc="-1" strike="noStrike">
                <a:latin typeface="Times New Roman"/>
              </a:defRPr>
            </a:lvl1pPr>
          </a:lstStyle>
          <a:p>
            <a:r>
              <a:rPr b="0" lang="en-IE" sz="1400" spc="-1" strike="noStrike">
                <a:latin typeface="Times New Roman"/>
              </a:rPr>
              <a:t>&lt;date/time&gt;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E" sz="4400" spc="-1" strike="noStrike">
                <a:latin typeface="Arial"/>
              </a:rPr>
              <a:t>Click to edit the title text format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</a:t>
            </a:r>
            <a:r>
              <a:rPr b="0" lang="en-IE" sz="3200" spc="-1" strike="noStrike">
                <a:latin typeface="Arial"/>
              </a:rPr>
              <a:t>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</a:t>
            </a:r>
            <a:r>
              <a:rPr b="0" lang="en-IE" sz="2000" spc="-1" strike="noStrike">
                <a:latin typeface="Arial"/>
              </a:rPr>
              <a:t>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GB" sz="6000" spc="-1" strike="noStrike">
                <a:solidFill>
                  <a:srgbClr val="000000"/>
                </a:solidFill>
                <a:latin typeface="Calibri Light"/>
              </a:rPr>
              <a:t>Title Page</a:t>
            </a:r>
            <a:endParaRPr b="0" lang="en-IE" sz="60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List team members here</a:t>
            </a:r>
            <a:endParaRPr b="0" lang="en-I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Network Connectivity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How does it connect?</a:t>
            </a:r>
            <a:endParaRPr b="0" lang="en-IE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How does it handle a loss of connection? (good segway into the data portion of the slideshow)</a:t>
            </a:r>
            <a:endParaRPr b="0" lang="en-I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Storage of Data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Where data will be stored</a:t>
            </a:r>
            <a:endParaRPr b="0" lang="en-IE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On-board data storage</a:t>
            </a:r>
            <a:endParaRPr b="0" lang="en-IE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Cloud data storage</a:t>
            </a:r>
            <a:endParaRPr b="0" lang="en-IE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Etc</a:t>
            </a:r>
            <a:endParaRPr b="0" lang="en-IE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What database will we be using</a:t>
            </a:r>
            <a:endParaRPr b="0" lang="en-IE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Assuming we use MySQL, we must detail a schema for the database and give sample queries that will be used to process and query the data</a:t>
            </a:r>
            <a:endParaRPr b="0" lang="en-I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E" sz="4400" spc="-1" strike="noStrike">
                <a:latin typeface="Arial"/>
              </a:rPr>
              <a:t>Data Storage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1080000" y="1800000"/>
            <a:ext cx="10260000" cy="41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E" sz="1800" spc="-1" strike="noStrike">
                <a:latin typeface="Arial"/>
              </a:rPr>
              <a:t>There will be a database locally on the Rasberry Pi and a copy of it on AWS. In the case of a network outage the local database will record all updates made to the database, so that the AWS database can be updated after a connection is resumed</a:t>
            </a:r>
            <a:endParaRPr b="0" lang="en-IE" sz="1800" spc="-1" strike="noStrike">
              <a:latin typeface="Arial"/>
            </a:endParaRPr>
          </a:p>
          <a:p>
            <a:endParaRPr b="0" lang="en-IE" sz="1800" spc="-1" strike="noStrike">
              <a:latin typeface="Arial"/>
            </a:endParaRPr>
          </a:p>
          <a:p>
            <a:r>
              <a:rPr b="0" lang="en-IE" sz="1800" spc="-1" strike="noStrike">
                <a:latin typeface="Arial"/>
              </a:rPr>
              <a:t>#TODO schema</a:t>
            </a:r>
            <a:endParaRPr b="0" lang="en-I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Data Gathering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800" spc="-1" strike="noStrike">
                <a:solidFill>
                  <a:srgbClr val="000000"/>
                </a:solidFill>
                <a:latin typeface="WordVisi_MSFontService"/>
              </a:rPr>
              <a:t>include detail about the frequency with which each sensor can record a value and how the sensors work</a:t>
            </a:r>
            <a:endParaRPr b="0" lang="en-IE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What types of data are we gathering</a:t>
            </a:r>
            <a:endParaRPr b="0" lang="en-IE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How much data are we gathering</a:t>
            </a:r>
            <a:endParaRPr b="0" lang="en-IE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Why do we need to gather this data</a:t>
            </a:r>
            <a:endParaRPr b="0" lang="en-IE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E" sz="4400" spc="-1" strike="noStrike">
                <a:latin typeface="Arial"/>
              </a:rPr>
              <a:t>Data Gathering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900000" y="1800000"/>
            <a:ext cx="10800000" cy="264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E" sz="1800" spc="-1" strike="noStrike">
                <a:latin typeface="Arial"/>
              </a:rPr>
              <a:t>Force Sensitive Resistor</a:t>
            </a:r>
            <a:endParaRPr b="0" lang="en-IE" sz="1800" spc="-1" strike="noStrike">
              <a:latin typeface="Arial"/>
            </a:endParaRPr>
          </a:p>
          <a:p>
            <a:r>
              <a:rPr b="0" lang="en-IE" sz="1800" spc="-1" strike="noStrike">
                <a:latin typeface="Arial"/>
              </a:rPr>
              <a:t>	</a:t>
            </a:r>
            <a:r>
              <a:rPr b="0" lang="en-IE" sz="1800" spc="-1" strike="noStrike">
                <a:latin typeface="Arial"/>
              </a:rPr>
              <a:t>- Analog data</a:t>
            </a:r>
            <a:endParaRPr b="0" lang="en-IE" sz="1800" spc="-1" strike="noStrike">
              <a:latin typeface="Arial"/>
            </a:endParaRPr>
          </a:p>
          <a:p>
            <a:r>
              <a:rPr b="0" lang="en-IE" sz="1800" spc="-1" strike="noStrike">
                <a:latin typeface="Arial"/>
              </a:rPr>
              <a:t>	</a:t>
            </a:r>
            <a:r>
              <a:rPr b="0" lang="en-IE" sz="1800" spc="-1" strike="noStrike">
                <a:latin typeface="Arial"/>
              </a:rPr>
              <a:t>- Values between 0 – 1023</a:t>
            </a:r>
            <a:endParaRPr b="0" lang="en-IE" sz="1800" spc="-1" strike="noStrike">
              <a:latin typeface="Arial"/>
            </a:endParaRPr>
          </a:p>
          <a:p>
            <a:r>
              <a:rPr b="0" lang="en-IE" sz="1800" spc="-1" strike="noStrike">
                <a:latin typeface="Arial"/>
              </a:rPr>
              <a:t>	</a:t>
            </a:r>
            <a:r>
              <a:rPr b="0" lang="en-IE" sz="1800" spc="-1" strike="noStrike">
                <a:latin typeface="Arial"/>
              </a:rPr>
              <a:t>- 0 reprensents a low force</a:t>
            </a:r>
            <a:endParaRPr b="0" lang="en-IE" sz="1800" spc="-1" strike="noStrike">
              <a:latin typeface="Arial"/>
            </a:endParaRPr>
          </a:p>
          <a:p>
            <a:r>
              <a:rPr b="0" lang="en-IE" sz="1800" spc="-1" strike="noStrike">
                <a:latin typeface="Arial"/>
              </a:rPr>
              <a:t>	</a:t>
            </a:r>
            <a:r>
              <a:rPr b="0" lang="en-IE" sz="1800" spc="-1" strike="noStrike">
                <a:latin typeface="Arial"/>
              </a:rPr>
              <a:t>- 1023 represents a high force</a:t>
            </a:r>
            <a:endParaRPr b="0" lang="en-IE" sz="1800" spc="-1" strike="noStrike">
              <a:latin typeface="Arial"/>
            </a:endParaRPr>
          </a:p>
          <a:p>
            <a:endParaRPr b="0" lang="en-IE" sz="1800" spc="-1" strike="noStrike">
              <a:latin typeface="Arial"/>
            </a:endParaRPr>
          </a:p>
          <a:p>
            <a:endParaRPr b="0" lang="en-IE" sz="1800" spc="-1" strike="noStrike">
              <a:latin typeface="Arial"/>
            </a:endParaRPr>
          </a:p>
          <a:p>
            <a:r>
              <a:rPr b="0" lang="en-IE" sz="1800" spc="-1" strike="noStrike">
                <a:latin typeface="Arial"/>
              </a:rPr>
              <a:t>Micro Switch</a:t>
            </a:r>
            <a:endParaRPr b="0" lang="en-IE" sz="1800" spc="-1" strike="noStrike">
              <a:latin typeface="Arial"/>
            </a:endParaRPr>
          </a:p>
          <a:p>
            <a:r>
              <a:rPr b="0" lang="en-IE" sz="1800" spc="-1" strike="noStrike">
                <a:latin typeface="Arial"/>
              </a:rPr>
              <a:t>	</a:t>
            </a:r>
            <a:r>
              <a:rPr b="0" lang="en-IE" sz="1800" spc="-1" strike="noStrike">
                <a:latin typeface="Arial"/>
              </a:rPr>
              <a:t>- Binary data</a:t>
            </a:r>
            <a:endParaRPr b="0" lang="en-IE" sz="1800" spc="-1" strike="noStrike">
              <a:latin typeface="Arial"/>
            </a:endParaRPr>
          </a:p>
          <a:p>
            <a:r>
              <a:rPr b="0" lang="en-IE" sz="1800" spc="-1" strike="noStrike">
                <a:latin typeface="Arial"/>
              </a:rPr>
              <a:t>	</a:t>
            </a:r>
            <a:r>
              <a:rPr b="0" lang="en-IE" sz="1800" spc="-1" strike="noStrike">
                <a:latin typeface="Arial"/>
              </a:rPr>
              <a:t>- </a:t>
            </a:r>
            <a:endParaRPr b="0" lang="en-IE" sz="18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7740000" y="1626840"/>
            <a:ext cx="3420000" cy="213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Data Processing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Where is the data processed</a:t>
            </a:r>
            <a:endParaRPr b="0" lang="en-IE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What is the end result of data processing</a:t>
            </a:r>
            <a:endParaRPr b="0" lang="en-IE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How CRON fits into the process</a:t>
            </a:r>
            <a:endParaRPr b="0" lang="en-IE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List the cron jobs that will be run</a:t>
            </a:r>
            <a:endParaRPr b="0" lang="en-I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Physical Security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Protection of the box’s physical structure</a:t>
            </a:r>
            <a:endParaRPr b="0" lang="en-IE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Restriction of access to the device’s onboard ports</a:t>
            </a:r>
            <a:endParaRPr b="0" lang="en-IE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Block off ports altogether where feasible</a:t>
            </a:r>
            <a:endParaRPr b="0" lang="en-IE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Ports that can’t be reliably blocked off physically should be secured digitally</a:t>
            </a:r>
            <a:endParaRPr b="0" lang="en-I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Security of Transmitted Data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e.g Using POST instead of GET</a:t>
            </a:r>
            <a:endParaRPr b="0" lang="en-IE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Make sure the data can’t be intercepted with something like wireshark</a:t>
            </a:r>
            <a:endParaRPr b="0" lang="en-I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Security of Data at Rest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Store on a secure cloud service</a:t>
            </a:r>
            <a:endParaRPr b="0" lang="en-IE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Maybe wipe the onboard data once it has been sent, as it is only meant to be a backup</a:t>
            </a:r>
            <a:endParaRPr b="0" lang="en-I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Testing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User tests on initial UI</a:t>
            </a:r>
            <a:endParaRPr b="0" lang="en-IE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Test the hardware we have on hand</a:t>
            </a:r>
            <a:endParaRPr b="0" lang="en-IE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Test the software we will be using to ensure it can handle what we require of it</a:t>
            </a:r>
            <a:endParaRPr b="0" lang="en-I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Table of Contents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Add this last, once all content and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extra slides are added</a:t>
            </a:r>
            <a:endParaRPr b="0" lang="en-I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References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Include any external references for slideshow contents here</a:t>
            </a:r>
            <a:endParaRPr b="0" lang="en-IE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Introduction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Introduce the team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members, with their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roles</a:t>
            </a:r>
            <a:endParaRPr b="0" lang="en-IE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Introduce our idea and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the goals of our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project here</a:t>
            </a:r>
            <a:endParaRPr b="0" lang="en-I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Functionality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List the functional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requirements</a:t>
            </a:r>
            <a:endParaRPr b="0" lang="en-IE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Talk about the use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cases this device can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fulfil(?)</a:t>
            </a:r>
            <a:endParaRPr b="0" lang="en-I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Users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User personas</a:t>
            </a:r>
            <a:endParaRPr b="0" lang="en-IE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detail how users connect, what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data is available to them and what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functionality they have to view and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interrogate the data. </a:t>
            </a:r>
            <a:endParaRPr b="0" lang="en-I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UI Mock-Ups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Show some paper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prototyping first, then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some figma</a:t>
            </a:r>
            <a:endParaRPr b="0" lang="en-I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List of Hardware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List all physical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components and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sensors here</a:t>
            </a:r>
            <a:endParaRPr b="0" lang="en-IE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800" spc="-1" strike="noStrike">
                <a:solidFill>
                  <a:srgbClr val="000000"/>
                </a:solidFill>
                <a:latin typeface="WordVisi_MSFontService"/>
              </a:rPr>
              <a:t>This must include </a:t>
            </a:r>
            <a:r>
              <a:rPr b="0" lang="en-IE" sz="2800" spc="-1" strike="noStrike">
                <a:solidFill>
                  <a:srgbClr val="000000"/>
                </a:solidFill>
                <a:latin typeface="WordVisi_MSFontService"/>
              </a:rPr>
              <a:t>all sensors, </a:t>
            </a:r>
            <a:r>
              <a:rPr b="0" lang="en-IE" sz="2800" spc="-1" strike="noStrike">
                <a:solidFill>
                  <a:srgbClr val="000000"/>
                </a:solidFill>
                <a:latin typeface="WordVisi_MSFontService"/>
              </a:rPr>
              <a:t>resistors, </a:t>
            </a:r>
            <a:r>
              <a:rPr b="0" lang="en-IE" sz="2800" spc="-1" strike="noStrike">
                <a:solidFill>
                  <a:srgbClr val="000000"/>
                </a:solidFill>
                <a:latin typeface="WordVisi_MSFontService"/>
              </a:rPr>
              <a:t>connectors, power </a:t>
            </a:r>
            <a:r>
              <a:rPr b="0" lang="en-IE" sz="2800" spc="-1" strike="noStrike">
                <a:solidFill>
                  <a:srgbClr val="000000"/>
                </a:solidFill>
                <a:latin typeface="WordVisi_MSFontService"/>
              </a:rPr>
              <a:t>bank if the device is </a:t>
            </a:r>
            <a:r>
              <a:rPr b="0" lang="en-IE" sz="2800" spc="-1" strike="noStrike">
                <a:solidFill>
                  <a:srgbClr val="000000"/>
                </a:solidFill>
                <a:latin typeface="WordVisi_MSFontService"/>
              </a:rPr>
              <a:t>not plugged in and </a:t>
            </a:r>
            <a:r>
              <a:rPr b="0" lang="en-IE" sz="2800" spc="-1" strike="noStrike">
                <a:solidFill>
                  <a:srgbClr val="000000"/>
                </a:solidFill>
                <a:latin typeface="WordVisi_MSFontService"/>
              </a:rPr>
              <a:t>GSM modules if the </a:t>
            </a:r>
            <a:r>
              <a:rPr b="0" lang="en-IE" sz="2800" spc="-1" strike="noStrike">
                <a:solidFill>
                  <a:srgbClr val="000000"/>
                </a:solidFill>
                <a:latin typeface="WordVisi_MSFontService"/>
              </a:rPr>
              <a:t>device is to be </a:t>
            </a:r>
            <a:r>
              <a:rPr b="0" lang="en-IE" sz="2800" spc="-1" strike="noStrike">
                <a:solidFill>
                  <a:srgbClr val="000000"/>
                </a:solidFill>
                <a:latin typeface="WordVisi_MSFontService"/>
              </a:rPr>
              <a:t>mobile</a:t>
            </a:r>
            <a:endParaRPr b="0" lang="en-I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Fritzing Diagram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Shows how the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hardware connects</a:t>
            </a:r>
            <a:endParaRPr b="0" lang="en-IE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Could come after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“Powering the Device”,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if a power source that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can be represented in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fritzing will be used</a:t>
            </a:r>
            <a:endParaRPr b="0" lang="en-I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Powering the Device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Powerbank?</a:t>
            </a:r>
            <a:endParaRPr b="0" lang="en-IE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Batteries?</a:t>
            </a:r>
            <a:endParaRPr b="0" lang="en-IE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How does it handle power loss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when plugged into wall socket?</a:t>
            </a:r>
            <a:endParaRPr b="0" lang="en-I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Application>LibreOffice/7.3.7.2$Linux_X86_64 LibreOffice_project/30$Build-2</Application>
  <AppVersion>15.0000</AppVersion>
  <Words>450</Words>
  <Paragraphs>62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2023-10-15T22:16:48Z</dcterms:created>
  <dc:creator>Cian Ashby</dc:creator>
  <dc:description/>
  <dc:language>en-IE</dc:language>
  <cp:lastModifiedBy/>
  <dcterms:modified xsi:type="dcterms:W3CDTF">2023-10-23T23:47:13Z</dcterms:modified>
  <cp:revision>3</cp:revision>
  <dc:subject/>
  <dc:title>Title Page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18</vt:i4>
  </property>
</Properties>
</file>