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343F5CD-7A2A-44EE-A49F-25351E879AC4}"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02F58AD-D7FF-4BDB-BAB5-1A83890DF8A1}"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E115DE0-C17E-4398-8E9A-3579683F5D7E}"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35D3B07-11D0-42F9-9B20-73A66761BA17}"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0AA5555-5F4D-4AB2-99D5-1D844505CB71}"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0F357BE9-69AB-428A-944C-86434207CB52}"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EAB24ED-ADDB-4538-8699-1248637C3E5B}"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EF35550-9DEE-4BEC-B82C-8B81723F6266}"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BD698EC-D480-4B86-BE5A-E3DEF5C4F10A}"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1B4B1A9-FB6B-4E9F-8B0C-A3200D8199B2}"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D262562-4A1F-41AC-B5BA-95FC559EFDC5}"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B5616F7-0A52-4714-BF3F-0C8DA11F78C4}"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2AD2AAC-E3D3-4950-B619-29DD0F10132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58EC788-D2CA-4403-81AB-2D71016C836B}"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72E0874-B201-4FD3-A148-B5A27E284EE6}"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E348429C-4C44-4095-9C1A-BE1CFE9EF00B}"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1060308-C5DF-4C2E-8E3E-7CF610472893}"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B6C99AB-82CA-4623-8853-77AA44C6D4EE}"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1BC560A-3B1C-495A-ABFA-A0BBCB86924F}"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B3F335CB-7D7D-4BFF-A5EB-59CB1223F244}"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B90E6DA-7E9A-4416-878D-FDF42114BBD0}"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800152E-63D4-403E-837D-8AA02F6A759E}"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7491C1A-CC0F-4594-9A9B-EA37FAD6654E}"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34632077-7041-42ED-B060-3721BE43EA1E}"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03FF4B0-64AD-45B2-B905-0BF1AA0DB95D}"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5DD194C-9BEA-42F5-826A-27054116FB88}"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96ECA79-5733-4370-BCEC-8D46ADC7B1B9}"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C596A8A-9BF2-4C8A-8A3E-0F8E506BC211}"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21317B9-3143-4CD0-B179-8DFF46BB1D7E}"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129FFBA-17A5-49F7-9373-D2B588A00A38}"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F6F219C8-2EDE-40EB-91D1-3BB3843F17C7}" type="slidenum">
              <a:t>&lt;#&gt;</a:t>
            </a:fld>
          </a:p>
        </p:txBody>
      </p:sp>
      <p:sp>
        <p:nvSpPr>
          <p:cNvPr id="4" name="PlaceHolder 3"/>
          <p:cNvSpPr>
            <a:spLocks noGrp="1"/>
          </p:cNvSpPr>
          <p:nvPr>
            <p:ph type="dt" idx="12"/>
          </p:nvPr>
        </p:nvSpPr>
        <p:spPr/>
        <p:txBody>
          <a:bodyPr/>
          <a:p>
            <a:r>
              <a:rPr lang="en-I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9261E7C-338D-4D4B-B4C3-AA4896839492}"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4A1F644-15F3-4A88-9CE4-F53498B5704E}"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B0D2893-5D1E-4F6E-AD48-E85905E6243C}"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48A51476-4991-4E98-8B1A-3A503D9DF8AE}"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1F6B655B-2142-4F1C-94A9-DC42CFB64922}"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836A54E-33C4-46CF-B745-844FB354BD7D}"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2A13CEB-841C-4D25-9ECB-8D4A8D3B9712}"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107DCC7-385A-489D-BDBC-BBBBC0F1FF37}"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AD7DB4F-30E3-468E-A777-0DD915026AB4}"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C4B80A3-2FF6-4E5D-A230-068006A47902}"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70D1146F-3CC3-45F6-BFB5-6C90CFAEF85F}" type="slidenum">
              <a:t>&lt;#&gt;</a:t>
            </a:fld>
          </a:p>
        </p:txBody>
      </p:sp>
      <p:sp>
        <p:nvSpPr>
          <p:cNvPr id="9" name="PlaceHolder 8"/>
          <p:cNvSpPr>
            <a:spLocks noGrp="1"/>
          </p:cNvSpPr>
          <p:nvPr>
            <p:ph type="dt" idx="12"/>
          </p:nvPr>
        </p:nvSpPr>
        <p:spPr/>
        <p:txBody>
          <a:bodyPr/>
          <a:p>
            <a:r>
              <a:rPr lang="en-I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AF69046E-DBFE-438B-998B-C83C70BC17D9}" type="slidenum">
              <a:t>&lt;#&gt;</a:t>
            </a:fld>
          </a:p>
        </p:txBody>
      </p:sp>
      <p:sp>
        <p:nvSpPr>
          <p:cNvPr id="11" name="PlaceHolder 10"/>
          <p:cNvSpPr>
            <a:spLocks noGrp="1"/>
          </p:cNvSpPr>
          <p:nvPr>
            <p:ph type="dt" idx="12"/>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A18FAF0-4757-49ED-A3FD-2E90C17EBB2D}"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986D56E-F42B-4FA2-B468-C17610D8F4BE}"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6ACE1A4-00CE-446C-BF6B-01A86A9F47AE}"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1FC9933-F108-4B3E-B257-5AAD72111665}"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CF03292-D602-4F53-A2D3-AA61E78F2B93}"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1200" cy="36144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 name="PlaceHolder 2"/>
          <p:cNvSpPr>
            <a:spLocks noGrp="1"/>
          </p:cNvSpPr>
          <p:nvPr>
            <p:ph type="sldNum" idx="2"/>
          </p:nvPr>
        </p:nvSpPr>
        <p:spPr>
          <a:xfrm>
            <a:off x="8610480" y="6356520"/>
            <a:ext cx="2739600" cy="36144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07F87909-D9FF-472F-8297-4911C3A089C5}" type="slidenum">
              <a:rPr b="0" lang="en-GB" sz="1200" spc="-1" strike="noStrike">
                <a:solidFill>
                  <a:srgbClr val="8b8b8b"/>
                </a:solidFill>
                <a:latin typeface="Calibri"/>
              </a:rPr>
              <a:t>&lt;number&gt;</a:t>
            </a:fld>
            <a:endParaRPr b="0" lang="en-IE" sz="1200" spc="-1" strike="noStrike">
              <a:latin typeface="Times New Roman"/>
            </a:endParaRPr>
          </a:p>
        </p:txBody>
      </p:sp>
      <p:sp>
        <p:nvSpPr>
          <p:cNvPr id="2" name="PlaceHolder 3"/>
          <p:cNvSpPr>
            <a:spLocks noGrp="1"/>
          </p:cNvSpPr>
          <p:nvPr>
            <p:ph type="dt" idx="3"/>
          </p:nvPr>
        </p:nvSpPr>
        <p:spPr>
          <a:xfrm>
            <a:off x="838080" y="6356520"/>
            <a:ext cx="2739600" cy="36144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1200" cy="36144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42" name="PlaceHolder 2"/>
          <p:cNvSpPr>
            <a:spLocks noGrp="1"/>
          </p:cNvSpPr>
          <p:nvPr>
            <p:ph type="sldNum" idx="5"/>
          </p:nvPr>
        </p:nvSpPr>
        <p:spPr>
          <a:xfrm>
            <a:off x="8610480" y="6356520"/>
            <a:ext cx="2739600" cy="36144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550C0714-001B-4B20-A449-01B402A85359}" type="slidenum">
              <a:rPr b="0" lang="en-GB" sz="1200" spc="-1" strike="noStrike">
                <a:solidFill>
                  <a:srgbClr val="8b8b8b"/>
                </a:solidFill>
                <a:latin typeface="Calibri"/>
              </a:rPr>
              <a:t>&lt;number&gt;</a:t>
            </a:fld>
            <a:endParaRPr b="0" lang="en-IE" sz="1200" spc="-1" strike="noStrike">
              <a:latin typeface="Times New Roman"/>
            </a:endParaRPr>
          </a:p>
        </p:txBody>
      </p:sp>
      <p:sp>
        <p:nvSpPr>
          <p:cNvPr id="43" name="PlaceHolder 3"/>
          <p:cNvSpPr>
            <a:spLocks noGrp="1"/>
          </p:cNvSpPr>
          <p:nvPr>
            <p:ph type="dt" idx="6"/>
          </p:nvPr>
        </p:nvSpPr>
        <p:spPr>
          <a:xfrm>
            <a:off x="838080" y="6356520"/>
            <a:ext cx="2739600" cy="36144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1200" cy="36144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83" name="PlaceHolder 2"/>
          <p:cNvSpPr>
            <a:spLocks noGrp="1"/>
          </p:cNvSpPr>
          <p:nvPr>
            <p:ph type="sldNum" idx="8"/>
          </p:nvPr>
        </p:nvSpPr>
        <p:spPr>
          <a:xfrm>
            <a:off x="8610480" y="6356520"/>
            <a:ext cx="2739600" cy="36144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A9687C17-7130-472A-9F5B-30E4620C079E}" type="slidenum">
              <a:rPr b="0" lang="en-GB" sz="1200" spc="-1" strike="noStrike">
                <a:solidFill>
                  <a:srgbClr val="8b8b8b"/>
                </a:solidFill>
                <a:latin typeface="Calibri"/>
              </a:rPr>
              <a:t>&lt;number&gt;</a:t>
            </a:fld>
            <a:endParaRPr b="0" lang="en-IE" sz="1200" spc="-1" strike="noStrike">
              <a:latin typeface="Times New Roman"/>
            </a:endParaRPr>
          </a:p>
        </p:txBody>
      </p:sp>
      <p:sp>
        <p:nvSpPr>
          <p:cNvPr id="84" name="PlaceHolder 3"/>
          <p:cNvSpPr>
            <a:spLocks noGrp="1"/>
          </p:cNvSpPr>
          <p:nvPr>
            <p:ph type="dt" idx="9"/>
          </p:nvPr>
        </p:nvSpPr>
        <p:spPr>
          <a:xfrm>
            <a:off x="838080" y="6356520"/>
            <a:ext cx="2739600" cy="36144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1200" cy="36144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4" name="PlaceHolder 2"/>
          <p:cNvSpPr>
            <a:spLocks noGrp="1"/>
          </p:cNvSpPr>
          <p:nvPr>
            <p:ph type="sldNum" idx="11"/>
          </p:nvPr>
        </p:nvSpPr>
        <p:spPr>
          <a:xfrm>
            <a:off x="8610480" y="6356520"/>
            <a:ext cx="2739600" cy="36144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DD6C240D-3A34-47DD-B5A5-E54B7081F958}" type="slidenum">
              <a:rPr b="0" lang="en-GB" sz="1200" spc="-1" strike="noStrike">
                <a:solidFill>
                  <a:srgbClr val="8b8b8b"/>
                </a:solidFill>
                <a:latin typeface="Calibri"/>
              </a:rPr>
              <a:t>&lt;number&gt;</a:t>
            </a:fld>
            <a:endParaRPr b="0" lang="en-IE" sz="1200" spc="-1" strike="noStrike">
              <a:latin typeface="Times New Roman"/>
            </a:endParaRPr>
          </a:p>
        </p:txBody>
      </p:sp>
      <p:sp>
        <p:nvSpPr>
          <p:cNvPr id="125" name="PlaceHolder 3"/>
          <p:cNvSpPr>
            <a:spLocks noGrp="1"/>
          </p:cNvSpPr>
          <p:nvPr>
            <p:ph type="dt" idx="12"/>
          </p:nvPr>
        </p:nvSpPr>
        <p:spPr>
          <a:xfrm>
            <a:off x="838080" y="6356520"/>
            <a:ext cx="2739600" cy="36144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Storage of Data</a:t>
            </a:r>
            <a:endParaRPr b="0" lang="en-IE" sz="4400" spc="-1" strike="noStrike">
              <a:latin typeface="Arial"/>
            </a:endParaRPr>
          </a:p>
        </p:txBody>
      </p:sp>
      <p:sp>
        <p:nvSpPr>
          <p:cNvPr id="165" name="PlaceHolder 2"/>
          <p:cNvSpPr>
            <a:spLocks noGrp="1"/>
          </p:cNvSpPr>
          <p:nvPr>
            <p:ph/>
          </p:nvPr>
        </p:nvSpPr>
        <p:spPr>
          <a:xfrm>
            <a:off x="838080" y="1825560"/>
            <a:ext cx="10512000" cy="43477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data will be stored</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On-board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Cloud data storage</a:t>
            </a:r>
            <a:endParaRPr b="0" lang="en-IE" sz="24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Etc</a:t>
            </a:r>
            <a:endParaRPr b="0" lang="en-IE" sz="24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database will we be using</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Assuming we use MySQL, we must detail a schema for the database and give sample queries that will be used to process and query the data</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Data at Rest</a:t>
            </a:r>
            <a:endParaRPr b="0" lang="en-IE" sz="4400" spc="-1" strike="noStrike">
              <a:latin typeface="Arial"/>
            </a:endParaRPr>
          </a:p>
        </p:txBody>
      </p:sp>
      <p:sp>
        <p:nvSpPr>
          <p:cNvPr id="187" name="PlaceHolder 2"/>
          <p:cNvSpPr>
            <a:spLocks noGrp="1"/>
          </p:cNvSpPr>
          <p:nvPr>
            <p:ph/>
          </p:nvPr>
        </p:nvSpPr>
        <p:spPr>
          <a:xfrm>
            <a:off x="838080" y="1825560"/>
            <a:ext cx="10512000" cy="43477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Store on a secure cloud service</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Maybe wipe the onboard data once it has been sent, as it is only meant to be a backup</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1000" cy="11433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Security</a:t>
            </a:r>
            <a:endParaRPr b="0" lang="en-IE" sz="4400" spc="-1" strike="noStrike">
              <a:latin typeface="Arial"/>
            </a:endParaRPr>
          </a:p>
        </p:txBody>
      </p:sp>
      <p:sp>
        <p:nvSpPr>
          <p:cNvPr id="189" name=""/>
          <p:cNvSpPr/>
          <p:nvPr/>
        </p:nvSpPr>
        <p:spPr>
          <a:xfrm>
            <a:off x="360000" y="1440000"/>
            <a:ext cx="11518560" cy="395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Data will be transferred between the device, server and web/mobile client by HTTPS.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GET will only be used to retrieved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POST or PUT will be used to enter or update data.</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Sensitive data, such as medication information, will only be stored as encrypted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End to end encryption will be used to ensure only the user as access to sensitive data in a decrypted form.</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database will be stored on a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Only times to take medication and which specific box it is stored in will be stored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If sensor data is required to be stored locally due to an inability to communicate with the server, it will be wiped after the connection is reestablished and the updates are applied.</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69560" cy="114192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a:t>
            </a:r>
            <a:endParaRPr b="0" lang="en-IE" sz="4400" spc="-1" strike="noStrike">
              <a:latin typeface="Arial"/>
            </a:endParaRPr>
          </a:p>
        </p:txBody>
      </p:sp>
      <p:sp>
        <p:nvSpPr>
          <p:cNvPr id="167" name=""/>
          <p:cNvSpPr/>
          <p:nvPr/>
        </p:nvSpPr>
        <p:spPr>
          <a:xfrm>
            <a:off x="1080000" y="1800000"/>
            <a:ext cx="10257120" cy="4137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The primary database will be a mongodb database hosted on the AWS server. A secondary database will exist on the Rasberry Pi. This will contain enough data to be able to operate the pill box for a period of time if the connection to the server fails.</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Data Storage – Example Entries</a:t>
            </a:r>
            <a:endParaRPr b="0" lang="en-IE" sz="4400" spc="-1" strike="noStrike">
              <a:latin typeface="Arial"/>
            </a:endParaRPr>
          </a:p>
        </p:txBody>
      </p:sp>
      <p:pic>
        <p:nvPicPr>
          <p:cNvPr id="169" name="" descr=""/>
          <p:cNvPicPr/>
          <p:nvPr/>
        </p:nvPicPr>
        <p:blipFill>
          <a:blip r:embed="rId1"/>
          <a:stretch/>
        </p:blipFill>
        <p:spPr>
          <a:xfrm>
            <a:off x="810720" y="1260000"/>
            <a:ext cx="1529280" cy="5247360"/>
          </a:xfrm>
          <a:prstGeom prst="rect">
            <a:avLst/>
          </a:prstGeom>
          <a:ln w="0">
            <a:noFill/>
          </a:ln>
        </p:spPr>
      </p:pic>
      <p:sp>
        <p:nvSpPr>
          <p:cNvPr id="170" name=""/>
          <p:cNvSpPr txBox="1"/>
          <p:nvPr/>
        </p:nvSpPr>
        <p:spPr>
          <a:xfrm>
            <a:off x="2520000" y="1620000"/>
            <a:ext cx="1980000" cy="602280"/>
          </a:xfrm>
          <a:prstGeom prst="rect">
            <a:avLst/>
          </a:prstGeom>
          <a:noFill/>
          <a:ln w="0">
            <a:noFill/>
          </a:ln>
        </p:spPr>
        <p:txBody>
          <a:bodyPr lIns="90000" rIns="90000" tIns="45000" bIns="45000" anchor="t">
            <a:noAutofit/>
          </a:bodyPr>
          <a:p>
            <a:r>
              <a:rPr b="0" lang="en-IE" sz="1800" spc="-1" strike="noStrike">
                <a:latin typeface="Arial"/>
              </a:rPr>
              <a:t>User Entry on server</a:t>
            </a:r>
            <a:endParaRPr b="0" lang="en-IE" sz="1800" spc="-1" strike="noStrike">
              <a:latin typeface="Arial"/>
            </a:endParaRPr>
          </a:p>
        </p:txBody>
      </p:sp>
      <p:pic>
        <p:nvPicPr>
          <p:cNvPr id="171" name="" descr=""/>
          <p:cNvPicPr/>
          <p:nvPr/>
        </p:nvPicPr>
        <p:blipFill>
          <a:blip r:embed="rId2"/>
          <a:stretch/>
        </p:blipFill>
        <p:spPr>
          <a:xfrm>
            <a:off x="5462280" y="1598040"/>
            <a:ext cx="2637720" cy="2551680"/>
          </a:xfrm>
          <a:prstGeom prst="rect">
            <a:avLst/>
          </a:prstGeom>
          <a:ln w="0">
            <a:noFill/>
          </a:ln>
        </p:spPr>
      </p:pic>
      <p:sp>
        <p:nvSpPr>
          <p:cNvPr id="172" name=""/>
          <p:cNvSpPr txBox="1"/>
          <p:nvPr/>
        </p:nvSpPr>
        <p:spPr>
          <a:xfrm>
            <a:off x="8280000" y="1800000"/>
            <a:ext cx="2160000" cy="602280"/>
          </a:xfrm>
          <a:prstGeom prst="rect">
            <a:avLst/>
          </a:prstGeom>
          <a:noFill/>
          <a:ln w="0">
            <a:noFill/>
          </a:ln>
        </p:spPr>
        <p:txBody>
          <a:bodyPr lIns="90000" rIns="90000" tIns="45000" bIns="45000" anchor="t">
            <a:noAutofit/>
          </a:bodyPr>
          <a:p>
            <a:r>
              <a:rPr b="0" lang="en-IE" sz="1800" spc="-1" strike="noStrike">
                <a:latin typeface="Arial"/>
              </a:rPr>
              <a:t>Schedule stored on Rasberry Pi</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Gathering</a:t>
            </a:r>
            <a:endParaRPr b="0" lang="en-IE" sz="4400" spc="-1" strike="noStrike">
              <a:latin typeface="Arial"/>
            </a:endParaRPr>
          </a:p>
        </p:txBody>
      </p:sp>
      <p:sp>
        <p:nvSpPr>
          <p:cNvPr id="174" name="PlaceHolder 2"/>
          <p:cNvSpPr>
            <a:spLocks noGrp="1"/>
          </p:cNvSpPr>
          <p:nvPr>
            <p:ph/>
          </p:nvPr>
        </p:nvSpPr>
        <p:spPr>
          <a:xfrm>
            <a:off x="838080" y="1825560"/>
            <a:ext cx="10512000" cy="43477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IE" sz="2800" spc="-1" strike="noStrike">
                <a:solidFill>
                  <a:srgbClr val="000000"/>
                </a:solidFill>
                <a:latin typeface="WordVisi_MSFontService"/>
              </a:rPr>
              <a:t>include detail about the frequency with which each sensor can record a value and how the sensors work</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types of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much data are we gathering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Why do we need to gather this data</a:t>
            </a:r>
            <a:endParaRPr b="0" lang="en-IE" sz="2800" spc="-1" strike="noStrike">
              <a:latin typeface="Arial"/>
            </a:endParaRPr>
          </a:p>
          <a:p>
            <a:pPr>
              <a:lnSpc>
                <a:spcPct val="90000"/>
              </a:lnSpc>
              <a:spcBef>
                <a:spcPts val="1001"/>
              </a:spcBef>
              <a:buNone/>
            </a:pPr>
            <a:endParaRPr b="0" lang="en-IE"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69560" cy="114192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Switches</a:t>
            </a:r>
            <a:endParaRPr b="0" lang="en-IE" sz="4400" spc="-1" strike="noStrike">
              <a:latin typeface="Arial"/>
            </a:endParaRPr>
          </a:p>
        </p:txBody>
      </p:sp>
      <p:sp>
        <p:nvSpPr>
          <p:cNvPr id="176" name=""/>
          <p:cNvSpPr/>
          <p:nvPr/>
        </p:nvSpPr>
        <p:spPr>
          <a:xfrm>
            <a:off x="900000" y="1800000"/>
            <a:ext cx="10797120" cy="2647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Force Sensitive Resistor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Analog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Values between 0mV – 5000mV</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- 0mV reprensents no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- 5000mV represents a high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empty or has pills inside</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Micro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- 0v across an open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- 5v across a closed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open or closed</a:t>
            </a:r>
            <a:endParaRPr b="0" lang="en-IE" sz="1800" spc="-1" strike="noStrike">
              <a:latin typeface="Arial"/>
            </a:endParaRPr>
          </a:p>
        </p:txBody>
      </p:sp>
      <p:pic>
        <p:nvPicPr>
          <p:cNvPr id="177" name="" descr=""/>
          <p:cNvPicPr/>
          <p:nvPr/>
        </p:nvPicPr>
        <p:blipFill>
          <a:blip r:embed="rId1"/>
          <a:stretch/>
        </p:blipFill>
        <p:spPr>
          <a:xfrm>
            <a:off x="7560000" y="1416240"/>
            <a:ext cx="4021200" cy="2857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69560" cy="114192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User</a:t>
            </a:r>
            <a:endParaRPr b="0" lang="en-IE" sz="4400" spc="-1" strike="noStrike">
              <a:latin typeface="Arial"/>
            </a:endParaRPr>
          </a:p>
        </p:txBody>
      </p:sp>
      <p:sp>
        <p:nvSpPr>
          <p:cNvPr id="179" name=""/>
          <p:cNvSpPr/>
          <p:nvPr/>
        </p:nvSpPr>
        <p:spPr>
          <a:xfrm>
            <a:off x="540000" y="1620000"/>
            <a:ext cx="11157480" cy="1879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email</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Password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create a user account</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Medication details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assist in refilling the boxes and to create medication histories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Time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send notifications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see when a box was opened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record missed doeses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Data Processing</a:t>
            </a:r>
            <a:endParaRPr b="0" lang="en-IE" sz="4400" spc="-1" strike="noStrike">
              <a:latin typeface="Arial"/>
            </a:endParaRPr>
          </a:p>
        </p:txBody>
      </p:sp>
      <p:sp>
        <p:nvSpPr>
          <p:cNvPr id="181" name="PlaceHolder 2"/>
          <p:cNvSpPr>
            <a:spLocks noGrp="1"/>
          </p:cNvSpPr>
          <p:nvPr>
            <p:ph/>
          </p:nvPr>
        </p:nvSpPr>
        <p:spPr>
          <a:xfrm>
            <a:off x="838080" y="1825560"/>
            <a:ext cx="10512000" cy="43477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Where is the data processed</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What is the end result of data processing</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How CRON fits into the process</a:t>
            </a:r>
            <a:endParaRPr b="0" lang="en-IE" sz="2800" spc="-1" strike="noStrike">
              <a:latin typeface="Arial"/>
            </a:endParaRPr>
          </a:p>
          <a:p>
            <a:pPr lvl="1" marL="685800" indent="-228600">
              <a:lnSpc>
                <a:spcPct val="90000"/>
              </a:lnSpc>
              <a:spcBef>
                <a:spcPts val="499"/>
              </a:spcBef>
              <a:buClr>
                <a:srgbClr val="000000"/>
              </a:buClr>
              <a:buFont typeface="Arial"/>
              <a:buChar char="•"/>
            </a:pPr>
            <a:r>
              <a:rPr b="0" lang="en-GB" sz="2400" spc="-1" strike="noStrike">
                <a:solidFill>
                  <a:srgbClr val="000000"/>
                </a:solidFill>
                <a:latin typeface="Calibri"/>
              </a:rPr>
              <a:t>List the cron jobs that will be run</a:t>
            </a:r>
            <a:endParaRPr b="0" lang="en-IE"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0280" cy="11426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Processing</a:t>
            </a:r>
            <a:endParaRPr b="0" lang="en-IE" sz="4400" spc="-1" strike="noStrike">
              <a:latin typeface="Arial"/>
            </a:endParaRPr>
          </a:p>
        </p:txBody>
      </p:sp>
      <p:sp>
        <p:nvSpPr>
          <p:cNvPr id="183" name=""/>
          <p:cNvSpPr/>
          <p:nvPr/>
        </p:nvSpPr>
        <p:spPr>
          <a:xfrm>
            <a:off x="720000" y="1620000"/>
            <a:ext cx="11157840" cy="856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Sensor data will be processed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and medication history will be process on the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will be sent to the users’ devices by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edited on the web client before being sent to AWS server.</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 will be processed to record if medication was taking on time, a dose was missed and if the medication box will require a refill.</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A CRON job will be running to restart the program if it has stopped.</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2000" cy="1321920"/>
          </a:xfrm>
          <a:prstGeom prst="rect">
            <a:avLst/>
          </a:prstGeom>
          <a:noFill/>
          <a:ln w="0">
            <a:noFill/>
          </a:ln>
        </p:spPr>
        <p:txBody>
          <a:bodyPr lIns="90000" rIns="90000" tIns="45000" bIns="45000" anchor="ctr">
            <a:noAutofit/>
          </a:bodyPr>
          <a:p>
            <a:pPr>
              <a:lnSpc>
                <a:spcPct val="90000"/>
              </a:lnSpc>
              <a:buNone/>
            </a:pPr>
            <a:r>
              <a:rPr b="0" lang="en-GB" sz="4400" spc="-1" strike="noStrike">
                <a:solidFill>
                  <a:srgbClr val="000000"/>
                </a:solidFill>
                <a:latin typeface="Calibri Light"/>
              </a:rPr>
              <a:t>Security of Transmitted Data</a:t>
            </a:r>
            <a:endParaRPr b="0" lang="en-IE" sz="4400" spc="-1" strike="noStrike">
              <a:latin typeface="Arial"/>
            </a:endParaRPr>
          </a:p>
        </p:txBody>
      </p:sp>
      <p:sp>
        <p:nvSpPr>
          <p:cNvPr id="185" name="PlaceHolder 2"/>
          <p:cNvSpPr>
            <a:spLocks noGrp="1"/>
          </p:cNvSpPr>
          <p:nvPr>
            <p:ph/>
          </p:nvPr>
        </p:nvSpPr>
        <p:spPr>
          <a:xfrm>
            <a:off x="838080" y="1825560"/>
            <a:ext cx="10512000" cy="434772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e.g Using POST instead of GET</a:t>
            </a:r>
            <a:endParaRPr b="0" lang="en-IE" sz="2800" spc="-1" strike="noStrike">
              <a:latin typeface="Arial"/>
            </a:endParaRPr>
          </a:p>
          <a:p>
            <a:pPr marL="228600" indent="-228600">
              <a:lnSpc>
                <a:spcPct val="90000"/>
              </a:lnSpc>
              <a:spcBef>
                <a:spcPts val="1001"/>
              </a:spcBef>
              <a:buClr>
                <a:srgbClr val="000000"/>
              </a:buClr>
              <a:buFont typeface="Arial"/>
              <a:buChar char="•"/>
            </a:pPr>
            <a:r>
              <a:rPr b="0" lang="en-GB" sz="2800" spc="-1" strike="noStrike">
                <a:solidFill>
                  <a:srgbClr val="000000"/>
                </a:solidFill>
                <a:latin typeface="Calibri"/>
              </a:rPr>
              <a:t>Make sure the data can’t be intercepted with something like wireshark</a:t>
            </a:r>
            <a:endParaRPr b="0" lang="en-IE"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293</TotalTime>
  <Application>LibreOffice/7.3.7.2$Linux_X86_64 LibreOffice_project/30$Build-2</Application>
  <AppVersion>15.0000</AppVersion>
  <Words>450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2023-10-15T22:16:48Z</dcterms:created>
  <dc:creator>Cian Ashby</dc:creator>
  <dc:description/>
  <dc:language>en-IE</dc:language>
  <cp:lastModifiedBy/>
  <dcterms:modified xsi:type="dcterms:W3CDTF">2023-10-28T18:02:33Z</dcterms:modified>
  <cp:revision>12</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