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Z1_(computer)" TargetMode="External"/><Relationship Id="rId3" Type="http://schemas.openxmlformats.org/officeDocument/2006/relationships/hyperlink" Target="https://en.wikipedia.org/wiki/Z1_(computer)" TargetMode="External"/><Relationship Id="rId4" Type="http://schemas.openxmlformats.org/officeDocument/2006/relationships/hyperlink" Target="https://en.wikipedia.org/wiki/Propositional_calculus" TargetMode="External"/><Relationship Id="rId9" Type="http://schemas.openxmlformats.org/officeDocument/2006/relationships/hyperlink" Target="https://en.wikipedia.org/wiki/Plankalk%C3%BCl#cite_note-6" TargetMode="External"/><Relationship Id="rId5" Type="http://schemas.openxmlformats.org/officeDocument/2006/relationships/hyperlink" Target="https://en.wikipedia.org/wiki/Propositional_calculus" TargetMode="External"/><Relationship Id="rId6" Type="http://schemas.openxmlformats.org/officeDocument/2006/relationships/hyperlink" Target="https://en.wikipedia.org/wiki/Plankalk%C3%BCl#cite_note-FOOTNOTERojasG%C3%B6ktekinFriedlandKr%C3%BCger20043-5" TargetMode="External"/><Relationship Id="rId7" Type="http://schemas.openxmlformats.org/officeDocument/2006/relationships/hyperlink" Target="https://en.wikipedia.org/wiki/Turing-complete" TargetMode="External"/><Relationship Id="rId8" Type="http://schemas.openxmlformats.org/officeDocument/2006/relationships/hyperlink" Target="https://en.wikipedia.org/wiki/Turing-complet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37c9b8c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37c9b8c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7c9b8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7c9b8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37c9b8c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37c9b8c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37c9b8c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37c9b8c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After finishing the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Z1</a:t>
            </a:r>
            <a:r>
              <a:rPr lang="en-GB">
                <a:solidFill>
                  <a:schemeClr val="dk1"/>
                </a:solidFill>
              </a:rPr>
              <a:t> in 1938, Zuse discovered that the calculus he had independently devised already existed and was known as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propositional calculus</a:t>
            </a:r>
            <a:r>
              <a:rPr lang="en-GB">
                <a:solidFill>
                  <a:schemeClr val="dk1"/>
                </a:solidFill>
              </a:rPr>
              <a:t>.</a:t>
            </a:r>
            <a:r>
              <a:rPr baseline="30000" lang="en-GB" u="sng">
                <a:solidFill>
                  <a:schemeClr val="hlink"/>
                </a:solidFill>
                <a:hlinkClick r:id="rId6"/>
              </a:rPr>
              <a:t>[5]</a:t>
            </a:r>
            <a:r>
              <a:rPr lang="en-GB">
                <a:solidFill>
                  <a:schemeClr val="dk1"/>
                </a:solidFill>
              </a:rPr>
              <a:t> What Zuse had in mind, however, needed to be much more powerful (propositional calculus is not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Turing-complete</a:t>
            </a:r>
            <a:r>
              <a:rPr lang="en-GB">
                <a:solidFill>
                  <a:schemeClr val="dk1"/>
                </a:solidFill>
              </a:rPr>
              <a:t> and is not able to describe even simple arithmetic calculations</a:t>
            </a:r>
            <a:r>
              <a:rPr baseline="30000" lang="en-GB" u="sng">
                <a:solidFill>
                  <a:schemeClr val="hlink"/>
                </a:solidFill>
                <a:hlinkClick r:id="rId9"/>
              </a:rPr>
              <a:t>[6]</a:t>
            </a:r>
            <a:r>
              <a:rPr lang="en-GB">
                <a:solidFill>
                  <a:schemeClr val="dk1"/>
                </a:solidFill>
              </a:rPr>
              <a:t>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37c9b8ce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37c9b8c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c20d27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c20d27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the further data types are composite, and build up from primitive by means of "arrays" and "records"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7c9b8ce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7c9b8ce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37c9b8ce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37c9b8ce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built the first computer, the first ever high level programming language, all during ww2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37c9b8ce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37c9b8ce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“Plankal-cool”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First Ever Programming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568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Konrad Zuse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22 June 1910 – 18 December 1995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German Civil Engineer, Computer Scientist</a:t>
            </a:r>
            <a:br>
              <a:rPr lang="en-GB"/>
            </a:br>
            <a:r>
              <a:rPr lang="en-GB"/>
              <a:t>and Inventor.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Worked in an aircraft factory where he had to</a:t>
            </a:r>
            <a:br>
              <a:rPr lang="en-GB"/>
            </a:br>
            <a:r>
              <a:rPr lang="en-GB"/>
              <a:t>do many routine calculations by hand.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 the </a:t>
            </a:r>
            <a:r>
              <a:rPr b="1" lang="en-GB"/>
              <a:t>first </a:t>
            </a:r>
            <a:r>
              <a:rPr lang="en-GB"/>
              <a:t>programmable computer (1941)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Z1 contained some 30,000 metal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original blueprints destroyed by a British air raid.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“Zuse completed his work entirely independently </a:t>
            </a:r>
            <a:br>
              <a:rPr lang="en-GB"/>
            </a:br>
            <a:r>
              <a:rPr lang="en-GB"/>
              <a:t>of other leading computer scientists</a:t>
            </a:r>
            <a:br>
              <a:rPr lang="en-GB"/>
            </a:br>
            <a:r>
              <a:rPr lang="en-GB"/>
              <a:t> and mathematicians of his day.”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075" y="1017725"/>
            <a:ext cx="2918225" cy="33384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first ever programming language?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7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Working in machine code was too complicated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PhD Thesis years ahead of its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comes the first ever high-level programming language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3C78D8"/>
                </a:solidFill>
              </a:rPr>
              <a:t>Plankalkül</a:t>
            </a:r>
            <a:endParaRPr sz="4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3827800"/>
            <a:ext cx="4610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Designed during 1942-1945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Chess Engine ‘example’ 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00" y="359950"/>
            <a:ext cx="3600225" cy="395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649" y="1350900"/>
            <a:ext cx="4941875" cy="218361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Plankalkül?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Plankalkül is a </a:t>
            </a:r>
            <a:r>
              <a:rPr lang="en-GB" sz="1550">
                <a:solidFill>
                  <a:srgbClr val="CC0000"/>
                </a:solidFill>
              </a:rPr>
              <a:t>typed high-level imperative</a:t>
            </a:r>
            <a:r>
              <a:rPr lang="en-GB" sz="1550"/>
              <a:t> programming language.</a:t>
            </a:r>
            <a:br>
              <a:rPr lang="en-GB" sz="1550"/>
            </a:b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Programs are reusable functions, and functions are not recursive.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Variables are local to functions (programs).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Fundamental data types are arrays and tuples of arrays, but there are also floating point, fixed point, complex numbers; records; hierarchical data structures; list of pairs.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There is no GOTO construct</a:t>
            </a:r>
            <a:br>
              <a:rPr lang="en-GB" sz="1550"/>
            </a:b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Assignment operation (e.g.: V1 + V2 =&gt; R1).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Conditional statement (e.g.: V1 = V2 =&gt; R1. This means: Compare the variables V1 and V2: If they are identical then assign the value true to R1, otherwise assign the value false.</a:t>
            </a:r>
            <a:br>
              <a:rPr lang="en-GB" sz="1550"/>
            </a:b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Possibility for defining sub-programs and loops.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Logical operations (predicate logic and Boolean algebra).</a:t>
            </a:r>
            <a:endParaRPr sz="15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1789413"/>
            <a:ext cx="75533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711200" y="811250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Single primitive type (bit / boolean) = S0</a:t>
            </a:r>
            <a:endParaRPr sz="15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World!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475" y="1774828"/>
            <a:ext cx="7339050" cy="19406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03500" y="45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summary - </a:t>
            </a:r>
            <a:r>
              <a:rPr lang="en-GB"/>
              <a:t>Zeus</a:t>
            </a:r>
            <a:r>
              <a:rPr lang="en-GB"/>
              <a:t> was pretty </a:t>
            </a:r>
            <a:r>
              <a:rPr lang="en-GB"/>
              <a:t>kül</a:t>
            </a:r>
            <a:r>
              <a:rPr lang="en-GB"/>
              <a:t>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0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Developed the first known formal system of algorithm notation capable of handling branches and loops.</a:t>
            </a:r>
            <a:br>
              <a:rPr lang="en-GB" sz="1550"/>
            </a:b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/>
              <a:t>Zuse discovered that the calculus he had</a:t>
            </a:r>
            <a:r>
              <a:rPr b="1" lang="en-GB"/>
              <a:t> independently</a:t>
            </a:r>
            <a:r>
              <a:rPr lang="en-GB"/>
              <a:t> devised already existed and was known as p</a:t>
            </a:r>
            <a:r>
              <a:rPr b="1" lang="en-GB"/>
              <a:t>ropositional calculus.</a:t>
            </a:r>
            <a:br>
              <a:rPr b="1" lang="en-GB"/>
            </a:b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 never got to finish his chess program..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6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“In 1945, Zuse described Plankalkül in an unpublished book... </a:t>
            </a:r>
            <a:br>
              <a:rPr lang="en-GB" sz="2500"/>
            </a:br>
            <a:br>
              <a:rPr lang="en-GB" sz="2500"/>
            </a:br>
            <a:endParaRPr baseline="30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735150" y="3289600"/>
            <a:ext cx="76737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dk2"/>
                </a:solidFill>
              </a:rPr>
              <a:t>The </a:t>
            </a:r>
            <a:r>
              <a:rPr b="1" lang="en-GB" sz="2500" u="sng">
                <a:solidFill>
                  <a:schemeClr val="dk2"/>
                </a:solidFill>
              </a:rPr>
              <a:t>collapse of Nazi Germany, however,</a:t>
            </a:r>
            <a:r>
              <a:rPr lang="en-GB" sz="2500">
                <a:solidFill>
                  <a:schemeClr val="dk2"/>
                </a:solidFill>
              </a:rPr>
              <a:t> prevented him from submitting his manuscript.”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