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20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1AAA4-F3AB-9E45-8E0E-F830324FBE70}" type="datetimeFigureOut">
              <a:rPr kumimoji="1" lang="zh-CN" altLang="en-US" smtClean="0"/>
              <a:t>18/11/19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7AE05-67EA-1F4C-93EC-9CE03E4C66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56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7AE05-67EA-1F4C-93EC-9CE03E4C66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95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48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48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29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0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63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4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92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6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7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53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2FE4-AAE6-4048-9881-6B110F7BB560}" type="datetimeFigureOut">
              <a:rPr kumimoji="1" lang="zh-CN" altLang="en-US" smtClean="0"/>
              <a:t>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8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w.sysu.edu.cn:800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1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335973" y="7212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1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做不出</a:t>
            </a:r>
            <a:r>
              <a:rPr kumimoji="1" lang="zh-CN" altLang="en-US" dirty="0" smtClean="0"/>
              <a:t>放弃该题，</a:t>
            </a:r>
            <a:r>
              <a:rPr kumimoji="1" lang="zh-CN" altLang="en-US" dirty="0" smtClean="0"/>
              <a:t>继续做下一题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放弃后将没有机会再做该题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68" y="2743416"/>
            <a:ext cx="5481297" cy="4086565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6935813" y="5899220"/>
            <a:ext cx="541606" cy="453885"/>
          </a:xfrm>
          <a:prstGeom prst="wedgeEllipseCallout">
            <a:avLst>
              <a:gd name="adj1" fmla="val 87057"/>
              <a:gd name="adj2" fmla="val 9581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6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查看排行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67" y="2865275"/>
            <a:ext cx="4737100" cy="2692400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5179517" y="2865275"/>
            <a:ext cx="541606" cy="453885"/>
          </a:xfrm>
          <a:prstGeom prst="wedgeEllipseCallout">
            <a:avLst>
              <a:gd name="adj1" fmla="val 87057"/>
              <a:gd name="adj2" fmla="val 9581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10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一个数据库包含多个表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数据库：</a:t>
            </a:r>
            <a:r>
              <a:rPr kumimoji="1" lang="en-US" altLang="zh-CN" dirty="0" err="1" smtClean="0"/>
              <a:t>db</a:t>
            </a:r>
            <a:r>
              <a:rPr kumimoji="1" lang="en-US" altLang="zh-CN" dirty="0" smtClean="0"/>
              <a:t>/activity_1.c</a:t>
            </a:r>
          </a:p>
          <a:p>
            <a:pPr lvl="1"/>
            <a:r>
              <a:rPr kumimoji="1" lang="zh-CN" altLang="en-US" dirty="0" smtClean="0"/>
              <a:t>每个表包含多个记录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每个记录有多个属性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db</a:t>
            </a:r>
            <a:r>
              <a:rPr kumimoji="1" lang="en-US" altLang="zh-CN" dirty="0" smtClean="0"/>
              <a:t>/activity_1.c</a:t>
            </a:r>
            <a:r>
              <a:rPr kumimoji="1" lang="zh-CN" altLang="en-US" dirty="0" smtClean="0"/>
              <a:t>中的定义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用一个</a:t>
            </a:r>
            <a:r>
              <a:rPr kumimoji="1" lang="en-US" altLang="zh-CN" dirty="0" smtClean="0"/>
              <a:t>structure</a:t>
            </a:r>
            <a:r>
              <a:rPr kumimoji="1" lang="zh-CN" altLang="en-US" dirty="0" smtClean="0"/>
              <a:t>来定义每个记录的属性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T_student</a:t>
            </a:r>
            <a:r>
              <a:rPr kumimoji="1" lang="en-US" altLang="zh-CN" dirty="0" smtClean="0"/>
              <a:t> {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</a:t>
            </a:r>
            <a:r>
              <a:rPr kumimoji="1" lang="en-US" altLang="zh-CN" dirty="0" err="1" smtClean="0"/>
              <a:t>student_id</a:t>
            </a:r>
            <a:r>
              <a:rPr kumimoji="1" lang="en-US" altLang="zh-CN" dirty="0" smtClean="0"/>
              <a:t>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char </a:t>
            </a:r>
            <a:r>
              <a:rPr kumimoji="1" lang="en-US" altLang="zh-CN" dirty="0" err="1" smtClean="0"/>
              <a:t>last_name</a:t>
            </a:r>
            <a:r>
              <a:rPr kumimoji="1" lang="en-US" altLang="zh-CN" dirty="0" smtClean="0"/>
              <a:t>[9];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char </a:t>
            </a:r>
            <a:r>
              <a:rPr kumimoji="1" lang="en-US" altLang="zh-CN" dirty="0" err="1" smtClean="0"/>
              <a:t>first_name</a:t>
            </a:r>
            <a:r>
              <a:rPr kumimoji="1" lang="en-US" altLang="zh-CN" dirty="0" smtClean="0"/>
              <a:t>[8];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age;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char sex[2];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major;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advisor;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char </a:t>
            </a:r>
            <a:r>
              <a:rPr kumimoji="1" lang="en-US" altLang="zh-CN" dirty="0" err="1" smtClean="0"/>
              <a:t>city_code</a:t>
            </a:r>
            <a:r>
              <a:rPr kumimoji="1" lang="en-US" altLang="zh-CN" dirty="0" smtClean="0"/>
              <a:t>[4];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};</a:t>
            </a:r>
          </a:p>
          <a:p>
            <a:pPr marL="914400" lvl="2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584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742950" lvl="2" indent="-342900"/>
            <a:r>
              <a:rPr kumimoji="1" lang="en-US" altLang="zh-CN" dirty="0" err="1" smtClean="0"/>
              <a:t>db</a:t>
            </a:r>
            <a:r>
              <a:rPr kumimoji="1" lang="en-US" altLang="zh-CN" dirty="0" smtClean="0"/>
              <a:t>/activity_1.c</a:t>
            </a:r>
            <a:r>
              <a:rPr kumimoji="1" lang="zh-CN" altLang="en-US" dirty="0" smtClean="0"/>
              <a:t>中的定义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用一个结构体的数组来给出一个表的数据</a:t>
            </a:r>
            <a:endParaRPr kumimoji="1" lang="en-US" altLang="zh-CN" dirty="0" smtClean="0"/>
          </a:p>
          <a:p>
            <a:pPr marL="1371600" lvl="3" indent="0">
              <a:buNone/>
            </a:pPr>
            <a:r>
              <a:rPr kumimoji="1" lang="mr-IN" altLang="zh-CN" dirty="0" smtClean="0"/>
              <a:t>struct T_student</a:t>
            </a:r>
          </a:p>
          <a:p>
            <a:pPr marL="1371600" lvl="3" indent="0">
              <a:buNone/>
            </a:pPr>
            <a:r>
              <a:rPr kumimoji="1" lang="mr-IN" altLang="zh-CN" dirty="0" smtClean="0"/>
              <a:t>student</a:t>
            </a:r>
            <a:r>
              <a:rPr kumimoji="1" lang="en-US" altLang="zh-CN" dirty="0" smtClean="0"/>
              <a:t>[] =</a:t>
            </a:r>
            <a:r>
              <a:rPr kumimoji="1" lang="mr-IN" altLang="zh-CN" dirty="0" smtClean="0"/>
              <a:t> {</a:t>
            </a:r>
          </a:p>
          <a:p>
            <a:pPr marL="1371600" lvl="3" indent="0">
              <a:buNone/>
            </a:pPr>
            <a:r>
              <a:rPr kumimoji="1" lang="mr-IN" altLang="zh-CN" dirty="0" smtClean="0"/>
              <a:t>	{ 1001,    "Smith",   "Linda", 18, "F", 600, 1121, "BAL" },</a:t>
            </a:r>
          </a:p>
          <a:p>
            <a:pPr marL="1371600" lvl="3" indent="0">
              <a:buNone/>
            </a:pPr>
            <a:r>
              <a:rPr kumimoji="1" lang="mr-IN" altLang="zh-CN" dirty="0" smtClean="0"/>
              <a:t>	{ 1002,      "Kim",   "Tracy", 19, "F", 600, 7712, "HKG" },</a:t>
            </a:r>
          </a:p>
          <a:p>
            <a:pPr marL="1371600" lvl="3" indent="0">
              <a:buNone/>
            </a:pPr>
            <a:r>
              <a:rPr kumimoji="1" lang="mr-IN" altLang="zh-CN" dirty="0" smtClean="0"/>
              <a:t>	{ 1003,    "Jones",  "Shiela", 21, "F", 600, 7792, "WAS" },</a:t>
            </a:r>
          </a:p>
          <a:p>
            <a:pPr marL="1371600" lvl="3" indent="0">
              <a:buNone/>
            </a:pPr>
            <a:r>
              <a:rPr kumimoji="1" lang="mr-IN" altLang="zh-CN" dirty="0" smtClean="0"/>
              <a:t>	{ 1004,    "Kumar",  "Dinesh", 20, "M", 600, 8423, "CHI" },</a:t>
            </a:r>
          </a:p>
          <a:p>
            <a:pPr marL="1371600" lvl="3" indent="0">
              <a:buNone/>
            </a:pPr>
            <a:r>
              <a:rPr kumimoji="1" lang="mr-IN" altLang="zh-CN" dirty="0" smtClean="0"/>
              <a:t>	{ 1005,  "Gompers",    "Paul", 26, "M", 600, 1121, "YYZ" },</a:t>
            </a:r>
          </a:p>
          <a:p>
            <a:pPr marL="1371600" lvl="3" indent="0">
              <a:buNone/>
            </a:pPr>
            <a:r>
              <a:rPr kumimoji="1" lang="mr-IN" altLang="zh-CN" dirty="0" smtClean="0"/>
              <a:t>	{ 1006,  "Schultz",    "Andy", 18, "M", 600, 1148, "BAL" },</a:t>
            </a:r>
          </a:p>
          <a:p>
            <a:pPr marL="1371600" lvl="3" indent="0">
              <a:buNone/>
            </a:pPr>
            <a:r>
              <a:rPr kumimoji="1" lang="mr-IN" altLang="zh-CN" dirty="0" smtClean="0"/>
              <a:t>	…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访问第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个记录的</a:t>
            </a:r>
            <a:r>
              <a:rPr kumimoji="1" lang="en-US" altLang="zh-CN" dirty="0" err="1" smtClean="0"/>
              <a:t>last_name</a:t>
            </a:r>
            <a:endParaRPr kumimoji="1" lang="en-US" altLang="zh-CN" dirty="0" smtClean="0"/>
          </a:p>
          <a:p>
            <a:pPr lvl="3"/>
            <a:r>
              <a:rPr kumimoji="1" lang="en-US" altLang="zh-CN" dirty="0"/>
              <a:t>s</a:t>
            </a:r>
            <a:r>
              <a:rPr kumimoji="1" lang="mr-IN" altLang="zh-CN" dirty="0" smtClean="0"/>
              <a:t>tudent</a:t>
            </a:r>
            <a:r>
              <a:rPr kumimoji="1" lang="en-US" altLang="zh-CN" dirty="0" smtClean="0"/>
              <a:t>[0].</a:t>
            </a:r>
            <a:r>
              <a:rPr kumimoji="1" lang="en-US" altLang="zh-CN" dirty="0" err="1" smtClean="0"/>
              <a:t>last_name</a:t>
            </a:r>
            <a:endParaRPr kumimoji="1" lang="en-US" altLang="zh-CN" dirty="0" smtClean="0"/>
          </a:p>
          <a:p>
            <a:pPr marL="1371600" lvl="3" indent="0">
              <a:buNone/>
            </a:pP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60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Relational database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7648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外键</a:t>
            </a:r>
            <a:r>
              <a:rPr kumimoji="1" lang="en-US" altLang="zh-CN" dirty="0" smtClean="0"/>
              <a:t> (foreign key)</a:t>
            </a:r>
          </a:p>
          <a:p>
            <a:pPr lvl="1"/>
            <a:r>
              <a:rPr kumimoji="1" lang="zh-CN" altLang="en-US" dirty="0" smtClean="0"/>
              <a:t>当一个记录的属性是另一个记录的时候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T_participates_in</a:t>
            </a:r>
            <a:r>
              <a:rPr kumimoji="1" lang="en-US" altLang="zh-CN" dirty="0" smtClean="0"/>
              <a:t> {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</a:t>
            </a:r>
            <a:r>
              <a:rPr kumimoji="1" lang="en-US" altLang="zh-CN" dirty="0" err="1" smtClean="0"/>
              <a:t>student_id</a:t>
            </a:r>
            <a:r>
              <a:rPr kumimoji="1" lang="en-US" altLang="zh-CN" dirty="0" smtClean="0"/>
              <a:t>;	// --&gt; </a:t>
            </a:r>
            <a:r>
              <a:rPr kumimoji="1" lang="en-US" altLang="zh-CN" dirty="0" err="1" smtClean="0"/>
              <a:t>student.student_id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smtClean="0"/>
              <a:t>	double </a:t>
            </a:r>
            <a:r>
              <a:rPr kumimoji="1" lang="en-US" altLang="zh-CN" dirty="0" err="1" smtClean="0"/>
              <a:t>activity_id</a:t>
            </a:r>
            <a:r>
              <a:rPr kumimoji="1" lang="en-US" altLang="zh-CN" dirty="0" smtClean="0"/>
              <a:t>;	// --&gt; </a:t>
            </a:r>
            <a:r>
              <a:rPr kumimoji="1" lang="en-US" altLang="zh-CN" dirty="0" err="1" smtClean="0"/>
              <a:t>activity.activity_id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smtClean="0"/>
              <a:t>};</a:t>
            </a:r>
          </a:p>
          <a:p>
            <a:pPr marL="914400" lvl="2" indent="0">
              <a:buNone/>
            </a:pP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T_student</a:t>
            </a:r>
            <a:r>
              <a:rPr kumimoji="1" lang="en-US" altLang="zh-CN" dirty="0" smtClean="0"/>
              <a:t> {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</a:t>
            </a:r>
            <a:r>
              <a:rPr kumimoji="1" lang="en-US" altLang="zh-CN" dirty="0" err="1" smtClean="0"/>
              <a:t>student_id</a:t>
            </a:r>
            <a:r>
              <a:rPr kumimoji="1" lang="en-US" altLang="zh-CN" dirty="0" smtClean="0"/>
              <a:t>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char </a:t>
            </a:r>
            <a:r>
              <a:rPr kumimoji="1" lang="en-US" altLang="zh-CN" dirty="0" err="1" smtClean="0"/>
              <a:t>last_name</a:t>
            </a:r>
            <a:r>
              <a:rPr kumimoji="1" lang="en-US" altLang="zh-CN" dirty="0" smtClean="0"/>
              <a:t>[9];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char </a:t>
            </a:r>
            <a:r>
              <a:rPr kumimoji="1" lang="en-US" altLang="zh-CN" dirty="0" err="1" smtClean="0"/>
              <a:t>first_name</a:t>
            </a:r>
            <a:r>
              <a:rPr kumimoji="1" lang="en-US" altLang="zh-CN" dirty="0" smtClean="0"/>
              <a:t>[8];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age;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char sex[2];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major;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advisor;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char </a:t>
            </a:r>
            <a:r>
              <a:rPr kumimoji="1" lang="en-US" altLang="zh-CN" dirty="0" err="1" smtClean="0"/>
              <a:t>city_code</a:t>
            </a:r>
            <a:r>
              <a:rPr kumimoji="1" lang="en-US" altLang="zh-CN" dirty="0" smtClean="0"/>
              <a:t>[4];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};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4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http://ecw.sysu.edu.cn:8000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用户名：你的中文名字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初始密码：</a:t>
            </a:r>
            <a:r>
              <a:rPr kumimoji="1" lang="en-US" altLang="zh-CN" dirty="0" smtClean="0"/>
              <a:t>1234</a:t>
            </a:r>
          </a:p>
          <a:p>
            <a:pPr lvl="2"/>
            <a:r>
              <a:rPr kumimoji="1" lang="zh-CN" altLang="en-US" dirty="0" smtClean="0"/>
              <a:t>请登录后立即修改密码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修改密码后务必牢记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43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点击</a:t>
            </a:r>
            <a:r>
              <a:rPr kumimoji="1" lang="zh-CN" altLang="en-US" dirty="0"/>
              <a:t>左面的“</a:t>
            </a:r>
            <a:r>
              <a:rPr kumimoji="1" lang="zh-CN" altLang="en-US" dirty="0" smtClean="0"/>
              <a:t>完成题目”开始做题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13" y="2245363"/>
            <a:ext cx="5274032" cy="4391349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1031907" y="3458767"/>
            <a:ext cx="541606" cy="453885"/>
          </a:xfrm>
          <a:prstGeom prst="wedgeEllipseCallout">
            <a:avLst>
              <a:gd name="adj1" fmla="val 87057"/>
              <a:gd name="adj2" fmla="val 9581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28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点击数据库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查看数据</a:t>
            </a:r>
            <a:r>
              <a:rPr kumimoji="1" lang="zh-CN" altLang="en-US" dirty="0" smtClean="0"/>
              <a:t>库</a:t>
            </a:r>
            <a:r>
              <a:rPr kumimoji="1" lang="zh-CN" altLang="en-US" dirty="0" smtClean="0"/>
              <a:t>关系图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609" y="1417638"/>
            <a:ext cx="3492500" cy="156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72" y="2979738"/>
            <a:ext cx="4018499" cy="3317664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5930631" y="1600200"/>
            <a:ext cx="541606" cy="453885"/>
          </a:xfrm>
          <a:prstGeom prst="wedgeEllipseCallout">
            <a:avLst>
              <a:gd name="adj1" fmla="val 87057"/>
              <a:gd name="adj2" fmla="val 9581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22403" y="3356707"/>
            <a:ext cx="2063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 </a:t>
            </a:r>
            <a:r>
              <a:rPr kumimoji="1" lang="zh-CN" altLang="en-US" dirty="0" smtClean="0"/>
              <a:t>表示</a:t>
            </a:r>
            <a:r>
              <a:rPr kumimoji="1" lang="en-US" altLang="zh-CN" dirty="0" smtClean="0"/>
              <a:t> number</a:t>
            </a:r>
          </a:p>
          <a:p>
            <a:r>
              <a:rPr kumimoji="1" lang="en-US" altLang="zh-CN" dirty="0" smtClean="0"/>
              <a:t>T </a:t>
            </a:r>
            <a:r>
              <a:rPr kumimoji="1" lang="zh-CN" altLang="en-US" dirty="0" smtClean="0"/>
              <a:t>表示</a:t>
            </a:r>
            <a:r>
              <a:rPr kumimoji="1" lang="en-US" altLang="zh-CN" dirty="0" smtClean="0"/>
              <a:t> text</a:t>
            </a:r>
          </a:p>
          <a:p>
            <a:r>
              <a:rPr kumimoji="1" lang="zh-CN" altLang="en-US" dirty="0" smtClean="0"/>
              <a:t>红色表示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主键</a:t>
            </a:r>
            <a:endParaRPr kumimoji="1" lang="en-US" altLang="zh-CN" dirty="0" smtClean="0"/>
          </a:p>
          <a:p>
            <a:r>
              <a:rPr kumimoji="1" lang="zh-CN" altLang="en-US" dirty="0" smtClean="0"/>
              <a:t>蓝色表示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外键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11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点击数据库框查看数据库内容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50" y="2315325"/>
            <a:ext cx="5298542" cy="4206164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817877" y="2427083"/>
            <a:ext cx="541606" cy="453885"/>
          </a:xfrm>
          <a:prstGeom prst="wedgeEllipseCallout">
            <a:avLst>
              <a:gd name="adj1" fmla="val 202827"/>
              <a:gd name="adj2" fmla="val -1751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13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运行程序，</a:t>
            </a:r>
            <a:r>
              <a:rPr kumimoji="1" lang="zh-CN" altLang="en-US" dirty="0" smtClean="0"/>
              <a:t>做对后进入下一题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76" y="2318010"/>
            <a:ext cx="5773799" cy="4539990"/>
          </a:xfrm>
          <a:prstGeom prst="rect">
            <a:avLst/>
          </a:prstGeom>
        </p:spPr>
      </p:pic>
      <p:sp>
        <p:nvSpPr>
          <p:cNvPr id="9" name="椭圆形标注 8"/>
          <p:cNvSpPr/>
          <p:nvPr/>
        </p:nvSpPr>
        <p:spPr>
          <a:xfrm>
            <a:off x="6935813" y="1735793"/>
            <a:ext cx="541606" cy="453885"/>
          </a:xfrm>
          <a:prstGeom prst="wedgeEllipseCallout">
            <a:avLst>
              <a:gd name="adj1" fmla="val -123704"/>
              <a:gd name="adj2" fmla="val 19498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1</a:t>
            </a:r>
            <a:endParaRPr kumimoji="1" lang="zh-CN" altLang="en-US" dirty="0"/>
          </a:p>
        </p:txBody>
      </p:sp>
      <p:sp>
        <p:nvSpPr>
          <p:cNvPr id="10" name="椭圆形标注 9"/>
          <p:cNvSpPr/>
          <p:nvPr/>
        </p:nvSpPr>
        <p:spPr>
          <a:xfrm>
            <a:off x="6817410" y="5672278"/>
            <a:ext cx="541606" cy="453885"/>
          </a:xfrm>
          <a:prstGeom prst="wedgeEllipseCallout">
            <a:avLst>
              <a:gd name="adj1" fmla="val -123704"/>
              <a:gd name="adj2" fmla="val 19498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05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126</Words>
  <Application>Microsoft Macintosh PowerPoint</Application>
  <PresentationFormat>全屏显示(4:3)</PresentationFormat>
  <Paragraphs>83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Project 1</vt:lpstr>
      <vt:lpstr>Database</vt:lpstr>
      <vt:lpstr>Database</vt:lpstr>
      <vt:lpstr>Relational database</vt:lpstr>
      <vt:lpstr>提交</vt:lpstr>
      <vt:lpstr>提交</vt:lpstr>
      <vt:lpstr>提交</vt:lpstr>
      <vt:lpstr>提交</vt:lpstr>
      <vt:lpstr>提交</vt:lpstr>
      <vt:lpstr>提交</vt:lpstr>
      <vt:lpstr>提交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L</dc:creator>
  <cp:lastModifiedBy>L</cp:lastModifiedBy>
  <cp:revision>41</cp:revision>
  <dcterms:created xsi:type="dcterms:W3CDTF">2018-11-13T23:18:52Z</dcterms:created>
  <dcterms:modified xsi:type="dcterms:W3CDTF">2018-11-19T01:56:27Z</dcterms:modified>
</cp:coreProperties>
</file>