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717A"/>
    <a:srgbClr val="00FF00"/>
    <a:srgbClr val="FFEEE4"/>
    <a:srgbClr val="CD7F89"/>
    <a:srgbClr val="FB9AA6"/>
    <a:srgbClr val="F4CAC7"/>
    <a:srgbClr val="E3C6BE"/>
    <a:srgbClr val="FFF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3"/>
    <p:restoredTop sz="94690"/>
  </p:normalViewPr>
  <p:slideViewPr>
    <p:cSldViewPr snapToGrid="0">
      <p:cViewPr>
        <p:scale>
          <a:sx n="69" d="100"/>
          <a:sy n="69" d="100"/>
        </p:scale>
        <p:origin x="209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E62A-5DF7-ABF1-39E2-447BF6A2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5D4EA-3887-6EAC-EB50-B584F7442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BB33-B9B5-8DA1-C788-C87AF50E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416C-64C4-94B3-B877-D018243D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69C5-D6B0-A873-F1FF-99E73BA5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AE97-6C5B-7C34-112A-1E281C7B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3D1A0-94D6-43D1-253B-DE0024D18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EEBB-DCD3-A973-86C1-1F14F966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3B0A1-A6DF-7ABC-5A77-A8C01FF8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C2F9-2E1B-8EC9-FD5B-586DC18D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58C62-8607-BC2D-FD15-72F792BB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11F5-95BF-A2A6-E509-8F8DB96C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2852-1EEE-56F8-13E3-DB9C8CB0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4BDB-0A9F-4C30-0F9A-F14EABA6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CD58D-385C-AA5F-9486-141CBFEC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F2A-F25A-DBFF-5736-8EC63E8C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1F2E-6EB1-56AC-9CF5-1DC08124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B21E-849D-E060-8AE8-36679E57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12CA-2FCE-2D47-47BF-06E661A4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599E-CF03-A9DC-D716-7D0ABE9F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AFFA-CAE2-E76D-E62A-9F7BBF2B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151DA-27A1-0D5F-2681-17C079A71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2D87-D757-6466-89EE-F05535D0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04A2-A8D1-93F9-785A-C7B39C35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AA55-2A1F-9EF4-550B-CE68F9D3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BEF7-F0D2-D610-CCE7-6AF0AB18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F3CD-CD80-8EC7-12CC-214CC70C7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25451-D7C4-6594-FEFF-03DD13CD9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30AC0-1509-8BED-B032-9D5D98C0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0C8C-7448-A7B5-97B1-6A145078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DBB4-9A59-00B3-C6C7-1C19B6C3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3190-9A49-1D3A-AD41-296781F2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42D9C-CCD6-2F86-BD27-0F33391CE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5F671-9594-DD50-B3F6-ADD00A20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06716-175B-DC45-0905-50350BA39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D69B-CECE-DF46-547F-1E62B553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3C25-ABF1-9462-88B7-D6B1EB17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9D9A-ACB0-B527-9B95-FF86CA2F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0519D-B0C9-BF23-FFF7-EA286B66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7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596A-1E86-D244-3B9D-11B48F4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7640C-4626-C53D-35F7-C4EDB596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1D459-67DA-8439-0F6C-C4F4121C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DBF05-BC68-0FA6-EF93-F24DC479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DE591-2D38-0613-1DBF-091C900B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5C71C-B18B-EB6A-9792-82BBF314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EC65D-413D-CC22-77AA-2A007D35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60DE-64CA-9DCC-8682-DA9A4E92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4E1C-CF0D-FC9A-EEB8-B3B36921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F1D7-B3F7-C38C-4EFC-7300F22D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94D30-B2C1-A5F5-0BA0-35194DF8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A8A7-6B9E-3550-7379-0152E050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4F9B-CC62-8216-89BF-8D74C09F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427-CAB4-FA17-F434-8DCCBC95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07349-5EA1-599E-2AC2-8163A2437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2923D-DB3D-FFED-589A-2A1C964A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76364-5901-486C-1B24-641DCEDF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7DF2F-ED5C-80BF-E15B-D86A2CDB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F0519-BCEA-7EBA-9A7E-29F168A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A21C8-16F4-CA1B-0599-BF3DBDF8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C0A6-1A1A-01B2-DB04-33CF08A9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3618-CAEE-7D0F-5026-422BC1670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0D22B-47D9-7244-A147-FD1233514693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47B3-7106-25BA-E366-156861D38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3791-6C45-DE11-34D0-A1DA35EC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000E4-49D2-784D-83B1-2E29D2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8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66CCF1-FDA6-56F1-8A52-03B666606A2F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prstGeom prst="rect">
            <a:avLst/>
          </a:prstGeom>
          <a:solidFill>
            <a:srgbClr val="E3C6BE">
              <a:alpha val="7071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B8A52-574D-EBB9-90B9-84F713219212}"/>
              </a:ext>
            </a:extLst>
          </p:cNvPr>
          <p:cNvSpPr/>
          <p:nvPr/>
        </p:nvSpPr>
        <p:spPr>
          <a:xfrm>
            <a:off x="4114800" y="0"/>
            <a:ext cx="3962400" cy="6858000"/>
          </a:xfrm>
          <a:prstGeom prst="rect">
            <a:avLst/>
          </a:prstGeom>
          <a:solidFill>
            <a:srgbClr val="FFF2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D07D6-F4ED-4823-2571-71E95B59683A}"/>
              </a:ext>
            </a:extLst>
          </p:cNvPr>
          <p:cNvSpPr/>
          <p:nvPr/>
        </p:nvSpPr>
        <p:spPr>
          <a:xfrm>
            <a:off x="8229600" y="0"/>
            <a:ext cx="3962400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691D2C-16FB-64F0-39BC-57A4245A8509}"/>
              </a:ext>
            </a:extLst>
          </p:cNvPr>
          <p:cNvSpPr/>
          <p:nvPr/>
        </p:nvSpPr>
        <p:spPr>
          <a:xfrm>
            <a:off x="353290" y="213817"/>
            <a:ext cx="3255819" cy="6514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and </a:t>
            </a:r>
            <a:r>
              <a:rPr lang="en-US" dirty="0" err="1"/>
              <a:t>Parameterisation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D94B56-50A1-373E-C05B-42987B57DA19}"/>
              </a:ext>
            </a:extLst>
          </p:cNvPr>
          <p:cNvSpPr/>
          <p:nvPr/>
        </p:nvSpPr>
        <p:spPr>
          <a:xfrm>
            <a:off x="4475016" y="213817"/>
            <a:ext cx="3255819" cy="6514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 EpiFusion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FE8507-7B95-5884-6EBA-07723A98EAAB}"/>
              </a:ext>
            </a:extLst>
          </p:cNvPr>
          <p:cNvSpPr/>
          <p:nvPr/>
        </p:nvSpPr>
        <p:spPr>
          <a:xfrm>
            <a:off x="8589816" y="213817"/>
            <a:ext cx="3255819" cy="6514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 and Interpreting Output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328ACE-E102-4885-F787-BEF8F5E6008C}"/>
              </a:ext>
            </a:extLst>
          </p:cNvPr>
          <p:cNvGrpSpPr/>
          <p:nvPr/>
        </p:nvGrpSpPr>
        <p:grpSpPr>
          <a:xfrm>
            <a:off x="152400" y="1342646"/>
            <a:ext cx="3643745" cy="1454729"/>
            <a:chOff x="159326" y="997528"/>
            <a:chExt cx="3643745" cy="145472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C52753-BCB3-6875-91A4-CF84BB0C5504}"/>
                </a:ext>
              </a:extLst>
            </p:cNvPr>
            <p:cNvGrpSpPr/>
            <p:nvPr/>
          </p:nvGrpSpPr>
          <p:grpSpPr>
            <a:xfrm>
              <a:off x="159326" y="997528"/>
              <a:ext cx="3643745" cy="1454729"/>
              <a:chOff x="110836" y="4121727"/>
              <a:chExt cx="3643745" cy="145472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8DCA07E-9C4F-1382-E031-1985F58AC617}"/>
                  </a:ext>
                </a:extLst>
              </p:cNvPr>
              <p:cNvSpPr/>
              <p:nvPr/>
            </p:nvSpPr>
            <p:spPr>
              <a:xfrm>
                <a:off x="110836" y="4121727"/>
                <a:ext cx="3643745" cy="1454729"/>
              </a:xfrm>
              <a:prstGeom prst="roundRect">
                <a:avLst/>
              </a:prstGeom>
              <a:solidFill>
                <a:schemeClr val="tx1"/>
              </a:solidFill>
              <a:ln w="28575">
                <a:solidFill>
                  <a:srgbClr val="FB9AA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 Same-side Corner of Rectangle 13">
                <a:extLst>
                  <a:ext uri="{FF2B5EF4-FFF2-40B4-BE49-F238E27FC236}">
                    <a16:creationId xmlns:a16="http://schemas.microsoft.com/office/drawing/2014/main" id="{B2D3782C-EB24-33A5-CA63-D5CDE94F2123}"/>
                  </a:ext>
                </a:extLst>
              </p:cNvPr>
              <p:cNvSpPr/>
              <p:nvPr/>
            </p:nvSpPr>
            <p:spPr>
              <a:xfrm>
                <a:off x="124691" y="4121729"/>
                <a:ext cx="3616036" cy="45027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9AA6"/>
              </a:solidFill>
              <a:ln>
                <a:solidFill>
                  <a:srgbClr val="FB9AA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Inputs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1570FE-8BAE-3939-E67D-9F927A82B843}"/>
                </a:ext>
              </a:extLst>
            </p:cNvPr>
            <p:cNvSpPr/>
            <p:nvPr/>
          </p:nvSpPr>
          <p:spPr>
            <a:xfrm>
              <a:off x="263238" y="1572493"/>
              <a:ext cx="1039090" cy="623449"/>
            </a:xfrm>
            <a:prstGeom prst="rect">
              <a:avLst/>
            </a:prstGeom>
            <a:solidFill>
              <a:srgbClr val="FFEEE4"/>
            </a:solidFill>
            <a:ln>
              <a:solidFill>
                <a:srgbClr val="CD7F89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B7717A"/>
                  </a:solidFill>
                </a:rPr>
                <a:t>Tree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79F84-E491-C4F7-1232-A93956E9D102}"/>
                </a:ext>
              </a:extLst>
            </p:cNvPr>
            <p:cNvSpPr/>
            <p:nvPr/>
          </p:nvSpPr>
          <p:spPr>
            <a:xfrm>
              <a:off x="2646218" y="1572493"/>
              <a:ext cx="1039090" cy="623449"/>
            </a:xfrm>
            <a:prstGeom prst="rect">
              <a:avLst/>
            </a:prstGeom>
            <a:solidFill>
              <a:srgbClr val="FFEEE4"/>
            </a:solidFill>
            <a:ln>
              <a:solidFill>
                <a:srgbClr val="CD7F89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B7717A"/>
                  </a:solidFill>
                </a:rPr>
                <a:t>Case Incidence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DDDE5-5C78-8412-F9A7-7FB1970B9266}"/>
                </a:ext>
              </a:extLst>
            </p:cNvPr>
            <p:cNvSpPr/>
            <p:nvPr/>
          </p:nvSpPr>
          <p:spPr>
            <a:xfrm>
              <a:off x="1454728" y="1572493"/>
              <a:ext cx="1039090" cy="623449"/>
            </a:xfrm>
            <a:prstGeom prst="rect">
              <a:avLst/>
            </a:prstGeom>
            <a:solidFill>
              <a:srgbClr val="FFEEE4"/>
            </a:solidFill>
            <a:ln>
              <a:solidFill>
                <a:srgbClr val="CD7F89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B7717A"/>
                  </a:solidFill>
                </a:rPr>
                <a:t>Parameters and Priors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3B93E6F-5CDB-E623-C7CC-41E412177463}"/>
              </a:ext>
            </a:extLst>
          </p:cNvPr>
          <p:cNvSpPr/>
          <p:nvPr/>
        </p:nvSpPr>
        <p:spPr>
          <a:xfrm>
            <a:off x="41564" y="3287481"/>
            <a:ext cx="3245645" cy="484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ndale Mono" panose="020B0509000000000004" pitchFamily="49" charset="0"/>
              </a:rPr>
              <a:t>prepare_epifusion_tree</a:t>
            </a:r>
            <a:r>
              <a:rPr lang="en-US" sz="1600" b="1" dirty="0">
                <a:latin typeface="Andale Mono" panose="020B0509000000000004" pitchFamily="49" charset="0"/>
              </a:rPr>
              <a:t>()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D754A9-A9AA-8124-B774-A94BB0B260B5}"/>
              </a:ext>
            </a:extLst>
          </p:cNvPr>
          <p:cNvGrpSpPr/>
          <p:nvPr/>
        </p:nvGrpSpPr>
        <p:grpSpPr>
          <a:xfrm>
            <a:off x="1695450" y="5408100"/>
            <a:ext cx="571500" cy="762001"/>
            <a:chOff x="3141519" y="4563336"/>
            <a:chExt cx="571500" cy="762001"/>
          </a:xfrm>
        </p:grpSpPr>
        <p:sp>
          <p:nvSpPr>
            <p:cNvPr id="38" name="Snip Single Corner of Rectangle 37">
              <a:extLst>
                <a:ext uri="{FF2B5EF4-FFF2-40B4-BE49-F238E27FC236}">
                  <a16:creationId xmlns:a16="http://schemas.microsoft.com/office/drawing/2014/main" id="{B62DF754-AA81-B3F0-A0ED-679C8DF1FFF2}"/>
                </a:ext>
              </a:extLst>
            </p:cNvPr>
            <p:cNvSpPr/>
            <p:nvPr/>
          </p:nvSpPr>
          <p:spPr>
            <a:xfrm>
              <a:off x="3141519" y="4563336"/>
              <a:ext cx="571500" cy="762000"/>
            </a:xfrm>
            <a:prstGeom prst="snip1Rect">
              <a:avLst>
                <a:gd name="adj" fmla="val 386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aphic 19" descr="Document outline">
              <a:extLst>
                <a:ext uri="{FF2B5EF4-FFF2-40B4-BE49-F238E27FC236}">
                  <a16:creationId xmlns:a16="http://schemas.microsoft.com/office/drawing/2014/main" id="{B37FE7BB-9047-3915-597C-89FD655D547C}"/>
                </a:ext>
              </a:extLst>
            </p:cNvPr>
            <p:cNvGrpSpPr/>
            <p:nvPr/>
          </p:nvGrpSpPr>
          <p:grpSpPr>
            <a:xfrm>
              <a:off x="3141519" y="4563337"/>
              <a:ext cx="571500" cy="762000"/>
              <a:chOff x="1896342" y="4968577"/>
              <a:chExt cx="571500" cy="762000"/>
            </a:xfrm>
            <a:solidFill>
              <a:schemeClr val="bg1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AA1B55-D14A-72D3-5F22-33ACE94F6EA0}"/>
                  </a:ext>
                </a:extLst>
              </p:cNvPr>
              <p:cNvSpPr/>
              <p:nvPr/>
            </p:nvSpPr>
            <p:spPr>
              <a:xfrm>
                <a:off x="1991592" y="5292427"/>
                <a:ext cx="381000" cy="19050"/>
              </a:xfrm>
              <a:custGeom>
                <a:avLst/>
                <a:gdLst>
                  <a:gd name="connsiteX0" fmla="*/ 0 w 381000"/>
                  <a:gd name="connsiteY0" fmla="*/ 0 h 19050"/>
                  <a:gd name="connsiteX1" fmla="*/ 381000 w 381000"/>
                  <a:gd name="connsiteY1" fmla="*/ 0 h 19050"/>
                  <a:gd name="connsiteX2" fmla="*/ 381000 w 381000"/>
                  <a:gd name="connsiteY2" fmla="*/ 19050 h 19050"/>
                  <a:gd name="connsiteX3" fmla="*/ 0 w 381000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19D8E5A-60A4-F5DB-41E5-5307E93BAE4C}"/>
                  </a:ext>
                </a:extLst>
              </p:cNvPr>
              <p:cNvSpPr/>
              <p:nvPr/>
            </p:nvSpPr>
            <p:spPr>
              <a:xfrm>
                <a:off x="1991592" y="5216227"/>
                <a:ext cx="180975" cy="19050"/>
              </a:xfrm>
              <a:custGeom>
                <a:avLst/>
                <a:gdLst>
                  <a:gd name="connsiteX0" fmla="*/ 0 w 180975"/>
                  <a:gd name="connsiteY0" fmla="*/ 0 h 19050"/>
                  <a:gd name="connsiteX1" fmla="*/ 180975 w 180975"/>
                  <a:gd name="connsiteY1" fmla="*/ 0 h 19050"/>
                  <a:gd name="connsiteX2" fmla="*/ 180975 w 180975"/>
                  <a:gd name="connsiteY2" fmla="*/ 19050 h 19050"/>
                  <a:gd name="connsiteX3" fmla="*/ 0 w 180975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975" h="19050">
                    <a:moveTo>
                      <a:pt x="0" y="0"/>
                    </a:moveTo>
                    <a:lnTo>
                      <a:pt x="180975" y="0"/>
                    </a:lnTo>
                    <a:lnTo>
                      <a:pt x="180975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217FE346-2CFC-D514-80EA-4E2BFAF21EAA}"/>
                  </a:ext>
                </a:extLst>
              </p:cNvPr>
              <p:cNvSpPr/>
              <p:nvPr/>
            </p:nvSpPr>
            <p:spPr>
              <a:xfrm>
                <a:off x="1991592" y="5368627"/>
                <a:ext cx="381000" cy="19050"/>
              </a:xfrm>
              <a:custGeom>
                <a:avLst/>
                <a:gdLst>
                  <a:gd name="connsiteX0" fmla="*/ 0 w 381000"/>
                  <a:gd name="connsiteY0" fmla="*/ 0 h 19050"/>
                  <a:gd name="connsiteX1" fmla="*/ 381000 w 381000"/>
                  <a:gd name="connsiteY1" fmla="*/ 0 h 19050"/>
                  <a:gd name="connsiteX2" fmla="*/ 381000 w 381000"/>
                  <a:gd name="connsiteY2" fmla="*/ 19050 h 19050"/>
                  <a:gd name="connsiteX3" fmla="*/ 0 w 381000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356ACD54-305D-7EE3-4FBC-D8DB9913675F}"/>
                  </a:ext>
                </a:extLst>
              </p:cNvPr>
              <p:cNvSpPr/>
              <p:nvPr/>
            </p:nvSpPr>
            <p:spPr>
              <a:xfrm>
                <a:off x="1991592" y="5444827"/>
                <a:ext cx="381000" cy="19050"/>
              </a:xfrm>
              <a:custGeom>
                <a:avLst/>
                <a:gdLst>
                  <a:gd name="connsiteX0" fmla="*/ 0 w 381000"/>
                  <a:gd name="connsiteY0" fmla="*/ 0 h 19050"/>
                  <a:gd name="connsiteX1" fmla="*/ 381000 w 381000"/>
                  <a:gd name="connsiteY1" fmla="*/ 0 h 19050"/>
                  <a:gd name="connsiteX2" fmla="*/ 381000 w 381000"/>
                  <a:gd name="connsiteY2" fmla="*/ 19050 h 19050"/>
                  <a:gd name="connsiteX3" fmla="*/ 0 w 381000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F2D09B4-ACA5-DDC2-1633-AFB4DFDDDD83}"/>
                  </a:ext>
                </a:extLst>
              </p:cNvPr>
              <p:cNvSpPr/>
              <p:nvPr/>
            </p:nvSpPr>
            <p:spPr>
              <a:xfrm>
                <a:off x="1991592" y="5521027"/>
                <a:ext cx="381000" cy="19050"/>
              </a:xfrm>
              <a:custGeom>
                <a:avLst/>
                <a:gdLst>
                  <a:gd name="connsiteX0" fmla="*/ 0 w 381000"/>
                  <a:gd name="connsiteY0" fmla="*/ 0 h 19050"/>
                  <a:gd name="connsiteX1" fmla="*/ 381000 w 381000"/>
                  <a:gd name="connsiteY1" fmla="*/ 0 h 19050"/>
                  <a:gd name="connsiteX2" fmla="*/ 381000 w 381000"/>
                  <a:gd name="connsiteY2" fmla="*/ 19050 h 19050"/>
                  <a:gd name="connsiteX3" fmla="*/ 0 w 381000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0FE1FB-03A1-4A93-7CBD-30E29C28B126}"/>
                  </a:ext>
                </a:extLst>
              </p:cNvPr>
              <p:cNvSpPr/>
              <p:nvPr/>
            </p:nvSpPr>
            <p:spPr>
              <a:xfrm>
                <a:off x="1991592" y="5597227"/>
                <a:ext cx="381000" cy="19050"/>
              </a:xfrm>
              <a:custGeom>
                <a:avLst/>
                <a:gdLst>
                  <a:gd name="connsiteX0" fmla="*/ 0 w 381000"/>
                  <a:gd name="connsiteY0" fmla="*/ 0 h 19050"/>
                  <a:gd name="connsiteX1" fmla="*/ 381000 w 381000"/>
                  <a:gd name="connsiteY1" fmla="*/ 0 h 19050"/>
                  <a:gd name="connsiteX2" fmla="*/ 381000 w 381000"/>
                  <a:gd name="connsiteY2" fmla="*/ 19050 h 19050"/>
                  <a:gd name="connsiteX3" fmla="*/ 0 w 381000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4820C589-F083-25FD-8E00-9551689D7ABC}"/>
                  </a:ext>
                </a:extLst>
              </p:cNvPr>
              <p:cNvSpPr/>
              <p:nvPr/>
            </p:nvSpPr>
            <p:spPr>
              <a:xfrm>
                <a:off x="1896342" y="4968577"/>
                <a:ext cx="571500" cy="762000"/>
              </a:xfrm>
              <a:custGeom>
                <a:avLst/>
                <a:gdLst>
                  <a:gd name="connsiteX0" fmla="*/ 0 w 571500"/>
                  <a:gd name="connsiteY0" fmla="*/ 0 h 762000"/>
                  <a:gd name="connsiteX1" fmla="*/ 0 w 571500"/>
                  <a:gd name="connsiteY1" fmla="*/ 762000 h 762000"/>
                  <a:gd name="connsiteX2" fmla="*/ 571500 w 571500"/>
                  <a:gd name="connsiteY2" fmla="*/ 762000 h 762000"/>
                  <a:gd name="connsiteX3" fmla="*/ 571500 w 571500"/>
                  <a:gd name="connsiteY3" fmla="*/ 205607 h 762000"/>
                  <a:gd name="connsiteX4" fmla="*/ 365893 w 571500"/>
                  <a:gd name="connsiteY4" fmla="*/ 0 h 762000"/>
                  <a:gd name="connsiteX5" fmla="*/ 371637 w 571500"/>
                  <a:gd name="connsiteY5" fmla="*/ 32680 h 762000"/>
                  <a:gd name="connsiteX6" fmla="*/ 538820 w 571500"/>
                  <a:gd name="connsiteY6" fmla="*/ 199863 h 762000"/>
                  <a:gd name="connsiteX7" fmla="*/ 538819 w 571500"/>
                  <a:gd name="connsiteY7" fmla="*/ 199997 h 762000"/>
                  <a:gd name="connsiteX8" fmla="*/ 538753 w 571500"/>
                  <a:gd name="connsiteY8" fmla="*/ 200025 h 762000"/>
                  <a:gd name="connsiteX9" fmla="*/ 371475 w 571500"/>
                  <a:gd name="connsiteY9" fmla="*/ 200025 h 762000"/>
                  <a:gd name="connsiteX10" fmla="*/ 371475 w 571500"/>
                  <a:gd name="connsiteY10" fmla="*/ 32747 h 762000"/>
                  <a:gd name="connsiteX11" fmla="*/ 371571 w 571500"/>
                  <a:gd name="connsiteY11" fmla="*/ 32653 h 762000"/>
                  <a:gd name="connsiteX12" fmla="*/ 371637 w 571500"/>
                  <a:gd name="connsiteY12" fmla="*/ 32680 h 762000"/>
                  <a:gd name="connsiteX13" fmla="*/ 19050 w 571500"/>
                  <a:gd name="connsiteY13" fmla="*/ 742950 h 762000"/>
                  <a:gd name="connsiteX14" fmla="*/ 19050 w 571500"/>
                  <a:gd name="connsiteY14" fmla="*/ 19050 h 762000"/>
                  <a:gd name="connsiteX15" fmla="*/ 352425 w 571500"/>
                  <a:gd name="connsiteY15" fmla="*/ 19050 h 762000"/>
                  <a:gd name="connsiteX16" fmla="*/ 352425 w 571500"/>
                  <a:gd name="connsiteY16" fmla="*/ 219075 h 762000"/>
                  <a:gd name="connsiteX17" fmla="*/ 552450 w 571500"/>
                  <a:gd name="connsiteY17" fmla="*/ 219075 h 762000"/>
                  <a:gd name="connsiteX18" fmla="*/ 552450 w 571500"/>
                  <a:gd name="connsiteY18" fmla="*/ 74295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71500" h="762000">
                    <a:moveTo>
                      <a:pt x="0" y="0"/>
                    </a:moveTo>
                    <a:lnTo>
                      <a:pt x="0" y="762000"/>
                    </a:lnTo>
                    <a:lnTo>
                      <a:pt x="571500" y="762000"/>
                    </a:lnTo>
                    <a:lnTo>
                      <a:pt x="571500" y="205607"/>
                    </a:lnTo>
                    <a:lnTo>
                      <a:pt x="365893" y="0"/>
                    </a:lnTo>
                    <a:close/>
                    <a:moveTo>
                      <a:pt x="371637" y="32680"/>
                    </a:moveTo>
                    <a:lnTo>
                      <a:pt x="538820" y="199863"/>
                    </a:lnTo>
                    <a:cubicBezTo>
                      <a:pt x="538857" y="199900"/>
                      <a:pt x="538856" y="199961"/>
                      <a:pt x="538819" y="199997"/>
                    </a:cubicBezTo>
                    <a:cubicBezTo>
                      <a:pt x="538801" y="200015"/>
                      <a:pt x="538778" y="200025"/>
                      <a:pt x="538753" y="200025"/>
                    </a:cubicBezTo>
                    <a:lnTo>
                      <a:pt x="371475" y="200025"/>
                    </a:lnTo>
                    <a:lnTo>
                      <a:pt x="371475" y="32747"/>
                    </a:lnTo>
                    <a:cubicBezTo>
                      <a:pt x="371476" y="32695"/>
                      <a:pt x="371519" y="32653"/>
                      <a:pt x="371571" y="32653"/>
                    </a:cubicBezTo>
                    <a:cubicBezTo>
                      <a:pt x="371596" y="32654"/>
                      <a:pt x="371620" y="32663"/>
                      <a:pt x="371637" y="32680"/>
                    </a:cubicBezTo>
                    <a:close/>
                    <a:moveTo>
                      <a:pt x="19050" y="742950"/>
                    </a:moveTo>
                    <a:lnTo>
                      <a:pt x="19050" y="19050"/>
                    </a:lnTo>
                    <a:lnTo>
                      <a:pt x="352425" y="19050"/>
                    </a:lnTo>
                    <a:lnTo>
                      <a:pt x="352425" y="219075"/>
                    </a:lnTo>
                    <a:lnTo>
                      <a:pt x="552450" y="219075"/>
                    </a:lnTo>
                    <a:lnTo>
                      <a:pt x="552450" y="7429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2B82A14-25EB-B425-FDE6-48F76D2C8F9E}"/>
              </a:ext>
            </a:extLst>
          </p:cNvPr>
          <p:cNvSpPr/>
          <p:nvPr/>
        </p:nvSpPr>
        <p:spPr>
          <a:xfrm>
            <a:off x="256313" y="4539590"/>
            <a:ext cx="3352796" cy="484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ndale Mono" panose="020B0509000000000004" pitchFamily="49" charset="0"/>
              </a:rPr>
              <a:t>generate_epifusion_xml</a:t>
            </a:r>
            <a:r>
              <a:rPr lang="en-US" sz="1600" b="1" dirty="0">
                <a:latin typeface="Andale Mono" panose="020B0509000000000004" pitchFamily="49" charset="0"/>
              </a:rPr>
              <a:t>()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F21B0CF-6A2F-F50E-D3F4-2F538B858C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846912" y="2470005"/>
            <a:ext cx="746421" cy="888530"/>
          </a:xfrm>
          <a:prstGeom prst="bentConnector3">
            <a:avLst>
              <a:gd name="adj1" fmla="val 65841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425B062-3550-6C11-B737-33A483D15D25}"/>
              </a:ext>
            </a:extLst>
          </p:cNvPr>
          <p:cNvCxnSpPr>
            <a:cxnSpLocks/>
            <a:stCxn id="18" idx="2"/>
            <a:endCxn id="48" idx="0"/>
          </p:cNvCxnSpPr>
          <p:nvPr/>
        </p:nvCxnSpPr>
        <p:spPr>
          <a:xfrm rot="16200000" flipH="1">
            <a:off x="1414949" y="4021828"/>
            <a:ext cx="767200" cy="2683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C796C4D-7F6B-7E4B-E38F-9F67F6B3B7B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2532553" y="1975854"/>
            <a:ext cx="494250" cy="1624662"/>
          </a:xfrm>
          <a:prstGeom prst="bentConnector2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B94FF2-1AD6-87D9-6B39-B23C2A6D3AC0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931409" y="5024499"/>
            <a:ext cx="1302" cy="383601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B780586-4BC1-A31C-C23F-96E4E8D64D71}"/>
              </a:ext>
            </a:extLst>
          </p:cNvPr>
          <p:cNvSpPr/>
          <p:nvPr/>
        </p:nvSpPr>
        <p:spPr>
          <a:xfrm>
            <a:off x="353290" y="6130992"/>
            <a:ext cx="3255819" cy="498764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EpiFusion XML File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6FA0BCC-C139-4126-E13B-626161DA74D6}"/>
              </a:ext>
            </a:extLst>
          </p:cNvPr>
          <p:cNvSpPr/>
          <p:nvPr/>
        </p:nvSpPr>
        <p:spPr>
          <a:xfrm>
            <a:off x="4797135" y="4058262"/>
            <a:ext cx="2597727" cy="484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ndale Mono" panose="020B0509000000000004" pitchFamily="49" charset="0"/>
              </a:rPr>
              <a:t>run_epifusion</a:t>
            </a:r>
            <a:r>
              <a:rPr lang="en-US" sz="1600" b="1" dirty="0">
                <a:latin typeface="Andale Mono" panose="020B0509000000000004" pitchFamily="49" charset="0"/>
              </a:rPr>
              <a:t>()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445BB-690A-D708-D6F3-8DDDEB1C4BCF}"/>
              </a:ext>
            </a:extLst>
          </p:cNvPr>
          <p:cNvSpPr/>
          <p:nvPr/>
        </p:nvSpPr>
        <p:spPr>
          <a:xfrm>
            <a:off x="4419601" y="2330287"/>
            <a:ext cx="3374454" cy="6287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FF00"/>
                </a:solidFill>
                <a:latin typeface="Andale Mono" panose="020B0509000000000004" pitchFamily="49" charset="0"/>
              </a:rPr>
              <a:t>&gt; java –jar </a:t>
            </a:r>
            <a:r>
              <a:rPr lang="en-US" sz="1600" b="1" dirty="0" err="1">
                <a:solidFill>
                  <a:srgbClr val="00FF00"/>
                </a:solidFill>
                <a:latin typeface="Andale Mono" panose="020B0509000000000004" pitchFamily="49" charset="0"/>
              </a:rPr>
              <a:t>EpiFusion.jar</a:t>
            </a:r>
            <a:r>
              <a:rPr lang="en-US" sz="1600" b="1" dirty="0">
                <a:solidFill>
                  <a:srgbClr val="00FF00"/>
                </a:solidFill>
                <a:latin typeface="Andale Mono" panose="020B0509000000000004" pitchFamily="49" charset="0"/>
              </a:rPr>
              <a:t> </a:t>
            </a:r>
            <a:r>
              <a:rPr lang="en-US" sz="1600" b="1" dirty="0" err="1">
                <a:solidFill>
                  <a:srgbClr val="00FF00"/>
                </a:solidFill>
                <a:latin typeface="Andale Mono" panose="020B0509000000000004" pitchFamily="49" charset="0"/>
              </a:rPr>
              <a:t>parameterfile.xml</a:t>
            </a:r>
            <a:endParaRPr lang="en-US" sz="1600" b="1" dirty="0">
              <a:solidFill>
                <a:srgbClr val="00FF00"/>
              </a:solidFill>
              <a:latin typeface="Andale Mono" panose="020B0509000000000004" pitchFamily="49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48680310-AF56-9EDD-17FC-5566E6D7642E}"/>
              </a:ext>
            </a:extLst>
          </p:cNvPr>
          <p:cNvSpPr/>
          <p:nvPr/>
        </p:nvSpPr>
        <p:spPr>
          <a:xfrm>
            <a:off x="4368637" y="3268764"/>
            <a:ext cx="3255819" cy="498764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OR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DCFFC84D-BF83-88E6-C69A-3E3D0D720AC3}"/>
              </a:ext>
            </a:extLst>
          </p:cNvPr>
          <p:cNvCxnSpPr>
            <a:cxnSpLocks/>
            <a:stCxn id="38" idx="0"/>
            <a:endCxn id="93" idx="1"/>
          </p:cNvCxnSpPr>
          <p:nvPr/>
        </p:nvCxnSpPr>
        <p:spPr>
          <a:xfrm flipV="1">
            <a:off x="2266950" y="2644679"/>
            <a:ext cx="2152651" cy="3144421"/>
          </a:xfrm>
          <a:prstGeom prst="bentConnector3">
            <a:avLst>
              <a:gd name="adj1" fmla="val 82617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4C8DD3A9-8EE1-7B15-A900-A228790D261A}"/>
              </a:ext>
            </a:extLst>
          </p:cNvPr>
          <p:cNvCxnSpPr>
            <a:cxnSpLocks/>
            <a:stCxn id="38" idx="0"/>
            <a:endCxn id="82" idx="1"/>
          </p:cNvCxnSpPr>
          <p:nvPr/>
        </p:nvCxnSpPr>
        <p:spPr>
          <a:xfrm flipV="1">
            <a:off x="2266950" y="4300717"/>
            <a:ext cx="2530185" cy="1488383"/>
          </a:xfrm>
          <a:prstGeom prst="bentConnector3">
            <a:avLst>
              <a:gd name="adj1" fmla="val 70329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ECF26AD-0F87-8B4E-B0B8-66BE75C1E7F3}"/>
              </a:ext>
            </a:extLst>
          </p:cNvPr>
          <p:cNvGrpSpPr>
            <a:grpSpLocks noChangeAspect="1"/>
          </p:cNvGrpSpPr>
          <p:nvPr/>
        </p:nvGrpSpPr>
        <p:grpSpPr>
          <a:xfrm>
            <a:off x="9580483" y="1162604"/>
            <a:ext cx="1260632" cy="1260632"/>
            <a:chOff x="8458782" y="1643493"/>
            <a:chExt cx="914400" cy="914400"/>
          </a:xfrm>
        </p:grpSpPr>
        <p:pic>
          <p:nvPicPr>
            <p:cNvPr id="109" name="Graphic 108" descr="Open folder with solid fill">
              <a:extLst>
                <a:ext uri="{FF2B5EF4-FFF2-40B4-BE49-F238E27FC236}">
                  <a16:creationId xmlns:a16="http://schemas.microsoft.com/office/drawing/2014/main" id="{6EF7B3AF-F596-A2D8-B202-A658145F1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58782" y="1643493"/>
              <a:ext cx="914400" cy="914400"/>
            </a:xfrm>
            <a:prstGeom prst="rect">
              <a:avLst/>
            </a:prstGeom>
          </p:spPr>
        </p:pic>
        <p:pic>
          <p:nvPicPr>
            <p:cNvPr id="111" name="Graphic 110" descr="Open folder outline">
              <a:extLst>
                <a:ext uri="{FF2B5EF4-FFF2-40B4-BE49-F238E27FC236}">
                  <a16:creationId xmlns:a16="http://schemas.microsoft.com/office/drawing/2014/main" id="{4DECC3AB-26E6-7822-944F-3C857583C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58782" y="1643493"/>
              <a:ext cx="914400" cy="914400"/>
            </a:xfrm>
            <a:prstGeom prst="rect">
              <a:avLst/>
            </a:prstGeom>
          </p:spPr>
        </p:pic>
      </p:grp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A4C4B733-E892-84E5-BF27-DACE1F2EF964}"/>
              </a:ext>
            </a:extLst>
          </p:cNvPr>
          <p:cNvSpPr/>
          <p:nvPr/>
        </p:nvSpPr>
        <p:spPr>
          <a:xfrm>
            <a:off x="8534401" y="2159933"/>
            <a:ext cx="3255819" cy="498764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EpiFusion Output Folder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3E42699E-FF70-F209-914F-FEDF28869F0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794055" y="1792919"/>
            <a:ext cx="1758653" cy="851760"/>
          </a:xfrm>
          <a:prstGeom prst="bentConnector3">
            <a:avLst>
              <a:gd name="adj1" fmla="val 19573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4AE95EE4-721E-0966-545E-08CCDAD0C529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7394862" y="2644679"/>
            <a:ext cx="744427" cy="1656038"/>
          </a:xfrm>
          <a:prstGeom prst="bentConnector2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501C96E-8157-9541-87B8-9798DBE4E54E}"/>
              </a:ext>
            </a:extLst>
          </p:cNvPr>
          <p:cNvSpPr/>
          <p:nvPr/>
        </p:nvSpPr>
        <p:spPr>
          <a:xfrm>
            <a:off x="8801173" y="3302802"/>
            <a:ext cx="2842019" cy="484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ndale Mono" panose="020B0509000000000004" pitchFamily="49" charset="0"/>
              </a:rPr>
              <a:t>load_raw_epifusion</a:t>
            </a:r>
            <a:r>
              <a:rPr lang="en-US" sz="1600" b="1" dirty="0">
                <a:latin typeface="Andale Mono" panose="020B0509000000000004" pitchFamily="49" charset="0"/>
              </a:rPr>
              <a:t>()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462707-3154-98E8-62D8-5FA390DE2CC2}"/>
              </a:ext>
            </a:extLst>
          </p:cNvPr>
          <p:cNvSpPr/>
          <p:nvPr/>
        </p:nvSpPr>
        <p:spPr>
          <a:xfrm>
            <a:off x="8283722" y="4332667"/>
            <a:ext cx="3868005" cy="5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ndale Mono" panose="020B0509000000000004" pitchFamily="49" charset="0"/>
              </a:rPr>
              <a:t>extract_posterior_epifusion</a:t>
            </a:r>
            <a:r>
              <a:rPr lang="en-US" sz="1600" b="1" dirty="0">
                <a:latin typeface="Andale Mono" panose="020B0509000000000004" pitchFamily="49" charset="0"/>
              </a:rPr>
              <a:t>()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830E875-CCAA-8E6C-C530-0B7A1EC823AE}"/>
              </a:ext>
            </a:extLst>
          </p:cNvPr>
          <p:cNvCxnSpPr>
            <a:cxnSpLocks/>
            <a:endCxn id="128" idx="3"/>
          </p:cNvCxnSpPr>
          <p:nvPr/>
        </p:nvCxnSpPr>
        <p:spPr>
          <a:xfrm rot="16200000" flipH="1">
            <a:off x="10365984" y="2268049"/>
            <a:ext cx="1752338" cy="802078"/>
          </a:xfrm>
          <a:prstGeom prst="bentConnector4">
            <a:avLst>
              <a:gd name="adj1" fmla="val -730"/>
              <a:gd name="adj2" fmla="val 128501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FA5D16-FDA9-D6A7-6E27-B74A318DEA02}"/>
              </a:ext>
            </a:extLst>
          </p:cNvPr>
          <p:cNvCxnSpPr>
            <a:cxnSpLocks/>
            <a:stCxn id="128" idx="2"/>
            <a:endCxn id="129" idx="0"/>
          </p:cNvCxnSpPr>
          <p:nvPr/>
        </p:nvCxnSpPr>
        <p:spPr>
          <a:xfrm flipH="1">
            <a:off x="10217725" y="3787711"/>
            <a:ext cx="0" cy="544956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CC74CC9-4A84-6707-7B96-F7A38562CEEF}"/>
              </a:ext>
            </a:extLst>
          </p:cNvPr>
          <p:cNvCxnSpPr>
            <a:cxnSpLocks/>
          </p:cNvCxnSpPr>
          <p:nvPr/>
        </p:nvCxnSpPr>
        <p:spPr>
          <a:xfrm>
            <a:off x="10217724" y="4836667"/>
            <a:ext cx="0" cy="39336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6703BD-985B-B667-7A8F-47311A7DFA8B}"/>
              </a:ext>
            </a:extLst>
          </p:cNvPr>
          <p:cNvSpPr/>
          <p:nvPr/>
        </p:nvSpPr>
        <p:spPr>
          <a:xfrm>
            <a:off x="8589816" y="5461681"/>
            <a:ext cx="3255819" cy="498764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Further analysis and other </a:t>
            </a:r>
            <a:r>
              <a:rPr lang="en-US" sz="1600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EpiFusionUtilities</a:t>
            </a:r>
            <a:r>
              <a:rPr lang="en-US" sz="1600" dirty="0">
                <a:solidFill>
                  <a:sysClr val="windowText" lastClr="000000"/>
                </a:solidFill>
              </a:rPr>
              <a:t> functions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23DC6DF0-568D-444D-DF89-B2A1C474C5B1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3131548" y="2568349"/>
            <a:ext cx="477840" cy="423262"/>
          </a:xfrm>
          <a:prstGeom prst="bentConnector3">
            <a:avLst>
              <a:gd name="adj1" fmla="val 103581"/>
            </a:avLst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D672E834-D5AD-3EF3-B13C-0919A5FFE12D}"/>
              </a:ext>
            </a:extLst>
          </p:cNvPr>
          <p:cNvCxnSpPr/>
          <p:nvPr/>
        </p:nvCxnSpPr>
        <p:spPr>
          <a:xfrm flipV="1">
            <a:off x="1931409" y="3035310"/>
            <a:ext cx="1650690" cy="1119587"/>
          </a:xfrm>
          <a:prstGeom prst="bentConnector3">
            <a:avLst>
              <a:gd name="adj1" fmla="val 100487"/>
            </a:avLst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35810"/>
      </p:ext>
    </p:extLst>
  </p:cSld>
  <p:clrMapOvr>
    <a:masterClrMapping/>
  </p:clrMapOvr>
</p:sld>
</file>

<file path=ppt/theme/theme1.xml><?xml version="1.0" encoding="utf-8"?>
<a:theme xmlns:a="http://schemas.openxmlformats.org/drawingml/2006/main" name="lshtm">
  <a:themeElements>
    <a:clrScheme name="LSHTM">
      <a:dk1>
        <a:srgbClr val="000000"/>
      </a:dk1>
      <a:lt1>
        <a:srgbClr val="FFFFFF"/>
      </a:lt1>
      <a:dk2>
        <a:srgbClr val="00464F"/>
      </a:dk2>
      <a:lt2>
        <a:srgbClr val="BCE8D6"/>
      </a:lt2>
      <a:accent1>
        <a:srgbClr val="27B67A"/>
      </a:accent1>
      <a:accent2>
        <a:srgbClr val="129073"/>
      </a:accent2>
      <a:accent3>
        <a:srgbClr val="79999D"/>
      </a:accent3>
      <a:accent4>
        <a:srgbClr val="27B67A"/>
      </a:accent4>
      <a:accent5>
        <a:srgbClr val="129073"/>
      </a:accent5>
      <a:accent6>
        <a:srgbClr val="79999D"/>
      </a:accent6>
      <a:hlink>
        <a:srgbClr val="0563C1"/>
      </a:hlink>
      <a:folHlink>
        <a:srgbClr val="954F72"/>
      </a:folHlink>
    </a:clrScheme>
    <a:fontScheme name="LSHTM">
      <a:majorFont>
        <a:latin typeface="Merriweather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36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LSHTM" id="{4EA0FE4E-99BA-6C4D-9A2B-F3981A4943F4}" vid="{5B7DBEBD-A50B-0749-9465-C8CB654F30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lshtm</Template>
  <TotalTime>109</TotalTime>
  <Words>68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Merriweather</vt:lpstr>
      <vt:lpstr>Open Sans</vt:lpstr>
      <vt:lpstr>lshtm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Ciara  Judge</dc:creator>
  <cp:lastModifiedBy>Ciara  Judge</cp:lastModifiedBy>
  <cp:revision>12</cp:revision>
  <dcterms:created xsi:type="dcterms:W3CDTF">2024-12-20T13:08:32Z</dcterms:created>
  <dcterms:modified xsi:type="dcterms:W3CDTF">2024-12-20T15:34:01Z</dcterms:modified>
</cp:coreProperties>
</file>