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5143500" type="screen16x9"/>
  <p:notesSz cx="6858000" cy="9144000"/>
  <p:embeddedFontLst>
    <p:embeddedFont>
      <p:font typeface="Average" panose="020B0604020202020204" charset="0"/>
      <p:regular r:id="rId37"/>
    </p:embeddedFont>
    <p:embeddedFont>
      <p:font typeface="Oswald" panose="00000500000000000000" pitchFamily="2" charset="0"/>
      <p:regular r:id="rId38"/>
      <p:bold r:id="rId39"/>
    </p:embeddedFont>
    <p:embeddedFont>
      <p:font typeface="Proxima Nova"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DFB07D-EB0D-495A-B92C-5148CCE50336}" v="1" dt="2021-11-24T11:40:06.8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400"/>
              <a:t>These are the representations based on the Michael Lee’s animals. </a:t>
            </a:r>
            <a:endParaRPr sz="1400"/>
          </a:p>
          <a:p>
            <a:pPr marL="0" lvl="0" indent="0">
              <a:spcBef>
                <a:spcPts val="0"/>
              </a:spcBef>
              <a:spcAft>
                <a:spcPts val="0"/>
              </a:spcAft>
              <a:buNone/>
            </a:pPr>
            <a:r>
              <a:rPr lang="en" sz="1400"/>
              <a:t>The one on the left is the hierarchical representation of animals based on human similarity rating. </a:t>
            </a:r>
            <a:endParaRPr sz="1400"/>
          </a:p>
          <a:p>
            <a:pPr marL="0" lvl="0" indent="0">
              <a:spcBef>
                <a:spcPts val="0"/>
              </a:spcBef>
              <a:spcAft>
                <a:spcPts val="0"/>
              </a:spcAft>
              <a:buNone/>
            </a:pPr>
            <a:r>
              <a:rPr lang="en" sz="1400"/>
              <a:t>Humans represent animals based on general relationships. While deep learning considers all features. </a:t>
            </a:r>
            <a:endParaRPr sz="1400"/>
          </a:p>
          <a:p>
            <a:pPr marL="0" lvl="0" indent="0">
              <a:spcBef>
                <a:spcPts val="0"/>
              </a:spcBef>
              <a:spcAft>
                <a:spcPts val="0"/>
              </a:spcAft>
              <a:buNone/>
            </a:pPr>
            <a:endParaRPr/>
          </a:p>
          <a:p>
            <a:pPr marL="0" lvl="0" indent="0">
              <a:spcBef>
                <a:spcPts val="0"/>
              </a:spcBef>
              <a:spcAft>
                <a:spcPts val="0"/>
              </a:spcAft>
              <a:buNone/>
            </a:pPr>
            <a:endParaRPr/>
          </a:p>
          <a:p>
            <a:pPr marL="0" lvl="0" indent="0" rtl="0">
              <a:spcBef>
                <a:spcPts val="0"/>
              </a:spcBef>
              <a:spcAft>
                <a:spcPts val="0"/>
              </a:spcAft>
              <a:buNone/>
            </a:pPr>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a:t>Clearly, the human representation has two distinct clusters while the deep learning model has several clusters</a:t>
            </a:r>
            <a:endParaRPr sz="1400"/>
          </a:p>
          <a:p>
            <a:pPr marL="0" lvl="0" indent="0" rtl="0">
              <a:spcBef>
                <a:spcPts val="0"/>
              </a:spcBef>
              <a:spcAft>
                <a:spcPts val="0"/>
              </a:spcAft>
              <a:buNone/>
            </a:pPr>
            <a:endParaRPr sz="1400"/>
          </a:p>
          <a:p>
            <a:pPr marL="0" lvl="0" indent="0"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a:t>Similar distances among animals across these two representations; however, animals are in different clusters. </a:t>
            </a:r>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4" name="Shape 2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r>
              <a:rPr lang="en"/>
              <a:t>Deep learning model is more conservative, compared to humans (dog and cat) </a:t>
            </a: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r>
              <a:rPr lang="en"/>
              <a:t>*there’s a fable called the scorpion and the frog. </a:t>
            </a:r>
            <a:endParaRPr/>
          </a:p>
          <a:p>
            <a:pPr marL="0" lvl="0" indent="0" rtl="0">
              <a:spcBef>
                <a:spcPts val="0"/>
              </a:spcBef>
              <a:spcAft>
                <a:spcPts val="0"/>
              </a:spcAft>
              <a:buNone/>
            </a:pPr>
            <a:r>
              <a:rPr lang="en"/>
              <a:t>A type of fish called dragon eye goldfish</a:t>
            </a:r>
            <a:endParaRPr/>
          </a:p>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0" name="Shape 2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Similar to the representation from the Michael Lee’s data, Humans have a clearer representation of categories within animals,</a:t>
            </a:r>
            <a:endParaRPr/>
          </a:p>
          <a:p>
            <a:pPr marL="0" lvl="0" indent="0">
              <a:spcBef>
                <a:spcPts val="0"/>
              </a:spcBef>
              <a:spcAft>
                <a:spcPts val="0"/>
              </a:spcAft>
              <a:buNone/>
            </a:pPr>
            <a:r>
              <a:rPr lang="en"/>
              <a:t>Deep learning more blurred and clumped together </a:t>
            </a:r>
            <a:endParaRPr/>
          </a:p>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8" name="Shape 2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The deep learning model has a more accurate hierarchical representation of fish; divides sea animals and fish to clusters. </a:t>
            </a:r>
            <a:endParaRPr/>
          </a:p>
          <a:p>
            <a:pPr marL="0" lvl="0" indent="0">
              <a:spcBef>
                <a:spcPts val="0"/>
              </a:spcBef>
              <a:spcAft>
                <a:spcPts val="0"/>
              </a:spcAft>
              <a:buNone/>
            </a:pPr>
            <a:r>
              <a:rPr lang="en"/>
              <a:t>Although humans cluster within fish category, we cannot explain these clusters. The bottom cluster seems to represent sea mammals, but there are some fish such as the goldfish and anchovy that are not within that category. </a:t>
            </a:r>
            <a:endParaRPr/>
          </a:p>
          <a:p>
            <a:pPr marL="0" lvl="0" indent="0">
              <a:spcBef>
                <a:spcPts val="0"/>
              </a:spcBef>
              <a:spcAft>
                <a:spcPts val="0"/>
              </a:spcAft>
              <a:buNone/>
            </a:pPr>
            <a:endParaRPr/>
          </a:p>
          <a:p>
            <a:pPr marL="457200" lvl="0" indent="-298450" rtl="0">
              <a:spcBef>
                <a:spcPts val="0"/>
              </a:spcBef>
              <a:spcAft>
                <a:spcPts val="0"/>
              </a:spcAft>
              <a:buSzPts val="1100"/>
              <a:buChar char="-"/>
            </a:pPr>
            <a:r>
              <a:rPr lang="en"/>
              <a:t>Sole is not in the fish hierarchy for deep learning model since sole has many meanings to it, yielded really low similarity ratings, used in many different contexts</a:t>
            </a:r>
            <a:endParaRPr/>
          </a:p>
          <a:p>
            <a:pPr marL="457200" lvl="0" indent="-298450">
              <a:spcBef>
                <a:spcPts val="0"/>
              </a:spcBef>
              <a:spcAft>
                <a:spcPts val="0"/>
              </a:spcAft>
              <a:buSzPts val="1100"/>
              <a:buChar char="-"/>
            </a:pPr>
            <a:r>
              <a:rPr lang="en"/>
              <a:t>Humans more small clusters, thinking all fish are similar, while word2vec is more spread out, retaining the differences between the different fish </a:t>
            </a:r>
            <a:endParaRPr/>
          </a:p>
          <a:p>
            <a:pPr marL="0" lvl="0" indent="0" rtl="0">
              <a:spcBef>
                <a:spcPts val="0"/>
              </a:spcBef>
              <a:spcAft>
                <a:spcPts val="0"/>
              </a:spcAft>
              <a:buNone/>
            </a:pPr>
            <a:endParaRPr/>
          </a:p>
          <a:p>
            <a:pPr marL="0" lvl="0" indent="0"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a:p>
            <a:pPr marL="0" lvl="0" indent="0"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Shape 35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1" name="Shape 35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deep learning model, there are birds within the category of insects. *might be because of the surrounding insects have the similar feature of the ability to fly</a:t>
            </a:r>
            <a:endParaRPr/>
          </a:p>
          <a:p>
            <a:pPr marL="457200" lvl="0" indent="-298450" rtl="0">
              <a:spcBef>
                <a:spcPts val="0"/>
              </a:spcBef>
              <a:spcAft>
                <a:spcPts val="0"/>
              </a:spcAft>
              <a:buSzPts val="1100"/>
              <a:buChar char="-"/>
            </a:pPr>
            <a:r>
              <a:rPr lang="en"/>
              <a:t>Deep learning doesnt have wood louse, where human does , human cluster wood louse with louse </a:t>
            </a:r>
            <a:endParaRPr/>
          </a:p>
          <a:p>
            <a:pPr marL="457200" lvl="0" indent="-298450" rtl="0">
              <a:spcBef>
                <a:spcPts val="0"/>
              </a:spcBef>
              <a:spcAft>
                <a:spcPts val="0"/>
              </a:spcAft>
              <a:buSzPts val="1100"/>
              <a:buChar char="-"/>
            </a:pPr>
            <a:r>
              <a:rPr lang="en"/>
              <a:t>Wasp is not close to bee in deep learning </a:t>
            </a:r>
            <a:endParaRPr/>
          </a:p>
          <a:p>
            <a:pPr marL="457200" lvl="0" indent="-298450" rtl="0">
              <a:spcBef>
                <a:spcPts val="0"/>
              </a:spcBef>
              <a:spcAft>
                <a:spcPts val="0"/>
              </a:spcAft>
              <a:buSzPts val="1100"/>
              <a:buChar char="-"/>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Shape 36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1" name="Shape 3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For deep learning model, there are birds within the category of insects. *might be because of the surrounding insects have the similar feature of the ability to fly</a:t>
            </a:r>
            <a:endParaRPr/>
          </a:p>
          <a:p>
            <a:pPr marL="457200" lvl="0" indent="-298450" rtl="0">
              <a:spcBef>
                <a:spcPts val="0"/>
              </a:spcBef>
              <a:spcAft>
                <a:spcPts val="0"/>
              </a:spcAft>
              <a:buSzPts val="1100"/>
              <a:buChar char="-"/>
            </a:pPr>
            <a:r>
              <a:rPr lang="en"/>
              <a:t>Deep learning doesnt have wood louse, where human does , human cluster wood louse with louse </a:t>
            </a:r>
            <a:endParaRPr/>
          </a:p>
          <a:p>
            <a:pPr marL="457200" lvl="0" indent="-298450" rtl="0">
              <a:spcBef>
                <a:spcPts val="0"/>
              </a:spcBef>
              <a:spcAft>
                <a:spcPts val="0"/>
              </a:spcAft>
              <a:buSzPts val="1100"/>
              <a:buChar char="-"/>
            </a:pPr>
            <a:r>
              <a:rPr lang="en"/>
              <a:t>Wasp is not close to bee in deep learning </a:t>
            </a:r>
            <a:endParaRPr/>
          </a:p>
          <a:p>
            <a:pPr marL="457200" lvl="0" indent="-298450" rtl="0">
              <a:spcBef>
                <a:spcPts val="0"/>
              </a:spcBef>
              <a:spcAft>
                <a:spcPts val="0"/>
              </a:spcAft>
              <a:buSzPts val="1100"/>
              <a:buChar char="-"/>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Nazar</a:t>
            </a:r>
            <a:endParaRPr/>
          </a:p>
          <a:p>
            <a:pPr marL="0" lvl="0" indent="0">
              <a:spcBef>
                <a:spcPts val="0"/>
              </a:spcBef>
              <a:spcAft>
                <a:spcPts val="0"/>
              </a:spcAft>
              <a:buNone/>
            </a:pPr>
            <a:endParaRPr/>
          </a:p>
          <a:p>
            <a:pPr marL="0" lvl="0" indent="0">
              <a:spcBef>
                <a:spcPts val="0"/>
              </a:spcBef>
              <a:spcAft>
                <a:spcPts val="0"/>
              </a:spcAft>
              <a:buNone/>
            </a:pPr>
            <a:r>
              <a:rPr lang="en"/>
              <a:t>Restricting the domain of the mind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6" name="Shape 3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Ciaran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Shape 40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2" name="Shape 4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Ciaran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Shape 41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6" name="Shape 4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Ciaran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Shape 42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2" name="Shape 4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Ciaran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8" name="Shape 4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Humans have clear hierarchies, deep learning more blurred and clumped together </a:t>
            </a:r>
            <a:endParaRPr/>
          </a:p>
          <a:p>
            <a:pPr marL="0" lvl="0" indent="0"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Shape 46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6" name="Shape 4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deep learning model, there are birds within the category of insects. *might be because of the surrounding insects have the similar feature of the ability to fly</a:t>
            </a:r>
            <a:endParaRPr/>
          </a:p>
          <a:p>
            <a:pPr marL="457200" lvl="0" indent="-298450" rtl="0">
              <a:spcBef>
                <a:spcPts val="0"/>
              </a:spcBef>
              <a:spcAft>
                <a:spcPts val="0"/>
              </a:spcAft>
              <a:buSzPts val="1100"/>
              <a:buChar char="-"/>
            </a:pPr>
            <a:r>
              <a:rPr lang="en"/>
              <a:t>Deep learning doesnt have wood louse, where human does </a:t>
            </a:r>
            <a:endParaRPr/>
          </a:p>
          <a:p>
            <a:pPr marL="457200" lvl="0" indent="-298450" rtl="0">
              <a:spcBef>
                <a:spcPts val="0"/>
              </a:spcBef>
              <a:spcAft>
                <a:spcPts val="0"/>
              </a:spcAft>
              <a:buSzPts val="1100"/>
              <a:buChar char="-"/>
            </a:pPr>
            <a:r>
              <a:rPr lang="en"/>
              <a:t>Wasp is not close to bee in deep learning </a:t>
            </a:r>
            <a:endParaRPr/>
          </a:p>
          <a:p>
            <a:pPr marL="457200" lvl="0" indent="-298450" rtl="0">
              <a:spcBef>
                <a:spcPts val="0"/>
              </a:spcBef>
              <a:spcAft>
                <a:spcPts val="0"/>
              </a:spcAft>
              <a:buSzPts val="1100"/>
              <a:buChar char="-"/>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Shape 47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6" name="Shape 4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Ciaran</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2" name="Shape 4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Similarity : lonely chicken </a:t>
            </a:r>
            <a:endParaRPr/>
          </a:p>
          <a:p>
            <a:pPr marL="0" lvl="0" indent="0" rtl="0">
              <a:spcBef>
                <a:spcPts val="0"/>
              </a:spcBef>
              <a:spcAft>
                <a:spcPts val="0"/>
              </a:spcAft>
              <a:buNone/>
            </a:pPr>
            <a:r>
              <a:rPr lang="en"/>
              <a:t>Deep learning model is more conservative, compared to humans (dog and cat) </a:t>
            </a:r>
            <a:endParaRPr/>
          </a:p>
          <a:p>
            <a:pPr marL="0" lvl="0" indent="0" rtl="0">
              <a:spcBef>
                <a:spcPts val="0"/>
              </a:spcBef>
              <a:spcAft>
                <a:spcPts val="0"/>
              </a:spcAft>
              <a:buNone/>
            </a:pPr>
            <a:r>
              <a:rPr lang="en"/>
              <a:t>Humans represent animals based on general relationships.</a:t>
            </a:r>
            <a:endParaRPr/>
          </a:p>
          <a:p>
            <a:pPr marL="0" lvl="0" indent="0" rtl="0">
              <a:spcBef>
                <a:spcPts val="0"/>
              </a:spcBef>
              <a:spcAft>
                <a:spcPts val="0"/>
              </a:spcAft>
              <a:buNone/>
            </a:pPr>
            <a:r>
              <a:rPr lang="en"/>
              <a:t>Even though clusters are different, the distances between certain animals are similar </a:t>
            </a:r>
            <a:endParaRPr/>
          </a:p>
          <a:p>
            <a:pPr marL="0" lvl="0" indent="0" rtl="0">
              <a:spcBef>
                <a:spcPts val="0"/>
              </a:spcBef>
              <a:spcAft>
                <a:spcPts val="0"/>
              </a:spcAft>
              <a:buNone/>
            </a:pPr>
            <a:r>
              <a:rPr lang="en"/>
              <a:t>Lacks hierarchies because of animals in it </a:t>
            </a:r>
            <a:endParaRPr/>
          </a:p>
          <a:p>
            <a:pPr marL="0" lvl="0" indent="0" rtl="0">
              <a:spcBef>
                <a:spcPts val="0"/>
              </a:spcBef>
              <a:spcAft>
                <a:spcPts val="0"/>
              </a:spcAft>
              <a:buNone/>
            </a:pPr>
            <a:r>
              <a:rPr lang="en"/>
              <a:t>*there’s a fable called the scorpion and the frog. </a:t>
            </a:r>
            <a:endParaRPr/>
          </a:p>
          <a:p>
            <a:pPr marL="0" lvl="0" indent="0" rtl="0">
              <a:spcBef>
                <a:spcPts val="0"/>
              </a:spcBef>
              <a:spcAft>
                <a:spcPts val="0"/>
              </a:spcAft>
              <a:buNone/>
            </a:pPr>
            <a:r>
              <a:rPr lang="en"/>
              <a:t>A type of fish called dragon eye goldfish</a:t>
            </a:r>
            <a:endParaRPr/>
          </a:p>
          <a:p>
            <a:pPr marL="0" lvl="0" indent="0"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6" name="Shape 5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Humans have clear hierarchies, deep learning more blurred and clumped together </a:t>
            </a:r>
            <a:endParaRPr/>
          </a:p>
          <a:p>
            <a:pPr marL="0" lvl="0" indent="0"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Shape 54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4" name="Shape 54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Ciaran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Nazar</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Shape 54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0" name="Shape 5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Similarity : lonely chicken </a:t>
            </a:r>
            <a:endParaRPr/>
          </a:p>
          <a:p>
            <a:pPr marL="0" lvl="0" indent="0" rtl="0">
              <a:spcBef>
                <a:spcPts val="0"/>
              </a:spcBef>
              <a:spcAft>
                <a:spcPts val="0"/>
              </a:spcAft>
              <a:buNone/>
            </a:pPr>
            <a:r>
              <a:rPr lang="en"/>
              <a:t>Deep learning model is more conservative, compared to humans (dog and cat) </a:t>
            </a:r>
            <a:endParaRPr/>
          </a:p>
          <a:p>
            <a:pPr marL="0" lvl="0" indent="0" rtl="0">
              <a:spcBef>
                <a:spcPts val="0"/>
              </a:spcBef>
              <a:spcAft>
                <a:spcPts val="0"/>
              </a:spcAft>
              <a:buNone/>
            </a:pPr>
            <a:r>
              <a:rPr lang="en"/>
              <a:t>Humans represent animals based on general relationships.</a:t>
            </a:r>
            <a:endParaRPr/>
          </a:p>
          <a:p>
            <a:pPr marL="0" lvl="0" indent="0" rtl="0">
              <a:spcBef>
                <a:spcPts val="0"/>
              </a:spcBef>
              <a:spcAft>
                <a:spcPts val="0"/>
              </a:spcAft>
              <a:buNone/>
            </a:pPr>
            <a:r>
              <a:rPr lang="en"/>
              <a:t>Even though clusters are different, the distances between certain animals are similar </a:t>
            </a:r>
            <a:endParaRPr/>
          </a:p>
          <a:p>
            <a:pPr marL="0" lvl="0" indent="0" rtl="0">
              <a:spcBef>
                <a:spcPts val="0"/>
              </a:spcBef>
              <a:spcAft>
                <a:spcPts val="0"/>
              </a:spcAft>
              <a:buNone/>
            </a:pPr>
            <a:r>
              <a:rPr lang="en"/>
              <a:t>Lacks hierarchies because of animals in it </a:t>
            </a:r>
            <a:endParaRPr/>
          </a:p>
          <a:p>
            <a:pPr marL="0" lvl="0" indent="0" rtl="0">
              <a:spcBef>
                <a:spcPts val="0"/>
              </a:spcBef>
              <a:spcAft>
                <a:spcPts val="0"/>
              </a:spcAft>
              <a:buNone/>
            </a:pPr>
            <a:r>
              <a:rPr lang="en"/>
              <a:t>*there’s a fable called the scorpion and the frog. </a:t>
            </a:r>
            <a:endParaRPr/>
          </a:p>
          <a:p>
            <a:pPr marL="0" lvl="0" indent="0" rtl="0">
              <a:spcBef>
                <a:spcPts val="0"/>
              </a:spcBef>
              <a:spcAft>
                <a:spcPts val="0"/>
              </a:spcAft>
              <a:buNone/>
            </a:pPr>
            <a:r>
              <a:rPr lang="en"/>
              <a:t>A type of fish called dragon eye goldfish</a:t>
            </a:r>
            <a:endParaRPr/>
          </a:p>
          <a:p>
            <a:pPr marL="0" lvl="0" indent="0"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Shape 57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4" name="Shape 5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Humans have clear hierarchies, deep learning more blurred and clumped together </a:t>
            </a:r>
            <a:endParaRPr/>
          </a:p>
          <a:p>
            <a:pPr marL="0" lvl="0" indent="0"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Shape 61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2" name="Shape 6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Sunhee</a:t>
            </a:r>
            <a:endParaRPr/>
          </a:p>
          <a:p>
            <a:pPr marL="0" lvl="0" indent="0">
              <a:spcBef>
                <a:spcPts val="0"/>
              </a:spcBef>
              <a:spcAft>
                <a:spcPts val="0"/>
              </a:spcAft>
              <a:buNone/>
            </a:pPr>
            <a:endParaRPr/>
          </a:p>
          <a:p>
            <a:pPr marL="0" lvl="0" indent="0">
              <a:spcBef>
                <a:spcPts val="0"/>
              </a:spcBef>
              <a:spcAft>
                <a:spcPts val="0"/>
              </a:spcAft>
              <a:buNone/>
            </a:pPr>
            <a:endParaRPr/>
          </a:p>
          <a:p>
            <a:pPr marL="0" lvl="0" indent="0">
              <a:spcBef>
                <a:spcPts val="0"/>
              </a:spcBef>
              <a:spcAft>
                <a:spcPts val="0"/>
              </a:spcAft>
              <a:buNone/>
            </a:pPr>
            <a:r>
              <a:rPr lang="en" b="1"/>
              <a:t>Semantic ratings are very different</a:t>
            </a:r>
            <a:endParaRPr b="1"/>
          </a:p>
          <a:p>
            <a:pPr marL="457200" lvl="0" indent="-298450" rtl="0">
              <a:spcBef>
                <a:spcPts val="0"/>
              </a:spcBef>
              <a:spcAft>
                <a:spcPts val="0"/>
              </a:spcAft>
              <a:buSzPts val="1100"/>
              <a:buChar char="-"/>
            </a:pPr>
            <a:r>
              <a:rPr lang="en" b="1"/>
              <a:t>**Humans use category knowledge; however the deep learning model, they are trying to predict, abstract knowledge of the category. </a:t>
            </a:r>
            <a:endParaRPr b="1"/>
          </a:p>
          <a:p>
            <a:pPr marL="457200" lvl="0" indent="-298450" rtl="0">
              <a:spcBef>
                <a:spcPts val="0"/>
              </a:spcBef>
              <a:spcAft>
                <a:spcPts val="0"/>
              </a:spcAft>
              <a:buSzPts val="1100"/>
              <a:buChar char="-"/>
            </a:pPr>
            <a:r>
              <a:rPr lang="en" b="1"/>
              <a:t>Semantic space of michael lee;s data versus leuven’s data</a:t>
            </a:r>
            <a:endParaRPr b="1"/>
          </a:p>
          <a:p>
            <a:pPr marL="457200" lvl="0" indent="-298450" rtl="0">
              <a:spcBef>
                <a:spcPts val="0"/>
              </a:spcBef>
              <a:spcAft>
                <a:spcPts val="0"/>
              </a:spcAft>
              <a:buSzPts val="1100"/>
              <a:buChar char="-"/>
            </a:pPr>
            <a:r>
              <a:rPr lang="en" b="1"/>
              <a:t>Explore the cosine distance, deep learning model usually uses </a:t>
            </a:r>
            <a:endParaRPr b="1"/>
          </a:p>
          <a:p>
            <a:pPr marL="0" lvl="0" indent="0" rtl="0">
              <a:spcBef>
                <a:spcPts val="0"/>
              </a:spcBef>
              <a:spcAft>
                <a:spcPts val="0"/>
              </a:spcAft>
              <a:buNone/>
            </a:pPr>
            <a:endParaRPr b="1"/>
          </a:p>
          <a:p>
            <a:pPr marL="0" lvl="0" indent="0" rtl="0">
              <a:spcBef>
                <a:spcPts val="0"/>
              </a:spcBef>
              <a:spcAft>
                <a:spcPts val="0"/>
              </a:spcAft>
              <a:buNone/>
            </a:pPr>
            <a:endParaRPr b="1"/>
          </a:p>
          <a:p>
            <a:pPr marL="457200" lvl="0" indent="-298450" rtl="0">
              <a:spcBef>
                <a:spcPts val="0"/>
              </a:spcBef>
              <a:spcAft>
                <a:spcPts val="0"/>
              </a:spcAft>
              <a:buSzPts val="1100"/>
              <a:buChar char="-"/>
            </a:pPr>
            <a:r>
              <a:rPr lang="en" b="1"/>
              <a:t>Explore different meanings → bank (finance/nature) </a:t>
            </a:r>
            <a:endParaRPr b="1"/>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Shape 61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8" name="Shape 6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Nazar</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Shape 62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4" name="Shape 6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Nazar</a:t>
            </a:r>
            <a:endParaRPr/>
          </a:p>
          <a:p>
            <a:pPr marL="0" lvl="0" indent="0" rtl="0">
              <a:spcBef>
                <a:spcPts val="0"/>
              </a:spcBef>
              <a:spcAft>
                <a:spcPts val="0"/>
              </a:spcAft>
              <a:buNone/>
            </a:pPr>
            <a:endParaRPr/>
          </a:p>
          <a:p>
            <a:pPr marL="0" lvl="0" indent="0" rtl="0">
              <a:spcBef>
                <a:spcPts val="0"/>
              </a:spcBef>
              <a:spcAft>
                <a:spcPts val="0"/>
              </a:spcAft>
              <a:buNone/>
            </a:pPr>
            <a:r>
              <a:rPr lang="en"/>
              <a:t>How do humans and deep learning models represent features? And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Ciaran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Ciaran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Ciaran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Ciaran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sz="1400"/>
          </a:p>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Shape 10"/>
          <p:cNvGrpSpPr/>
          <p:nvPr/>
        </p:nvGrpSpPr>
        <p:grpSpPr>
          <a:xfrm>
            <a:off x="4350279" y="2855377"/>
            <a:ext cx="443589"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4" name="Shape 14"/>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Shape 15"/>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Shape 1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Shape 50"/>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Shape 5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Shape 5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Shape 1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Shape 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Shape 2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Shape 2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Shape 2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Shape 2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Shape 3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Shape 3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Shape 3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Shape 3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41" name="Shape 41"/>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Shape 42"/>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Shape 43"/>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Shape 4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Shape 4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Shape 4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Shape 8"/>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2.gi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hyperlink" Target="http://dx.doi.org/10.1037/0033-295X.84.4.327" TargetMode="External"/><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pPr>
            <a:r>
              <a:rPr lang="en"/>
              <a:t>Impact of Features in Hierarchical Representation</a:t>
            </a:r>
            <a:endParaRPr/>
          </a:p>
        </p:txBody>
      </p:sp>
      <p:sp>
        <p:nvSpPr>
          <p:cNvPr id="60" name="Shape 60"/>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By: </a:t>
            </a:r>
            <a:r>
              <a:rPr lang="en">
                <a:solidFill>
                  <a:srgbClr val="FF9900"/>
                </a:solidFill>
              </a:rPr>
              <a:t>Nazar Flome</a:t>
            </a:r>
            <a:r>
              <a:rPr lang="en"/>
              <a:t>, </a:t>
            </a:r>
            <a:r>
              <a:rPr lang="en">
                <a:solidFill>
                  <a:srgbClr val="FF31BF"/>
                </a:solidFill>
              </a:rPr>
              <a:t>Ciaran Shuhang Zhou</a:t>
            </a:r>
            <a:r>
              <a:rPr lang="en"/>
              <a:t>, </a:t>
            </a:r>
            <a:r>
              <a:rPr lang="en">
                <a:solidFill>
                  <a:srgbClr val="6AA84F"/>
                </a:solidFill>
              </a:rPr>
              <a:t>Sunhee Jin</a:t>
            </a:r>
            <a:r>
              <a:rPr lang="en"/>
              <a:t>, </a:t>
            </a:r>
            <a:r>
              <a:rPr lang="en">
                <a:solidFill>
                  <a:srgbClr val="F4CCCC"/>
                </a:solidFill>
              </a:rPr>
              <a:t>Amberly Tam</a:t>
            </a:r>
            <a:r>
              <a:rPr lang="en">
                <a:solidFill>
                  <a:srgbClr val="FFFF00"/>
                </a:solidFill>
              </a:rPr>
              <a:t> </a:t>
            </a:r>
            <a:endParaRPr>
              <a:solidFill>
                <a:srgbClr val="FFFF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idx="4294967295"/>
          </p:nvPr>
        </p:nvSpPr>
        <p:spPr>
          <a:xfrm>
            <a:off x="311700" y="445025"/>
            <a:ext cx="3974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t>Human Judgment</a:t>
            </a:r>
            <a:endParaRPr sz="1800"/>
          </a:p>
        </p:txBody>
      </p:sp>
      <p:pic>
        <p:nvPicPr>
          <p:cNvPr id="148" name="Shape 148"/>
          <p:cNvPicPr preferRelativeResize="0"/>
          <p:nvPr/>
        </p:nvPicPr>
        <p:blipFill>
          <a:blip r:embed="rId3">
            <a:alphaModFix/>
          </a:blip>
          <a:stretch>
            <a:fillRect/>
          </a:stretch>
        </p:blipFill>
        <p:spPr>
          <a:xfrm>
            <a:off x="357250" y="855800"/>
            <a:ext cx="4093123" cy="3897175"/>
          </a:xfrm>
          <a:prstGeom prst="rect">
            <a:avLst/>
          </a:prstGeom>
          <a:noFill/>
          <a:ln>
            <a:noFill/>
          </a:ln>
        </p:spPr>
      </p:pic>
      <p:sp>
        <p:nvSpPr>
          <p:cNvPr id="149" name="Shape 149"/>
          <p:cNvSpPr txBox="1">
            <a:spLocks noGrp="1"/>
          </p:cNvSpPr>
          <p:nvPr>
            <p:ph type="title" idx="4294967295"/>
          </p:nvPr>
        </p:nvSpPr>
        <p:spPr>
          <a:xfrm>
            <a:off x="4762500" y="435500"/>
            <a:ext cx="3667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t>     Deep Learning (Word2Vec)</a:t>
            </a:r>
            <a:endParaRPr sz="1800"/>
          </a:p>
        </p:txBody>
      </p:sp>
      <p:sp>
        <p:nvSpPr>
          <p:cNvPr id="150" name="Shape 150"/>
          <p:cNvSpPr txBox="1">
            <a:spLocks noGrp="1"/>
          </p:cNvSpPr>
          <p:nvPr>
            <p:ph type="title" idx="4294967295"/>
          </p:nvPr>
        </p:nvSpPr>
        <p:spPr>
          <a:xfrm>
            <a:off x="2584650" y="76200"/>
            <a:ext cx="3974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Michael Lee</a:t>
            </a:r>
            <a:endParaRPr/>
          </a:p>
        </p:txBody>
      </p:sp>
      <p:pic>
        <p:nvPicPr>
          <p:cNvPr id="151" name="Shape 151"/>
          <p:cNvPicPr preferRelativeResize="0"/>
          <p:nvPr/>
        </p:nvPicPr>
        <p:blipFill>
          <a:blip r:embed="rId4">
            <a:alphaModFix/>
          </a:blip>
          <a:stretch>
            <a:fillRect/>
          </a:stretch>
        </p:blipFill>
        <p:spPr>
          <a:xfrm>
            <a:off x="4762500" y="860550"/>
            <a:ext cx="4187942" cy="3897174"/>
          </a:xfrm>
          <a:prstGeom prst="rect">
            <a:avLst/>
          </a:prstGeom>
          <a:noFill/>
          <a:ln>
            <a:noFill/>
          </a:ln>
        </p:spPr>
      </p:pic>
      <p:sp>
        <p:nvSpPr>
          <p:cNvPr id="152" name="Shape 152"/>
          <p:cNvSpPr/>
          <p:nvPr/>
        </p:nvSpPr>
        <p:spPr>
          <a:xfrm>
            <a:off x="3455900" y="2998875"/>
            <a:ext cx="733500" cy="3438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 name="Shape 153"/>
          <p:cNvSpPr/>
          <p:nvPr/>
        </p:nvSpPr>
        <p:spPr>
          <a:xfrm>
            <a:off x="3105150" y="2238375"/>
            <a:ext cx="609600" cy="4956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 name="Shape 154"/>
          <p:cNvSpPr/>
          <p:nvPr/>
        </p:nvSpPr>
        <p:spPr>
          <a:xfrm>
            <a:off x="815850" y="3619950"/>
            <a:ext cx="1473600" cy="8202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 name="Shape 155"/>
          <p:cNvSpPr/>
          <p:nvPr/>
        </p:nvSpPr>
        <p:spPr>
          <a:xfrm rot="-1182335">
            <a:off x="460458" y="2122167"/>
            <a:ext cx="4222584" cy="2672624"/>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 name="Shape 156"/>
          <p:cNvSpPr/>
          <p:nvPr/>
        </p:nvSpPr>
        <p:spPr>
          <a:xfrm>
            <a:off x="952500" y="1200000"/>
            <a:ext cx="1343100" cy="9717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 name="Shape 157"/>
          <p:cNvSpPr/>
          <p:nvPr/>
        </p:nvSpPr>
        <p:spPr>
          <a:xfrm>
            <a:off x="971700" y="2894700"/>
            <a:ext cx="1009500" cy="5727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 name="Shape 158"/>
          <p:cNvSpPr/>
          <p:nvPr/>
        </p:nvSpPr>
        <p:spPr>
          <a:xfrm>
            <a:off x="6838950" y="2571750"/>
            <a:ext cx="1590600" cy="1191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 name="Shape 159"/>
          <p:cNvSpPr/>
          <p:nvPr/>
        </p:nvSpPr>
        <p:spPr>
          <a:xfrm>
            <a:off x="5825850" y="3200400"/>
            <a:ext cx="733500" cy="5727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 name="Shape 160"/>
          <p:cNvSpPr/>
          <p:nvPr/>
        </p:nvSpPr>
        <p:spPr>
          <a:xfrm>
            <a:off x="6400800" y="908550"/>
            <a:ext cx="2514600" cy="15489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 name="Shape 161"/>
          <p:cNvSpPr/>
          <p:nvPr/>
        </p:nvSpPr>
        <p:spPr>
          <a:xfrm>
            <a:off x="5181600" y="1008200"/>
            <a:ext cx="1047600" cy="9717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 name="Shape 162"/>
          <p:cNvSpPr/>
          <p:nvPr/>
        </p:nvSpPr>
        <p:spPr>
          <a:xfrm>
            <a:off x="6229200" y="3829050"/>
            <a:ext cx="1666800" cy="6864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 name="Shape 163"/>
          <p:cNvSpPr/>
          <p:nvPr/>
        </p:nvSpPr>
        <p:spPr>
          <a:xfrm>
            <a:off x="3198725" y="3418875"/>
            <a:ext cx="1009500" cy="3438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 name="Shape 164"/>
          <p:cNvSpPr/>
          <p:nvPr/>
        </p:nvSpPr>
        <p:spPr>
          <a:xfrm>
            <a:off x="5318325" y="1074525"/>
            <a:ext cx="609600" cy="414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 name="Shape 165"/>
          <p:cNvSpPr/>
          <p:nvPr/>
        </p:nvSpPr>
        <p:spPr>
          <a:xfrm rot="1814069">
            <a:off x="5485681" y="3225065"/>
            <a:ext cx="1916034" cy="1115571"/>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 name="Shape 166"/>
          <p:cNvSpPr/>
          <p:nvPr/>
        </p:nvSpPr>
        <p:spPr>
          <a:xfrm>
            <a:off x="2650850" y="2100450"/>
            <a:ext cx="1771200" cy="19287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idx="4294967295"/>
          </p:nvPr>
        </p:nvSpPr>
        <p:spPr>
          <a:xfrm>
            <a:off x="311700" y="445025"/>
            <a:ext cx="3974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t>Human Judgment</a:t>
            </a:r>
            <a:endParaRPr sz="1800"/>
          </a:p>
        </p:txBody>
      </p:sp>
      <p:pic>
        <p:nvPicPr>
          <p:cNvPr id="172" name="Shape 172"/>
          <p:cNvPicPr preferRelativeResize="0"/>
          <p:nvPr/>
        </p:nvPicPr>
        <p:blipFill>
          <a:blip r:embed="rId3">
            <a:alphaModFix/>
          </a:blip>
          <a:stretch>
            <a:fillRect/>
          </a:stretch>
        </p:blipFill>
        <p:spPr>
          <a:xfrm>
            <a:off x="357250" y="855800"/>
            <a:ext cx="4093123" cy="3897175"/>
          </a:xfrm>
          <a:prstGeom prst="rect">
            <a:avLst/>
          </a:prstGeom>
          <a:noFill/>
          <a:ln>
            <a:noFill/>
          </a:ln>
        </p:spPr>
      </p:pic>
      <p:sp>
        <p:nvSpPr>
          <p:cNvPr id="173" name="Shape 173"/>
          <p:cNvSpPr txBox="1">
            <a:spLocks noGrp="1"/>
          </p:cNvSpPr>
          <p:nvPr>
            <p:ph type="title" idx="4294967295"/>
          </p:nvPr>
        </p:nvSpPr>
        <p:spPr>
          <a:xfrm>
            <a:off x="4762500" y="435500"/>
            <a:ext cx="3667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t>     Deep Learning (Word2Vec)</a:t>
            </a:r>
            <a:endParaRPr sz="1800"/>
          </a:p>
        </p:txBody>
      </p:sp>
      <p:sp>
        <p:nvSpPr>
          <p:cNvPr id="174" name="Shape 174"/>
          <p:cNvSpPr txBox="1">
            <a:spLocks noGrp="1"/>
          </p:cNvSpPr>
          <p:nvPr>
            <p:ph type="title" idx="4294967295"/>
          </p:nvPr>
        </p:nvSpPr>
        <p:spPr>
          <a:xfrm>
            <a:off x="2584650" y="76200"/>
            <a:ext cx="3974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Michael Lee</a:t>
            </a:r>
            <a:endParaRPr/>
          </a:p>
        </p:txBody>
      </p:sp>
      <p:pic>
        <p:nvPicPr>
          <p:cNvPr id="175" name="Shape 175"/>
          <p:cNvPicPr preferRelativeResize="0"/>
          <p:nvPr/>
        </p:nvPicPr>
        <p:blipFill>
          <a:blip r:embed="rId4">
            <a:alphaModFix/>
          </a:blip>
          <a:stretch>
            <a:fillRect/>
          </a:stretch>
        </p:blipFill>
        <p:spPr>
          <a:xfrm>
            <a:off x="4762500" y="860550"/>
            <a:ext cx="4187942" cy="3897174"/>
          </a:xfrm>
          <a:prstGeom prst="rect">
            <a:avLst/>
          </a:prstGeom>
          <a:noFill/>
          <a:ln>
            <a:noFill/>
          </a:ln>
        </p:spPr>
      </p:pic>
      <p:sp>
        <p:nvSpPr>
          <p:cNvPr id="176" name="Shape 176"/>
          <p:cNvSpPr/>
          <p:nvPr/>
        </p:nvSpPr>
        <p:spPr>
          <a:xfrm>
            <a:off x="3455900" y="2998875"/>
            <a:ext cx="733500" cy="3438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 name="Shape 177"/>
          <p:cNvSpPr/>
          <p:nvPr/>
        </p:nvSpPr>
        <p:spPr>
          <a:xfrm>
            <a:off x="3105150" y="2238375"/>
            <a:ext cx="609600" cy="4956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 name="Shape 178"/>
          <p:cNvSpPr/>
          <p:nvPr/>
        </p:nvSpPr>
        <p:spPr>
          <a:xfrm>
            <a:off x="815850" y="3619950"/>
            <a:ext cx="1473600" cy="8202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 name="Shape 179"/>
          <p:cNvSpPr/>
          <p:nvPr/>
        </p:nvSpPr>
        <p:spPr>
          <a:xfrm rot="-1182335">
            <a:off x="460458" y="2122167"/>
            <a:ext cx="4222584" cy="2672624"/>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 name="Shape 180"/>
          <p:cNvSpPr/>
          <p:nvPr/>
        </p:nvSpPr>
        <p:spPr>
          <a:xfrm>
            <a:off x="952500" y="1200000"/>
            <a:ext cx="1343100" cy="9717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 name="Shape 181"/>
          <p:cNvSpPr/>
          <p:nvPr/>
        </p:nvSpPr>
        <p:spPr>
          <a:xfrm>
            <a:off x="971700" y="2894700"/>
            <a:ext cx="1009500" cy="5727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 name="Shape 182"/>
          <p:cNvSpPr/>
          <p:nvPr/>
        </p:nvSpPr>
        <p:spPr>
          <a:xfrm>
            <a:off x="6838950" y="2571750"/>
            <a:ext cx="1590600" cy="1191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 name="Shape 183"/>
          <p:cNvSpPr/>
          <p:nvPr/>
        </p:nvSpPr>
        <p:spPr>
          <a:xfrm>
            <a:off x="5825850" y="3200400"/>
            <a:ext cx="733500" cy="5727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4" name="Shape 184"/>
          <p:cNvSpPr/>
          <p:nvPr/>
        </p:nvSpPr>
        <p:spPr>
          <a:xfrm>
            <a:off x="6400800" y="908550"/>
            <a:ext cx="2514600" cy="15489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 name="Shape 185"/>
          <p:cNvSpPr/>
          <p:nvPr/>
        </p:nvSpPr>
        <p:spPr>
          <a:xfrm>
            <a:off x="5181600" y="1008200"/>
            <a:ext cx="1047600" cy="9717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 name="Shape 186"/>
          <p:cNvSpPr/>
          <p:nvPr/>
        </p:nvSpPr>
        <p:spPr>
          <a:xfrm>
            <a:off x="6229200" y="3829050"/>
            <a:ext cx="1666800" cy="6864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 name="Shape 187"/>
          <p:cNvSpPr/>
          <p:nvPr/>
        </p:nvSpPr>
        <p:spPr>
          <a:xfrm>
            <a:off x="3198725" y="3418875"/>
            <a:ext cx="1009500" cy="3438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 name="Shape 188"/>
          <p:cNvSpPr/>
          <p:nvPr/>
        </p:nvSpPr>
        <p:spPr>
          <a:xfrm>
            <a:off x="5318325" y="1074525"/>
            <a:ext cx="609600" cy="414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 name="Shape 189"/>
          <p:cNvSpPr/>
          <p:nvPr/>
        </p:nvSpPr>
        <p:spPr>
          <a:xfrm rot="1814069">
            <a:off x="5485681" y="3225065"/>
            <a:ext cx="1916034" cy="1115571"/>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90" name="Shape 190"/>
          <p:cNvCxnSpPr/>
          <p:nvPr/>
        </p:nvCxnSpPr>
        <p:spPr>
          <a:xfrm flipH="1">
            <a:off x="1971750" y="1228725"/>
            <a:ext cx="561900" cy="514500"/>
          </a:xfrm>
          <a:prstGeom prst="straightConnector1">
            <a:avLst/>
          </a:prstGeom>
          <a:noFill/>
          <a:ln w="28575" cap="flat" cmpd="sng">
            <a:solidFill>
              <a:srgbClr val="000000"/>
            </a:solidFill>
            <a:prstDash val="solid"/>
            <a:round/>
            <a:headEnd type="none" w="med" len="med"/>
            <a:tailEnd type="triangle" w="med" len="med"/>
          </a:ln>
        </p:spPr>
      </p:cxnSp>
      <p:sp>
        <p:nvSpPr>
          <p:cNvPr id="191" name="Shape 191"/>
          <p:cNvSpPr txBox="1"/>
          <p:nvPr/>
        </p:nvSpPr>
        <p:spPr>
          <a:xfrm>
            <a:off x="2508450" y="1008200"/>
            <a:ext cx="1206300" cy="343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Sea animals</a:t>
            </a:r>
            <a:endParaRPr/>
          </a:p>
        </p:txBody>
      </p:sp>
      <p:cxnSp>
        <p:nvCxnSpPr>
          <p:cNvPr id="192" name="Shape 192"/>
          <p:cNvCxnSpPr/>
          <p:nvPr/>
        </p:nvCxnSpPr>
        <p:spPr>
          <a:xfrm flipH="1">
            <a:off x="2848050" y="1676400"/>
            <a:ext cx="219000" cy="695400"/>
          </a:xfrm>
          <a:prstGeom prst="straightConnector1">
            <a:avLst/>
          </a:prstGeom>
          <a:noFill/>
          <a:ln w="28575" cap="flat" cmpd="sng">
            <a:solidFill>
              <a:srgbClr val="000000"/>
            </a:solidFill>
            <a:prstDash val="solid"/>
            <a:round/>
            <a:headEnd type="none" w="med" len="med"/>
            <a:tailEnd type="triangle" w="med" len="med"/>
          </a:ln>
        </p:spPr>
      </p:cxnSp>
      <p:sp>
        <p:nvSpPr>
          <p:cNvPr id="193" name="Shape 193"/>
          <p:cNvSpPr txBox="1"/>
          <p:nvPr/>
        </p:nvSpPr>
        <p:spPr>
          <a:xfrm>
            <a:off x="2660850" y="1313000"/>
            <a:ext cx="1590600" cy="343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Land animals</a:t>
            </a:r>
            <a:endParaRPr/>
          </a:p>
        </p:txBody>
      </p:sp>
      <p:sp>
        <p:nvSpPr>
          <p:cNvPr id="194" name="Shape 194"/>
          <p:cNvSpPr/>
          <p:nvPr/>
        </p:nvSpPr>
        <p:spPr>
          <a:xfrm>
            <a:off x="2660850" y="2100450"/>
            <a:ext cx="1761300" cy="19287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95" name="Shape 195"/>
          <p:cNvCxnSpPr/>
          <p:nvPr/>
        </p:nvCxnSpPr>
        <p:spPr>
          <a:xfrm rot="10800000" flipH="1">
            <a:off x="6132150" y="1802200"/>
            <a:ext cx="775800" cy="337800"/>
          </a:xfrm>
          <a:prstGeom prst="straightConnector1">
            <a:avLst/>
          </a:prstGeom>
          <a:noFill/>
          <a:ln w="28575" cap="flat" cmpd="sng">
            <a:solidFill>
              <a:srgbClr val="000000"/>
            </a:solidFill>
            <a:prstDash val="solid"/>
            <a:round/>
            <a:headEnd type="none" w="med" len="med"/>
            <a:tailEnd type="triangl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idx="4294967295"/>
          </p:nvPr>
        </p:nvSpPr>
        <p:spPr>
          <a:xfrm>
            <a:off x="311700" y="445025"/>
            <a:ext cx="3974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Times New Roman"/>
                <a:ea typeface="Times New Roman"/>
                <a:cs typeface="Times New Roman"/>
                <a:sym typeface="Times New Roman"/>
              </a:rPr>
              <a:t>Human Judgment</a:t>
            </a:r>
            <a:endParaRPr sz="1800">
              <a:latin typeface="Times New Roman"/>
              <a:ea typeface="Times New Roman"/>
              <a:cs typeface="Times New Roman"/>
              <a:sym typeface="Times New Roman"/>
            </a:endParaRPr>
          </a:p>
        </p:txBody>
      </p:sp>
      <p:pic>
        <p:nvPicPr>
          <p:cNvPr id="201" name="Shape 201"/>
          <p:cNvPicPr preferRelativeResize="0"/>
          <p:nvPr/>
        </p:nvPicPr>
        <p:blipFill>
          <a:blip r:embed="rId3">
            <a:alphaModFix/>
          </a:blip>
          <a:stretch>
            <a:fillRect/>
          </a:stretch>
        </p:blipFill>
        <p:spPr>
          <a:xfrm>
            <a:off x="357250" y="855800"/>
            <a:ext cx="4093123" cy="3897175"/>
          </a:xfrm>
          <a:prstGeom prst="rect">
            <a:avLst/>
          </a:prstGeom>
          <a:noFill/>
          <a:ln>
            <a:noFill/>
          </a:ln>
        </p:spPr>
      </p:pic>
      <p:sp>
        <p:nvSpPr>
          <p:cNvPr id="202" name="Shape 202"/>
          <p:cNvSpPr txBox="1">
            <a:spLocks noGrp="1"/>
          </p:cNvSpPr>
          <p:nvPr>
            <p:ph type="title" idx="4294967295"/>
          </p:nvPr>
        </p:nvSpPr>
        <p:spPr>
          <a:xfrm>
            <a:off x="4762500" y="435500"/>
            <a:ext cx="3667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Times New Roman"/>
                <a:ea typeface="Times New Roman"/>
                <a:cs typeface="Times New Roman"/>
                <a:sym typeface="Times New Roman"/>
              </a:rPr>
              <a:t>     Deep Learning (Word2Vec)</a:t>
            </a:r>
            <a:endParaRPr sz="1800">
              <a:latin typeface="Times New Roman"/>
              <a:ea typeface="Times New Roman"/>
              <a:cs typeface="Times New Roman"/>
              <a:sym typeface="Times New Roman"/>
            </a:endParaRPr>
          </a:p>
        </p:txBody>
      </p:sp>
      <p:sp>
        <p:nvSpPr>
          <p:cNvPr id="203" name="Shape 203"/>
          <p:cNvSpPr txBox="1">
            <a:spLocks noGrp="1"/>
          </p:cNvSpPr>
          <p:nvPr>
            <p:ph type="title" idx="4294967295"/>
          </p:nvPr>
        </p:nvSpPr>
        <p:spPr>
          <a:xfrm>
            <a:off x="2584650" y="76200"/>
            <a:ext cx="3974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Michael Lee</a:t>
            </a:r>
            <a:endParaRPr/>
          </a:p>
        </p:txBody>
      </p:sp>
      <p:pic>
        <p:nvPicPr>
          <p:cNvPr id="204" name="Shape 204"/>
          <p:cNvPicPr preferRelativeResize="0"/>
          <p:nvPr/>
        </p:nvPicPr>
        <p:blipFill>
          <a:blip r:embed="rId4">
            <a:alphaModFix/>
          </a:blip>
          <a:stretch>
            <a:fillRect/>
          </a:stretch>
        </p:blipFill>
        <p:spPr>
          <a:xfrm>
            <a:off x="4762500" y="860550"/>
            <a:ext cx="4187942" cy="3897174"/>
          </a:xfrm>
          <a:prstGeom prst="rect">
            <a:avLst/>
          </a:prstGeom>
          <a:noFill/>
          <a:ln>
            <a:noFill/>
          </a:ln>
        </p:spPr>
      </p:pic>
      <p:sp>
        <p:nvSpPr>
          <p:cNvPr id="205" name="Shape 205"/>
          <p:cNvSpPr/>
          <p:nvPr/>
        </p:nvSpPr>
        <p:spPr>
          <a:xfrm>
            <a:off x="3455900" y="2998875"/>
            <a:ext cx="733500" cy="3438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3105150" y="2238375"/>
            <a:ext cx="609600" cy="4956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15850" y="3619950"/>
            <a:ext cx="1473600" cy="8202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52500" y="1200000"/>
            <a:ext cx="1343100" cy="9717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 name="Shape 209"/>
          <p:cNvSpPr/>
          <p:nvPr/>
        </p:nvSpPr>
        <p:spPr>
          <a:xfrm>
            <a:off x="971700" y="2894700"/>
            <a:ext cx="1009500" cy="5727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 name="Shape 210"/>
          <p:cNvSpPr/>
          <p:nvPr/>
        </p:nvSpPr>
        <p:spPr>
          <a:xfrm>
            <a:off x="6838950" y="2571750"/>
            <a:ext cx="1590600" cy="1191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 name="Shape 211"/>
          <p:cNvSpPr/>
          <p:nvPr/>
        </p:nvSpPr>
        <p:spPr>
          <a:xfrm>
            <a:off x="5825850" y="3200400"/>
            <a:ext cx="733500" cy="5727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2" name="Shape 212"/>
          <p:cNvSpPr/>
          <p:nvPr/>
        </p:nvSpPr>
        <p:spPr>
          <a:xfrm>
            <a:off x="6400800" y="908550"/>
            <a:ext cx="2514600" cy="15489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3" name="Shape 213"/>
          <p:cNvSpPr/>
          <p:nvPr/>
        </p:nvSpPr>
        <p:spPr>
          <a:xfrm>
            <a:off x="5181600" y="1008200"/>
            <a:ext cx="1047600" cy="9717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4" name="Shape 214"/>
          <p:cNvSpPr/>
          <p:nvPr/>
        </p:nvSpPr>
        <p:spPr>
          <a:xfrm>
            <a:off x="6229200" y="3829050"/>
            <a:ext cx="1666800" cy="6864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5" name="Shape 215"/>
          <p:cNvSpPr/>
          <p:nvPr/>
        </p:nvSpPr>
        <p:spPr>
          <a:xfrm rot="-1182335">
            <a:off x="508233" y="2021642"/>
            <a:ext cx="4222584" cy="2672624"/>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6" name="Shape 216"/>
          <p:cNvSpPr/>
          <p:nvPr/>
        </p:nvSpPr>
        <p:spPr>
          <a:xfrm>
            <a:off x="3198725" y="3418875"/>
            <a:ext cx="1009500" cy="3438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7" name="Shape 217"/>
          <p:cNvSpPr/>
          <p:nvPr/>
        </p:nvSpPr>
        <p:spPr>
          <a:xfrm>
            <a:off x="5318325" y="1074525"/>
            <a:ext cx="609600" cy="414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8" name="Shape 218"/>
          <p:cNvSpPr/>
          <p:nvPr/>
        </p:nvSpPr>
        <p:spPr>
          <a:xfrm rot="1814069">
            <a:off x="5485681" y="3225065"/>
            <a:ext cx="1916034" cy="1115571"/>
          </a:xfrm>
          <a:prstGeom prst="ellipse">
            <a:avLst/>
          </a:prstGeom>
          <a:noFill/>
          <a:ln w="2857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219" name="Shape 219"/>
          <p:cNvCxnSpPr/>
          <p:nvPr/>
        </p:nvCxnSpPr>
        <p:spPr>
          <a:xfrm>
            <a:off x="2609850" y="1647825"/>
            <a:ext cx="438300" cy="1228800"/>
          </a:xfrm>
          <a:prstGeom prst="straightConnector1">
            <a:avLst/>
          </a:prstGeom>
          <a:noFill/>
          <a:ln w="28575" cap="flat" cmpd="sng">
            <a:solidFill>
              <a:srgbClr val="000000"/>
            </a:solidFill>
            <a:prstDash val="solid"/>
            <a:round/>
            <a:headEnd type="none" w="med" len="med"/>
            <a:tailEnd type="triangle" w="med" len="med"/>
          </a:ln>
        </p:spPr>
      </p:cxnSp>
      <p:cxnSp>
        <p:nvCxnSpPr>
          <p:cNvPr id="220" name="Shape 220"/>
          <p:cNvCxnSpPr/>
          <p:nvPr/>
        </p:nvCxnSpPr>
        <p:spPr>
          <a:xfrm rot="10800000" flipH="1">
            <a:off x="5057775" y="3895575"/>
            <a:ext cx="1019100" cy="324000"/>
          </a:xfrm>
          <a:prstGeom prst="straightConnector1">
            <a:avLst/>
          </a:prstGeom>
          <a:noFill/>
          <a:ln w="28575" cap="flat" cmpd="sng">
            <a:solidFill>
              <a:srgbClr val="000000"/>
            </a:solidFill>
            <a:prstDash val="solid"/>
            <a:round/>
            <a:headEnd type="none" w="med" len="med"/>
            <a:tailEnd type="triangle" w="med" len="med"/>
          </a:ln>
        </p:spPr>
      </p:cxnSp>
      <p:sp>
        <p:nvSpPr>
          <p:cNvPr id="221" name="Shape 221"/>
          <p:cNvSpPr/>
          <p:nvPr/>
        </p:nvSpPr>
        <p:spPr>
          <a:xfrm>
            <a:off x="2650850" y="2100450"/>
            <a:ext cx="1771200" cy="1928700"/>
          </a:xfrm>
          <a:prstGeom prst="ellipse">
            <a:avLst/>
          </a:prstGeom>
          <a:noFill/>
          <a:ln w="2857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idx="4294967295"/>
          </p:nvPr>
        </p:nvSpPr>
        <p:spPr>
          <a:xfrm>
            <a:off x="311700" y="445025"/>
            <a:ext cx="3974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Times New Roman"/>
                <a:ea typeface="Times New Roman"/>
                <a:cs typeface="Times New Roman"/>
                <a:sym typeface="Times New Roman"/>
              </a:rPr>
              <a:t>Human Judgment</a:t>
            </a:r>
            <a:endParaRPr sz="1800">
              <a:latin typeface="Times New Roman"/>
              <a:ea typeface="Times New Roman"/>
              <a:cs typeface="Times New Roman"/>
              <a:sym typeface="Times New Roman"/>
            </a:endParaRPr>
          </a:p>
        </p:txBody>
      </p:sp>
      <p:pic>
        <p:nvPicPr>
          <p:cNvPr id="227" name="Shape 227"/>
          <p:cNvPicPr preferRelativeResize="0"/>
          <p:nvPr/>
        </p:nvPicPr>
        <p:blipFill>
          <a:blip r:embed="rId3">
            <a:alphaModFix/>
          </a:blip>
          <a:stretch>
            <a:fillRect/>
          </a:stretch>
        </p:blipFill>
        <p:spPr>
          <a:xfrm>
            <a:off x="357250" y="855800"/>
            <a:ext cx="4093123" cy="3897175"/>
          </a:xfrm>
          <a:prstGeom prst="rect">
            <a:avLst/>
          </a:prstGeom>
          <a:noFill/>
          <a:ln>
            <a:noFill/>
          </a:ln>
        </p:spPr>
      </p:pic>
      <p:sp>
        <p:nvSpPr>
          <p:cNvPr id="228" name="Shape 228"/>
          <p:cNvSpPr txBox="1">
            <a:spLocks noGrp="1"/>
          </p:cNvSpPr>
          <p:nvPr>
            <p:ph type="title" idx="4294967295"/>
          </p:nvPr>
        </p:nvSpPr>
        <p:spPr>
          <a:xfrm>
            <a:off x="4762500" y="435500"/>
            <a:ext cx="3667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Times New Roman"/>
                <a:ea typeface="Times New Roman"/>
                <a:cs typeface="Times New Roman"/>
                <a:sym typeface="Times New Roman"/>
              </a:rPr>
              <a:t>     Deep Learning (Word2Vec)</a:t>
            </a:r>
            <a:endParaRPr sz="1800">
              <a:latin typeface="Times New Roman"/>
              <a:ea typeface="Times New Roman"/>
              <a:cs typeface="Times New Roman"/>
              <a:sym typeface="Times New Roman"/>
            </a:endParaRPr>
          </a:p>
        </p:txBody>
      </p:sp>
      <p:sp>
        <p:nvSpPr>
          <p:cNvPr id="229" name="Shape 229"/>
          <p:cNvSpPr txBox="1">
            <a:spLocks noGrp="1"/>
          </p:cNvSpPr>
          <p:nvPr>
            <p:ph type="title" idx="4294967295"/>
          </p:nvPr>
        </p:nvSpPr>
        <p:spPr>
          <a:xfrm>
            <a:off x="2584650" y="76200"/>
            <a:ext cx="3974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Michael Lee</a:t>
            </a:r>
            <a:endParaRPr/>
          </a:p>
        </p:txBody>
      </p:sp>
      <p:pic>
        <p:nvPicPr>
          <p:cNvPr id="230" name="Shape 230"/>
          <p:cNvPicPr preferRelativeResize="0"/>
          <p:nvPr/>
        </p:nvPicPr>
        <p:blipFill>
          <a:blip r:embed="rId4">
            <a:alphaModFix/>
          </a:blip>
          <a:stretch>
            <a:fillRect/>
          </a:stretch>
        </p:blipFill>
        <p:spPr>
          <a:xfrm>
            <a:off x="4762500" y="860550"/>
            <a:ext cx="4187942" cy="3897174"/>
          </a:xfrm>
          <a:prstGeom prst="rect">
            <a:avLst/>
          </a:prstGeom>
          <a:noFill/>
          <a:ln>
            <a:noFill/>
          </a:ln>
        </p:spPr>
      </p:pic>
      <p:sp>
        <p:nvSpPr>
          <p:cNvPr id="231" name="Shape 231"/>
          <p:cNvSpPr/>
          <p:nvPr/>
        </p:nvSpPr>
        <p:spPr>
          <a:xfrm>
            <a:off x="3455900" y="2998875"/>
            <a:ext cx="733500" cy="3438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2" name="Shape 232"/>
          <p:cNvSpPr/>
          <p:nvPr/>
        </p:nvSpPr>
        <p:spPr>
          <a:xfrm>
            <a:off x="3105150" y="2238375"/>
            <a:ext cx="609600" cy="4956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3" name="Shape 233"/>
          <p:cNvSpPr/>
          <p:nvPr/>
        </p:nvSpPr>
        <p:spPr>
          <a:xfrm>
            <a:off x="815850" y="3619950"/>
            <a:ext cx="1473600" cy="820200"/>
          </a:xfrm>
          <a:prstGeom prst="ellipse">
            <a:avLst/>
          </a:prstGeom>
          <a:noFill/>
          <a:ln w="2857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4" name="Shape 234"/>
          <p:cNvSpPr/>
          <p:nvPr/>
        </p:nvSpPr>
        <p:spPr>
          <a:xfrm>
            <a:off x="952500" y="1200000"/>
            <a:ext cx="1343100" cy="9717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5" name="Shape 235"/>
          <p:cNvSpPr/>
          <p:nvPr/>
        </p:nvSpPr>
        <p:spPr>
          <a:xfrm>
            <a:off x="971700" y="2894700"/>
            <a:ext cx="1009500" cy="5727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6" name="Shape 236"/>
          <p:cNvSpPr/>
          <p:nvPr/>
        </p:nvSpPr>
        <p:spPr>
          <a:xfrm>
            <a:off x="6838950" y="2571750"/>
            <a:ext cx="1590600" cy="1191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7" name="Shape 237"/>
          <p:cNvSpPr/>
          <p:nvPr/>
        </p:nvSpPr>
        <p:spPr>
          <a:xfrm>
            <a:off x="5825850" y="3200400"/>
            <a:ext cx="733500" cy="5727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8" name="Shape 238"/>
          <p:cNvSpPr/>
          <p:nvPr/>
        </p:nvSpPr>
        <p:spPr>
          <a:xfrm>
            <a:off x="6400800" y="908550"/>
            <a:ext cx="2514600" cy="1548900"/>
          </a:xfrm>
          <a:prstGeom prst="ellipse">
            <a:avLst/>
          </a:prstGeom>
          <a:noFill/>
          <a:ln w="2857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9" name="Shape 239"/>
          <p:cNvSpPr/>
          <p:nvPr/>
        </p:nvSpPr>
        <p:spPr>
          <a:xfrm>
            <a:off x="5181600" y="1008200"/>
            <a:ext cx="1047600" cy="9717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0" name="Shape 240"/>
          <p:cNvSpPr/>
          <p:nvPr/>
        </p:nvSpPr>
        <p:spPr>
          <a:xfrm>
            <a:off x="6229200" y="3829050"/>
            <a:ext cx="1666800" cy="6864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Shape 241"/>
          <p:cNvSpPr/>
          <p:nvPr/>
        </p:nvSpPr>
        <p:spPr>
          <a:xfrm>
            <a:off x="3198725" y="3418875"/>
            <a:ext cx="1009500" cy="3438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Shape 242"/>
          <p:cNvSpPr/>
          <p:nvPr/>
        </p:nvSpPr>
        <p:spPr>
          <a:xfrm rot="-1182335">
            <a:off x="458408" y="2122867"/>
            <a:ext cx="4222584" cy="2672624"/>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 name="Shape 243"/>
          <p:cNvSpPr/>
          <p:nvPr/>
        </p:nvSpPr>
        <p:spPr>
          <a:xfrm>
            <a:off x="5318325" y="1074525"/>
            <a:ext cx="609600" cy="414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4" name="Shape 244"/>
          <p:cNvSpPr/>
          <p:nvPr/>
        </p:nvSpPr>
        <p:spPr>
          <a:xfrm rot="1814069">
            <a:off x="5485681" y="3225065"/>
            <a:ext cx="1916034" cy="1115571"/>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245" name="Shape 245"/>
          <p:cNvCxnSpPr/>
          <p:nvPr/>
        </p:nvCxnSpPr>
        <p:spPr>
          <a:xfrm>
            <a:off x="495300" y="3019425"/>
            <a:ext cx="628800" cy="790500"/>
          </a:xfrm>
          <a:prstGeom prst="straightConnector1">
            <a:avLst/>
          </a:prstGeom>
          <a:noFill/>
          <a:ln w="28575" cap="flat" cmpd="sng">
            <a:solidFill>
              <a:srgbClr val="000000"/>
            </a:solidFill>
            <a:prstDash val="solid"/>
            <a:round/>
            <a:headEnd type="none" w="med" len="med"/>
            <a:tailEnd type="triangle" w="med" len="med"/>
          </a:ln>
        </p:spPr>
      </p:cxnSp>
      <p:cxnSp>
        <p:nvCxnSpPr>
          <p:cNvPr id="246" name="Shape 246"/>
          <p:cNvCxnSpPr/>
          <p:nvPr/>
        </p:nvCxnSpPr>
        <p:spPr>
          <a:xfrm rot="10800000" flipH="1">
            <a:off x="5829300" y="1876350"/>
            <a:ext cx="1066800" cy="466800"/>
          </a:xfrm>
          <a:prstGeom prst="straightConnector1">
            <a:avLst/>
          </a:prstGeom>
          <a:noFill/>
          <a:ln w="28575" cap="flat" cmpd="sng">
            <a:solidFill>
              <a:srgbClr val="000000"/>
            </a:solidFill>
            <a:prstDash val="solid"/>
            <a:round/>
            <a:headEnd type="none" w="med" len="med"/>
            <a:tailEnd type="triangle" w="med" len="med"/>
          </a:ln>
        </p:spPr>
      </p:cxnSp>
      <p:sp>
        <p:nvSpPr>
          <p:cNvPr id="247" name="Shape 247"/>
          <p:cNvSpPr/>
          <p:nvPr/>
        </p:nvSpPr>
        <p:spPr>
          <a:xfrm>
            <a:off x="2650850" y="2100450"/>
            <a:ext cx="1771200" cy="19287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a:spLocks noGrp="1"/>
          </p:cNvSpPr>
          <p:nvPr>
            <p:ph type="title" idx="4294967295"/>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Results: Leuven --- Overview</a:t>
            </a:r>
            <a:endParaRPr/>
          </a:p>
        </p:txBody>
      </p:sp>
      <p:pic>
        <p:nvPicPr>
          <p:cNvPr id="253" name="Shape 253"/>
          <p:cNvPicPr preferRelativeResize="0"/>
          <p:nvPr/>
        </p:nvPicPr>
        <p:blipFill>
          <a:blip r:embed="rId3">
            <a:alphaModFix/>
          </a:blip>
          <a:stretch>
            <a:fillRect/>
          </a:stretch>
        </p:blipFill>
        <p:spPr>
          <a:xfrm>
            <a:off x="630125" y="1399750"/>
            <a:ext cx="3650574" cy="3363124"/>
          </a:xfrm>
          <a:prstGeom prst="rect">
            <a:avLst/>
          </a:prstGeom>
          <a:noFill/>
          <a:ln>
            <a:noFill/>
          </a:ln>
        </p:spPr>
      </p:pic>
      <p:cxnSp>
        <p:nvCxnSpPr>
          <p:cNvPr id="254" name="Shape 254"/>
          <p:cNvCxnSpPr/>
          <p:nvPr/>
        </p:nvCxnSpPr>
        <p:spPr>
          <a:xfrm flipH="1">
            <a:off x="3796725" y="1809050"/>
            <a:ext cx="246000" cy="389400"/>
          </a:xfrm>
          <a:prstGeom prst="straightConnector1">
            <a:avLst/>
          </a:prstGeom>
          <a:noFill/>
          <a:ln w="28575" cap="flat" cmpd="sng">
            <a:solidFill>
              <a:srgbClr val="000000"/>
            </a:solidFill>
            <a:prstDash val="solid"/>
            <a:round/>
            <a:headEnd type="none" w="med" len="med"/>
            <a:tailEnd type="triangle" w="med" len="med"/>
          </a:ln>
        </p:spPr>
      </p:cxnSp>
      <p:sp>
        <p:nvSpPr>
          <p:cNvPr id="255" name="Shape 255"/>
          <p:cNvSpPr txBox="1"/>
          <p:nvPr/>
        </p:nvSpPr>
        <p:spPr>
          <a:xfrm>
            <a:off x="3720525" y="1500750"/>
            <a:ext cx="671400" cy="349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Birds</a:t>
            </a:r>
            <a:endParaRPr/>
          </a:p>
        </p:txBody>
      </p:sp>
      <p:cxnSp>
        <p:nvCxnSpPr>
          <p:cNvPr id="256" name="Shape 256"/>
          <p:cNvCxnSpPr>
            <a:endCxn id="257" idx="2"/>
          </p:cNvCxnSpPr>
          <p:nvPr/>
        </p:nvCxnSpPr>
        <p:spPr>
          <a:xfrm>
            <a:off x="1000029" y="1761925"/>
            <a:ext cx="154800" cy="302700"/>
          </a:xfrm>
          <a:prstGeom prst="straightConnector1">
            <a:avLst/>
          </a:prstGeom>
          <a:noFill/>
          <a:ln w="28575" cap="flat" cmpd="sng">
            <a:solidFill>
              <a:srgbClr val="000000"/>
            </a:solidFill>
            <a:prstDash val="solid"/>
            <a:round/>
            <a:headEnd type="none" w="med" len="med"/>
            <a:tailEnd type="triangle" w="med" len="med"/>
          </a:ln>
        </p:spPr>
      </p:cxnSp>
      <p:sp>
        <p:nvSpPr>
          <p:cNvPr id="258" name="Shape 258"/>
          <p:cNvSpPr txBox="1"/>
          <p:nvPr/>
        </p:nvSpPr>
        <p:spPr>
          <a:xfrm>
            <a:off x="699090" y="1446468"/>
            <a:ext cx="671400" cy="476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Fish</a:t>
            </a:r>
            <a:endParaRPr/>
          </a:p>
        </p:txBody>
      </p:sp>
      <p:cxnSp>
        <p:nvCxnSpPr>
          <p:cNvPr id="259" name="Shape 259"/>
          <p:cNvCxnSpPr/>
          <p:nvPr/>
        </p:nvCxnSpPr>
        <p:spPr>
          <a:xfrm>
            <a:off x="1497125" y="3427677"/>
            <a:ext cx="486000" cy="62700"/>
          </a:xfrm>
          <a:prstGeom prst="straightConnector1">
            <a:avLst/>
          </a:prstGeom>
          <a:noFill/>
          <a:ln w="28575" cap="flat" cmpd="sng">
            <a:solidFill>
              <a:srgbClr val="000000"/>
            </a:solidFill>
            <a:prstDash val="solid"/>
            <a:round/>
            <a:headEnd type="none" w="med" len="med"/>
            <a:tailEnd type="triangle" w="med" len="med"/>
          </a:ln>
        </p:spPr>
      </p:cxnSp>
      <p:cxnSp>
        <p:nvCxnSpPr>
          <p:cNvPr id="260" name="Shape 260"/>
          <p:cNvCxnSpPr/>
          <p:nvPr/>
        </p:nvCxnSpPr>
        <p:spPr>
          <a:xfrm flipH="1">
            <a:off x="3487725" y="3333750"/>
            <a:ext cx="522300" cy="626400"/>
          </a:xfrm>
          <a:prstGeom prst="straightConnector1">
            <a:avLst/>
          </a:prstGeom>
          <a:noFill/>
          <a:ln w="28575" cap="flat" cmpd="sng">
            <a:solidFill>
              <a:srgbClr val="000000"/>
            </a:solidFill>
            <a:prstDash val="solid"/>
            <a:round/>
            <a:headEnd type="none" w="med" len="med"/>
            <a:tailEnd type="triangle" w="med" len="med"/>
          </a:ln>
        </p:spPr>
      </p:cxnSp>
      <p:sp>
        <p:nvSpPr>
          <p:cNvPr id="261" name="Shape 261"/>
          <p:cNvSpPr txBox="1"/>
          <p:nvPr/>
        </p:nvSpPr>
        <p:spPr>
          <a:xfrm>
            <a:off x="3608203" y="3033775"/>
            <a:ext cx="1120800" cy="532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Insects</a:t>
            </a:r>
            <a:endParaRPr/>
          </a:p>
        </p:txBody>
      </p:sp>
      <p:sp>
        <p:nvSpPr>
          <p:cNvPr id="262" name="Shape 262"/>
          <p:cNvSpPr txBox="1"/>
          <p:nvPr/>
        </p:nvSpPr>
        <p:spPr>
          <a:xfrm>
            <a:off x="674225" y="3169525"/>
            <a:ext cx="973200" cy="668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200"/>
              <a:t>Mammals/</a:t>
            </a:r>
            <a:endParaRPr sz="1200"/>
          </a:p>
          <a:p>
            <a:pPr marL="0" lvl="0" indent="0" rtl="0">
              <a:spcBef>
                <a:spcPts val="0"/>
              </a:spcBef>
              <a:spcAft>
                <a:spcPts val="0"/>
              </a:spcAft>
              <a:buNone/>
            </a:pPr>
            <a:r>
              <a:rPr lang="en" sz="1200"/>
              <a:t>amphibians</a:t>
            </a:r>
            <a:endParaRPr sz="1200"/>
          </a:p>
        </p:txBody>
      </p:sp>
      <p:sp>
        <p:nvSpPr>
          <p:cNvPr id="263" name="Shape 263"/>
          <p:cNvSpPr/>
          <p:nvPr/>
        </p:nvSpPr>
        <p:spPr>
          <a:xfrm>
            <a:off x="2330379" y="1693183"/>
            <a:ext cx="1712400" cy="15456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 name="Shape 257"/>
          <p:cNvSpPr/>
          <p:nvPr/>
        </p:nvSpPr>
        <p:spPr>
          <a:xfrm rot="2700000">
            <a:off x="913818" y="2207786"/>
            <a:ext cx="1645720" cy="877378"/>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4" name="Shape 264"/>
          <p:cNvSpPr/>
          <p:nvPr/>
        </p:nvSpPr>
        <p:spPr>
          <a:xfrm rot="2413152">
            <a:off x="1779115" y="3335300"/>
            <a:ext cx="2059117" cy="1387061"/>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 name="Shape 265"/>
          <p:cNvSpPr/>
          <p:nvPr/>
        </p:nvSpPr>
        <p:spPr>
          <a:xfrm rot="2169668">
            <a:off x="1942427" y="3297134"/>
            <a:ext cx="907029" cy="687082"/>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 name="Shape 266"/>
          <p:cNvSpPr/>
          <p:nvPr/>
        </p:nvSpPr>
        <p:spPr>
          <a:xfrm>
            <a:off x="2647550" y="3705225"/>
            <a:ext cx="973200" cy="10575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267" name="Shape 267"/>
          <p:cNvPicPr preferRelativeResize="0"/>
          <p:nvPr/>
        </p:nvPicPr>
        <p:blipFill>
          <a:blip r:embed="rId4">
            <a:alphaModFix/>
          </a:blip>
          <a:stretch>
            <a:fillRect/>
          </a:stretch>
        </p:blipFill>
        <p:spPr>
          <a:xfrm>
            <a:off x="4869331" y="1409700"/>
            <a:ext cx="3540692" cy="3346620"/>
          </a:xfrm>
          <a:prstGeom prst="rect">
            <a:avLst/>
          </a:prstGeom>
          <a:noFill/>
          <a:ln>
            <a:noFill/>
          </a:ln>
        </p:spPr>
      </p:pic>
      <p:sp>
        <p:nvSpPr>
          <p:cNvPr id="268" name="Shape 268"/>
          <p:cNvSpPr/>
          <p:nvPr/>
        </p:nvSpPr>
        <p:spPr>
          <a:xfrm>
            <a:off x="5631471" y="1715777"/>
            <a:ext cx="1476000" cy="10992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9" name="Shape 269"/>
          <p:cNvSpPr/>
          <p:nvPr/>
        </p:nvSpPr>
        <p:spPr>
          <a:xfrm rot="1459174">
            <a:off x="6586309" y="2867511"/>
            <a:ext cx="1749770" cy="1845358"/>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70" name="Shape 270"/>
          <p:cNvSpPr/>
          <p:nvPr/>
        </p:nvSpPr>
        <p:spPr>
          <a:xfrm rot="7014565">
            <a:off x="7276438" y="2895457"/>
            <a:ext cx="892878" cy="1332677"/>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1" name="Shape 271"/>
          <p:cNvSpPr/>
          <p:nvPr/>
        </p:nvSpPr>
        <p:spPr>
          <a:xfrm rot="-1844100">
            <a:off x="4779228" y="2903236"/>
            <a:ext cx="2487144" cy="1315627"/>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2" name="Shape 272"/>
          <p:cNvSpPr txBox="1"/>
          <p:nvPr/>
        </p:nvSpPr>
        <p:spPr>
          <a:xfrm>
            <a:off x="1482813" y="963838"/>
            <a:ext cx="2651700" cy="349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800">
                <a:solidFill>
                  <a:schemeClr val="dk1"/>
                </a:solidFill>
                <a:latin typeface="Times New Roman"/>
                <a:ea typeface="Times New Roman"/>
                <a:cs typeface="Times New Roman"/>
                <a:sym typeface="Times New Roman"/>
              </a:rPr>
              <a:t>Human Judgement</a:t>
            </a: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p:txBody>
      </p:sp>
      <p:cxnSp>
        <p:nvCxnSpPr>
          <p:cNvPr id="273" name="Shape 273"/>
          <p:cNvCxnSpPr/>
          <p:nvPr/>
        </p:nvCxnSpPr>
        <p:spPr>
          <a:xfrm flipH="1">
            <a:off x="6861525" y="1581150"/>
            <a:ext cx="387000" cy="379200"/>
          </a:xfrm>
          <a:prstGeom prst="straightConnector1">
            <a:avLst/>
          </a:prstGeom>
          <a:noFill/>
          <a:ln w="28575" cap="flat" cmpd="sng">
            <a:solidFill>
              <a:srgbClr val="000000"/>
            </a:solidFill>
            <a:prstDash val="solid"/>
            <a:round/>
            <a:headEnd type="none" w="med" len="med"/>
            <a:tailEnd type="triangle" w="med" len="med"/>
          </a:ln>
        </p:spPr>
      </p:cxnSp>
      <p:sp>
        <p:nvSpPr>
          <p:cNvPr id="274" name="Shape 274"/>
          <p:cNvSpPr txBox="1"/>
          <p:nvPr/>
        </p:nvSpPr>
        <p:spPr>
          <a:xfrm>
            <a:off x="7289825" y="1399741"/>
            <a:ext cx="866100" cy="349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Insects</a:t>
            </a:r>
            <a:endParaRPr/>
          </a:p>
        </p:txBody>
      </p:sp>
      <p:cxnSp>
        <p:nvCxnSpPr>
          <p:cNvPr id="275" name="Shape 275"/>
          <p:cNvCxnSpPr/>
          <p:nvPr/>
        </p:nvCxnSpPr>
        <p:spPr>
          <a:xfrm flipH="1">
            <a:off x="7659125" y="2612375"/>
            <a:ext cx="522300" cy="626400"/>
          </a:xfrm>
          <a:prstGeom prst="straightConnector1">
            <a:avLst/>
          </a:prstGeom>
          <a:noFill/>
          <a:ln w="28575" cap="flat" cmpd="sng">
            <a:solidFill>
              <a:srgbClr val="000000"/>
            </a:solidFill>
            <a:prstDash val="solid"/>
            <a:round/>
            <a:headEnd type="none" w="med" len="med"/>
            <a:tailEnd type="triangle" w="med" len="med"/>
          </a:ln>
        </p:spPr>
      </p:cxnSp>
      <p:sp>
        <p:nvSpPr>
          <p:cNvPr id="276" name="Shape 276"/>
          <p:cNvSpPr txBox="1"/>
          <p:nvPr/>
        </p:nvSpPr>
        <p:spPr>
          <a:xfrm>
            <a:off x="7919050" y="2304173"/>
            <a:ext cx="671400" cy="349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Fish</a:t>
            </a:r>
            <a:endParaRPr/>
          </a:p>
        </p:txBody>
      </p:sp>
      <p:sp>
        <p:nvSpPr>
          <p:cNvPr id="277" name="Shape 277"/>
          <p:cNvSpPr txBox="1"/>
          <p:nvPr/>
        </p:nvSpPr>
        <p:spPr>
          <a:xfrm>
            <a:off x="5252350" y="961844"/>
            <a:ext cx="2895300" cy="476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800">
                <a:solidFill>
                  <a:schemeClr val="dk1"/>
                </a:solidFill>
                <a:latin typeface="Times New Roman"/>
                <a:ea typeface="Times New Roman"/>
                <a:cs typeface="Times New Roman"/>
                <a:sym typeface="Times New Roman"/>
              </a:rPr>
              <a:t>Deep Learning (Word2Vec)</a:t>
            </a:r>
            <a:endParaRPr sz="1800">
              <a:solidFill>
                <a:schemeClr val="dk1"/>
              </a:solidFill>
              <a:latin typeface="Times New Roman"/>
              <a:ea typeface="Times New Roman"/>
              <a:cs typeface="Times New Roman"/>
              <a:sym typeface="Times New Roman"/>
            </a:endParaRPr>
          </a:p>
        </p:txBody>
      </p:sp>
      <p:sp>
        <p:nvSpPr>
          <p:cNvPr id="278" name="Shape 278"/>
          <p:cNvSpPr/>
          <p:nvPr/>
        </p:nvSpPr>
        <p:spPr>
          <a:xfrm rot="2169668">
            <a:off x="6601502" y="3861834"/>
            <a:ext cx="907029" cy="687082"/>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279" name="Shape 279"/>
          <p:cNvCxnSpPr/>
          <p:nvPr/>
        </p:nvCxnSpPr>
        <p:spPr>
          <a:xfrm rot="10800000">
            <a:off x="7261650" y="4185350"/>
            <a:ext cx="415500" cy="177000"/>
          </a:xfrm>
          <a:prstGeom prst="straightConnector1">
            <a:avLst/>
          </a:prstGeom>
          <a:noFill/>
          <a:ln w="28575" cap="flat" cmpd="sng">
            <a:solidFill>
              <a:srgbClr val="000000"/>
            </a:solidFill>
            <a:prstDash val="solid"/>
            <a:round/>
            <a:headEnd type="none" w="med" len="med"/>
            <a:tailEnd type="triangle" w="med" len="med"/>
          </a:ln>
        </p:spPr>
      </p:cxnSp>
      <p:sp>
        <p:nvSpPr>
          <p:cNvPr id="280" name="Shape 280"/>
          <p:cNvSpPr txBox="1"/>
          <p:nvPr/>
        </p:nvSpPr>
        <p:spPr>
          <a:xfrm>
            <a:off x="7355975" y="4337750"/>
            <a:ext cx="1216500" cy="349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t>Sea mammals</a:t>
            </a:r>
            <a:endParaRPr sz="1200"/>
          </a:p>
        </p:txBody>
      </p:sp>
      <p:sp>
        <p:nvSpPr>
          <p:cNvPr id="281" name="Shape 281"/>
          <p:cNvSpPr/>
          <p:nvPr/>
        </p:nvSpPr>
        <p:spPr>
          <a:xfrm rot="2832967">
            <a:off x="6244970" y="2697920"/>
            <a:ext cx="691219" cy="117546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282" name="Shape 282"/>
          <p:cNvCxnSpPr/>
          <p:nvPr/>
        </p:nvCxnSpPr>
        <p:spPr>
          <a:xfrm flipH="1">
            <a:off x="6881850" y="2349225"/>
            <a:ext cx="522300" cy="626400"/>
          </a:xfrm>
          <a:prstGeom prst="straightConnector1">
            <a:avLst/>
          </a:prstGeom>
          <a:noFill/>
          <a:ln w="28575" cap="flat" cmpd="sng">
            <a:solidFill>
              <a:srgbClr val="000000"/>
            </a:solidFill>
            <a:prstDash val="solid"/>
            <a:round/>
            <a:headEnd type="none" w="med" len="med"/>
            <a:tailEnd type="triangle" w="med" len="med"/>
          </a:ln>
        </p:spPr>
      </p:cxnSp>
      <p:sp>
        <p:nvSpPr>
          <p:cNvPr id="283" name="Shape 283"/>
          <p:cNvSpPr txBox="1"/>
          <p:nvPr/>
        </p:nvSpPr>
        <p:spPr>
          <a:xfrm>
            <a:off x="7141775" y="2041023"/>
            <a:ext cx="671400" cy="349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Birds</a:t>
            </a:r>
            <a:endParaRPr/>
          </a:p>
        </p:txBody>
      </p:sp>
      <p:cxnSp>
        <p:nvCxnSpPr>
          <p:cNvPr id="284" name="Shape 284"/>
          <p:cNvCxnSpPr/>
          <p:nvPr/>
        </p:nvCxnSpPr>
        <p:spPr>
          <a:xfrm>
            <a:off x="5154300" y="2975615"/>
            <a:ext cx="389700" cy="405900"/>
          </a:xfrm>
          <a:prstGeom prst="straightConnector1">
            <a:avLst/>
          </a:prstGeom>
          <a:noFill/>
          <a:ln w="28575" cap="flat" cmpd="sng">
            <a:solidFill>
              <a:srgbClr val="000000"/>
            </a:solidFill>
            <a:prstDash val="solid"/>
            <a:round/>
            <a:headEnd type="none" w="med" len="med"/>
            <a:tailEnd type="triangle" w="med" len="med"/>
          </a:ln>
        </p:spPr>
      </p:cxnSp>
      <p:sp>
        <p:nvSpPr>
          <p:cNvPr id="285" name="Shape 285"/>
          <p:cNvSpPr txBox="1"/>
          <p:nvPr/>
        </p:nvSpPr>
        <p:spPr>
          <a:xfrm>
            <a:off x="4938750" y="2304175"/>
            <a:ext cx="973200" cy="668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200"/>
              <a:t>Warm-</a:t>
            </a:r>
            <a:endParaRPr sz="1200"/>
          </a:p>
          <a:p>
            <a:pPr marL="0" lvl="0" indent="0" rtl="0">
              <a:spcBef>
                <a:spcPts val="0"/>
              </a:spcBef>
              <a:spcAft>
                <a:spcPts val="0"/>
              </a:spcAft>
              <a:buNone/>
            </a:pPr>
            <a:r>
              <a:rPr lang="en" sz="1200"/>
              <a:t>blooded animals</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txBox="1">
            <a:spLocks noGrp="1"/>
          </p:cNvSpPr>
          <p:nvPr>
            <p:ph type="title" idx="4294967295"/>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Results: Leuven --- Fish</a:t>
            </a:r>
            <a:endParaRPr/>
          </a:p>
        </p:txBody>
      </p:sp>
      <p:pic>
        <p:nvPicPr>
          <p:cNvPr id="291" name="Shape 291"/>
          <p:cNvPicPr preferRelativeResize="0"/>
          <p:nvPr/>
        </p:nvPicPr>
        <p:blipFill>
          <a:blip r:embed="rId3">
            <a:alphaModFix/>
          </a:blip>
          <a:stretch>
            <a:fillRect/>
          </a:stretch>
        </p:blipFill>
        <p:spPr>
          <a:xfrm>
            <a:off x="534875" y="1438540"/>
            <a:ext cx="3650574" cy="3306363"/>
          </a:xfrm>
          <a:prstGeom prst="rect">
            <a:avLst/>
          </a:prstGeom>
          <a:noFill/>
          <a:ln>
            <a:noFill/>
          </a:ln>
        </p:spPr>
      </p:pic>
      <p:cxnSp>
        <p:nvCxnSpPr>
          <p:cNvPr id="292" name="Shape 292"/>
          <p:cNvCxnSpPr>
            <a:endCxn id="293" idx="2"/>
          </p:cNvCxnSpPr>
          <p:nvPr/>
        </p:nvCxnSpPr>
        <p:spPr>
          <a:xfrm>
            <a:off x="902326" y="1897575"/>
            <a:ext cx="177600" cy="215100"/>
          </a:xfrm>
          <a:prstGeom prst="straightConnector1">
            <a:avLst/>
          </a:prstGeom>
          <a:noFill/>
          <a:ln w="28575" cap="flat" cmpd="sng">
            <a:solidFill>
              <a:srgbClr val="000000"/>
            </a:solidFill>
            <a:prstDash val="solid"/>
            <a:round/>
            <a:headEnd type="none" w="med" len="med"/>
            <a:tailEnd type="triangle" w="med" len="med"/>
          </a:ln>
        </p:spPr>
      </p:cxnSp>
      <p:sp>
        <p:nvSpPr>
          <p:cNvPr id="294" name="Shape 294"/>
          <p:cNvSpPr txBox="1"/>
          <p:nvPr/>
        </p:nvSpPr>
        <p:spPr>
          <a:xfrm>
            <a:off x="622890" y="1598868"/>
            <a:ext cx="671400" cy="47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Fish</a:t>
            </a:r>
            <a:endParaRPr/>
          </a:p>
        </p:txBody>
      </p:sp>
      <p:sp>
        <p:nvSpPr>
          <p:cNvPr id="293" name="Shape 293"/>
          <p:cNvSpPr/>
          <p:nvPr/>
        </p:nvSpPr>
        <p:spPr>
          <a:xfrm rot="2509894">
            <a:off x="861282" y="2260705"/>
            <a:ext cx="1715589" cy="84814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295" name="Shape 295"/>
          <p:cNvPicPr preferRelativeResize="0"/>
          <p:nvPr/>
        </p:nvPicPr>
        <p:blipFill>
          <a:blip r:embed="rId4">
            <a:alphaModFix/>
          </a:blip>
          <a:stretch>
            <a:fillRect/>
          </a:stretch>
        </p:blipFill>
        <p:spPr>
          <a:xfrm>
            <a:off x="4869331" y="1409700"/>
            <a:ext cx="3540692" cy="3346620"/>
          </a:xfrm>
          <a:prstGeom prst="rect">
            <a:avLst/>
          </a:prstGeom>
          <a:noFill/>
          <a:ln>
            <a:noFill/>
          </a:ln>
        </p:spPr>
      </p:pic>
      <p:sp>
        <p:nvSpPr>
          <p:cNvPr id="296" name="Shape 296"/>
          <p:cNvSpPr/>
          <p:nvPr/>
        </p:nvSpPr>
        <p:spPr>
          <a:xfrm rot="1459174">
            <a:off x="6586309" y="2867511"/>
            <a:ext cx="1749770" cy="1845358"/>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97" name="Shape 297"/>
          <p:cNvSpPr/>
          <p:nvPr/>
        </p:nvSpPr>
        <p:spPr>
          <a:xfrm rot="7014565">
            <a:off x="7276438" y="2895457"/>
            <a:ext cx="892878" cy="1332677"/>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 name="Shape 298"/>
          <p:cNvSpPr txBox="1"/>
          <p:nvPr/>
        </p:nvSpPr>
        <p:spPr>
          <a:xfrm>
            <a:off x="1330407" y="961850"/>
            <a:ext cx="2651700" cy="357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a:solidFill>
                  <a:schemeClr val="dk1"/>
                </a:solidFill>
                <a:latin typeface="Times New Roman"/>
                <a:ea typeface="Times New Roman"/>
                <a:cs typeface="Times New Roman"/>
                <a:sym typeface="Times New Roman"/>
              </a:rPr>
              <a:t>Human Judgement</a:t>
            </a: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p:txBody>
      </p:sp>
      <p:cxnSp>
        <p:nvCxnSpPr>
          <p:cNvPr id="299" name="Shape 299"/>
          <p:cNvCxnSpPr/>
          <p:nvPr/>
        </p:nvCxnSpPr>
        <p:spPr>
          <a:xfrm flipH="1">
            <a:off x="7659125" y="2612375"/>
            <a:ext cx="522300" cy="626400"/>
          </a:xfrm>
          <a:prstGeom prst="straightConnector1">
            <a:avLst/>
          </a:prstGeom>
          <a:noFill/>
          <a:ln w="28575" cap="flat" cmpd="sng">
            <a:solidFill>
              <a:srgbClr val="000000"/>
            </a:solidFill>
            <a:prstDash val="solid"/>
            <a:round/>
            <a:headEnd type="none" w="med" len="med"/>
            <a:tailEnd type="triangle" w="med" len="med"/>
          </a:ln>
        </p:spPr>
      </p:cxnSp>
      <p:sp>
        <p:nvSpPr>
          <p:cNvPr id="300" name="Shape 300"/>
          <p:cNvSpPr txBox="1"/>
          <p:nvPr/>
        </p:nvSpPr>
        <p:spPr>
          <a:xfrm>
            <a:off x="7919050" y="2304173"/>
            <a:ext cx="671400" cy="349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Fish</a:t>
            </a:r>
            <a:endParaRPr/>
          </a:p>
        </p:txBody>
      </p:sp>
      <p:sp>
        <p:nvSpPr>
          <p:cNvPr id="301" name="Shape 301"/>
          <p:cNvSpPr txBox="1"/>
          <p:nvPr/>
        </p:nvSpPr>
        <p:spPr>
          <a:xfrm>
            <a:off x="5328550" y="961844"/>
            <a:ext cx="2895300" cy="47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a:solidFill>
                  <a:schemeClr val="dk1"/>
                </a:solidFill>
                <a:latin typeface="Times New Roman"/>
                <a:ea typeface="Times New Roman"/>
                <a:cs typeface="Times New Roman"/>
                <a:sym typeface="Times New Roman"/>
              </a:rPr>
              <a:t>Deep Learning (Word2Vec)</a:t>
            </a:r>
            <a:endParaRPr sz="1800">
              <a:solidFill>
                <a:schemeClr val="dk1"/>
              </a:solidFill>
              <a:latin typeface="Times New Roman"/>
              <a:ea typeface="Times New Roman"/>
              <a:cs typeface="Times New Roman"/>
              <a:sym typeface="Times New Roman"/>
            </a:endParaRPr>
          </a:p>
        </p:txBody>
      </p:sp>
      <p:sp>
        <p:nvSpPr>
          <p:cNvPr id="302" name="Shape 302"/>
          <p:cNvSpPr/>
          <p:nvPr/>
        </p:nvSpPr>
        <p:spPr>
          <a:xfrm rot="2169668">
            <a:off x="6601502" y="3861834"/>
            <a:ext cx="907029" cy="687082"/>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303" name="Shape 303"/>
          <p:cNvCxnSpPr/>
          <p:nvPr/>
        </p:nvCxnSpPr>
        <p:spPr>
          <a:xfrm rot="10800000">
            <a:off x="7261650" y="4185350"/>
            <a:ext cx="415500" cy="177000"/>
          </a:xfrm>
          <a:prstGeom prst="straightConnector1">
            <a:avLst/>
          </a:prstGeom>
          <a:noFill/>
          <a:ln w="28575" cap="flat" cmpd="sng">
            <a:solidFill>
              <a:srgbClr val="000000"/>
            </a:solidFill>
            <a:prstDash val="solid"/>
            <a:round/>
            <a:headEnd type="none" w="med" len="med"/>
            <a:tailEnd type="triangle" w="med" len="med"/>
          </a:ln>
        </p:spPr>
      </p:cxnSp>
      <p:sp>
        <p:nvSpPr>
          <p:cNvPr id="304" name="Shape 304"/>
          <p:cNvSpPr txBox="1"/>
          <p:nvPr/>
        </p:nvSpPr>
        <p:spPr>
          <a:xfrm>
            <a:off x="7355975" y="4337750"/>
            <a:ext cx="1216500" cy="349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t>Sea mammals</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idx="4294967295"/>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Results: Leuven --- Fish</a:t>
            </a:r>
            <a:endParaRPr/>
          </a:p>
        </p:txBody>
      </p:sp>
      <p:sp>
        <p:nvSpPr>
          <p:cNvPr id="310" name="Shape 310"/>
          <p:cNvSpPr txBox="1"/>
          <p:nvPr/>
        </p:nvSpPr>
        <p:spPr>
          <a:xfrm>
            <a:off x="1622738" y="937438"/>
            <a:ext cx="2651700" cy="349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a:solidFill>
                  <a:schemeClr val="dk1"/>
                </a:solidFill>
                <a:latin typeface="Times New Roman"/>
                <a:ea typeface="Times New Roman"/>
                <a:cs typeface="Times New Roman"/>
                <a:sym typeface="Times New Roman"/>
              </a:rPr>
              <a:t>Human Judgement</a:t>
            </a: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p:txBody>
      </p:sp>
      <p:sp>
        <p:nvSpPr>
          <p:cNvPr id="311" name="Shape 311"/>
          <p:cNvSpPr txBox="1"/>
          <p:nvPr/>
        </p:nvSpPr>
        <p:spPr>
          <a:xfrm>
            <a:off x="5404738" y="961859"/>
            <a:ext cx="2895300" cy="275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a:solidFill>
                  <a:schemeClr val="dk1"/>
                </a:solidFill>
                <a:latin typeface="Times New Roman"/>
                <a:ea typeface="Times New Roman"/>
                <a:cs typeface="Times New Roman"/>
                <a:sym typeface="Times New Roman"/>
              </a:rPr>
              <a:t>Deep Learning (Word2Vec)</a:t>
            </a:r>
            <a:endParaRPr sz="1800">
              <a:solidFill>
                <a:schemeClr val="dk1"/>
              </a:solidFill>
              <a:latin typeface="Times New Roman"/>
              <a:ea typeface="Times New Roman"/>
              <a:cs typeface="Times New Roman"/>
              <a:sym typeface="Times New Roman"/>
            </a:endParaRPr>
          </a:p>
        </p:txBody>
      </p:sp>
      <p:pic>
        <p:nvPicPr>
          <p:cNvPr id="312" name="Shape 312"/>
          <p:cNvPicPr preferRelativeResize="0"/>
          <p:nvPr/>
        </p:nvPicPr>
        <p:blipFill>
          <a:blip r:embed="rId3">
            <a:alphaModFix/>
          </a:blip>
          <a:stretch>
            <a:fillRect/>
          </a:stretch>
        </p:blipFill>
        <p:spPr>
          <a:xfrm>
            <a:off x="723000" y="1409675"/>
            <a:ext cx="3631145" cy="3346624"/>
          </a:xfrm>
          <a:prstGeom prst="rect">
            <a:avLst/>
          </a:prstGeom>
          <a:noFill/>
          <a:ln>
            <a:noFill/>
          </a:ln>
        </p:spPr>
      </p:pic>
      <p:pic>
        <p:nvPicPr>
          <p:cNvPr id="313" name="Shape 313"/>
          <p:cNvPicPr preferRelativeResize="0"/>
          <p:nvPr/>
        </p:nvPicPr>
        <p:blipFill>
          <a:blip r:embed="rId4">
            <a:alphaModFix/>
          </a:blip>
          <a:stretch>
            <a:fillRect/>
          </a:stretch>
        </p:blipFill>
        <p:spPr>
          <a:xfrm>
            <a:off x="4962512" y="1409675"/>
            <a:ext cx="3474966" cy="3346625"/>
          </a:xfrm>
          <a:prstGeom prst="rect">
            <a:avLst/>
          </a:prstGeom>
          <a:noFill/>
          <a:ln>
            <a:noFill/>
          </a:ln>
        </p:spPr>
      </p:pic>
      <p:sp>
        <p:nvSpPr>
          <p:cNvPr id="314" name="Shape 314"/>
          <p:cNvSpPr/>
          <p:nvPr/>
        </p:nvSpPr>
        <p:spPr>
          <a:xfrm rot="1355930">
            <a:off x="5396430" y="1404001"/>
            <a:ext cx="2829992" cy="3620248"/>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5" name="Shape 315"/>
          <p:cNvSpPr/>
          <p:nvPr/>
        </p:nvSpPr>
        <p:spPr>
          <a:xfrm rot="7770514">
            <a:off x="6447785" y="1398010"/>
            <a:ext cx="1556130" cy="2290485"/>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 name="Shape 316"/>
          <p:cNvSpPr txBox="1"/>
          <p:nvPr/>
        </p:nvSpPr>
        <p:spPr>
          <a:xfrm>
            <a:off x="7845645" y="1236950"/>
            <a:ext cx="1183500" cy="567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  </a:t>
            </a:r>
            <a:r>
              <a:rPr lang="en">
                <a:solidFill>
                  <a:schemeClr val="dk1"/>
                </a:solidFill>
              </a:rPr>
              <a:t>  </a:t>
            </a:r>
            <a:r>
              <a:rPr lang="en"/>
              <a:t>Fish</a:t>
            </a:r>
            <a:endParaRPr/>
          </a:p>
        </p:txBody>
      </p:sp>
      <p:sp>
        <p:nvSpPr>
          <p:cNvPr id="317" name="Shape 317"/>
          <p:cNvSpPr/>
          <p:nvPr/>
        </p:nvSpPr>
        <p:spPr>
          <a:xfrm rot="2036615">
            <a:off x="5283151" y="3054465"/>
            <a:ext cx="1203489" cy="1224669"/>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318" name="Shape 318"/>
          <p:cNvCxnSpPr/>
          <p:nvPr/>
        </p:nvCxnSpPr>
        <p:spPr>
          <a:xfrm rot="10800000">
            <a:off x="6524664" y="3806833"/>
            <a:ext cx="732600" cy="287100"/>
          </a:xfrm>
          <a:prstGeom prst="straightConnector1">
            <a:avLst/>
          </a:prstGeom>
          <a:noFill/>
          <a:ln w="28575" cap="flat" cmpd="sng">
            <a:solidFill>
              <a:srgbClr val="000000"/>
            </a:solidFill>
            <a:prstDash val="solid"/>
            <a:round/>
            <a:headEnd type="none" w="med" len="med"/>
            <a:tailEnd type="triangle" w="med" len="med"/>
          </a:ln>
        </p:spPr>
      </p:cxnSp>
      <p:sp>
        <p:nvSpPr>
          <p:cNvPr id="319" name="Shape 319"/>
          <p:cNvSpPr txBox="1"/>
          <p:nvPr/>
        </p:nvSpPr>
        <p:spPr>
          <a:xfrm>
            <a:off x="7228403" y="3930278"/>
            <a:ext cx="2144100" cy="567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t>Sea mammals</a:t>
            </a:r>
            <a:endParaRPr sz="1200"/>
          </a:p>
        </p:txBody>
      </p:sp>
      <p:cxnSp>
        <p:nvCxnSpPr>
          <p:cNvPr id="320" name="Shape 320"/>
          <p:cNvCxnSpPr/>
          <p:nvPr/>
        </p:nvCxnSpPr>
        <p:spPr>
          <a:xfrm flipH="1">
            <a:off x="7667475" y="1609725"/>
            <a:ext cx="438300" cy="485700"/>
          </a:xfrm>
          <a:prstGeom prst="straightConnector1">
            <a:avLst/>
          </a:prstGeom>
          <a:noFill/>
          <a:ln w="28575" cap="flat" cmpd="sng">
            <a:solidFill>
              <a:srgbClr val="000000"/>
            </a:solidFill>
            <a:prstDash val="solid"/>
            <a:round/>
            <a:headEnd type="none" w="med" len="med"/>
            <a:tailEnd type="triangle" w="med" len="med"/>
          </a:ln>
        </p:spPr>
      </p:cxnSp>
      <p:sp>
        <p:nvSpPr>
          <p:cNvPr id="321" name="Shape 321"/>
          <p:cNvSpPr/>
          <p:nvPr/>
        </p:nvSpPr>
        <p:spPr>
          <a:xfrm rot="2036851">
            <a:off x="1627497" y="2269017"/>
            <a:ext cx="907360" cy="813666"/>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 name="Shape 322"/>
          <p:cNvSpPr/>
          <p:nvPr/>
        </p:nvSpPr>
        <p:spPr>
          <a:xfrm rot="2037934">
            <a:off x="1129682" y="1773853"/>
            <a:ext cx="536429" cy="640445"/>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 name="Shape 323"/>
          <p:cNvSpPr/>
          <p:nvPr/>
        </p:nvSpPr>
        <p:spPr>
          <a:xfrm rot="-162234">
            <a:off x="2461435" y="3815025"/>
            <a:ext cx="1240081" cy="6627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 name="Shape 324"/>
          <p:cNvSpPr/>
          <p:nvPr/>
        </p:nvSpPr>
        <p:spPr>
          <a:xfrm rot="2699835">
            <a:off x="263664" y="2074531"/>
            <a:ext cx="4418074" cy="2182839"/>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a:spLocks noGrp="1"/>
          </p:cNvSpPr>
          <p:nvPr>
            <p:ph type="title" idx="4294967295"/>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Results: Leuven --- Insects</a:t>
            </a:r>
            <a:endParaRPr/>
          </a:p>
          <a:p>
            <a:pPr marL="0" lvl="0" indent="0" rtl="0">
              <a:spcBef>
                <a:spcPts val="0"/>
              </a:spcBef>
              <a:spcAft>
                <a:spcPts val="0"/>
              </a:spcAft>
              <a:buNone/>
            </a:pPr>
            <a:endParaRPr/>
          </a:p>
        </p:txBody>
      </p:sp>
      <p:pic>
        <p:nvPicPr>
          <p:cNvPr id="330" name="Shape 330"/>
          <p:cNvPicPr preferRelativeResize="0"/>
          <p:nvPr/>
        </p:nvPicPr>
        <p:blipFill>
          <a:blip r:embed="rId3">
            <a:alphaModFix/>
          </a:blip>
          <a:stretch>
            <a:fillRect/>
          </a:stretch>
        </p:blipFill>
        <p:spPr>
          <a:xfrm>
            <a:off x="630131" y="1456505"/>
            <a:ext cx="3650572" cy="3306363"/>
          </a:xfrm>
          <a:prstGeom prst="rect">
            <a:avLst/>
          </a:prstGeom>
          <a:noFill/>
          <a:ln>
            <a:noFill/>
          </a:ln>
        </p:spPr>
      </p:pic>
      <p:cxnSp>
        <p:nvCxnSpPr>
          <p:cNvPr id="331" name="Shape 331"/>
          <p:cNvCxnSpPr/>
          <p:nvPr/>
        </p:nvCxnSpPr>
        <p:spPr>
          <a:xfrm>
            <a:off x="1497125" y="3427677"/>
            <a:ext cx="486000" cy="62700"/>
          </a:xfrm>
          <a:prstGeom prst="straightConnector1">
            <a:avLst/>
          </a:prstGeom>
          <a:noFill/>
          <a:ln w="28575" cap="flat" cmpd="sng">
            <a:solidFill>
              <a:srgbClr val="000000"/>
            </a:solidFill>
            <a:prstDash val="solid"/>
            <a:round/>
            <a:headEnd type="none" w="med" len="med"/>
            <a:tailEnd type="triangle" w="med" len="med"/>
          </a:ln>
        </p:spPr>
      </p:cxnSp>
      <p:cxnSp>
        <p:nvCxnSpPr>
          <p:cNvPr id="332" name="Shape 332"/>
          <p:cNvCxnSpPr/>
          <p:nvPr/>
        </p:nvCxnSpPr>
        <p:spPr>
          <a:xfrm flipH="1">
            <a:off x="3487725" y="3333750"/>
            <a:ext cx="522300" cy="626400"/>
          </a:xfrm>
          <a:prstGeom prst="straightConnector1">
            <a:avLst/>
          </a:prstGeom>
          <a:noFill/>
          <a:ln w="28575" cap="flat" cmpd="sng">
            <a:solidFill>
              <a:srgbClr val="000000"/>
            </a:solidFill>
            <a:prstDash val="solid"/>
            <a:round/>
            <a:headEnd type="none" w="med" len="med"/>
            <a:tailEnd type="triangle" w="med" len="med"/>
          </a:ln>
        </p:spPr>
      </p:cxnSp>
      <p:sp>
        <p:nvSpPr>
          <p:cNvPr id="333" name="Shape 333"/>
          <p:cNvSpPr txBox="1"/>
          <p:nvPr/>
        </p:nvSpPr>
        <p:spPr>
          <a:xfrm>
            <a:off x="3608203" y="3033775"/>
            <a:ext cx="1120800" cy="532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Insects</a:t>
            </a:r>
            <a:endParaRPr/>
          </a:p>
        </p:txBody>
      </p:sp>
      <p:sp>
        <p:nvSpPr>
          <p:cNvPr id="334" name="Shape 334"/>
          <p:cNvSpPr txBox="1"/>
          <p:nvPr/>
        </p:nvSpPr>
        <p:spPr>
          <a:xfrm>
            <a:off x="674225" y="3169527"/>
            <a:ext cx="1127700" cy="66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t>Mammals/</a:t>
            </a:r>
            <a:endParaRPr sz="1200"/>
          </a:p>
          <a:p>
            <a:pPr marL="0" lvl="0" indent="0" rtl="0">
              <a:spcBef>
                <a:spcPts val="0"/>
              </a:spcBef>
              <a:spcAft>
                <a:spcPts val="0"/>
              </a:spcAft>
              <a:buNone/>
            </a:pPr>
            <a:r>
              <a:rPr lang="en" sz="1200"/>
              <a:t>amphibians</a:t>
            </a:r>
            <a:endParaRPr sz="1200"/>
          </a:p>
        </p:txBody>
      </p:sp>
      <p:sp>
        <p:nvSpPr>
          <p:cNvPr id="335" name="Shape 335"/>
          <p:cNvSpPr/>
          <p:nvPr/>
        </p:nvSpPr>
        <p:spPr>
          <a:xfrm rot="2413152">
            <a:off x="1779115" y="3335300"/>
            <a:ext cx="2059117" cy="1387061"/>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 name="Shape 336"/>
          <p:cNvSpPr/>
          <p:nvPr/>
        </p:nvSpPr>
        <p:spPr>
          <a:xfrm rot="2169668">
            <a:off x="1942427" y="3297134"/>
            <a:ext cx="907029" cy="687082"/>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 name="Shape 337"/>
          <p:cNvSpPr/>
          <p:nvPr/>
        </p:nvSpPr>
        <p:spPr>
          <a:xfrm>
            <a:off x="2647550" y="3705225"/>
            <a:ext cx="973200" cy="10575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338" name="Shape 338"/>
          <p:cNvPicPr preferRelativeResize="0"/>
          <p:nvPr/>
        </p:nvPicPr>
        <p:blipFill>
          <a:blip r:embed="rId4">
            <a:alphaModFix/>
          </a:blip>
          <a:stretch>
            <a:fillRect/>
          </a:stretch>
        </p:blipFill>
        <p:spPr>
          <a:xfrm>
            <a:off x="4869331" y="1409700"/>
            <a:ext cx="3540692" cy="3346620"/>
          </a:xfrm>
          <a:prstGeom prst="rect">
            <a:avLst/>
          </a:prstGeom>
          <a:noFill/>
          <a:ln>
            <a:noFill/>
          </a:ln>
        </p:spPr>
      </p:pic>
      <p:sp>
        <p:nvSpPr>
          <p:cNvPr id="339" name="Shape 339"/>
          <p:cNvSpPr/>
          <p:nvPr/>
        </p:nvSpPr>
        <p:spPr>
          <a:xfrm rot="3253453">
            <a:off x="4991439" y="1574768"/>
            <a:ext cx="2089581" cy="2890965"/>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 name="Shape 340"/>
          <p:cNvSpPr/>
          <p:nvPr/>
        </p:nvSpPr>
        <p:spPr>
          <a:xfrm>
            <a:off x="5657850" y="1843100"/>
            <a:ext cx="1449600" cy="8859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 name="Shape 341"/>
          <p:cNvSpPr txBox="1"/>
          <p:nvPr/>
        </p:nvSpPr>
        <p:spPr>
          <a:xfrm>
            <a:off x="1482813" y="1040038"/>
            <a:ext cx="2651700" cy="349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a:solidFill>
                  <a:schemeClr val="dk1"/>
                </a:solidFill>
                <a:latin typeface="Proxima Nova"/>
                <a:ea typeface="Proxima Nova"/>
                <a:cs typeface="Proxima Nova"/>
                <a:sym typeface="Proxima Nova"/>
              </a:rPr>
              <a:t>Human Judgement</a:t>
            </a:r>
            <a:r>
              <a:rPr lang="en">
                <a:solidFill>
                  <a:schemeClr val="dk1"/>
                </a:solidFill>
              </a:rPr>
              <a:t> </a:t>
            </a:r>
            <a:endParaRPr>
              <a:solidFill>
                <a:schemeClr val="dk1"/>
              </a:solidFill>
            </a:endParaRPr>
          </a:p>
        </p:txBody>
      </p:sp>
      <p:cxnSp>
        <p:nvCxnSpPr>
          <p:cNvPr id="342" name="Shape 342"/>
          <p:cNvCxnSpPr/>
          <p:nvPr/>
        </p:nvCxnSpPr>
        <p:spPr>
          <a:xfrm flipH="1">
            <a:off x="6861525" y="1581150"/>
            <a:ext cx="387000" cy="379200"/>
          </a:xfrm>
          <a:prstGeom prst="straightConnector1">
            <a:avLst/>
          </a:prstGeom>
          <a:noFill/>
          <a:ln w="28575" cap="flat" cmpd="sng">
            <a:solidFill>
              <a:srgbClr val="000000"/>
            </a:solidFill>
            <a:prstDash val="solid"/>
            <a:round/>
            <a:headEnd type="none" w="med" len="med"/>
            <a:tailEnd type="triangle" w="med" len="med"/>
          </a:ln>
        </p:spPr>
      </p:cxnSp>
      <p:sp>
        <p:nvSpPr>
          <p:cNvPr id="343" name="Shape 343"/>
          <p:cNvSpPr txBox="1"/>
          <p:nvPr/>
        </p:nvSpPr>
        <p:spPr>
          <a:xfrm>
            <a:off x="7289825" y="1399741"/>
            <a:ext cx="866100" cy="349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Insects</a:t>
            </a:r>
            <a:endParaRPr/>
          </a:p>
        </p:txBody>
      </p:sp>
      <p:sp>
        <p:nvSpPr>
          <p:cNvPr id="344" name="Shape 344"/>
          <p:cNvSpPr txBox="1"/>
          <p:nvPr/>
        </p:nvSpPr>
        <p:spPr>
          <a:xfrm>
            <a:off x="5252350" y="961844"/>
            <a:ext cx="2895300" cy="47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a:solidFill>
                  <a:schemeClr val="dk1"/>
                </a:solidFill>
                <a:latin typeface="Proxima Nova"/>
                <a:ea typeface="Proxima Nova"/>
                <a:cs typeface="Proxima Nova"/>
                <a:sym typeface="Proxima Nova"/>
              </a:rPr>
              <a:t>Deep Learning (Word2Vec)</a:t>
            </a:r>
            <a:endParaRPr sz="1800">
              <a:solidFill>
                <a:schemeClr val="dk1"/>
              </a:solidFill>
              <a:latin typeface="Proxima Nova"/>
              <a:ea typeface="Proxima Nova"/>
              <a:cs typeface="Proxima Nova"/>
              <a:sym typeface="Proxima Nova"/>
            </a:endParaRPr>
          </a:p>
        </p:txBody>
      </p:sp>
      <p:sp>
        <p:nvSpPr>
          <p:cNvPr id="345" name="Shape 345"/>
          <p:cNvSpPr/>
          <p:nvPr/>
        </p:nvSpPr>
        <p:spPr>
          <a:xfrm rot="3681083">
            <a:off x="5407058" y="2597047"/>
            <a:ext cx="1258352" cy="172394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346" name="Shape 346"/>
          <p:cNvCxnSpPr/>
          <p:nvPr/>
        </p:nvCxnSpPr>
        <p:spPr>
          <a:xfrm rot="10800000">
            <a:off x="6424475" y="3843225"/>
            <a:ext cx="781200" cy="433500"/>
          </a:xfrm>
          <a:prstGeom prst="straightConnector1">
            <a:avLst/>
          </a:prstGeom>
          <a:noFill/>
          <a:ln w="28575" cap="flat" cmpd="sng">
            <a:solidFill>
              <a:srgbClr val="000000"/>
            </a:solidFill>
            <a:prstDash val="solid"/>
            <a:round/>
            <a:headEnd type="none" w="med" len="med"/>
            <a:tailEnd type="triangle" w="med" len="med"/>
          </a:ln>
        </p:spPr>
      </p:cxnSp>
      <p:sp>
        <p:nvSpPr>
          <p:cNvPr id="347" name="Shape 347"/>
          <p:cNvSpPr txBox="1"/>
          <p:nvPr/>
        </p:nvSpPr>
        <p:spPr>
          <a:xfrm>
            <a:off x="7159025" y="4064902"/>
            <a:ext cx="1127700" cy="66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t>Mammals/</a:t>
            </a:r>
            <a:endParaRPr sz="1200"/>
          </a:p>
          <a:p>
            <a:pPr marL="0" lvl="0" indent="0" rtl="0">
              <a:spcBef>
                <a:spcPts val="0"/>
              </a:spcBef>
              <a:spcAft>
                <a:spcPts val="0"/>
              </a:spcAft>
              <a:buNone/>
            </a:pPr>
            <a:r>
              <a:rPr lang="en" sz="1200"/>
              <a:t>amphibians</a:t>
            </a:r>
            <a:endParaRPr sz="1200"/>
          </a:p>
        </p:txBody>
      </p:sp>
      <p:sp>
        <p:nvSpPr>
          <p:cNvPr id="348" name="Shape 348"/>
          <p:cNvSpPr/>
          <p:nvPr/>
        </p:nvSpPr>
        <p:spPr>
          <a:xfrm rot="10800000">
            <a:off x="2989925" y="3705277"/>
            <a:ext cx="376500" cy="4746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Shape 353"/>
          <p:cNvSpPr txBox="1">
            <a:spLocks noGrp="1"/>
          </p:cNvSpPr>
          <p:nvPr>
            <p:ph type="title" idx="4294967295"/>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Results: Leuven --- Insects</a:t>
            </a:r>
            <a:endParaRPr/>
          </a:p>
          <a:p>
            <a:pPr marL="0" lvl="0" indent="0" rtl="0">
              <a:spcBef>
                <a:spcPts val="0"/>
              </a:spcBef>
              <a:spcAft>
                <a:spcPts val="0"/>
              </a:spcAft>
              <a:buNone/>
            </a:pPr>
            <a:endParaRPr/>
          </a:p>
        </p:txBody>
      </p:sp>
      <p:sp>
        <p:nvSpPr>
          <p:cNvPr id="354" name="Shape 354"/>
          <p:cNvSpPr txBox="1"/>
          <p:nvPr/>
        </p:nvSpPr>
        <p:spPr>
          <a:xfrm>
            <a:off x="1482813" y="963838"/>
            <a:ext cx="2651700" cy="349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a:solidFill>
                  <a:schemeClr val="dk1"/>
                </a:solidFill>
                <a:latin typeface="Proxima Nova"/>
                <a:ea typeface="Proxima Nova"/>
                <a:cs typeface="Proxima Nova"/>
                <a:sym typeface="Proxima Nova"/>
              </a:rPr>
              <a:t>Human Judgement</a:t>
            </a:r>
            <a:r>
              <a:rPr lang="en">
                <a:solidFill>
                  <a:schemeClr val="dk1"/>
                </a:solidFill>
              </a:rPr>
              <a:t> </a:t>
            </a:r>
            <a:endParaRPr>
              <a:solidFill>
                <a:schemeClr val="dk1"/>
              </a:solidFill>
            </a:endParaRPr>
          </a:p>
        </p:txBody>
      </p:sp>
      <p:sp>
        <p:nvSpPr>
          <p:cNvPr id="355" name="Shape 355"/>
          <p:cNvSpPr txBox="1"/>
          <p:nvPr/>
        </p:nvSpPr>
        <p:spPr>
          <a:xfrm>
            <a:off x="5252350" y="961844"/>
            <a:ext cx="2895300" cy="47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a:solidFill>
                  <a:schemeClr val="dk1"/>
                </a:solidFill>
                <a:latin typeface="Proxima Nova"/>
                <a:ea typeface="Proxima Nova"/>
                <a:cs typeface="Proxima Nova"/>
                <a:sym typeface="Proxima Nova"/>
              </a:rPr>
              <a:t>Deep Learning (Word2Vec)</a:t>
            </a:r>
            <a:endParaRPr sz="1800">
              <a:solidFill>
                <a:schemeClr val="dk1"/>
              </a:solidFill>
              <a:latin typeface="Proxima Nova"/>
              <a:ea typeface="Proxima Nova"/>
              <a:cs typeface="Proxima Nova"/>
              <a:sym typeface="Proxima Nova"/>
            </a:endParaRPr>
          </a:p>
        </p:txBody>
      </p:sp>
      <p:pic>
        <p:nvPicPr>
          <p:cNvPr id="356" name="Shape 356"/>
          <p:cNvPicPr preferRelativeResize="0"/>
          <p:nvPr/>
        </p:nvPicPr>
        <p:blipFill>
          <a:blip r:embed="rId3">
            <a:alphaModFix/>
          </a:blip>
          <a:stretch>
            <a:fillRect/>
          </a:stretch>
        </p:blipFill>
        <p:spPr>
          <a:xfrm>
            <a:off x="685800" y="1466038"/>
            <a:ext cx="3567298" cy="3448862"/>
          </a:xfrm>
          <a:prstGeom prst="rect">
            <a:avLst/>
          </a:prstGeom>
          <a:noFill/>
          <a:ln>
            <a:noFill/>
          </a:ln>
        </p:spPr>
      </p:pic>
      <p:pic>
        <p:nvPicPr>
          <p:cNvPr id="357" name="Shape 357"/>
          <p:cNvPicPr preferRelativeResize="0"/>
          <p:nvPr/>
        </p:nvPicPr>
        <p:blipFill>
          <a:blip r:embed="rId4">
            <a:alphaModFix/>
          </a:blip>
          <a:stretch>
            <a:fillRect/>
          </a:stretch>
        </p:blipFill>
        <p:spPr>
          <a:xfrm>
            <a:off x="4969850" y="1438550"/>
            <a:ext cx="3460300" cy="3476350"/>
          </a:xfrm>
          <a:prstGeom prst="rect">
            <a:avLst/>
          </a:prstGeom>
          <a:noFill/>
          <a:ln>
            <a:noFill/>
          </a:ln>
        </p:spPr>
      </p:pic>
      <p:sp>
        <p:nvSpPr>
          <p:cNvPr id="358" name="Shape 358"/>
          <p:cNvSpPr/>
          <p:nvPr/>
        </p:nvSpPr>
        <p:spPr>
          <a:xfrm rot="2169607">
            <a:off x="1558755" y="1777197"/>
            <a:ext cx="1932568" cy="1217307"/>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Shape 363"/>
          <p:cNvSpPr txBox="1"/>
          <p:nvPr/>
        </p:nvSpPr>
        <p:spPr>
          <a:xfrm>
            <a:off x="1482813" y="963838"/>
            <a:ext cx="2651700" cy="349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a:solidFill>
                <a:schemeClr val="dk1"/>
              </a:solidFill>
            </a:endParaRPr>
          </a:p>
        </p:txBody>
      </p:sp>
      <p:pic>
        <p:nvPicPr>
          <p:cNvPr id="364" name="Shape 364"/>
          <p:cNvPicPr preferRelativeResize="0"/>
          <p:nvPr/>
        </p:nvPicPr>
        <p:blipFill>
          <a:blip r:embed="rId3">
            <a:alphaModFix/>
          </a:blip>
          <a:stretch>
            <a:fillRect/>
          </a:stretch>
        </p:blipFill>
        <p:spPr>
          <a:xfrm>
            <a:off x="4730820" y="1353050"/>
            <a:ext cx="3866623" cy="3448260"/>
          </a:xfrm>
          <a:prstGeom prst="rect">
            <a:avLst/>
          </a:prstGeom>
          <a:noFill/>
          <a:ln>
            <a:noFill/>
          </a:ln>
        </p:spPr>
      </p:pic>
      <p:cxnSp>
        <p:nvCxnSpPr>
          <p:cNvPr id="365" name="Shape 365"/>
          <p:cNvCxnSpPr/>
          <p:nvPr/>
        </p:nvCxnSpPr>
        <p:spPr>
          <a:xfrm flipH="1">
            <a:off x="8008481" y="1720725"/>
            <a:ext cx="260700" cy="406200"/>
          </a:xfrm>
          <a:prstGeom prst="straightConnector1">
            <a:avLst/>
          </a:prstGeom>
          <a:noFill/>
          <a:ln w="28575" cap="flat" cmpd="sng">
            <a:solidFill>
              <a:srgbClr val="000000"/>
            </a:solidFill>
            <a:prstDash val="solid"/>
            <a:round/>
            <a:headEnd type="none" w="med" len="med"/>
            <a:tailEnd type="triangle" w="med" len="med"/>
          </a:ln>
        </p:spPr>
      </p:cxnSp>
      <p:sp>
        <p:nvSpPr>
          <p:cNvPr id="366" name="Shape 366"/>
          <p:cNvSpPr txBox="1"/>
          <p:nvPr/>
        </p:nvSpPr>
        <p:spPr>
          <a:xfrm>
            <a:off x="8004113" y="1399194"/>
            <a:ext cx="711000" cy="364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Birds</a:t>
            </a:r>
            <a:endParaRPr/>
          </a:p>
        </p:txBody>
      </p:sp>
      <p:cxnSp>
        <p:nvCxnSpPr>
          <p:cNvPr id="367" name="Shape 367"/>
          <p:cNvCxnSpPr>
            <a:endCxn id="368" idx="2"/>
          </p:cNvCxnSpPr>
          <p:nvPr/>
        </p:nvCxnSpPr>
        <p:spPr>
          <a:xfrm>
            <a:off x="4921994" y="1839683"/>
            <a:ext cx="188100" cy="224400"/>
          </a:xfrm>
          <a:prstGeom prst="straightConnector1">
            <a:avLst/>
          </a:prstGeom>
          <a:noFill/>
          <a:ln w="28575" cap="flat" cmpd="sng">
            <a:solidFill>
              <a:srgbClr val="000000"/>
            </a:solidFill>
            <a:prstDash val="solid"/>
            <a:round/>
            <a:headEnd type="none" w="med" len="med"/>
            <a:tailEnd type="triangle" w="med" len="med"/>
          </a:ln>
        </p:spPr>
      </p:cxnSp>
      <p:sp>
        <p:nvSpPr>
          <p:cNvPr id="369" name="Shape 369"/>
          <p:cNvSpPr txBox="1"/>
          <p:nvPr/>
        </p:nvSpPr>
        <p:spPr>
          <a:xfrm>
            <a:off x="4646950" y="1511049"/>
            <a:ext cx="711000" cy="32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Fish</a:t>
            </a:r>
            <a:endParaRPr/>
          </a:p>
        </p:txBody>
      </p:sp>
      <p:cxnSp>
        <p:nvCxnSpPr>
          <p:cNvPr id="370" name="Shape 370"/>
          <p:cNvCxnSpPr/>
          <p:nvPr/>
        </p:nvCxnSpPr>
        <p:spPr>
          <a:xfrm>
            <a:off x="5572926" y="3408818"/>
            <a:ext cx="514800" cy="65400"/>
          </a:xfrm>
          <a:prstGeom prst="straightConnector1">
            <a:avLst/>
          </a:prstGeom>
          <a:noFill/>
          <a:ln w="28575" cap="flat" cmpd="sng">
            <a:solidFill>
              <a:srgbClr val="000000"/>
            </a:solidFill>
            <a:prstDash val="solid"/>
            <a:round/>
            <a:headEnd type="none" w="med" len="med"/>
            <a:tailEnd type="triangle" w="med" len="med"/>
          </a:ln>
        </p:spPr>
      </p:cxnSp>
      <p:cxnSp>
        <p:nvCxnSpPr>
          <p:cNvPr id="371" name="Shape 371"/>
          <p:cNvCxnSpPr/>
          <p:nvPr/>
        </p:nvCxnSpPr>
        <p:spPr>
          <a:xfrm flipH="1">
            <a:off x="7681346" y="3310860"/>
            <a:ext cx="553200" cy="653400"/>
          </a:xfrm>
          <a:prstGeom prst="straightConnector1">
            <a:avLst/>
          </a:prstGeom>
          <a:noFill/>
          <a:ln w="28575" cap="flat" cmpd="sng">
            <a:solidFill>
              <a:srgbClr val="000000"/>
            </a:solidFill>
            <a:prstDash val="solid"/>
            <a:round/>
            <a:headEnd type="none" w="med" len="med"/>
            <a:tailEnd type="triangle" w="med" len="med"/>
          </a:ln>
        </p:spPr>
      </p:cxnSp>
      <p:sp>
        <p:nvSpPr>
          <p:cNvPr id="372" name="Shape 372"/>
          <p:cNvSpPr txBox="1"/>
          <p:nvPr/>
        </p:nvSpPr>
        <p:spPr>
          <a:xfrm>
            <a:off x="7808943" y="2998011"/>
            <a:ext cx="1187100" cy="555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Insects</a:t>
            </a:r>
            <a:endParaRPr/>
          </a:p>
        </p:txBody>
      </p:sp>
      <p:sp>
        <p:nvSpPr>
          <p:cNvPr id="373" name="Shape 373"/>
          <p:cNvSpPr txBox="1"/>
          <p:nvPr/>
        </p:nvSpPr>
        <p:spPr>
          <a:xfrm>
            <a:off x="4701324" y="3139587"/>
            <a:ext cx="1030800" cy="697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t>Mammals/</a:t>
            </a:r>
            <a:endParaRPr sz="1200"/>
          </a:p>
          <a:p>
            <a:pPr marL="0" lvl="0" indent="0" rtl="0">
              <a:spcBef>
                <a:spcPts val="0"/>
              </a:spcBef>
              <a:spcAft>
                <a:spcPts val="0"/>
              </a:spcAft>
              <a:buNone/>
            </a:pPr>
            <a:r>
              <a:rPr lang="en" sz="1200"/>
              <a:t>amphibians</a:t>
            </a:r>
            <a:endParaRPr sz="1200"/>
          </a:p>
        </p:txBody>
      </p:sp>
      <p:sp>
        <p:nvSpPr>
          <p:cNvPr id="374" name="Shape 374"/>
          <p:cNvSpPr/>
          <p:nvPr/>
        </p:nvSpPr>
        <p:spPr>
          <a:xfrm rot="-1780885">
            <a:off x="6500701" y="1709637"/>
            <a:ext cx="1813897" cy="1314459"/>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8" name="Shape 368"/>
          <p:cNvSpPr/>
          <p:nvPr/>
        </p:nvSpPr>
        <p:spPr>
          <a:xfrm rot="2225437">
            <a:off x="4927328" y="2197841"/>
            <a:ext cx="1806733" cy="822085"/>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5" name="Shape 375"/>
          <p:cNvSpPr/>
          <p:nvPr/>
        </p:nvSpPr>
        <p:spPr>
          <a:xfrm rot="2646383">
            <a:off x="4261175" y="2630573"/>
            <a:ext cx="4039697" cy="1526078"/>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6" name="Shape 376"/>
          <p:cNvSpPr/>
          <p:nvPr/>
        </p:nvSpPr>
        <p:spPr>
          <a:xfrm rot="2145058">
            <a:off x="6047032" y="3270909"/>
            <a:ext cx="955562" cy="720205"/>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7" name="Shape 377"/>
          <p:cNvSpPr/>
          <p:nvPr/>
        </p:nvSpPr>
        <p:spPr>
          <a:xfrm>
            <a:off x="6791426" y="3698275"/>
            <a:ext cx="961800" cy="11028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8" name="Shape 378"/>
          <p:cNvSpPr txBox="1"/>
          <p:nvPr/>
        </p:nvSpPr>
        <p:spPr>
          <a:xfrm>
            <a:off x="1953913" y="963838"/>
            <a:ext cx="2651700" cy="349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a:solidFill>
                  <a:schemeClr val="dk1"/>
                </a:solidFill>
                <a:latin typeface="Times New Roman"/>
                <a:ea typeface="Times New Roman"/>
                <a:cs typeface="Times New Roman"/>
                <a:sym typeface="Times New Roman"/>
              </a:rPr>
              <a:t>Cosine</a:t>
            </a:r>
            <a:endParaRPr>
              <a:solidFill>
                <a:schemeClr val="dk1"/>
              </a:solidFill>
              <a:latin typeface="Times New Roman"/>
              <a:ea typeface="Times New Roman"/>
              <a:cs typeface="Times New Roman"/>
              <a:sym typeface="Times New Roman"/>
            </a:endParaRPr>
          </a:p>
        </p:txBody>
      </p:sp>
      <p:pic>
        <p:nvPicPr>
          <p:cNvPr id="379" name="Shape 379"/>
          <p:cNvPicPr preferRelativeResize="0"/>
          <p:nvPr/>
        </p:nvPicPr>
        <p:blipFill>
          <a:blip r:embed="rId4">
            <a:alphaModFix/>
          </a:blip>
          <a:stretch>
            <a:fillRect/>
          </a:stretch>
        </p:blipFill>
        <p:spPr>
          <a:xfrm>
            <a:off x="369200" y="1353050"/>
            <a:ext cx="4007824" cy="3531000"/>
          </a:xfrm>
          <a:prstGeom prst="rect">
            <a:avLst/>
          </a:prstGeom>
          <a:noFill/>
          <a:ln>
            <a:noFill/>
          </a:ln>
        </p:spPr>
      </p:pic>
      <p:sp>
        <p:nvSpPr>
          <p:cNvPr id="380" name="Shape 380"/>
          <p:cNvSpPr txBox="1"/>
          <p:nvPr/>
        </p:nvSpPr>
        <p:spPr>
          <a:xfrm>
            <a:off x="6112413" y="963838"/>
            <a:ext cx="2651700" cy="349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a:solidFill>
                  <a:schemeClr val="dk1"/>
                </a:solidFill>
                <a:latin typeface="Times New Roman"/>
                <a:ea typeface="Times New Roman"/>
                <a:cs typeface="Times New Roman"/>
                <a:sym typeface="Times New Roman"/>
              </a:rPr>
              <a:t>Euclidean</a:t>
            </a:r>
            <a:endParaRPr>
              <a:solidFill>
                <a:schemeClr val="dk1"/>
              </a:solidFill>
              <a:latin typeface="Times New Roman"/>
              <a:ea typeface="Times New Roman"/>
              <a:cs typeface="Times New Roman"/>
              <a:sym typeface="Times New Roman"/>
            </a:endParaRPr>
          </a:p>
        </p:txBody>
      </p:sp>
      <p:sp>
        <p:nvSpPr>
          <p:cNvPr id="381" name="Shape 381"/>
          <p:cNvSpPr/>
          <p:nvPr/>
        </p:nvSpPr>
        <p:spPr>
          <a:xfrm>
            <a:off x="808850" y="1715375"/>
            <a:ext cx="1999800" cy="11028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2" name="Shape 382"/>
          <p:cNvSpPr/>
          <p:nvPr/>
        </p:nvSpPr>
        <p:spPr>
          <a:xfrm rot="-1799912">
            <a:off x="533081" y="2647526"/>
            <a:ext cx="4269789" cy="1870101"/>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3" name="Shape 383"/>
          <p:cNvSpPr/>
          <p:nvPr/>
        </p:nvSpPr>
        <p:spPr>
          <a:xfrm rot="-1691845">
            <a:off x="980289" y="3338255"/>
            <a:ext cx="1408221" cy="122515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4" name="Shape 384"/>
          <p:cNvSpPr/>
          <p:nvPr/>
        </p:nvSpPr>
        <p:spPr>
          <a:xfrm rot="-1799588">
            <a:off x="2269945" y="3285694"/>
            <a:ext cx="1494310" cy="1056823"/>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5" name="Shape 385"/>
          <p:cNvSpPr/>
          <p:nvPr/>
        </p:nvSpPr>
        <p:spPr>
          <a:xfrm rot="-1799644">
            <a:off x="3126993" y="2330875"/>
            <a:ext cx="1197815" cy="904408"/>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386" name="Shape 386"/>
          <p:cNvCxnSpPr/>
          <p:nvPr/>
        </p:nvCxnSpPr>
        <p:spPr>
          <a:xfrm>
            <a:off x="3714750" y="2095500"/>
            <a:ext cx="29700" cy="285300"/>
          </a:xfrm>
          <a:prstGeom prst="straightConnector1">
            <a:avLst/>
          </a:prstGeom>
          <a:noFill/>
          <a:ln w="28575" cap="flat" cmpd="sng">
            <a:solidFill>
              <a:srgbClr val="000000"/>
            </a:solidFill>
            <a:prstDash val="solid"/>
            <a:round/>
            <a:headEnd type="none" w="med" len="med"/>
            <a:tailEnd type="triangle" w="med" len="med"/>
          </a:ln>
        </p:spPr>
      </p:cxnSp>
      <p:sp>
        <p:nvSpPr>
          <p:cNvPr id="387" name="Shape 387"/>
          <p:cNvSpPr txBox="1"/>
          <p:nvPr/>
        </p:nvSpPr>
        <p:spPr>
          <a:xfrm>
            <a:off x="3477500" y="1759586"/>
            <a:ext cx="711000" cy="32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Fish</a:t>
            </a:r>
            <a:endParaRPr/>
          </a:p>
        </p:txBody>
      </p:sp>
      <p:cxnSp>
        <p:nvCxnSpPr>
          <p:cNvPr id="388" name="Shape 388"/>
          <p:cNvCxnSpPr>
            <a:stCxn id="373" idx="1"/>
          </p:cNvCxnSpPr>
          <p:nvPr/>
        </p:nvCxnSpPr>
        <p:spPr>
          <a:xfrm flipH="1">
            <a:off x="3450024" y="3488337"/>
            <a:ext cx="1251300" cy="358200"/>
          </a:xfrm>
          <a:prstGeom prst="straightConnector1">
            <a:avLst/>
          </a:prstGeom>
          <a:noFill/>
          <a:ln w="28575" cap="flat" cmpd="sng">
            <a:solidFill>
              <a:srgbClr val="000000"/>
            </a:solidFill>
            <a:prstDash val="solid"/>
            <a:round/>
            <a:headEnd type="none" w="med" len="med"/>
            <a:tailEnd type="triangle" w="med" len="med"/>
          </a:ln>
        </p:spPr>
      </p:cxnSp>
      <p:cxnSp>
        <p:nvCxnSpPr>
          <p:cNvPr id="389" name="Shape 389"/>
          <p:cNvCxnSpPr/>
          <p:nvPr/>
        </p:nvCxnSpPr>
        <p:spPr>
          <a:xfrm>
            <a:off x="1123950" y="3171825"/>
            <a:ext cx="559500" cy="294900"/>
          </a:xfrm>
          <a:prstGeom prst="straightConnector1">
            <a:avLst/>
          </a:prstGeom>
          <a:noFill/>
          <a:ln w="28575" cap="flat" cmpd="sng">
            <a:solidFill>
              <a:srgbClr val="000000"/>
            </a:solidFill>
            <a:prstDash val="solid"/>
            <a:round/>
            <a:headEnd type="none" w="med" len="med"/>
            <a:tailEnd type="triangle" w="med" len="med"/>
          </a:ln>
        </p:spPr>
      </p:cxnSp>
      <p:sp>
        <p:nvSpPr>
          <p:cNvPr id="390" name="Shape 390"/>
          <p:cNvSpPr txBox="1"/>
          <p:nvPr/>
        </p:nvSpPr>
        <p:spPr>
          <a:xfrm>
            <a:off x="567243" y="2831461"/>
            <a:ext cx="1187100" cy="555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Insects</a:t>
            </a:r>
            <a:endParaRPr/>
          </a:p>
        </p:txBody>
      </p:sp>
      <p:cxnSp>
        <p:nvCxnSpPr>
          <p:cNvPr id="391" name="Shape 391"/>
          <p:cNvCxnSpPr/>
          <p:nvPr/>
        </p:nvCxnSpPr>
        <p:spPr>
          <a:xfrm flipH="1">
            <a:off x="2543256" y="1881488"/>
            <a:ext cx="260700" cy="406200"/>
          </a:xfrm>
          <a:prstGeom prst="straightConnector1">
            <a:avLst/>
          </a:prstGeom>
          <a:noFill/>
          <a:ln w="28575" cap="flat" cmpd="sng">
            <a:solidFill>
              <a:srgbClr val="000000"/>
            </a:solidFill>
            <a:prstDash val="solid"/>
            <a:round/>
            <a:headEnd type="none" w="med" len="med"/>
            <a:tailEnd type="triangle" w="med" len="med"/>
          </a:ln>
        </p:spPr>
      </p:cxnSp>
      <p:sp>
        <p:nvSpPr>
          <p:cNvPr id="392" name="Shape 392"/>
          <p:cNvSpPr txBox="1"/>
          <p:nvPr/>
        </p:nvSpPr>
        <p:spPr>
          <a:xfrm>
            <a:off x="2538888" y="1559957"/>
            <a:ext cx="711000" cy="364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Birds</a:t>
            </a:r>
            <a:endParaRPr/>
          </a:p>
        </p:txBody>
      </p:sp>
      <p:sp>
        <p:nvSpPr>
          <p:cNvPr id="393" name="Shape 39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Results: Leuven - Cosine vs Euclidean</a:t>
            </a:r>
            <a:endParaRPr/>
          </a:p>
          <a:p>
            <a:pPr marL="0" lvl="0" indent="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Background	</a:t>
            </a:r>
            <a:endParaRPr/>
          </a:p>
        </p:txBody>
      </p:sp>
      <p:sp>
        <p:nvSpPr>
          <p:cNvPr id="66" name="Shape 66"/>
          <p:cNvSpPr txBox="1"/>
          <p:nvPr/>
        </p:nvSpPr>
        <p:spPr>
          <a:xfrm>
            <a:off x="914400" y="2143663"/>
            <a:ext cx="7315200" cy="853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67" name="Shape 67"/>
          <p:cNvSpPr txBox="1"/>
          <p:nvPr/>
        </p:nvSpPr>
        <p:spPr>
          <a:xfrm>
            <a:off x="512350" y="1212150"/>
            <a:ext cx="7315200" cy="1590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sz="1600">
              <a:solidFill>
                <a:srgbClr val="FFFFFF"/>
              </a:solidFill>
            </a:endParaRPr>
          </a:p>
          <a:p>
            <a:pPr marL="0" lvl="0" indent="0">
              <a:spcBef>
                <a:spcPts val="0"/>
              </a:spcBef>
              <a:spcAft>
                <a:spcPts val="0"/>
              </a:spcAft>
              <a:buNone/>
            </a:pPr>
            <a:r>
              <a:rPr lang="en" sz="1600">
                <a:solidFill>
                  <a:srgbClr val="FFFFFF"/>
                </a:solidFill>
              </a:rPr>
              <a:t>How do humans create mental structures for the world around them? </a:t>
            </a:r>
            <a:endParaRPr sz="1600">
              <a:solidFill>
                <a:srgbClr val="FFFFFF"/>
              </a:solidFill>
            </a:endParaRPr>
          </a:p>
          <a:p>
            <a:pPr marL="457200" lvl="0" indent="-330200">
              <a:spcBef>
                <a:spcPts val="0"/>
              </a:spcBef>
              <a:spcAft>
                <a:spcPts val="0"/>
              </a:spcAft>
              <a:buClr>
                <a:srgbClr val="FFFFFF"/>
              </a:buClr>
              <a:buSzPts val="1600"/>
              <a:buChar char="●"/>
            </a:pPr>
            <a:r>
              <a:rPr lang="en" sz="1600">
                <a:solidFill>
                  <a:srgbClr val="FFFFFF"/>
                </a:solidFill>
              </a:rPr>
              <a:t>Chomsky: Linguistic approach to cognition.</a:t>
            </a:r>
            <a:endParaRPr sz="1600">
              <a:solidFill>
                <a:srgbClr val="FFFFFF"/>
              </a:solidFill>
            </a:endParaRPr>
          </a:p>
          <a:p>
            <a:pPr marL="457200" lvl="0" indent="-330200">
              <a:spcBef>
                <a:spcPts val="0"/>
              </a:spcBef>
              <a:spcAft>
                <a:spcPts val="0"/>
              </a:spcAft>
              <a:buClr>
                <a:srgbClr val="FFFFFF"/>
              </a:buClr>
              <a:buSzPts val="1600"/>
              <a:buChar char="●"/>
            </a:pPr>
            <a:r>
              <a:rPr lang="en" sz="1600">
                <a:solidFill>
                  <a:srgbClr val="FFFFFF"/>
                </a:solidFill>
              </a:rPr>
              <a:t>Shepard: Structure is inferred through similarity.</a:t>
            </a:r>
            <a:endParaRPr sz="1600">
              <a:solidFill>
                <a:srgbClr val="FFFFFF"/>
              </a:solidFill>
            </a:endParaRPr>
          </a:p>
          <a:p>
            <a:pPr marL="457200" lvl="0" indent="-330200" rtl="0">
              <a:spcBef>
                <a:spcPts val="0"/>
              </a:spcBef>
              <a:spcAft>
                <a:spcPts val="0"/>
              </a:spcAft>
              <a:buClr>
                <a:srgbClr val="FFFFFF"/>
              </a:buClr>
              <a:buSzPts val="1600"/>
              <a:buChar char="●"/>
            </a:pPr>
            <a:r>
              <a:rPr lang="en" sz="1600">
                <a:solidFill>
                  <a:srgbClr val="FFFFFF"/>
                </a:solidFill>
              </a:rPr>
              <a:t>Tversky: Similarity may be modeled by looking at features through the contrast model. </a:t>
            </a:r>
            <a:endParaRPr sz="1600">
              <a:solidFill>
                <a:srgbClr val="FFFFFF"/>
              </a:solidFill>
            </a:endParaRPr>
          </a:p>
          <a:p>
            <a:pPr marL="0" lvl="0" indent="0">
              <a:spcBef>
                <a:spcPts val="0"/>
              </a:spcBef>
              <a:spcAft>
                <a:spcPts val="0"/>
              </a:spcAft>
              <a:buNone/>
            </a:pPr>
            <a:r>
              <a:rPr lang="en" sz="1600" b="1">
                <a:solidFill>
                  <a:srgbClr val="FFFFFF"/>
                </a:solidFill>
              </a:rPr>
              <a:t>    </a:t>
            </a:r>
            <a:endParaRPr sz="1600" b="1">
              <a:solidFill>
                <a:srgbClr val="FFFFFF"/>
              </a:solidFill>
            </a:endParaRPr>
          </a:p>
          <a:p>
            <a:pPr marL="0" lvl="0" indent="0">
              <a:spcBef>
                <a:spcPts val="0"/>
              </a:spcBef>
              <a:spcAft>
                <a:spcPts val="0"/>
              </a:spcAft>
              <a:buNone/>
            </a:pPr>
            <a:endParaRPr sz="1600">
              <a:solidFill>
                <a:srgbClr val="FFFFFF"/>
              </a:solidFill>
            </a:endParaRPr>
          </a:p>
          <a:p>
            <a:pPr marL="0" lvl="0" indent="0">
              <a:spcBef>
                <a:spcPts val="0"/>
              </a:spcBef>
              <a:spcAft>
                <a:spcPts val="0"/>
              </a:spcAft>
              <a:buNone/>
            </a:pPr>
            <a:endParaRPr sz="1600">
              <a:solidFill>
                <a:srgbClr val="FFFFFF"/>
              </a:solidFill>
            </a:endParaRPr>
          </a:p>
          <a:p>
            <a:pPr marL="0" lvl="0" indent="0">
              <a:spcBef>
                <a:spcPts val="0"/>
              </a:spcBef>
              <a:spcAft>
                <a:spcPts val="0"/>
              </a:spcAft>
              <a:buNone/>
            </a:pPr>
            <a:endParaRPr>
              <a:solidFill>
                <a:srgbClr val="FFFFFF"/>
              </a:solidFill>
            </a:endParaRPr>
          </a:p>
          <a:p>
            <a:pPr marL="0" lvl="0" indent="0">
              <a:spcBef>
                <a:spcPts val="0"/>
              </a:spcBef>
              <a:spcAft>
                <a:spcPts val="0"/>
              </a:spcAft>
              <a:buNone/>
            </a:pPr>
            <a:endParaRPr>
              <a:solidFill>
                <a:srgbClr val="FFFFFF"/>
              </a:solidFill>
            </a:endParaRPr>
          </a:p>
        </p:txBody>
      </p:sp>
      <p:pic>
        <p:nvPicPr>
          <p:cNvPr id="68" name="Shape 68"/>
          <p:cNvPicPr preferRelativeResize="0"/>
          <p:nvPr/>
        </p:nvPicPr>
        <p:blipFill>
          <a:blip r:embed="rId3">
            <a:alphaModFix/>
          </a:blip>
          <a:stretch>
            <a:fillRect/>
          </a:stretch>
        </p:blipFill>
        <p:spPr>
          <a:xfrm>
            <a:off x="512350" y="2997175"/>
            <a:ext cx="4046799" cy="1841550"/>
          </a:xfrm>
          <a:prstGeom prst="rect">
            <a:avLst/>
          </a:prstGeom>
          <a:noFill/>
          <a:ln>
            <a:noFill/>
          </a:ln>
        </p:spPr>
      </p:pic>
      <p:pic>
        <p:nvPicPr>
          <p:cNvPr id="69" name="Shape 69"/>
          <p:cNvPicPr preferRelativeResize="0"/>
          <p:nvPr/>
        </p:nvPicPr>
        <p:blipFill>
          <a:blip r:embed="rId4">
            <a:alphaModFix/>
          </a:blip>
          <a:stretch>
            <a:fillRect/>
          </a:stretch>
        </p:blipFill>
        <p:spPr>
          <a:xfrm>
            <a:off x="4791062" y="2997188"/>
            <a:ext cx="3761000" cy="1841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Shape 398"/>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Bonus</a:t>
            </a:r>
            <a:endParaRPr/>
          </a:p>
        </p:txBody>
      </p:sp>
      <p:sp>
        <p:nvSpPr>
          <p:cNvPr id="399" name="Shape 399"/>
          <p:cNvSpPr txBox="1"/>
          <p:nvPr/>
        </p:nvSpPr>
        <p:spPr>
          <a:xfrm>
            <a:off x="433654" y="1219025"/>
            <a:ext cx="8134500" cy="3354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FFFFFF"/>
                </a:solidFill>
              </a:rPr>
              <a:t>	In the similarity matrix generated by </a:t>
            </a:r>
            <a:r>
              <a:rPr lang="en" b="1">
                <a:solidFill>
                  <a:schemeClr val="dk1"/>
                </a:solidFill>
              </a:rPr>
              <a:t>Word2Vec Deep Learning Model </a:t>
            </a:r>
            <a:r>
              <a:rPr lang="en">
                <a:solidFill>
                  <a:schemeClr val="dk1"/>
                </a:solidFill>
              </a:rPr>
              <a:t>using </a:t>
            </a:r>
            <a:r>
              <a:rPr lang="en" b="1">
                <a:solidFill>
                  <a:schemeClr val="dk1"/>
                </a:solidFill>
              </a:rPr>
              <a:t>Michael Lee’s Data, </a:t>
            </a:r>
            <a:r>
              <a:rPr lang="en">
                <a:solidFill>
                  <a:schemeClr val="dk1"/>
                </a:solidFill>
              </a:rPr>
              <a:t> add several </a:t>
            </a:r>
            <a:r>
              <a:rPr lang="en" u="sng">
                <a:solidFill>
                  <a:schemeClr val="dk1"/>
                </a:solidFill>
              </a:rPr>
              <a:t>higher hierarchical animal-type names</a:t>
            </a:r>
            <a:r>
              <a:rPr lang="en">
                <a:solidFill>
                  <a:schemeClr val="dk1"/>
                </a:solidFill>
              </a:rPr>
              <a:t>, then see where those names are located in the new graph and how they affect the overall layout of the graph.</a:t>
            </a:r>
            <a:endParaRPr>
              <a:solidFill>
                <a:schemeClr val="dk1"/>
              </a:solidFill>
            </a:endParaRPr>
          </a:p>
          <a:p>
            <a:pPr marL="0" lvl="0" indent="0" rtl="0">
              <a:spcBef>
                <a:spcPts val="0"/>
              </a:spcBef>
              <a:spcAft>
                <a:spcPts val="0"/>
              </a:spcAft>
              <a:buNone/>
            </a:pP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403"/>
        <p:cNvGrpSpPr/>
        <p:nvPr/>
      </p:nvGrpSpPr>
      <p:grpSpPr>
        <a:xfrm>
          <a:off x="0" y="0"/>
          <a:ext cx="0" cy="0"/>
          <a:chOff x="0" y="0"/>
          <a:chExt cx="0" cy="0"/>
        </a:xfrm>
      </p:grpSpPr>
      <p:sp>
        <p:nvSpPr>
          <p:cNvPr id="404" name="Shape 404"/>
          <p:cNvSpPr txBox="1"/>
          <p:nvPr/>
        </p:nvSpPr>
        <p:spPr>
          <a:xfrm>
            <a:off x="433654" y="1219025"/>
            <a:ext cx="8134500" cy="3354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a:solidFill>
                <a:srgbClr val="FFFFFF"/>
              </a:solidFill>
            </a:endParaRPr>
          </a:p>
        </p:txBody>
      </p:sp>
      <p:pic>
        <p:nvPicPr>
          <p:cNvPr id="405" name="Shape 405"/>
          <p:cNvPicPr preferRelativeResize="0"/>
          <p:nvPr/>
        </p:nvPicPr>
        <p:blipFill>
          <a:blip r:embed="rId3">
            <a:alphaModFix/>
          </a:blip>
          <a:stretch>
            <a:fillRect/>
          </a:stretch>
        </p:blipFill>
        <p:spPr>
          <a:xfrm>
            <a:off x="387900" y="878025"/>
            <a:ext cx="4097150" cy="3889476"/>
          </a:xfrm>
          <a:prstGeom prst="rect">
            <a:avLst/>
          </a:prstGeom>
          <a:noFill/>
          <a:ln>
            <a:noFill/>
          </a:ln>
        </p:spPr>
      </p:pic>
      <p:pic>
        <p:nvPicPr>
          <p:cNvPr id="406" name="Shape 406"/>
          <p:cNvPicPr preferRelativeResize="0"/>
          <p:nvPr/>
        </p:nvPicPr>
        <p:blipFill>
          <a:blip r:embed="rId4">
            <a:alphaModFix/>
          </a:blip>
          <a:stretch>
            <a:fillRect/>
          </a:stretch>
        </p:blipFill>
        <p:spPr>
          <a:xfrm>
            <a:off x="4933950" y="878026"/>
            <a:ext cx="3812847" cy="3889476"/>
          </a:xfrm>
          <a:prstGeom prst="rect">
            <a:avLst/>
          </a:prstGeom>
          <a:noFill/>
          <a:ln>
            <a:noFill/>
          </a:ln>
        </p:spPr>
      </p:pic>
      <p:sp>
        <p:nvSpPr>
          <p:cNvPr id="407" name="Shape 407"/>
          <p:cNvSpPr/>
          <p:nvPr/>
        </p:nvSpPr>
        <p:spPr>
          <a:xfrm>
            <a:off x="8317600" y="2475975"/>
            <a:ext cx="429300" cy="375000"/>
          </a:xfrm>
          <a:prstGeom prst="ellipse">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8" name="Shape 408"/>
          <p:cNvSpPr/>
          <p:nvPr/>
        </p:nvSpPr>
        <p:spPr>
          <a:xfrm>
            <a:off x="8256706" y="3030157"/>
            <a:ext cx="525300" cy="448200"/>
          </a:xfrm>
          <a:prstGeom prst="ellipse">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9" name="Shape 409"/>
          <p:cNvSpPr/>
          <p:nvPr/>
        </p:nvSpPr>
        <p:spPr>
          <a:xfrm>
            <a:off x="7405995" y="3843210"/>
            <a:ext cx="705600" cy="572400"/>
          </a:xfrm>
          <a:prstGeom prst="ellipse">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0" name="Shape 410"/>
          <p:cNvSpPr/>
          <p:nvPr/>
        </p:nvSpPr>
        <p:spPr>
          <a:xfrm>
            <a:off x="6237048" y="3405743"/>
            <a:ext cx="429300" cy="375000"/>
          </a:xfrm>
          <a:prstGeom prst="ellipse">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1" name="Shape 411"/>
          <p:cNvSpPr txBox="1">
            <a:spLocks noGrp="1"/>
          </p:cNvSpPr>
          <p:nvPr>
            <p:ph type="title" idx="4294967295"/>
          </p:nvPr>
        </p:nvSpPr>
        <p:spPr>
          <a:xfrm>
            <a:off x="311700" y="435500"/>
            <a:ext cx="3974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000000"/>
                </a:solidFill>
                <a:latin typeface="Times New Roman"/>
                <a:ea typeface="Times New Roman"/>
                <a:cs typeface="Times New Roman"/>
                <a:sym typeface="Times New Roman"/>
              </a:rPr>
              <a:t>Without category names </a:t>
            </a:r>
            <a:endParaRPr sz="1800">
              <a:solidFill>
                <a:srgbClr val="000000"/>
              </a:solidFill>
              <a:latin typeface="Times New Roman"/>
              <a:ea typeface="Times New Roman"/>
              <a:cs typeface="Times New Roman"/>
              <a:sym typeface="Times New Roman"/>
            </a:endParaRPr>
          </a:p>
        </p:txBody>
      </p:sp>
      <p:sp>
        <p:nvSpPr>
          <p:cNvPr id="412" name="Shape 412"/>
          <p:cNvSpPr txBox="1">
            <a:spLocks noGrp="1"/>
          </p:cNvSpPr>
          <p:nvPr>
            <p:ph type="title" idx="4294967295"/>
          </p:nvPr>
        </p:nvSpPr>
        <p:spPr>
          <a:xfrm>
            <a:off x="5067300" y="435500"/>
            <a:ext cx="3667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000000"/>
                </a:solidFill>
                <a:latin typeface="Times New Roman"/>
                <a:ea typeface="Times New Roman"/>
                <a:cs typeface="Times New Roman"/>
                <a:sym typeface="Times New Roman"/>
              </a:rPr>
              <a:t>With added category names</a:t>
            </a:r>
            <a:endParaRPr sz="1800">
              <a:solidFill>
                <a:srgbClr val="000000"/>
              </a:solidFill>
              <a:latin typeface="Times New Roman"/>
              <a:ea typeface="Times New Roman"/>
              <a:cs typeface="Times New Roman"/>
              <a:sym typeface="Times New Roman"/>
            </a:endParaRPr>
          </a:p>
        </p:txBody>
      </p:sp>
      <p:sp>
        <p:nvSpPr>
          <p:cNvPr id="413" name="Shape 413"/>
          <p:cNvSpPr txBox="1">
            <a:spLocks noGrp="1"/>
          </p:cNvSpPr>
          <p:nvPr>
            <p:ph type="title" idx="4294967295"/>
          </p:nvPr>
        </p:nvSpPr>
        <p:spPr>
          <a:xfrm>
            <a:off x="1771650" y="76200"/>
            <a:ext cx="6020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Michael Lee: </a:t>
            </a:r>
            <a:r>
              <a:rPr lang="en" sz="1800"/>
              <a:t>Deep Learning (Word2Vec)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6"/>
                                        </p:tgtEl>
                                        <p:attrNameLst>
                                          <p:attrName>style.visibility</p:attrName>
                                        </p:attrNameLst>
                                      </p:cBhvr>
                                      <p:to>
                                        <p:strVal val="visible"/>
                                      </p:to>
                                    </p:set>
                                    <p:animEffect transition="in" filter="fade">
                                      <p:cBhvr>
                                        <p:cTn id="7" dur="1000"/>
                                        <p:tgtEl>
                                          <p:spTgt spid="4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7"/>
                                        </p:tgtEl>
                                        <p:attrNameLst>
                                          <p:attrName>style.visibility</p:attrName>
                                        </p:attrNameLst>
                                      </p:cBhvr>
                                      <p:to>
                                        <p:strVal val="visible"/>
                                      </p:to>
                                    </p:set>
                                    <p:animEffect transition="in" filter="fade">
                                      <p:cBhvr>
                                        <p:cTn id="12" dur="1000"/>
                                        <p:tgtEl>
                                          <p:spTgt spid="407"/>
                                        </p:tgtEl>
                                      </p:cBhvr>
                                    </p:animEffect>
                                  </p:childTnLst>
                                </p:cTn>
                              </p:par>
                              <p:par>
                                <p:cTn id="13" presetID="10" presetClass="entr" presetSubtype="0" fill="hold" nodeType="withEffect">
                                  <p:stCondLst>
                                    <p:cond delay="0"/>
                                  </p:stCondLst>
                                  <p:childTnLst>
                                    <p:set>
                                      <p:cBhvr>
                                        <p:cTn id="14" dur="1" fill="hold">
                                          <p:stCondLst>
                                            <p:cond delay="0"/>
                                          </p:stCondLst>
                                        </p:cTn>
                                        <p:tgtEl>
                                          <p:spTgt spid="408"/>
                                        </p:tgtEl>
                                        <p:attrNameLst>
                                          <p:attrName>style.visibility</p:attrName>
                                        </p:attrNameLst>
                                      </p:cBhvr>
                                      <p:to>
                                        <p:strVal val="visible"/>
                                      </p:to>
                                    </p:set>
                                    <p:animEffect transition="in" filter="fade">
                                      <p:cBhvr>
                                        <p:cTn id="15" dur="1000"/>
                                        <p:tgtEl>
                                          <p:spTgt spid="408"/>
                                        </p:tgtEl>
                                      </p:cBhvr>
                                    </p:animEffect>
                                  </p:childTnLst>
                                </p:cTn>
                              </p:par>
                              <p:par>
                                <p:cTn id="16" presetID="10" presetClass="entr" presetSubtype="0" fill="hold" nodeType="withEffect">
                                  <p:stCondLst>
                                    <p:cond delay="0"/>
                                  </p:stCondLst>
                                  <p:childTnLst>
                                    <p:set>
                                      <p:cBhvr>
                                        <p:cTn id="17" dur="1" fill="hold">
                                          <p:stCondLst>
                                            <p:cond delay="0"/>
                                          </p:stCondLst>
                                        </p:cTn>
                                        <p:tgtEl>
                                          <p:spTgt spid="409"/>
                                        </p:tgtEl>
                                        <p:attrNameLst>
                                          <p:attrName>style.visibility</p:attrName>
                                        </p:attrNameLst>
                                      </p:cBhvr>
                                      <p:to>
                                        <p:strVal val="visible"/>
                                      </p:to>
                                    </p:set>
                                    <p:animEffect transition="in" filter="fade">
                                      <p:cBhvr>
                                        <p:cTn id="18" dur="1000"/>
                                        <p:tgtEl>
                                          <p:spTgt spid="409"/>
                                        </p:tgtEl>
                                      </p:cBhvr>
                                    </p:animEffect>
                                  </p:childTnLst>
                                </p:cTn>
                              </p:par>
                              <p:par>
                                <p:cTn id="19" presetID="10" presetClass="entr" presetSubtype="0" fill="hold" nodeType="withEffect">
                                  <p:stCondLst>
                                    <p:cond delay="0"/>
                                  </p:stCondLst>
                                  <p:childTnLst>
                                    <p:set>
                                      <p:cBhvr>
                                        <p:cTn id="20" dur="1" fill="hold">
                                          <p:stCondLst>
                                            <p:cond delay="0"/>
                                          </p:stCondLst>
                                        </p:cTn>
                                        <p:tgtEl>
                                          <p:spTgt spid="410"/>
                                        </p:tgtEl>
                                        <p:attrNameLst>
                                          <p:attrName>style.visibility</p:attrName>
                                        </p:attrNameLst>
                                      </p:cBhvr>
                                      <p:to>
                                        <p:strVal val="visible"/>
                                      </p:to>
                                    </p:set>
                                    <p:animEffect transition="in" filter="fade">
                                      <p:cBhvr>
                                        <p:cTn id="21" dur="1000"/>
                                        <p:tgtEl>
                                          <p:spTgt spid="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Shape 418"/>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Bonus: Results</a:t>
            </a:r>
            <a:endParaRPr/>
          </a:p>
        </p:txBody>
      </p:sp>
      <p:sp>
        <p:nvSpPr>
          <p:cNvPr id="419" name="Shape 419"/>
          <p:cNvSpPr txBox="1"/>
          <p:nvPr/>
        </p:nvSpPr>
        <p:spPr>
          <a:xfrm>
            <a:off x="433654" y="1219025"/>
            <a:ext cx="8134500" cy="3354900"/>
          </a:xfrm>
          <a:prstGeom prst="rect">
            <a:avLst/>
          </a:prstGeom>
          <a:noFill/>
          <a:ln>
            <a:noFill/>
          </a:ln>
        </p:spPr>
        <p:txBody>
          <a:bodyPr spcFirstLastPara="1" wrap="square" lIns="91425" tIns="91425" rIns="91425" bIns="91425" anchor="t" anchorCtr="0">
            <a:noAutofit/>
          </a:bodyPr>
          <a:lstStyle/>
          <a:p>
            <a:pPr marL="457200" lvl="0" indent="-317500" rtl="0">
              <a:spcBef>
                <a:spcPts val="0"/>
              </a:spcBef>
              <a:spcAft>
                <a:spcPts val="0"/>
              </a:spcAft>
              <a:buClr>
                <a:srgbClr val="FFFFFF"/>
              </a:buClr>
              <a:buSzPts val="1400"/>
              <a:buChar char="●"/>
            </a:pPr>
            <a:r>
              <a:rPr lang="en">
                <a:solidFill>
                  <a:srgbClr val="FFFFFF"/>
                </a:solidFill>
              </a:rPr>
              <a:t>The overall layout of the graph is shifted after adding those names</a:t>
            </a:r>
            <a:endParaRPr>
              <a:solidFill>
                <a:srgbClr val="FFFFFF"/>
              </a:solidFill>
            </a:endParaRPr>
          </a:p>
          <a:p>
            <a:pPr marL="0" lvl="0" indent="0" rtl="0">
              <a:spcBef>
                <a:spcPts val="0"/>
              </a:spcBef>
              <a:spcAft>
                <a:spcPts val="0"/>
              </a:spcAft>
              <a:buNone/>
            </a:pPr>
            <a:endParaRPr>
              <a:solidFill>
                <a:srgbClr val="FFFFFF"/>
              </a:solidFill>
            </a:endParaRPr>
          </a:p>
          <a:p>
            <a:pPr marL="457200" lvl="0" indent="-317500" rtl="0">
              <a:spcBef>
                <a:spcPts val="0"/>
              </a:spcBef>
              <a:spcAft>
                <a:spcPts val="0"/>
              </a:spcAft>
              <a:buClr>
                <a:schemeClr val="dk1"/>
              </a:buClr>
              <a:buSzPts val="1400"/>
              <a:buChar char="●"/>
            </a:pPr>
            <a:r>
              <a:rPr lang="en">
                <a:solidFill>
                  <a:schemeClr val="dk1"/>
                </a:solidFill>
              </a:rPr>
              <a:t>The placements of those higher hierarchical animal-type names are not very accurate</a:t>
            </a:r>
            <a:endParaRPr>
              <a:solidFill>
                <a:schemeClr val="dk1"/>
              </a:solidFill>
            </a:endParaRPr>
          </a:p>
          <a:p>
            <a:pPr marL="1371600" lvl="1" indent="-317500" rtl="0">
              <a:spcBef>
                <a:spcPts val="0"/>
              </a:spcBef>
              <a:spcAft>
                <a:spcPts val="0"/>
              </a:spcAft>
              <a:buClr>
                <a:schemeClr val="dk1"/>
              </a:buClr>
              <a:buSzPts val="1400"/>
              <a:buChar char="○"/>
            </a:pPr>
            <a:r>
              <a:rPr lang="en">
                <a:solidFill>
                  <a:schemeClr val="dk1"/>
                </a:solidFill>
              </a:rPr>
              <a:t>Not enough animals</a:t>
            </a:r>
            <a:endParaRPr>
              <a:solidFill>
                <a:schemeClr val="dk1"/>
              </a:solidFill>
            </a:endParaRPr>
          </a:p>
          <a:p>
            <a:pPr marL="0" lvl="0" indent="0" rtl="0">
              <a:spcBef>
                <a:spcPts val="0"/>
              </a:spcBef>
              <a:spcAft>
                <a:spcPts val="0"/>
              </a:spcAft>
              <a:buNone/>
            </a:pP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Shape 424"/>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Discussion &amp; Conclusion </a:t>
            </a:r>
            <a:endParaRPr/>
          </a:p>
          <a:p>
            <a:pPr marL="0" lvl="0" indent="0" rtl="0">
              <a:spcBef>
                <a:spcPts val="0"/>
              </a:spcBef>
              <a:spcAft>
                <a:spcPts val="0"/>
              </a:spcAft>
              <a:buNone/>
            </a:pPr>
            <a:endParaRPr/>
          </a:p>
        </p:txBody>
      </p:sp>
      <p:sp>
        <p:nvSpPr>
          <p:cNvPr id="425" name="Shape 425"/>
          <p:cNvSpPr txBox="1"/>
          <p:nvPr/>
        </p:nvSpPr>
        <p:spPr>
          <a:xfrm>
            <a:off x="433654" y="1219025"/>
            <a:ext cx="8134500" cy="3354900"/>
          </a:xfrm>
          <a:prstGeom prst="rect">
            <a:avLst/>
          </a:prstGeom>
          <a:noFill/>
          <a:ln>
            <a:noFill/>
          </a:ln>
        </p:spPr>
        <p:txBody>
          <a:bodyPr spcFirstLastPara="1" wrap="square" lIns="91425" tIns="91425" rIns="91425" bIns="91425" anchor="t" anchorCtr="0">
            <a:noAutofit/>
          </a:bodyPr>
          <a:lstStyle/>
          <a:p>
            <a:pPr marL="457200" lvl="0" indent="-317500" rtl="0">
              <a:spcBef>
                <a:spcPts val="0"/>
              </a:spcBef>
              <a:spcAft>
                <a:spcPts val="0"/>
              </a:spcAft>
              <a:buClr>
                <a:srgbClr val="FFFFFF"/>
              </a:buClr>
              <a:buSzPts val="1400"/>
              <a:buAutoNum type="arabicPeriod"/>
            </a:pPr>
            <a:r>
              <a:rPr lang="en">
                <a:solidFill>
                  <a:srgbClr val="FFFFFF"/>
                </a:solidFill>
              </a:rPr>
              <a:t>Humans cluster animals using more simple and intuitive features/rules; Deep learning model uses more complicated and detailed features (e.g. Lueven Overview, insects)</a:t>
            </a:r>
            <a:endParaRPr>
              <a:solidFill>
                <a:srgbClr val="FFFFFF"/>
              </a:solidFill>
            </a:endParaRPr>
          </a:p>
          <a:p>
            <a:pPr marL="0" lvl="0" indent="0" rtl="0">
              <a:spcBef>
                <a:spcPts val="0"/>
              </a:spcBef>
              <a:spcAft>
                <a:spcPts val="0"/>
              </a:spcAft>
              <a:buNone/>
            </a:pPr>
            <a:endParaRPr>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idx="4294967295"/>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Results: Lueven --- Overview</a:t>
            </a:r>
            <a:endParaRPr/>
          </a:p>
        </p:txBody>
      </p:sp>
      <p:pic>
        <p:nvPicPr>
          <p:cNvPr id="431" name="Shape 431"/>
          <p:cNvPicPr preferRelativeResize="0"/>
          <p:nvPr/>
        </p:nvPicPr>
        <p:blipFill>
          <a:blip r:embed="rId3">
            <a:alphaModFix/>
          </a:blip>
          <a:stretch>
            <a:fillRect/>
          </a:stretch>
        </p:blipFill>
        <p:spPr>
          <a:xfrm>
            <a:off x="630131" y="1456505"/>
            <a:ext cx="3650572" cy="3306363"/>
          </a:xfrm>
          <a:prstGeom prst="rect">
            <a:avLst/>
          </a:prstGeom>
          <a:noFill/>
          <a:ln>
            <a:noFill/>
          </a:ln>
        </p:spPr>
      </p:pic>
      <p:cxnSp>
        <p:nvCxnSpPr>
          <p:cNvPr id="432" name="Shape 432"/>
          <p:cNvCxnSpPr/>
          <p:nvPr/>
        </p:nvCxnSpPr>
        <p:spPr>
          <a:xfrm flipH="1">
            <a:off x="3796725" y="1809050"/>
            <a:ext cx="246000" cy="389400"/>
          </a:xfrm>
          <a:prstGeom prst="straightConnector1">
            <a:avLst/>
          </a:prstGeom>
          <a:noFill/>
          <a:ln w="28575" cap="flat" cmpd="sng">
            <a:solidFill>
              <a:srgbClr val="000000"/>
            </a:solidFill>
            <a:prstDash val="solid"/>
            <a:round/>
            <a:headEnd type="none" w="med" len="med"/>
            <a:tailEnd type="triangle" w="med" len="med"/>
          </a:ln>
        </p:spPr>
      </p:cxnSp>
      <p:sp>
        <p:nvSpPr>
          <p:cNvPr id="433" name="Shape 433"/>
          <p:cNvSpPr txBox="1"/>
          <p:nvPr/>
        </p:nvSpPr>
        <p:spPr>
          <a:xfrm>
            <a:off x="3720525" y="1500750"/>
            <a:ext cx="671400" cy="349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Birds</a:t>
            </a:r>
            <a:endParaRPr/>
          </a:p>
        </p:txBody>
      </p:sp>
      <p:cxnSp>
        <p:nvCxnSpPr>
          <p:cNvPr id="434" name="Shape 434"/>
          <p:cNvCxnSpPr>
            <a:endCxn id="435" idx="2"/>
          </p:cNvCxnSpPr>
          <p:nvPr/>
        </p:nvCxnSpPr>
        <p:spPr>
          <a:xfrm>
            <a:off x="882532" y="1923168"/>
            <a:ext cx="177600" cy="215100"/>
          </a:xfrm>
          <a:prstGeom prst="straightConnector1">
            <a:avLst/>
          </a:prstGeom>
          <a:noFill/>
          <a:ln w="28575" cap="flat" cmpd="sng">
            <a:solidFill>
              <a:srgbClr val="000000"/>
            </a:solidFill>
            <a:prstDash val="solid"/>
            <a:round/>
            <a:headEnd type="none" w="med" len="med"/>
            <a:tailEnd type="triangle" w="med" len="med"/>
          </a:ln>
        </p:spPr>
      </p:cxnSp>
      <p:sp>
        <p:nvSpPr>
          <p:cNvPr id="436" name="Shape 436"/>
          <p:cNvSpPr txBox="1"/>
          <p:nvPr/>
        </p:nvSpPr>
        <p:spPr>
          <a:xfrm>
            <a:off x="622890" y="1598868"/>
            <a:ext cx="671400" cy="47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Fish</a:t>
            </a:r>
            <a:endParaRPr/>
          </a:p>
        </p:txBody>
      </p:sp>
      <p:cxnSp>
        <p:nvCxnSpPr>
          <p:cNvPr id="437" name="Shape 437"/>
          <p:cNvCxnSpPr/>
          <p:nvPr/>
        </p:nvCxnSpPr>
        <p:spPr>
          <a:xfrm>
            <a:off x="1497125" y="3427677"/>
            <a:ext cx="486000" cy="62700"/>
          </a:xfrm>
          <a:prstGeom prst="straightConnector1">
            <a:avLst/>
          </a:prstGeom>
          <a:noFill/>
          <a:ln w="28575" cap="flat" cmpd="sng">
            <a:solidFill>
              <a:srgbClr val="000000"/>
            </a:solidFill>
            <a:prstDash val="solid"/>
            <a:round/>
            <a:headEnd type="none" w="med" len="med"/>
            <a:tailEnd type="triangle" w="med" len="med"/>
          </a:ln>
        </p:spPr>
      </p:cxnSp>
      <p:cxnSp>
        <p:nvCxnSpPr>
          <p:cNvPr id="438" name="Shape 438"/>
          <p:cNvCxnSpPr/>
          <p:nvPr/>
        </p:nvCxnSpPr>
        <p:spPr>
          <a:xfrm flipH="1">
            <a:off x="3487725" y="3333750"/>
            <a:ext cx="522300" cy="626400"/>
          </a:xfrm>
          <a:prstGeom prst="straightConnector1">
            <a:avLst/>
          </a:prstGeom>
          <a:noFill/>
          <a:ln w="28575" cap="flat" cmpd="sng">
            <a:solidFill>
              <a:srgbClr val="000000"/>
            </a:solidFill>
            <a:prstDash val="solid"/>
            <a:round/>
            <a:headEnd type="none" w="med" len="med"/>
            <a:tailEnd type="triangle" w="med" len="med"/>
          </a:ln>
        </p:spPr>
      </p:cxnSp>
      <p:sp>
        <p:nvSpPr>
          <p:cNvPr id="439" name="Shape 439"/>
          <p:cNvSpPr txBox="1"/>
          <p:nvPr/>
        </p:nvSpPr>
        <p:spPr>
          <a:xfrm>
            <a:off x="3608203" y="3033775"/>
            <a:ext cx="1120800" cy="532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Insects</a:t>
            </a:r>
            <a:endParaRPr/>
          </a:p>
        </p:txBody>
      </p:sp>
      <p:sp>
        <p:nvSpPr>
          <p:cNvPr id="440" name="Shape 440"/>
          <p:cNvSpPr txBox="1"/>
          <p:nvPr/>
        </p:nvSpPr>
        <p:spPr>
          <a:xfrm>
            <a:off x="674225" y="3169525"/>
            <a:ext cx="973200" cy="66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t>Mammals/</a:t>
            </a:r>
            <a:endParaRPr sz="1200"/>
          </a:p>
          <a:p>
            <a:pPr marL="0" lvl="0" indent="0" rtl="0">
              <a:spcBef>
                <a:spcPts val="0"/>
              </a:spcBef>
              <a:spcAft>
                <a:spcPts val="0"/>
              </a:spcAft>
              <a:buNone/>
            </a:pPr>
            <a:r>
              <a:rPr lang="en" sz="1200"/>
              <a:t>amphibians</a:t>
            </a:r>
            <a:endParaRPr sz="1200"/>
          </a:p>
        </p:txBody>
      </p:sp>
      <p:sp>
        <p:nvSpPr>
          <p:cNvPr id="441" name="Shape 441"/>
          <p:cNvSpPr/>
          <p:nvPr/>
        </p:nvSpPr>
        <p:spPr>
          <a:xfrm>
            <a:off x="2330379" y="1693183"/>
            <a:ext cx="1712400" cy="15456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5" name="Shape 435"/>
          <p:cNvSpPr/>
          <p:nvPr/>
        </p:nvSpPr>
        <p:spPr>
          <a:xfrm rot="2251147">
            <a:off x="882687" y="2268863"/>
            <a:ext cx="1715690" cy="78371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2" name="Shape 442"/>
          <p:cNvSpPr/>
          <p:nvPr/>
        </p:nvSpPr>
        <p:spPr>
          <a:xfrm rot="2413152">
            <a:off x="1779115" y="3335300"/>
            <a:ext cx="2059117" cy="1387061"/>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3" name="Shape 443"/>
          <p:cNvSpPr/>
          <p:nvPr/>
        </p:nvSpPr>
        <p:spPr>
          <a:xfrm rot="2169668">
            <a:off x="1942427" y="3297134"/>
            <a:ext cx="907029" cy="687082"/>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4" name="Shape 444"/>
          <p:cNvSpPr/>
          <p:nvPr/>
        </p:nvSpPr>
        <p:spPr>
          <a:xfrm>
            <a:off x="2647550" y="3705225"/>
            <a:ext cx="973200" cy="10575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445" name="Shape 445"/>
          <p:cNvPicPr preferRelativeResize="0"/>
          <p:nvPr/>
        </p:nvPicPr>
        <p:blipFill>
          <a:blip r:embed="rId4">
            <a:alphaModFix/>
          </a:blip>
          <a:stretch>
            <a:fillRect/>
          </a:stretch>
        </p:blipFill>
        <p:spPr>
          <a:xfrm>
            <a:off x="4869331" y="1409700"/>
            <a:ext cx="3540692" cy="3346620"/>
          </a:xfrm>
          <a:prstGeom prst="rect">
            <a:avLst/>
          </a:prstGeom>
          <a:noFill/>
          <a:ln>
            <a:noFill/>
          </a:ln>
        </p:spPr>
      </p:pic>
      <p:sp>
        <p:nvSpPr>
          <p:cNvPr id="446" name="Shape 446"/>
          <p:cNvSpPr/>
          <p:nvPr/>
        </p:nvSpPr>
        <p:spPr>
          <a:xfrm>
            <a:off x="5631471" y="1715777"/>
            <a:ext cx="1476000" cy="10992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7" name="Shape 447"/>
          <p:cNvSpPr/>
          <p:nvPr/>
        </p:nvSpPr>
        <p:spPr>
          <a:xfrm rot="1459174">
            <a:off x="6586309" y="2867511"/>
            <a:ext cx="1749770" cy="1845358"/>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448" name="Shape 448"/>
          <p:cNvSpPr/>
          <p:nvPr/>
        </p:nvSpPr>
        <p:spPr>
          <a:xfrm rot="7014565">
            <a:off x="7276438" y="2895457"/>
            <a:ext cx="892878" cy="1332677"/>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9" name="Shape 449"/>
          <p:cNvSpPr/>
          <p:nvPr/>
        </p:nvSpPr>
        <p:spPr>
          <a:xfrm rot="-1844100">
            <a:off x="4779228" y="2903236"/>
            <a:ext cx="2487144" cy="1315627"/>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0" name="Shape 450"/>
          <p:cNvSpPr txBox="1"/>
          <p:nvPr/>
        </p:nvSpPr>
        <p:spPr>
          <a:xfrm>
            <a:off x="1482813" y="1040038"/>
            <a:ext cx="2651700" cy="349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a:solidFill>
                  <a:schemeClr val="dk1"/>
                </a:solidFill>
                <a:latin typeface="Proxima Nova"/>
                <a:ea typeface="Proxima Nova"/>
                <a:cs typeface="Proxima Nova"/>
                <a:sym typeface="Proxima Nova"/>
              </a:rPr>
              <a:t>Human Judgement</a:t>
            </a:r>
            <a:r>
              <a:rPr lang="en">
                <a:solidFill>
                  <a:schemeClr val="dk1"/>
                </a:solidFill>
              </a:rPr>
              <a:t> </a:t>
            </a:r>
            <a:endParaRPr>
              <a:solidFill>
                <a:schemeClr val="dk1"/>
              </a:solidFill>
            </a:endParaRPr>
          </a:p>
        </p:txBody>
      </p:sp>
      <p:cxnSp>
        <p:nvCxnSpPr>
          <p:cNvPr id="451" name="Shape 451"/>
          <p:cNvCxnSpPr/>
          <p:nvPr/>
        </p:nvCxnSpPr>
        <p:spPr>
          <a:xfrm flipH="1">
            <a:off x="6861525" y="1581150"/>
            <a:ext cx="387000" cy="379200"/>
          </a:xfrm>
          <a:prstGeom prst="straightConnector1">
            <a:avLst/>
          </a:prstGeom>
          <a:noFill/>
          <a:ln w="28575" cap="flat" cmpd="sng">
            <a:solidFill>
              <a:srgbClr val="000000"/>
            </a:solidFill>
            <a:prstDash val="solid"/>
            <a:round/>
            <a:headEnd type="none" w="med" len="med"/>
            <a:tailEnd type="triangle" w="med" len="med"/>
          </a:ln>
        </p:spPr>
      </p:cxnSp>
      <p:sp>
        <p:nvSpPr>
          <p:cNvPr id="452" name="Shape 452"/>
          <p:cNvSpPr txBox="1"/>
          <p:nvPr/>
        </p:nvSpPr>
        <p:spPr>
          <a:xfrm>
            <a:off x="7289825" y="1399741"/>
            <a:ext cx="866100" cy="349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Insects</a:t>
            </a:r>
            <a:endParaRPr/>
          </a:p>
        </p:txBody>
      </p:sp>
      <p:cxnSp>
        <p:nvCxnSpPr>
          <p:cNvPr id="453" name="Shape 453"/>
          <p:cNvCxnSpPr/>
          <p:nvPr/>
        </p:nvCxnSpPr>
        <p:spPr>
          <a:xfrm flipH="1">
            <a:off x="7659125" y="2612375"/>
            <a:ext cx="522300" cy="626400"/>
          </a:xfrm>
          <a:prstGeom prst="straightConnector1">
            <a:avLst/>
          </a:prstGeom>
          <a:noFill/>
          <a:ln w="28575" cap="flat" cmpd="sng">
            <a:solidFill>
              <a:srgbClr val="000000"/>
            </a:solidFill>
            <a:prstDash val="solid"/>
            <a:round/>
            <a:headEnd type="none" w="med" len="med"/>
            <a:tailEnd type="triangle" w="med" len="med"/>
          </a:ln>
        </p:spPr>
      </p:cxnSp>
      <p:sp>
        <p:nvSpPr>
          <p:cNvPr id="454" name="Shape 454"/>
          <p:cNvSpPr txBox="1"/>
          <p:nvPr/>
        </p:nvSpPr>
        <p:spPr>
          <a:xfrm>
            <a:off x="7919050" y="2304173"/>
            <a:ext cx="671400" cy="349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Fish</a:t>
            </a:r>
            <a:endParaRPr/>
          </a:p>
        </p:txBody>
      </p:sp>
      <p:sp>
        <p:nvSpPr>
          <p:cNvPr id="455" name="Shape 455"/>
          <p:cNvSpPr txBox="1"/>
          <p:nvPr/>
        </p:nvSpPr>
        <p:spPr>
          <a:xfrm>
            <a:off x="5252350" y="961844"/>
            <a:ext cx="2895300" cy="47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a:solidFill>
                  <a:schemeClr val="dk1"/>
                </a:solidFill>
                <a:latin typeface="Proxima Nova"/>
                <a:ea typeface="Proxima Nova"/>
                <a:cs typeface="Proxima Nova"/>
                <a:sym typeface="Proxima Nova"/>
              </a:rPr>
              <a:t>Deep Learning (Word2Vec)</a:t>
            </a:r>
            <a:endParaRPr sz="1800">
              <a:solidFill>
                <a:schemeClr val="dk1"/>
              </a:solidFill>
              <a:latin typeface="Proxima Nova"/>
              <a:ea typeface="Proxima Nova"/>
              <a:cs typeface="Proxima Nova"/>
              <a:sym typeface="Proxima Nova"/>
            </a:endParaRPr>
          </a:p>
        </p:txBody>
      </p:sp>
      <p:sp>
        <p:nvSpPr>
          <p:cNvPr id="456" name="Shape 456"/>
          <p:cNvSpPr/>
          <p:nvPr/>
        </p:nvSpPr>
        <p:spPr>
          <a:xfrm rot="2169668">
            <a:off x="6601502" y="3861834"/>
            <a:ext cx="907029" cy="687082"/>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457" name="Shape 457"/>
          <p:cNvCxnSpPr/>
          <p:nvPr/>
        </p:nvCxnSpPr>
        <p:spPr>
          <a:xfrm rot="10800000">
            <a:off x="7261650" y="4185350"/>
            <a:ext cx="415500" cy="177000"/>
          </a:xfrm>
          <a:prstGeom prst="straightConnector1">
            <a:avLst/>
          </a:prstGeom>
          <a:noFill/>
          <a:ln w="28575" cap="flat" cmpd="sng">
            <a:solidFill>
              <a:srgbClr val="000000"/>
            </a:solidFill>
            <a:prstDash val="solid"/>
            <a:round/>
            <a:headEnd type="none" w="med" len="med"/>
            <a:tailEnd type="triangle" w="med" len="med"/>
          </a:ln>
        </p:spPr>
      </p:cxnSp>
      <p:sp>
        <p:nvSpPr>
          <p:cNvPr id="458" name="Shape 458"/>
          <p:cNvSpPr txBox="1"/>
          <p:nvPr/>
        </p:nvSpPr>
        <p:spPr>
          <a:xfrm>
            <a:off x="7355975" y="4337750"/>
            <a:ext cx="1216500" cy="349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t>Sea mammals</a:t>
            </a:r>
            <a:endParaRPr sz="1200"/>
          </a:p>
        </p:txBody>
      </p:sp>
      <p:sp>
        <p:nvSpPr>
          <p:cNvPr id="459" name="Shape 459"/>
          <p:cNvSpPr/>
          <p:nvPr/>
        </p:nvSpPr>
        <p:spPr>
          <a:xfrm rot="2832967">
            <a:off x="6244970" y="2697920"/>
            <a:ext cx="691219" cy="117546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460" name="Shape 460"/>
          <p:cNvCxnSpPr/>
          <p:nvPr/>
        </p:nvCxnSpPr>
        <p:spPr>
          <a:xfrm flipH="1">
            <a:off x="6881850" y="2349225"/>
            <a:ext cx="522300" cy="626400"/>
          </a:xfrm>
          <a:prstGeom prst="straightConnector1">
            <a:avLst/>
          </a:prstGeom>
          <a:noFill/>
          <a:ln w="28575" cap="flat" cmpd="sng">
            <a:solidFill>
              <a:srgbClr val="000000"/>
            </a:solidFill>
            <a:prstDash val="solid"/>
            <a:round/>
            <a:headEnd type="none" w="med" len="med"/>
            <a:tailEnd type="triangle" w="med" len="med"/>
          </a:ln>
        </p:spPr>
      </p:cxnSp>
      <p:sp>
        <p:nvSpPr>
          <p:cNvPr id="461" name="Shape 461"/>
          <p:cNvSpPr txBox="1"/>
          <p:nvPr/>
        </p:nvSpPr>
        <p:spPr>
          <a:xfrm>
            <a:off x="7141775" y="2041023"/>
            <a:ext cx="671400" cy="349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Birds</a:t>
            </a:r>
            <a:endParaRPr/>
          </a:p>
        </p:txBody>
      </p:sp>
      <p:cxnSp>
        <p:nvCxnSpPr>
          <p:cNvPr id="462" name="Shape 462"/>
          <p:cNvCxnSpPr/>
          <p:nvPr/>
        </p:nvCxnSpPr>
        <p:spPr>
          <a:xfrm>
            <a:off x="5154300" y="2975615"/>
            <a:ext cx="389700" cy="405900"/>
          </a:xfrm>
          <a:prstGeom prst="straightConnector1">
            <a:avLst/>
          </a:prstGeom>
          <a:noFill/>
          <a:ln w="28575" cap="flat" cmpd="sng">
            <a:solidFill>
              <a:srgbClr val="000000"/>
            </a:solidFill>
            <a:prstDash val="solid"/>
            <a:round/>
            <a:headEnd type="none" w="med" len="med"/>
            <a:tailEnd type="triangle" w="med" len="med"/>
          </a:ln>
        </p:spPr>
      </p:cxnSp>
      <p:sp>
        <p:nvSpPr>
          <p:cNvPr id="463" name="Shape 463"/>
          <p:cNvSpPr txBox="1"/>
          <p:nvPr/>
        </p:nvSpPr>
        <p:spPr>
          <a:xfrm>
            <a:off x="4938750" y="2304175"/>
            <a:ext cx="973200" cy="66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t>Warm-</a:t>
            </a:r>
            <a:endParaRPr sz="1200"/>
          </a:p>
          <a:p>
            <a:pPr marL="0" lvl="0" indent="0" rtl="0">
              <a:spcBef>
                <a:spcPts val="0"/>
              </a:spcBef>
              <a:spcAft>
                <a:spcPts val="0"/>
              </a:spcAft>
              <a:buNone/>
            </a:pPr>
            <a:r>
              <a:rPr lang="en" sz="1200"/>
              <a:t>blooded animals</a:t>
            </a:r>
            <a:endParaRPr sz="1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Shape 468"/>
          <p:cNvSpPr txBox="1">
            <a:spLocks noGrp="1"/>
          </p:cNvSpPr>
          <p:nvPr>
            <p:ph type="title" idx="4294967295"/>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Results: Lueven --- Insects</a:t>
            </a:r>
            <a:endParaRPr/>
          </a:p>
          <a:p>
            <a:pPr marL="0" lvl="0" indent="0" rtl="0">
              <a:spcBef>
                <a:spcPts val="0"/>
              </a:spcBef>
              <a:spcAft>
                <a:spcPts val="0"/>
              </a:spcAft>
              <a:buNone/>
            </a:pPr>
            <a:endParaRPr/>
          </a:p>
        </p:txBody>
      </p:sp>
      <p:sp>
        <p:nvSpPr>
          <p:cNvPr id="469" name="Shape 469"/>
          <p:cNvSpPr txBox="1"/>
          <p:nvPr/>
        </p:nvSpPr>
        <p:spPr>
          <a:xfrm>
            <a:off x="1482813" y="963838"/>
            <a:ext cx="2651700" cy="349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a:solidFill>
                  <a:schemeClr val="dk1"/>
                </a:solidFill>
                <a:latin typeface="Proxima Nova"/>
                <a:ea typeface="Proxima Nova"/>
                <a:cs typeface="Proxima Nova"/>
                <a:sym typeface="Proxima Nova"/>
              </a:rPr>
              <a:t>Human Judgement</a:t>
            </a:r>
            <a:r>
              <a:rPr lang="en">
                <a:solidFill>
                  <a:schemeClr val="dk1"/>
                </a:solidFill>
              </a:rPr>
              <a:t> </a:t>
            </a:r>
            <a:endParaRPr>
              <a:solidFill>
                <a:schemeClr val="dk1"/>
              </a:solidFill>
            </a:endParaRPr>
          </a:p>
        </p:txBody>
      </p:sp>
      <p:sp>
        <p:nvSpPr>
          <p:cNvPr id="470" name="Shape 470"/>
          <p:cNvSpPr txBox="1"/>
          <p:nvPr/>
        </p:nvSpPr>
        <p:spPr>
          <a:xfrm>
            <a:off x="5252350" y="961844"/>
            <a:ext cx="2895300" cy="47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a:solidFill>
                  <a:schemeClr val="dk1"/>
                </a:solidFill>
                <a:latin typeface="Proxima Nova"/>
                <a:ea typeface="Proxima Nova"/>
                <a:cs typeface="Proxima Nova"/>
                <a:sym typeface="Proxima Nova"/>
              </a:rPr>
              <a:t>Deep Learning (Word2Vec)</a:t>
            </a:r>
            <a:endParaRPr sz="1800">
              <a:solidFill>
                <a:schemeClr val="dk1"/>
              </a:solidFill>
              <a:latin typeface="Proxima Nova"/>
              <a:ea typeface="Proxima Nova"/>
              <a:cs typeface="Proxima Nova"/>
              <a:sym typeface="Proxima Nova"/>
            </a:endParaRPr>
          </a:p>
        </p:txBody>
      </p:sp>
      <p:pic>
        <p:nvPicPr>
          <p:cNvPr id="471" name="Shape 471"/>
          <p:cNvPicPr preferRelativeResize="0"/>
          <p:nvPr/>
        </p:nvPicPr>
        <p:blipFill>
          <a:blip r:embed="rId3">
            <a:alphaModFix/>
          </a:blip>
          <a:stretch>
            <a:fillRect/>
          </a:stretch>
        </p:blipFill>
        <p:spPr>
          <a:xfrm>
            <a:off x="685800" y="1466038"/>
            <a:ext cx="3567298" cy="3448862"/>
          </a:xfrm>
          <a:prstGeom prst="rect">
            <a:avLst/>
          </a:prstGeom>
          <a:noFill/>
          <a:ln>
            <a:noFill/>
          </a:ln>
        </p:spPr>
      </p:pic>
      <p:pic>
        <p:nvPicPr>
          <p:cNvPr id="472" name="Shape 472"/>
          <p:cNvPicPr preferRelativeResize="0"/>
          <p:nvPr/>
        </p:nvPicPr>
        <p:blipFill>
          <a:blip r:embed="rId4">
            <a:alphaModFix/>
          </a:blip>
          <a:stretch>
            <a:fillRect/>
          </a:stretch>
        </p:blipFill>
        <p:spPr>
          <a:xfrm>
            <a:off x="4969850" y="1438550"/>
            <a:ext cx="3460300" cy="3476350"/>
          </a:xfrm>
          <a:prstGeom prst="rect">
            <a:avLst/>
          </a:prstGeom>
          <a:noFill/>
          <a:ln>
            <a:noFill/>
          </a:ln>
        </p:spPr>
      </p:pic>
      <p:sp>
        <p:nvSpPr>
          <p:cNvPr id="473" name="Shape 473"/>
          <p:cNvSpPr/>
          <p:nvPr/>
        </p:nvSpPr>
        <p:spPr>
          <a:xfrm rot="2169607">
            <a:off x="1558755" y="1777197"/>
            <a:ext cx="1932568" cy="1217307"/>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Shape 478"/>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Discussion &amp; Conclusion </a:t>
            </a:r>
            <a:endParaRPr/>
          </a:p>
          <a:p>
            <a:pPr marL="0" lvl="0" indent="0" rtl="0">
              <a:spcBef>
                <a:spcPts val="0"/>
              </a:spcBef>
              <a:spcAft>
                <a:spcPts val="0"/>
              </a:spcAft>
              <a:buNone/>
            </a:pPr>
            <a:endParaRPr/>
          </a:p>
        </p:txBody>
      </p:sp>
      <p:sp>
        <p:nvSpPr>
          <p:cNvPr id="479" name="Shape 479"/>
          <p:cNvSpPr txBox="1"/>
          <p:nvPr/>
        </p:nvSpPr>
        <p:spPr>
          <a:xfrm>
            <a:off x="433654" y="1219025"/>
            <a:ext cx="8134500" cy="3354900"/>
          </a:xfrm>
          <a:prstGeom prst="rect">
            <a:avLst/>
          </a:prstGeom>
          <a:noFill/>
          <a:ln>
            <a:noFill/>
          </a:ln>
        </p:spPr>
        <p:txBody>
          <a:bodyPr spcFirstLastPara="1" wrap="square" lIns="91425" tIns="91425" rIns="91425" bIns="91425" anchor="t" anchorCtr="0">
            <a:noAutofit/>
          </a:bodyPr>
          <a:lstStyle/>
          <a:p>
            <a:pPr marL="457200" lvl="0" indent="-317500" rtl="0">
              <a:spcBef>
                <a:spcPts val="0"/>
              </a:spcBef>
              <a:spcAft>
                <a:spcPts val="0"/>
              </a:spcAft>
              <a:buClr>
                <a:srgbClr val="FFFFFF"/>
              </a:buClr>
              <a:buSzPts val="1400"/>
              <a:buAutoNum type="arabicPeriod"/>
            </a:pPr>
            <a:r>
              <a:rPr lang="en">
                <a:solidFill>
                  <a:srgbClr val="FFFFFF"/>
                </a:solidFill>
              </a:rPr>
              <a:t>Humans cluster animals using more simple features/rules; Deep learning model uses more complicated and detailed features (e.g. Lueven Overview, insects)</a:t>
            </a:r>
            <a:endParaRPr>
              <a:solidFill>
                <a:srgbClr val="FFFFFF"/>
              </a:solidFill>
            </a:endParaRPr>
          </a:p>
          <a:p>
            <a:pPr marL="457200" lvl="0" indent="-317500" rtl="0">
              <a:spcBef>
                <a:spcPts val="0"/>
              </a:spcBef>
              <a:spcAft>
                <a:spcPts val="0"/>
              </a:spcAft>
              <a:buClr>
                <a:srgbClr val="FFFFFF"/>
              </a:buClr>
              <a:buSzPts val="1400"/>
              <a:buAutoNum type="arabicPeriod"/>
            </a:pPr>
            <a:r>
              <a:rPr lang="en">
                <a:solidFill>
                  <a:srgbClr val="FFFFFF"/>
                </a:solidFill>
              </a:rPr>
              <a:t>Within a specific cluster, humans are not good at determining how different animals are in that cluster; Deep learning model places more different animals further apart within the cluster (e.g. Michael Lee Overview)</a:t>
            </a:r>
            <a:endParaRPr>
              <a:solidFill>
                <a:srgbClr val="FFFFFF"/>
              </a:solidFill>
            </a:endParaRPr>
          </a:p>
          <a:p>
            <a:pPr marL="0" lvl="0" indent="0" rtl="0">
              <a:spcBef>
                <a:spcPts val="0"/>
              </a:spcBef>
              <a:spcAft>
                <a:spcPts val="0"/>
              </a:spcAft>
              <a:buNone/>
            </a:pPr>
            <a:endParaRPr>
              <a:solidFill>
                <a:srgbClr val="FF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txBox="1">
            <a:spLocks noGrp="1"/>
          </p:cNvSpPr>
          <p:nvPr>
            <p:ph type="title" idx="4294967295"/>
          </p:nvPr>
        </p:nvSpPr>
        <p:spPr>
          <a:xfrm>
            <a:off x="311700" y="445025"/>
            <a:ext cx="3974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t>Human Judgment</a:t>
            </a:r>
            <a:endParaRPr sz="1800"/>
          </a:p>
        </p:txBody>
      </p:sp>
      <p:pic>
        <p:nvPicPr>
          <p:cNvPr id="485" name="Shape 485"/>
          <p:cNvPicPr preferRelativeResize="0"/>
          <p:nvPr/>
        </p:nvPicPr>
        <p:blipFill>
          <a:blip r:embed="rId3">
            <a:alphaModFix/>
          </a:blip>
          <a:stretch>
            <a:fillRect/>
          </a:stretch>
        </p:blipFill>
        <p:spPr>
          <a:xfrm>
            <a:off x="357250" y="855800"/>
            <a:ext cx="4093123" cy="3897175"/>
          </a:xfrm>
          <a:prstGeom prst="rect">
            <a:avLst/>
          </a:prstGeom>
          <a:noFill/>
          <a:ln>
            <a:noFill/>
          </a:ln>
        </p:spPr>
      </p:pic>
      <p:sp>
        <p:nvSpPr>
          <p:cNvPr id="486" name="Shape 486"/>
          <p:cNvSpPr txBox="1">
            <a:spLocks noGrp="1"/>
          </p:cNvSpPr>
          <p:nvPr>
            <p:ph type="title" idx="4294967295"/>
          </p:nvPr>
        </p:nvSpPr>
        <p:spPr>
          <a:xfrm>
            <a:off x="4762500" y="435500"/>
            <a:ext cx="3667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t>     Deep Learning (Word2Vec)</a:t>
            </a:r>
            <a:endParaRPr sz="1800"/>
          </a:p>
        </p:txBody>
      </p:sp>
      <p:sp>
        <p:nvSpPr>
          <p:cNvPr id="487" name="Shape 487"/>
          <p:cNvSpPr txBox="1">
            <a:spLocks noGrp="1"/>
          </p:cNvSpPr>
          <p:nvPr>
            <p:ph type="title" idx="4294967295"/>
          </p:nvPr>
        </p:nvSpPr>
        <p:spPr>
          <a:xfrm>
            <a:off x="2584650" y="76200"/>
            <a:ext cx="3974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Michael Lee</a:t>
            </a:r>
            <a:endParaRPr/>
          </a:p>
        </p:txBody>
      </p:sp>
      <p:pic>
        <p:nvPicPr>
          <p:cNvPr id="488" name="Shape 488"/>
          <p:cNvPicPr preferRelativeResize="0"/>
          <p:nvPr/>
        </p:nvPicPr>
        <p:blipFill>
          <a:blip r:embed="rId4">
            <a:alphaModFix/>
          </a:blip>
          <a:stretch>
            <a:fillRect/>
          </a:stretch>
        </p:blipFill>
        <p:spPr>
          <a:xfrm>
            <a:off x="4762500" y="860550"/>
            <a:ext cx="4187942" cy="3897174"/>
          </a:xfrm>
          <a:prstGeom prst="rect">
            <a:avLst/>
          </a:prstGeom>
          <a:noFill/>
          <a:ln>
            <a:noFill/>
          </a:ln>
        </p:spPr>
      </p:pic>
      <p:sp>
        <p:nvSpPr>
          <p:cNvPr id="489" name="Shape 489"/>
          <p:cNvSpPr/>
          <p:nvPr/>
        </p:nvSpPr>
        <p:spPr>
          <a:xfrm>
            <a:off x="3455900" y="2998875"/>
            <a:ext cx="733500" cy="3438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0" name="Shape 490"/>
          <p:cNvSpPr/>
          <p:nvPr/>
        </p:nvSpPr>
        <p:spPr>
          <a:xfrm>
            <a:off x="3105150" y="2238375"/>
            <a:ext cx="609600" cy="4956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1" name="Shape 491"/>
          <p:cNvSpPr/>
          <p:nvPr/>
        </p:nvSpPr>
        <p:spPr>
          <a:xfrm>
            <a:off x="815850" y="3619950"/>
            <a:ext cx="1473600" cy="820200"/>
          </a:xfrm>
          <a:prstGeom prst="ellipse">
            <a:avLst/>
          </a:prstGeom>
          <a:noFill/>
          <a:ln w="2857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2" name="Shape 492"/>
          <p:cNvSpPr/>
          <p:nvPr/>
        </p:nvSpPr>
        <p:spPr>
          <a:xfrm>
            <a:off x="952500" y="1200000"/>
            <a:ext cx="1343100" cy="9717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3" name="Shape 493"/>
          <p:cNvSpPr/>
          <p:nvPr/>
        </p:nvSpPr>
        <p:spPr>
          <a:xfrm>
            <a:off x="971700" y="2894700"/>
            <a:ext cx="1009500" cy="5727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4" name="Shape 494"/>
          <p:cNvSpPr/>
          <p:nvPr/>
        </p:nvSpPr>
        <p:spPr>
          <a:xfrm>
            <a:off x="6838950" y="2571750"/>
            <a:ext cx="1590600" cy="1191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5" name="Shape 495"/>
          <p:cNvSpPr/>
          <p:nvPr/>
        </p:nvSpPr>
        <p:spPr>
          <a:xfrm>
            <a:off x="5825850" y="3200400"/>
            <a:ext cx="733500" cy="5727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6" name="Shape 496"/>
          <p:cNvSpPr/>
          <p:nvPr/>
        </p:nvSpPr>
        <p:spPr>
          <a:xfrm>
            <a:off x="6400800" y="908550"/>
            <a:ext cx="2514600" cy="1548900"/>
          </a:xfrm>
          <a:prstGeom prst="ellipse">
            <a:avLst/>
          </a:prstGeom>
          <a:noFill/>
          <a:ln w="2857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7" name="Shape 497"/>
          <p:cNvSpPr/>
          <p:nvPr/>
        </p:nvSpPr>
        <p:spPr>
          <a:xfrm>
            <a:off x="5181600" y="1008200"/>
            <a:ext cx="1047600" cy="9717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8" name="Shape 498"/>
          <p:cNvSpPr/>
          <p:nvPr/>
        </p:nvSpPr>
        <p:spPr>
          <a:xfrm>
            <a:off x="6229200" y="3829050"/>
            <a:ext cx="1666800" cy="6864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9" name="Shape 499"/>
          <p:cNvSpPr/>
          <p:nvPr/>
        </p:nvSpPr>
        <p:spPr>
          <a:xfrm>
            <a:off x="3198725" y="3418875"/>
            <a:ext cx="1009500" cy="3438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0" name="Shape 500"/>
          <p:cNvSpPr/>
          <p:nvPr/>
        </p:nvSpPr>
        <p:spPr>
          <a:xfrm>
            <a:off x="2700300" y="2791050"/>
            <a:ext cx="1721700" cy="1238100"/>
          </a:xfrm>
          <a:prstGeom prst="ellipse">
            <a:avLst/>
          </a:prstGeom>
          <a:noFill/>
          <a:ln w="2857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1" name="Shape 501"/>
          <p:cNvSpPr/>
          <p:nvPr/>
        </p:nvSpPr>
        <p:spPr>
          <a:xfrm>
            <a:off x="5318325" y="1074525"/>
            <a:ext cx="609600" cy="414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2" name="Shape 502"/>
          <p:cNvSpPr/>
          <p:nvPr/>
        </p:nvSpPr>
        <p:spPr>
          <a:xfrm rot="1814069">
            <a:off x="5485681" y="3225065"/>
            <a:ext cx="1916034" cy="1115571"/>
          </a:xfrm>
          <a:prstGeom prst="ellipse">
            <a:avLst/>
          </a:prstGeom>
          <a:noFill/>
          <a:ln w="2857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3" name="Shape 503"/>
          <p:cNvSpPr/>
          <p:nvPr/>
        </p:nvSpPr>
        <p:spPr>
          <a:xfrm rot="-1182335">
            <a:off x="458408" y="2122867"/>
            <a:ext cx="4222584" cy="2672624"/>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idx="4294967295"/>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Results: Lueven --- Overview</a:t>
            </a:r>
            <a:endParaRPr/>
          </a:p>
        </p:txBody>
      </p:sp>
      <p:pic>
        <p:nvPicPr>
          <p:cNvPr id="509" name="Shape 509"/>
          <p:cNvPicPr preferRelativeResize="0"/>
          <p:nvPr/>
        </p:nvPicPr>
        <p:blipFill>
          <a:blip r:embed="rId3">
            <a:alphaModFix/>
          </a:blip>
          <a:stretch>
            <a:fillRect/>
          </a:stretch>
        </p:blipFill>
        <p:spPr>
          <a:xfrm>
            <a:off x="630131" y="1456505"/>
            <a:ext cx="3650572" cy="3306363"/>
          </a:xfrm>
          <a:prstGeom prst="rect">
            <a:avLst/>
          </a:prstGeom>
          <a:noFill/>
          <a:ln>
            <a:noFill/>
          </a:ln>
        </p:spPr>
      </p:pic>
      <p:cxnSp>
        <p:nvCxnSpPr>
          <p:cNvPr id="510" name="Shape 510"/>
          <p:cNvCxnSpPr/>
          <p:nvPr/>
        </p:nvCxnSpPr>
        <p:spPr>
          <a:xfrm flipH="1">
            <a:off x="3796725" y="1809050"/>
            <a:ext cx="246000" cy="389400"/>
          </a:xfrm>
          <a:prstGeom prst="straightConnector1">
            <a:avLst/>
          </a:prstGeom>
          <a:noFill/>
          <a:ln w="28575" cap="flat" cmpd="sng">
            <a:solidFill>
              <a:srgbClr val="000000"/>
            </a:solidFill>
            <a:prstDash val="solid"/>
            <a:round/>
            <a:headEnd type="none" w="med" len="med"/>
            <a:tailEnd type="triangle" w="med" len="med"/>
          </a:ln>
        </p:spPr>
      </p:cxnSp>
      <p:sp>
        <p:nvSpPr>
          <p:cNvPr id="511" name="Shape 511"/>
          <p:cNvSpPr txBox="1"/>
          <p:nvPr/>
        </p:nvSpPr>
        <p:spPr>
          <a:xfrm>
            <a:off x="3720525" y="1500750"/>
            <a:ext cx="671400" cy="349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Birds</a:t>
            </a:r>
            <a:endParaRPr/>
          </a:p>
        </p:txBody>
      </p:sp>
      <p:cxnSp>
        <p:nvCxnSpPr>
          <p:cNvPr id="512" name="Shape 512"/>
          <p:cNvCxnSpPr>
            <a:endCxn id="513" idx="2"/>
          </p:cNvCxnSpPr>
          <p:nvPr/>
        </p:nvCxnSpPr>
        <p:spPr>
          <a:xfrm>
            <a:off x="882532" y="1923168"/>
            <a:ext cx="177600" cy="215100"/>
          </a:xfrm>
          <a:prstGeom prst="straightConnector1">
            <a:avLst/>
          </a:prstGeom>
          <a:noFill/>
          <a:ln w="28575" cap="flat" cmpd="sng">
            <a:solidFill>
              <a:srgbClr val="000000"/>
            </a:solidFill>
            <a:prstDash val="solid"/>
            <a:round/>
            <a:headEnd type="none" w="med" len="med"/>
            <a:tailEnd type="triangle" w="med" len="med"/>
          </a:ln>
        </p:spPr>
      </p:cxnSp>
      <p:sp>
        <p:nvSpPr>
          <p:cNvPr id="514" name="Shape 514"/>
          <p:cNvSpPr txBox="1"/>
          <p:nvPr/>
        </p:nvSpPr>
        <p:spPr>
          <a:xfrm>
            <a:off x="622890" y="1598868"/>
            <a:ext cx="671400" cy="47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Fish</a:t>
            </a:r>
            <a:endParaRPr/>
          </a:p>
        </p:txBody>
      </p:sp>
      <p:cxnSp>
        <p:nvCxnSpPr>
          <p:cNvPr id="515" name="Shape 515"/>
          <p:cNvCxnSpPr/>
          <p:nvPr/>
        </p:nvCxnSpPr>
        <p:spPr>
          <a:xfrm>
            <a:off x="1497125" y="3427677"/>
            <a:ext cx="486000" cy="62700"/>
          </a:xfrm>
          <a:prstGeom prst="straightConnector1">
            <a:avLst/>
          </a:prstGeom>
          <a:noFill/>
          <a:ln w="28575" cap="flat" cmpd="sng">
            <a:solidFill>
              <a:srgbClr val="000000"/>
            </a:solidFill>
            <a:prstDash val="solid"/>
            <a:round/>
            <a:headEnd type="none" w="med" len="med"/>
            <a:tailEnd type="triangle" w="med" len="med"/>
          </a:ln>
        </p:spPr>
      </p:cxnSp>
      <p:cxnSp>
        <p:nvCxnSpPr>
          <p:cNvPr id="516" name="Shape 516"/>
          <p:cNvCxnSpPr/>
          <p:nvPr/>
        </p:nvCxnSpPr>
        <p:spPr>
          <a:xfrm flipH="1">
            <a:off x="3487725" y="3333750"/>
            <a:ext cx="522300" cy="626400"/>
          </a:xfrm>
          <a:prstGeom prst="straightConnector1">
            <a:avLst/>
          </a:prstGeom>
          <a:noFill/>
          <a:ln w="28575" cap="flat" cmpd="sng">
            <a:solidFill>
              <a:srgbClr val="000000"/>
            </a:solidFill>
            <a:prstDash val="solid"/>
            <a:round/>
            <a:headEnd type="none" w="med" len="med"/>
            <a:tailEnd type="triangle" w="med" len="med"/>
          </a:ln>
        </p:spPr>
      </p:cxnSp>
      <p:sp>
        <p:nvSpPr>
          <p:cNvPr id="517" name="Shape 517"/>
          <p:cNvSpPr txBox="1"/>
          <p:nvPr/>
        </p:nvSpPr>
        <p:spPr>
          <a:xfrm>
            <a:off x="3608203" y="3033775"/>
            <a:ext cx="1120800" cy="532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Insects</a:t>
            </a:r>
            <a:endParaRPr/>
          </a:p>
        </p:txBody>
      </p:sp>
      <p:sp>
        <p:nvSpPr>
          <p:cNvPr id="518" name="Shape 518"/>
          <p:cNvSpPr txBox="1"/>
          <p:nvPr/>
        </p:nvSpPr>
        <p:spPr>
          <a:xfrm>
            <a:off x="674225" y="3169525"/>
            <a:ext cx="973200" cy="66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t>Mammals/</a:t>
            </a:r>
            <a:endParaRPr sz="1200"/>
          </a:p>
          <a:p>
            <a:pPr marL="0" lvl="0" indent="0" rtl="0">
              <a:spcBef>
                <a:spcPts val="0"/>
              </a:spcBef>
              <a:spcAft>
                <a:spcPts val="0"/>
              </a:spcAft>
              <a:buNone/>
            </a:pPr>
            <a:r>
              <a:rPr lang="en" sz="1200"/>
              <a:t>amphibians</a:t>
            </a:r>
            <a:endParaRPr sz="1200"/>
          </a:p>
        </p:txBody>
      </p:sp>
      <p:sp>
        <p:nvSpPr>
          <p:cNvPr id="519" name="Shape 519"/>
          <p:cNvSpPr/>
          <p:nvPr/>
        </p:nvSpPr>
        <p:spPr>
          <a:xfrm>
            <a:off x="2330379" y="1693183"/>
            <a:ext cx="1712400" cy="15456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3" name="Shape 513"/>
          <p:cNvSpPr/>
          <p:nvPr/>
        </p:nvSpPr>
        <p:spPr>
          <a:xfrm rot="2251147">
            <a:off x="882687" y="2268863"/>
            <a:ext cx="1715690" cy="78371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0" name="Shape 520"/>
          <p:cNvSpPr/>
          <p:nvPr/>
        </p:nvSpPr>
        <p:spPr>
          <a:xfrm rot="2413152">
            <a:off x="1779115" y="3335300"/>
            <a:ext cx="2059117" cy="1387061"/>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1" name="Shape 521"/>
          <p:cNvSpPr/>
          <p:nvPr/>
        </p:nvSpPr>
        <p:spPr>
          <a:xfrm rot="2169668">
            <a:off x="1942427" y="3297134"/>
            <a:ext cx="907029" cy="687082"/>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2" name="Shape 522"/>
          <p:cNvSpPr/>
          <p:nvPr/>
        </p:nvSpPr>
        <p:spPr>
          <a:xfrm>
            <a:off x="2647550" y="3705225"/>
            <a:ext cx="973200" cy="10575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523" name="Shape 523"/>
          <p:cNvPicPr preferRelativeResize="0"/>
          <p:nvPr/>
        </p:nvPicPr>
        <p:blipFill>
          <a:blip r:embed="rId4">
            <a:alphaModFix/>
          </a:blip>
          <a:stretch>
            <a:fillRect/>
          </a:stretch>
        </p:blipFill>
        <p:spPr>
          <a:xfrm>
            <a:off x="4869331" y="1409700"/>
            <a:ext cx="3540692" cy="3346620"/>
          </a:xfrm>
          <a:prstGeom prst="rect">
            <a:avLst/>
          </a:prstGeom>
          <a:noFill/>
          <a:ln>
            <a:noFill/>
          </a:ln>
        </p:spPr>
      </p:pic>
      <p:sp>
        <p:nvSpPr>
          <p:cNvPr id="524" name="Shape 524"/>
          <p:cNvSpPr/>
          <p:nvPr/>
        </p:nvSpPr>
        <p:spPr>
          <a:xfrm>
            <a:off x="5631471" y="1715777"/>
            <a:ext cx="1476000" cy="10992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5" name="Shape 525"/>
          <p:cNvSpPr/>
          <p:nvPr/>
        </p:nvSpPr>
        <p:spPr>
          <a:xfrm rot="1459174">
            <a:off x="6586309" y="2867511"/>
            <a:ext cx="1749770" cy="1845358"/>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526" name="Shape 526"/>
          <p:cNvSpPr/>
          <p:nvPr/>
        </p:nvSpPr>
        <p:spPr>
          <a:xfrm rot="7014565">
            <a:off x="7276438" y="2895457"/>
            <a:ext cx="892878" cy="1332677"/>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7" name="Shape 527"/>
          <p:cNvSpPr/>
          <p:nvPr/>
        </p:nvSpPr>
        <p:spPr>
          <a:xfrm rot="-1844100">
            <a:off x="4779228" y="2903236"/>
            <a:ext cx="2487144" cy="1315627"/>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8" name="Shape 528"/>
          <p:cNvSpPr txBox="1"/>
          <p:nvPr/>
        </p:nvSpPr>
        <p:spPr>
          <a:xfrm>
            <a:off x="1482813" y="1040038"/>
            <a:ext cx="2651700" cy="349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a:solidFill>
                  <a:schemeClr val="dk1"/>
                </a:solidFill>
                <a:latin typeface="Proxima Nova"/>
                <a:ea typeface="Proxima Nova"/>
                <a:cs typeface="Proxima Nova"/>
                <a:sym typeface="Proxima Nova"/>
              </a:rPr>
              <a:t>Human Judgement</a:t>
            </a:r>
            <a:r>
              <a:rPr lang="en">
                <a:solidFill>
                  <a:schemeClr val="dk1"/>
                </a:solidFill>
              </a:rPr>
              <a:t> </a:t>
            </a:r>
            <a:endParaRPr>
              <a:solidFill>
                <a:schemeClr val="dk1"/>
              </a:solidFill>
            </a:endParaRPr>
          </a:p>
        </p:txBody>
      </p:sp>
      <p:cxnSp>
        <p:nvCxnSpPr>
          <p:cNvPr id="529" name="Shape 529"/>
          <p:cNvCxnSpPr/>
          <p:nvPr/>
        </p:nvCxnSpPr>
        <p:spPr>
          <a:xfrm flipH="1">
            <a:off x="6861525" y="1581150"/>
            <a:ext cx="387000" cy="379200"/>
          </a:xfrm>
          <a:prstGeom prst="straightConnector1">
            <a:avLst/>
          </a:prstGeom>
          <a:noFill/>
          <a:ln w="28575" cap="flat" cmpd="sng">
            <a:solidFill>
              <a:srgbClr val="000000"/>
            </a:solidFill>
            <a:prstDash val="solid"/>
            <a:round/>
            <a:headEnd type="none" w="med" len="med"/>
            <a:tailEnd type="triangle" w="med" len="med"/>
          </a:ln>
        </p:spPr>
      </p:cxnSp>
      <p:sp>
        <p:nvSpPr>
          <p:cNvPr id="530" name="Shape 530"/>
          <p:cNvSpPr txBox="1"/>
          <p:nvPr/>
        </p:nvSpPr>
        <p:spPr>
          <a:xfrm>
            <a:off x="7289825" y="1399741"/>
            <a:ext cx="866100" cy="349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Insects</a:t>
            </a:r>
            <a:endParaRPr/>
          </a:p>
        </p:txBody>
      </p:sp>
      <p:cxnSp>
        <p:nvCxnSpPr>
          <p:cNvPr id="531" name="Shape 531"/>
          <p:cNvCxnSpPr/>
          <p:nvPr/>
        </p:nvCxnSpPr>
        <p:spPr>
          <a:xfrm flipH="1">
            <a:off x="7659125" y="2612375"/>
            <a:ext cx="522300" cy="626400"/>
          </a:xfrm>
          <a:prstGeom prst="straightConnector1">
            <a:avLst/>
          </a:prstGeom>
          <a:noFill/>
          <a:ln w="28575" cap="flat" cmpd="sng">
            <a:solidFill>
              <a:srgbClr val="000000"/>
            </a:solidFill>
            <a:prstDash val="solid"/>
            <a:round/>
            <a:headEnd type="none" w="med" len="med"/>
            <a:tailEnd type="triangle" w="med" len="med"/>
          </a:ln>
        </p:spPr>
      </p:cxnSp>
      <p:sp>
        <p:nvSpPr>
          <p:cNvPr id="532" name="Shape 532"/>
          <p:cNvSpPr txBox="1"/>
          <p:nvPr/>
        </p:nvSpPr>
        <p:spPr>
          <a:xfrm>
            <a:off x="7919050" y="2304173"/>
            <a:ext cx="671400" cy="349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Fish</a:t>
            </a:r>
            <a:endParaRPr/>
          </a:p>
        </p:txBody>
      </p:sp>
      <p:sp>
        <p:nvSpPr>
          <p:cNvPr id="533" name="Shape 533"/>
          <p:cNvSpPr txBox="1"/>
          <p:nvPr/>
        </p:nvSpPr>
        <p:spPr>
          <a:xfrm>
            <a:off x="5252350" y="961844"/>
            <a:ext cx="2895300" cy="47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a:solidFill>
                  <a:schemeClr val="dk1"/>
                </a:solidFill>
                <a:latin typeface="Proxima Nova"/>
                <a:ea typeface="Proxima Nova"/>
                <a:cs typeface="Proxima Nova"/>
                <a:sym typeface="Proxima Nova"/>
              </a:rPr>
              <a:t>Deep Learning (Word2Vec)</a:t>
            </a:r>
            <a:endParaRPr sz="1800">
              <a:solidFill>
                <a:schemeClr val="dk1"/>
              </a:solidFill>
              <a:latin typeface="Proxima Nova"/>
              <a:ea typeface="Proxima Nova"/>
              <a:cs typeface="Proxima Nova"/>
              <a:sym typeface="Proxima Nova"/>
            </a:endParaRPr>
          </a:p>
        </p:txBody>
      </p:sp>
      <p:sp>
        <p:nvSpPr>
          <p:cNvPr id="534" name="Shape 534"/>
          <p:cNvSpPr/>
          <p:nvPr/>
        </p:nvSpPr>
        <p:spPr>
          <a:xfrm rot="2169668">
            <a:off x="6601502" y="3861834"/>
            <a:ext cx="907029" cy="687082"/>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535" name="Shape 535"/>
          <p:cNvCxnSpPr/>
          <p:nvPr/>
        </p:nvCxnSpPr>
        <p:spPr>
          <a:xfrm rot="10800000">
            <a:off x="7261650" y="4185350"/>
            <a:ext cx="415500" cy="177000"/>
          </a:xfrm>
          <a:prstGeom prst="straightConnector1">
            <a:avLst/>
          </a:prstGeom>
          <a:noFill/>
          <a:ln w="28575" cap="flat" cmpd="sng">
            <a:solidFill>
              <a:srgbClr val="000000"/>
            </a:solidFill>
            <a:prstDash val="solid"/>
            <a:round/>
            <a:headEnd type="none" w="med" len="med"/>
            <a:tailEnd type="triangle" w="med" len="med"/>
          </a:ln>
        </p:spPr>
      </p:cxnSp>
      <p:sp>
        <p:nvSpPr>
          <p:cNvPr id="536" name="Shape 536"/>
          <p:cNvSpPr txBox="1"/>
          <p:nvPr/>
        </p:nvSpPr>
        <p:spPr>
          <a:xfrm>
            <a:off x="7355975" y="4337750"/>
            <a:ext cx="1216500" cy="349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t>Sea mammals</a:t>
            </a:r>
            <a:endParaRPr sz="1200"/>
          </a:p>
        </p:txBody>
      </p:sp>
      <p:sp>
        <p:nvSpPr>
          <p:cNvPr id="537" name="Shape 537"/>
          <p:cNvSpPr/>
          <p:nvPr/>
        </p:nvSpPr>
        <p:spPr>
          <a:xfrm rot="2832967">
            <a:off x="6244970" y="2697920"/>
            <a:ext cx="691219" cy="117546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538" name="Shape 538"/>
          <p:cNvCxnSpPr/>
          <p:nvPr/>
        </p:nvCxnSpPr>
        <p:spPr>
          <a:xfrm flipH="1">
            <a:off x="6881850" y="2349225"/>
            <a:ext cx="522300" cy="626400"/>
          </a:xfrm>
          <a:prstGeom prst="straightConnector1">
            <a:avLst/>
          </a:prstGeom>
          <a:noFill/>
          <a:ln w="28575" cap="flat" cmpd="sng">
            <a:solidFill>
              <a:srgbClr val="000000"/>
            </a:solidFill>
            <a:prstDash val="solid"/>
            <a:round/>
            <a:headEnd type="none" w="med" len="med"/>
            <a:tailEnd type="triangle" w="med" len="med"/>
          </a:ln>
        </p:spPr>
      </p:cxnSp>
      <p:sp>
        <p:nvSpPr>
          <p:cNvPr id="539" name="Shape 539"/>
          <p:cNvSpPr txBox="1"/>
          <p:nvPr/>
        </p:nvSpPr>
        <p:spPr>
          <a:xfrm>
            <a:off x="7141775" y="2041023"/>
            <a:ext cx="671400" cy="349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Birds</a:t>
            </a:r>
            <a:endParaRPr/>
          </a:p>
        </p:txBody>
      </p:sp>
      <p:cxnSp>
        <p:nvCxnSpPr>
          <p:cNvPr id="540" name="Shape 540"/>
          <p:cNvCxnSpPr/>
          <p:nvPr/>
        </p:nvCxnSpPr>
        <p:spPr>
          <a:xfrm>
            <a:off x="5154300" y="2975615"/>
            <a:ext cx="389700" cy="405900"/>
          </a:xfrm>
          <a:prstGeom prst="straightConnector1">
            <a:avLst/>
          </a:prstGeom>
          <a:noFill/>
          <a:ln w="28575" cap="flat" cmpd="sng">
            <a:solidFill>
              <a:srgbClr val="000000"/>
            </a:solidFill>
            <a:prstDash val="solid"/>
            <a:round/>
            <a:headEnd type="none" w="med" len="med"/>
            <a:tailEnd type="triangle" w="med" len="med"/>
          </a:ln>
        </p:spPr>
      </p:cxnSp>
      <p:sp>
        <p:nvSpPr>
          <p:cNvPr id="541" name="Shape 541"/>
          <p:cNvSpPr txBox="1"/>
          <p:nvPr/>
        </p:nvSpPr>
        <p:spPr>
          <a:xfrm>
            <a:off x="4938750" y="2304175"/>
            <a:ext cx="973200" cy="66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t>Warm-</a:t>
            </a:r>
            <a:endParaRPr sz="1200"/>
          </a:p>
          <a:p>
            <a:pPr marL="0" lvl="0" indent="0" rtl="0">
              <a:spcBef>
                <a:spcPts val="0"/>
              </a:spcBef>
              <a:spcAft>
                <a:spcPts val="0"/>
              </a:spcAft>
              <a:buNone/>
            </a:pPr>
            <a:r>
              <a:rPr lang="en" sz="1200"/>
              <a:t>blooded animals</a:t>
            </a:r>
            <a:endParaRPr sz="12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Shape 546"/>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Discussion &amp; Conclusion </a:t>
            </a:r>
            <a:endParaRPr/>
          </a:p>
          <a:p>
            <a:pPr marL="0" lvl="0" indent="0" rtl="0">
              <a:spcBef>
                <a:spcPts val="0"/>
              </a:spcBef>
              <a:spcAft>
                <a:spcPts val="0"/>
              </a:spcAft>
              <a:buNone/>
            </a:pPr>
            <a:endParaRPr/>
          </a:p>
        </p:txBody>
      </p:sp>
      <p:sp>
        <p:nvSpPr>
          <p:cNvPr id="547" name="Shape 547"/>
          <p:cNvSpPr txBox="1"/>
          <p:nvPr/>
        </p:nvSpPr>
        <p:spPr>
          <a:xfrm>
            <a:off x="433654" y="1219025"/>
            <a:ext cx="8134500" cy="3354900"/>
          </a:xfrm>
          <a:prstGeom prst="rect">
            <a:avLst/>
          </a:prstGeom>
          <a:noFill/>
          <a:ln>
            <a:noFill/>
          </a:ln>
        </p:spPr>
        <p:txBody>
          <a:bodyPr spcFirstLastPara="1" wrap="square" lIns="91425" tIns="91425" rIns="91425" bIns="91425" anchor="t" anchorCtr="0">
            <a:noAutofit/>
          </a:bodyPr>
          <a:lstStyle/>
          <a:p>
            <a:pPr marL="457200" lvl="0" indent="-317500" rtl="0">
              <a:spcBef>
                <a:spcPts val="0"/>
              </a:spcBef>
              <a:spcAft>
                <a:spcPts val="0"/>
              </a:spcAft>
              <a:buClr>
                <a:srgbClr val="FFFFFF"/>
              </a:buClr>
              <a:buSzPts val="1400"/>
              <a:buAutoNum type="arabicPeriod"/>
            </a:pPr>
            <a:r>
              <a:rPr lang="en">
                <a:solidFill>
                  <a:srgbClr val="FFFFFF"/>
                </a:solidFill>
              </a:rPr>
              <a:t>Humans cluster animals using more simple features/rules; Deep learning model uses more complicated and detailed features (e.g. Lueven Overview, insects)</a:t>
            </a:r>
            <a:endParaRPr>
              <a:solidFill>
                <a:srgbClr val="FFFFFF"/>
              </a:solidFill>
            </a:endParaRPr>
          </a:p>
          <a:p>
            <a:pPr marL="457200" lvl="0" indent="-317500" rtl="0">
              <a:spcBef>
                <a:spcPts val="0"/>
              </a:spcBef>
              <a:spcAft>
                <a:spcPts val="0"/>
              </a:spcAft>
              <a:buClr>
                <a:srgbClr val="FFFFFF"/>
              </a:buClr>
              <a:buSzPts val="1400"/>
              <a:buAutoNum type="arabicPeriod"/>
            </a:pPr>
            <a:r>
              <a:rPr lang="en">
                <a:solidFill>
                  <a:srgbClr val="FFFFFF"/>
                </a:solidFill>
              </a:rPr>
              <a:t>Within a specific cluster, humans are not good at determining how different animals are in that cluster; the deep learning model places more different animals further apart within the cluster (e.g. Michael Lee Overview)</a:t>
            </a:r>
            <a:endParaRPr>
              <a:solidFill>
                <a:srgbClr val="FFFFFF"/>
              </a:solidFill>
            </a:endParaRPr>
          </a:p>
          <a:p>
            <a:pPr marL="457200" lvl="0" indent="-317500" rtl="0">
              <a:spcBef>
                <a:spcPts val="0"/>
              </a:spcBef>
              <a:spcAft>
                <a:spcPts val="0"/>
              </a:spcAft>
              <a:buClr>
                <a:srgbClr val="FFFFFF"/>
              </a:buClr>
              <a:buSzPts val="1400"/>
              <a:buAutoNum type="arabicPeriod"/>
            </a:pPr>
            <a:r>
              <a:rPr lang="en">
                <a:solidFill>
                  <a:srgbClr val="FFFFFF"/>
                </a:solidFill>
              </a:rPr>
              <a:t>The deep learning model does not cluster animals hierarchically as clear as humans do because </a:t>
            </a:r>
            <a:r>
              <a:rPr lang="en">
                <a:solidFill>
                  <a:schemeClr val="dk1"/>
                </a:solidFill>
              </a:rPr>
              <a:t>unlike humans who only consider simple features, </a:t>
            </a:r>
            <a:r>
              <a:rPr lang="en">
                <a:solidFill>
                  <a:srgbClr val="FFFFFF"/>
                </a:solidFill>
              </a:rPr>
              <a:t>the deep learning model considers all features which makes its clusters hard for humans to understand. </a:t>
            </a:r>
            <a:endParaRPr>
              <a:solidFill>
                <a:srgbClr val="FFFFFF"/>
              </a:solidFill>
            </a:endParaRPr>
          </a:p>
          <a:p>
            <a:pPr marL="0" lvl="0" indent="0" rtl="0">
              <a:spcBef>
                <a:spcPts val="0"/>
              </a:spcBef>
              <a:spcAft>
                <a:spcPts val="0"/>
              </a:spcAft>
              <a:buNone/>
            </a:pP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p:nvPr/>
        </p:nvSpPr>
        <p:spPr>
          <a:xfrm>
            <a:off x="615575" y="492475"/>
            <a:ext cx="7469100" cy="766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800" b="1">
                <a:solidFill>
                  <a:srgbClr val="FFFFFF"/>
                </a:solidFill>
              </a:rPr>
              <a:t>Background </a:t>
            </a:r>
            <a:endParaRPr sz="1800" b="1">
              <a:solidFill>
                <a:srgbClr val="FFFFFF"/>
              </a:solidFill>
            </a:endParaRPr>
          </a:p>
        </p:txBody>
      </p:sp>
      <p:sp>
        <p:nvSpPr>
          <p:cNvPr id="75" name="Shape 75"/>
          <p:cNvSpPr txBox="1"/>
          <p:nvPr/>
        </p:nvSpPr>
        <p:spPr>
          <a:xfrm>
            <a:off x="615576" y="1045689"/>
            <a:ext cx="7469100" cy="3529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b="1" dirty="0">
                <a:solidFill>
                  <a:srgbClr val="FFFFFF"/>
                </a:solidFill>
              </a:rPr>
              <a:t>Human Representation</a:t>
            </a:r>
            <a:r>
              <a:rPr lang="en" dirty="0">
                <a:solidFill>
                  <a:srgbClr val="FFFFFF"/>
                </a:solidFill>
              </a:rPr>
              <a:t>- </a:t>
            </a:r>
            <a:endParaRPr dirty="0">
              <a:solidFill>
                <a:srgbClr val="FFFFFF"/>
              </a:solidFill>
            </a:endParaRPr>
          </a:p>
          <a:p>
            <a:pPr marL="0" lvl="0" indent="0">
              <a:spcBef>
                <a:spcPts val="0"/>
              </a:spcBef>
              <a:spcAft>
                <a:spcPts val="0"/>
              </a:spcAft>
              <a:buNone/>
            </a:pPr>
            <a:endParaRPr dirty="0">
              <a:solidFill>
                <a:srgbClr val="FFFFFF"/>
              </a:solidFill>
            </a:endParaRPr>
          </a:p>
          <a:p>
            <a:pPr marL="0" lvl="0" indent="0">
              <a:spcBef>
                <a:spcPts val="0"/>
              </a:spcBef>
              <a:spcAft>
                <a:spcPts val="0"/>
              </a:spcAft>
              <a:buNone/>
            </a:pPr>
            <a:r>
              <a:rPr lang="en" dirty="0">
                <a:solidFill>
                  <a:srgbClr val="FFFFFF"/>
                </a:solidFill>
              </a:rPr>
              <a:t>Deyene: Going beyond feature generation tasks by utilizing more sophisticated methods for feature quantitation  to the set the groundwork for further investigation into human representation. Our leuven dataset comes from the feature listing frequency data found in this study. </a:t>
            </a:r>
            <a:endParaRPr dirty="0">
              <a:solidFill>
                <a:srgbClr val="FFFFFF"/>
              </a:solidFill>
            </a:endParaRPr>
          </a:p>
          <a:p>
            <a:pPr marL="0" lvl="0" indent="0">
              <a:spcBef>
                <a:spcPts val="0"/>
              </a:spcBef>
              <a:spcAft>
                <a:spcPts val="0"/>
              </a:spcAft>
              <a:buNone/>
            </a:pPr>
            <a:endParaRPr dirty="0">
              <a:solidFill>
                <a:srgbClr val="FFFFFF"/>
              </a:solidFill>
            </a:endParaRPr>
          </a:p>
          <a:p>
            <a:pPr marL="0" lvl="0" indent="0">
              <a:spcBef>
                <a:spcPts val="0"/>
              </a:spcBef>
              <a:spcAft>
                <a:spcPts val="0"/>
              </a:spcAft>
              <a:buNone/>
            </a:pPr>
            <a:r>
              <a:rPr lang="en" dirty="0">
                <a:solidFill>
                  <a:srgbClr val="FFFFFF"/>
                </a:solidFill>
              </a:rPr>
              <a:t>Michael Lee: Human similarity judgements of 21 animals presented as words on a five point scale. Investigating correlations between human judgements and several models of human judgement. </a:t>
            </a:r>
            <a:endParaRPr dirty="0">
              <a:solidFill>
                <a:srgbClr val="FFFFFF"/>
              </a:solidFill>
            </a:endParaRPr>
          </a:p>
          <a:p>
            <a:pPr marL="0" lvl="0" indent="0">
              <a:spcBef>
                <a:spcPts val="0"/>
              </a:spcBef>
              <a:spcAft>
                <a:spcPts val="0"/>
              </a:spcAft>
              <a:buNone/>
            </a:pPr>
            <a:endParaRPr dirty="0">
              <a:solidFill>
                <a:srgbClr val="FFFFFF"/>
              </a:solidFill>
            </a:endParaRPr>
          </a:p>
          <a:p>
            <a:pPr marL="0" lvl="0" indent="0">
              <a:spcBef>
                <a:spcPts val="0"/>
              </a:spcBef>
              <a:spcAft>
                <a:spcPts val="0"/>
              </a:spcAft>
              <a:buNone/>
            </a:pPr>
            <a:r>
              <a:rPr lang="en" b="1" dirty="0">
                <a:solidFill>
                  <a:srgbClr val="FFFFFF"/>
                </a:solidFill>
              </a:rPr>
              <a:t>Deep Learning Model: </a:t>
            </a:r>
            <a:endParaRPr b="1" dirty="0">
              <a:solidFill>
                <a:srgbClr val="FFFFFF"/>
              </a:solidFill>
            </a:endParaRPr>
          </a:p>
          <a:p>
            <a:pPr marL="0" lvl="0" indent="0">
              <a:spcBef>
                <a:spcPts val="0"/>
              </a:spcBef>
              <a:spcAft>
                <a:spcPts val="0"/>
              </a:spcAft>
              <a:buNone/>
            </a:pPr>
            <a:r>
              <a:rPr lang="en" dirty="0">
                <a:solidFill>
                  <a:srgbClr val="FFFFFF"/>
                </a:solidFill>
              </a:rPr>
              <a:t>Turko BioNLP: Neural network algorithm that computes the vector representation of words. Using Bag-of-Words model where the frequency of occurrence of each word is used as a feature for training a classifier. This model is applied to a dataset of 100 billion words from google news. </a:t>
            </a:r>
            <a:endParaRPr dirty="0">
              <a:solidFill>
                <a:srgbClr val="FFFFFF"/>
              </a:solidFill>
            </a:endParaRPr>
          </a:p>
          <a:p>
            <a:pPr marL="0" lvl="0" indent="0">
              <a:spcBef>
                <a:spcPts val="0"/>
              </a:spcBef>
              <a:spcAft>
                <a:spcPts val="0"/>
              </a:spcAft>
              <a:buNone/>
            </a:pPr>
            <a:endParaRPr dirty="0">
              <a:solidFill>
                <a:srgbClr val="FFFFFF"/>
              </a:solidFill>
            </a:endParaRPr>
          </a:p>
          <a:p>
            <a:pPr marL="0" lvl="0" indent="0">
              <a:spcBef>
                <a:spcPts val="0"/>
              </a:spcBef>
              <a:spcAft>
                <a:spcPts val="0"/>
              </a:spcAft>
              <a:buNone/>
            </a:pPr>
            <a:endParaRPr dirty="0">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Shape 552"/>
          <p:cNvSpPr txBox="1">
            <a:spLocks noGrp="1"/>
          </p:cNvSpPr>
          <p:nvPr>
            <p:ph type="title" idx="4294967295"/>
          </p:nvPr>
        </p:nvSpPr>
        <p:spPr>
          <a:xfrm>
            <a:off x="311700" y="445025"/>
            <a:ext cx="3974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t>Human Judgment</a:t>
            </a:r>
            <a:endParaRPr sz="1800"/>
          </a:p>
        </p:txBody>
      </p:sp>
      <p:pic>
        <p:nvPicPr>
          <p:cNvPr id="553" name="Shape 553"/>
          <p:cNvPicPr preferRelativeResize="0"/>
          <p:nvPr/>
        </p:nvPicPr>
        <p:blipFill>
          <a:blip r:embed="rId3">
            <a:alphaModFix/>
          </a:blip>
          <a:stretch>
            <a:fillRect/>
          </a:stretch>
        </p:blipFill>
        <p:spPr>
          <a:xfrm>
            <a:off x="357250" y="855800"/>
            <a:ext cx="4093123" cy="3897175"/>
          </a:xfrm>
          <a:prstGeom prst="rect">
            <a:avLst/>
          </a:prstGeom>
          <a:noFill/>
          <a:ln>
            <a:noFill/>
          </a:ln>
        </p:spPr>
      </p:pic>
      <p:sp>
        <p:nvSpPr>
          <p:cNvPr id="554" name="Shape 554"/>
          <p:cNvSpPr txBox="1">
            <a:spLocks noGrp="1"/>
          </p:cNvSpPr>
          <p:nvPr>
            <p:ph type="title" idx="4294967295"/>
          </p:nvPr>
        </p:nvSpPr>
        <p:spPr>
          <a:xfrm>
            <a:off x="4762500" y="435500"/>
            <a:ext cx="3667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t>     Deep Learning (Word2Vec)</a:t>
            </a:r>
            <a:endParaRPr sz="1800"/>
          </a:p>
        </p:txBody>
      </p:sp>
      <p:sp>
        <p:nvSpPr>
          <p:cNvPr id="555" name="Shape 555"/>
          <p:cNvSpPr txBox="1">
            <a:spLocks noGrp="1"/>
          </p:cNvSpPr>
          <p:nvPr>
            <p:ph type="title" idx="4294967295"/>
          </p:nvPr>
        </p:nvSpPr>
        <p:spPr>
          <a:xfrm>
            <a:off x="2584650" y="76200"/>
            <a:ext cx="3974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Michael Lee</a:t>
            </a:r>
            <a:endParaRPr/>
          </a:p>
        </p:txBody>
      </p:sp>
      <p:pic>
        <p:nvPicPr>
          <p:cNvPr id="556" name="Shape 556"/>
          <p:cNvPicPr preferRelativeResize="0"/>
          <p:nvPr/>
        </p:nvPicPr>
        <p:blipFill>
          <a:blip r:embed="rId4">
            <a:alphaModFix/>
          </a:blip>
          <a:stretch>
            <a:fillRect/>
          </a:stretch>
        </p:blipFill>
        <p:spPr>
          <a:xfrm>
            <a:off x="4762500" y="860550"/>
            <a:ext cx="4187942" cy="3897174"/>
          </a:xfrm>
          <a:prstGeom prst="rect">
            <a:avLst/>
          </a:prstGeom>
          <a:noFill/>
          <a:ln>
            <a:noFill/>
          </a:ln>
        </p:spPr>
      </p:pic>
      <p:sp>
        <p:nvSpPr>
          <p:cNvPr id="557" name="Shape 557"/>
          <p:cNvSpPr/>
          <p:nvPr/>
        </p:nvSpPr>
        <p:spPr>
          <a:xfrm>
            <a:off x="3455900" y="2998875"/>
            <a:ext cx="733500" cy="3438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8" name="Shape 558"/>
          <p:cNvSpPr/>
          <p:nvPr/>
        </p:nvSpPr>
        <p:spPr>
          <a:xfrm>
            <a:off x="3105150" y="2238375"/>
            <a:ext cx="609600" cy="4956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9" name="Shape 559"/>
          <p:cNvSpPr/>
          <p:nvPr/>
        </p:nvSpPr>
        <p:spPr>
          <a:xfrm>
            <a:off x="815850" y="3619950"/>
            <a:ext cx="1473600" cy="820200"/>
          </a:xfrm>
          <a:prstGeom prst="ellipse">
            <a:avLst/>
          </a:prstGeom>
          <a:noFill/>
          <a:ln w="2857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0" name="Shape 560"/>
          <p:cNvSpPr/>
          <p:nvPr/>
        </p:nvSpPr>
        <p:spPr>
          <a:xfrm>
            <a:off x="952500" y="1200000"/>
            <a:ext cx="1343100" cy="9717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1" name="Shape 561"/>
          <p:cNvSpPr/>
          <p:nvPr/>
        </p:nvSpPr>
        <p:spPr>
          <a:xfrm>
            <a:off x="971700" y="2894700"/>
            <a:ext cx="1009500" cy="5727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2" name="Shape 562"/>
          <p:cNvSpPr/>
          <p:nvPr/>
        </p:nvSpPr>
        <p:spPr>
          <a:xfrm>
            <a:off x="6838950" y="2571750"/>
            <a:ext cx="1590600" cy="1191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3" name="Shape 563"/>
          <p:cNvSpPr/>
          <p:nvPr/>
        </p:nvSpPr>
        <p:spPr>
          <a:xfrm>
            <a:off x="5825850" y="3200400"/>
            <a:ext cx="733500" cy="5727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4" name="Shape 564"/>
          <p:cNvSpPr/>
          <p:nvPr/>
        </p:nvSpPr>
        <p:spPr>
          <a:xfrm>
            <a:off x="6400800" y="908550"/>
            <a:ext cx="2514600" cy="1548900"/>
          </a:xfrm>
          <a:prstGeom prst="ellipse">
            <a:avLst/>
          </a:prstGeom>
          <a:noFill/>
          <a:ln w="2857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5" name="Shape 565"/>
          <p:cNvSpPr/>
          <p:nvPr/>
        </p:nvSpPr>
        <p:spPr>
          <a:xfrm>
            <a:off x="5181600" y="1008200"/>
            <a:ext cx="1047600" cy="9717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6" name="Shape 566"/>
          <p:cNvSpPr/>
          <p:nvPr/>
        </p:nvSpPr>
        <p:spPr>
          <a:xfrm>
            <a:off x="6229200" y="3829050"/>
            <a:ext cx="1666800" cy="6864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7" name="Shape 567"/>
          <p:cNvSpPr/>
          <p:nvPr/>
        </p:nvSpPr>
        <p:spPr>
          <a:xfrm>
            <a:off x="3198725" y="3418875"/>
            <a:ext cx="1009500" cy="3438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8" name="Shape 568"/>
          <p:cNvSpPr/>
          <p:nvPr/>
        </p:nvSpPr>
        <p:spPr>
          <a:xfrm>
            <a:off x="2700300" y="2791050"/>
            <a:ext cx="1721700" cy="1238100"/>
          </a:xfrm>
          <a:prstGeom prst="ellipse">
            <a:avLst/>
          </a:prstGeom>
          <a:noFill/>
          <a:ln w="2857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9" name="Shape 569"/>
          <p:cNvSpPr/>
          <p:nvPr/>
        </p:nvSpPr>
        <p:spPr>
          <a:xfrm>
            <a:off x="5318325" y="1074525"/>
            <a:ext cx="609600" cy="414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0" name="Shape 570"/>
          <p:cNvSpPr/>
          <p:nvPr/>
        </p:nvSpPr>
        <p:spPr>
          <a:xfrm rot="1814069">
            <a:off x="5485681" y="3225065"/>
            <a:ext cx="1916034" cy="1115571"/>
          </a:xfrm>
          <a:prstGeom prst="ellipse">
            <a:avLst/>
          </a:prstGeom>
          <a:noFill/>
          <a:ln w="2857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1" name="Shape 571"/>
          <p:cNvSpPr/>
          <p:nvPr/>
        </p:nvSpPr>
        <p:spPr>
          <a:xfrm rot="-1182335">
            <a:off x="458408" y="2122867"/>
            <a:ext cx="4222584" cy="2672624"/>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Shape 576"/>
          <p:cNvSpPr txBox="1">
            <a:spLocks noGrp="1"/>
          </p:cNvSpPr>
          <p:nvPr>
            <p:ph type="title" idx="4294967295"/>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Results: Lueven --- Overview</a:t>
            </a:r>
            <a:endParaRPr/>
          </a:p>
        </p:txBody>
      </p:sp>
      <p:pic>
        <p:nvPicPr>
          <p:cNvPr id="577" name="Shape 577"/>
          <p:cNvPicPr preferRelativeResize="0"/>
          <p:nvPr/>
        </p:nvPicPr>
        <p:blipFill>
          <a:blip r:embed="rId3">
            <a:alphaModFix/>
          </a:blip>
          <a:stretch>
            <a:fillRect/>
          </a:stretch>
        </p:blipFill>
        <p:spPr>
          <a:xfrm>
            <a:off x="630131" y="1456505"/>
            <a:ext cx="3650572" cy="3306363"/>
          </a:xfrm>
          <a:prstGeom prst="rect">
            <a:avLst/>
          </a:prstGeom>
          <a:noFill/>
          <a:ln>
            <a:noFill/>
          </a:ln>
        </p:spPr>
      </p:pic>
      <p:cxnSp>
        <p:nvCxnSpPr>
          <p:cNvPr id="578" name="Shape 578"/>
          <p:cNvCxnSpPr/>
          <p:nvPr/>
        </p:nvCxnSpPr>
        <p:spPr>
          <a:xfrm flipH="1">
            <a:off x="3796725" y="1809050"/>
            <a:ext cx="246000" cy="389400"/>
          </a:xfrm>
          <a:prstGeom prst="straightConnector1">
            <a:avLst/>
          </a:prstGeom>
          <a:noFill/>
          <a:ln w="28575" cap="flat" cmpd="sng">
            <a:solidFill>
              <a:srgbClr val="000000"/>
            </a:solidFill>
            <a:prstDash val="solid"/>
            <a:round/>
            <a:headEnd type="none" w="med" len="med"/>
            <a:tailEnd type="triangle" w="med" len="med"/>
          </a:ln>
        </p:spPr>
      </p:cxnSp>
      <p:sp>
        <p:nvSpPr>
          <p:cNvPr id="579" name="Shape 579"/>
          <p:cNvSpPr txBox="1"/>
          <p:nvPr/>
        </p:nvSpPr>
        <p:spPr>
          <a:xfrm>
            <a:off x="3720525" y="1500750"/>
            <a:ext cx="671400" cy="349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Birds</a:t>
            </a:r>
            <a:endParaRPr/>
          </a:p>
        </p:txBody>
      </p:sp>
      <p:cxnSp>
        <p:nvCxnSpPr>
          <p:cNvPr id="580" name="Shape 580"/>
          <p:cNvCxnSpPr>
            <a:endCxn id="581" idx="2"/>
          </p:cNvCxnSpPr>
          <p:nvPr/>
        </p:nvCxnSpPr>
        <p:spPr>
          <a:xfrm>
            <a:off x="882532" y="1923168"/>
            <a:ext cx="177600" cy="215100"/>
          </a:xfrm>
          <a:prstGeom prst="straightConnector1">
            <a:avLst/>
          </a:prstGeom>
          <a:noFill/>
          <a:ln w="28575" cap="flat" cmpd="sng">
            <a:solidFill>
              <a:srgbClr val="000000"/>
            </a:solidFill>
            <a:prstDash val="solid"/>
            <a:round/>
            <a:headEnd type="none" w="med" len="med"/>
            <a:tailEnd type="triangle" w="med" len="med"/>
          </a:ln>
        </p:spPr>
      </p:cxnSp>
      <p:sp>
        <p:nvSpPr>
          <p:cNvPr id="582" name="Shape 582"/>
          <p:cNvSpPr txBox="1"/>
          <p:nvPr/>
        </p:nvSpPr>
        <p:spPr>
          <a:xfrm>
            <a:off x="622890" y="1598868"/>
            <a:ext cx="671400" cy="47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Fish</a:t>
            </a:r>
            <a:endParaRPr/>
          </a:p>
        </p:txBody>
      </p:sp>
      <p:cxnSp>
        <p:nvCxnSpPr>
          <p:cNvPr id="583" name="Shape 583"/>
          <p:cNvCxnSpPr/>
          <p:nvPr/>
        </p:nvCxnSpPr>
        <p:spPr>
          <a:xfrm>
            <a:off x="1497125" y="3427677"/>
            <a:ext cx="486000" cy="62700"/>
          </a:xfrm>
          <a:prstGeom prst="straightConnector1">
            <a:avLst/>
          </a:prstGeom>
          <a:noFill/>
          <a:ln w="28575" cap="flat" cmpd="sng">
            <a:solidFill>
              <a:srgbClr val="000000"/>
            </a:solidFill>
            <a:prstDash val="solid"/>
            <a:round/>
            <a:headEnd type="none" w="med" len="med"/>
            <a:tailEnd type="triangle" w="med" len="med"/>
          </a:ln>
        </p:spPr>
      </p:cxnSp>
      <p:cxnSp>
        <p:nvCxnSpPr>
          <p:cNvPr id="584" name="Shape 584"/>
          <p:cNvCxnSpPr/>
          <p:nvPr/>
        </p:nvCxnSpPr>
        <p:spPr>
          <a:xfrm flipH="1">
            <a:off x="3487725" y="3333750"/>
            <a:ext cx="522300" cy="626400"/>
          </a:xfrm>
          <a:prstGeom prst="straightConnector1">
            <a:avLst/>
          </a:prstGeom>
          <a:noFill/>
          <a:ln w="28575" cap="flat" cmpd="sng">
            <a:solidFill>
              <a:srgbClr val="000000"/>
            </a:solidFill>
            <a:prstDash val="solid"/>
            <a:round/>
            <a:headEnd type="none" w="med" len="med"/>
            <a:tailEnd type="triangle" w="med" len="med"/>
          </a:ln>
        </p:spPr>
      </p:cxnSp>
      <p:sp>
        <p:nvSpPr>
          <p:cNvPr id="585" name="Shape 585"/>
          <p:cNvSpPr txBox="1"/>
          <p:nvPr/>
        </p:nvSpPr>
        <p:spPr>
          <a:xfrm>
            <a:off x="3608203" y="3033775"/>
            <a:ext cx="1120800" cy="532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Insects</a:t>
            </a:r>
            <a:endParaRPr/>
          </a:p>
        </p:txBody>
      </p:sp>
      <p:sp>
        <p:nvSpPr>
          <p:cNvPr id="586" name="Shape 586"/>
          <p:cNvSpPr txBox="1"/>
          <p:nvPr/>
        </p:nvSpPr>
        <p:spPr>
          <a:xfrm>
            <a:off x="674225" y="3169525"/>
            <a:ext cx="973200" cy="66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t>Mammals/</a:t>
            </a:r>
            <a:endParaRPr sz="1200"/>
          </a:p>
          <a:p>
            <a:pPr marL="0" lvl="0" indent="0" rtl="0">
              <a:spcBef>
                <a:spcPts val="0"/>
              </a:spcBef>
              <a:spcAft>
                <a:spcPts val="0"/>
              </a:spcAft>
              <a:buNone/>
            </a:pPr>
            <a:r>
              <a:rPr lang="en" sz="1200"/>
              <a:t>amphibians</a:t>
            </a:r>
            <a:endParaRPr sz="1200"/>
          </a:p>
        </p:txBody>
      </p:sp>
      <p:sp>
        <p:nvSpPr>
          <p:cNvPr id="587" name="Shape 587"/>
          <p:cNvSpPr/>
          <p:nvPr/>
        </p:nvSpPr>
        <p:spPr>
          <a:xfrm>
            <a:off x="2330379" y="1693183"/>
            <a:ext cx="1712400" cy="15456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1" name="Shape 581"/>
          <p:cNvSpPr/>
          <p:nvPr/>
        </p:nvSpPr>
        <p:spPr>
          <a:xfrm rot="2251147">
            <a:off x="882687" y="2268863"/>
            <a:ext cx="1715690" cy="78371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8" name="Shape 588"/>
          <p:cNvSpPr/>
          <p:nvPr/>
        </p:nvSpPr>
        <p:spPr>
          <a:xfrm rot="2413152">
            <a:off x="1779115" y="3335300"/>
            <a:ext cx="2059117" cy="1387061"/>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9" name="Shape 589"/>
          <p:cNvSpPr/>
          <p:nvPr/>
        </p:nvSpPr>
        <p:spPr>
          <a:xfrm rot="2169668">
            <a:off x="1942427" y="3297134"/>
            <a:ext cx="907029" cy="687082"/>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0" name="Shape 590"/>
          <p:cNvSpPr/>
          <p:nvPr/>
        </p:nvSpPr>
        <p:spPr>
          <a:xfrm>
            <a:off x="2647550" y="3705225"/>
            <a:ext cx="973200" cy="10575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591" name="Shape 591"/>
          <p:cNvPicPr preferRelativeResize="0"/>
          <p:nvPr/>
        </p:nvPicPr>
        <p:blipFill>
          <a:blip r:embed="rId4">
            <a:alphaModFix/>
          </a:blip>
          <a:stretch>
            <a:fillRect/>
          </a:stretch>
        </p:blipFill>
        <p:spPr>
          <a:xfrm>
            <a:off x="4869331" y="1409700"/>
            <a:ext cx="3540692" cy="3346620"/>
          </a:xfrm>
          <a:prstGeom prst="rect">
            <a:avLst/>
          </a:prstGeom>
          <a:noFill/>
          <a:ln>
            <a:noFill/>
          </a:ln>
        </p:spPr>
      </p:pic>
      <p:sp>
        <p:nvSpPr>
          <p:cNvPr id="592" name="Shape 592"/>
          <p:cNvSpPr/>
          <p:nvPr/>
        </p:nvSpPr>
        <p:spPr>
          <a:xfrm>
            <a:off x="5631471" y="1715777"/>
            <a:ext cx="1476000" cy="10992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3" name="Shape 593"/>
          <p:cNvSpPr/>
          <p:nvPr/>
        </p:nvSpPr>
        <p:spPr>
          <a:xfrm rot="1459174">
            <a:off x="6586309" y="2867511"/>
            <a:ext cx="1749770" cy="1845358"/>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594" name="Shape 594"/>
          <p:cNvSpPr/>
          <p:nvPr/>
        </p:nvSpPr>
        <p:spPr>
          <a:xfrm rot="7014565">
            <a:off x="7276438" y="2895457"/>
            <a:ext cx="892878" cy="1332677"/>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5" name="Shape 595"/>
          <p:cNvSpPr/>
          <p:nvPr/>
        </p:nvSpPr>
        <p:spPr>
          <a:xfrm rot="-1844100">
            <a:off x="4779228" y="2903236"/>
            <a:ext cx="2487144" cy="1315627"/>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6" name="Shape 596"/>
          <p:cNvSpPr txBox="1"/>
          <p:nvPr/>
        </p:nvSpPr>
        <p:spPr>
          <a:xfrm>
            <a:off x="1482813" y="1040038"/>
            <a:ext cx="2651700" cy="349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a:solidFill>
                  <a:schemeClr val="dk1"/>
                </a:solidFill>
                <a:latin typeface="Proxima Nova"/>
                <a:ea typeface="Proxima Nova"/>
                <a:cs typeface="Proxima Nova"/>
                <a:sym typeface="Proxima Nova"/>
              </a:rPr>
              <a:t>Human Judgement</a:t>
            </a:r>
            <a:r>
              <a:rPr lang="en">
                <a:solidFill>
                  <a:schemeClr val="dk1"/>
                </a:solidFill>
              </a:rPr>
              <a:t> </a:t>
            </a:r>
            <a:endParaRPr>
              <a:solidFill>
                <a:schemeClr val="dk1"/>
              </a:solidFill>
            </a:endParaRPr>
          </a:p>
        </p:txBody>
      </p:sp>
      <p:cxnSp>
        <p:nvCxnSpPr>
          <p:cNvPr id="597" name="Shape 597"/>
          <p:cNvCxnSpPr/>
          <p:nvPr/>
        </p:nvCxnSpPr>
        <p:spPr>
          <a:xfrm flipH="1">
            <a:off x="6861525" y="1581150"/>
            <a:ext cx="387000" cy="379200"/>
          </a:xfrm>
          <a:prstGeom prst="straightConnector1">
            <a:avLst/>
          </a:prstGeom>
          <a:noFill/>
          <a:ln w="28575" cap="flat" cmpd="sng">
            <a:solidFill>
              <a:srgbClr val="000000"/>
            </a:solidFill>
            <a:prstDash val="solid"/>
            <a:round/>
            <a:headEnd type="none" w="med" len="med"/>
            <a:tailEnd type="triangle" w="med" len="med"/>
          </a:ln>
        </p:spPr>
      </p:cxnSp>
      <p:sp>
        <p:nvSpPr>
          <p:cNvPr id="598" name="Shape 598"/>
          <p:cNvSpPr txBox="1"/>
          <p:nvPr/>
        </p:nvSpPr>
        <p:spPr>
          <a:xfrm>
            <a:off x="7289825" y="1399741"/>
            <a:ext cx="866100" cy="349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Insects</a:t>
            </a:r>
            <a:endParaRPr/>
          </a:p>
        </p:txBody>
      </p:sp>
      <p:cxnSp>
        <p:nvCxnSpPr>
          <p:cNvPr id="599" name="Shape 599"/>
          <p:cNvCxnSpPr/>
          <p:nvPr/>
        </p:nvCxnSpPr>
        <p:spPr>
          <a:xfrm flipH="1">
            <a:off x="7659125" y="2612375"/>
            <a:ext cx="522300" cy="626400"/>
          </a:xfrm>
          <a:prstGeom prst="straightConnector1">
            <a:avLst/>
          </a:prstGeom>
          <a:noFill/>
          <a:ln w="28575" cap="flat" cmpd="sng">
            <a:solidFill>
              <a:srgbClr val="000000"/>
            </a:solidFill>
            <a:prstDash val="solid"/>
            <a:round/>
            <a:headEnd type="none" w="med" len="med"/>
            <a:tailEnd type="triangle" w="med" len="med"/>
          </a:ln>
        </p:spPr>
      </p:cxnSp>
      <p:sp>
        <p:nvSpPr>
          <p:cNvPr id="600" name="Shape 600"/>
          <p:cNvSpPr txBox="1"/>
          <p:nvPr/>
        </p:nvSpPr>
        <p:spPr>
          <a:xfrm>
            <a:off x="7919050" y="2304173"/>
            <a:ext cx="671400" cy="349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Fish</a:t>
            </a:r>
            <a:endParaRPr/>
          </a:p>
        </p:txBody>
      </p:sp>
      <p:sp>
        <p:nvSpPr>
          <p:cNvPr id="601" name="Shape 601"/>
          <p:cNvSpPr txBox="1"/>
          <p:nvPr/>
        </p:nvSpPr>
        <p:spPr>
          <a:xfrm>
            <a:off x="5252350" y="961844"/>
            <a:ext cx="2895300" cy="47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a:solidFill>
                  <a:schemeClr val="dk1"/>
                </a:solidFill>
                <a:latin typeface="Proxima Nova"/>
                <a:ea typeface="Proxima Nova"/>
                <a:cs typeface="Proxima Nova"/>
                <a:sym typeface="Proxima Nova"/>
              </a:rPr>
              <a:t>Deep Learning (Word2Vec)</a:t>
            </a:r>
            <a:endParaRPr sz="1800">
              <a:solidFill>
                <a:schemeClr val="dk1"/>
              </a:solidFill>
              <a:latin typeface="Proxima Nova"/>
              <a:ea typeface="Proxima Nova"/>
              <a:cs typeface="Proxima Nova"/>
              <a:sym typeface="Proxima Nova"/>
            </a:endParaRPr>
          </a:p>
        </p:txBody>
      </p:sp>
      <p:sp>
        <p:nvSpPr>
          <p:cNvPr id="602" name="Shape 602"/>
          <p:cNvSpPr/>
          <p:nvPr/>
        </p:nvSpPr>
        <p:spPr>
          <a:xfrm rot="2169668">
            <a:off x="6601502" y="3861834"/>
            <a:ext cx="907029" cy="687082"/>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603" name="Shape 603"/>
          <p:cNvCxnSpPr/>
          <p:nvPr/>
        </p:nvCxnSpPr>
        <p:spPr>
          <a:xfrm rot="10800000">
            <a:off x="7261650" y="4185350"/>
            <a:ext cx="415500" cy="177000"/>
          </a:xfrm>
          <a:prstGeom prst="straightConnector1">
            <a:avLst/>
          </a:prstGeom>
          <a:noFill/>
          <a:ln w="28575" cap="flat" cmpd="sng">
            <a:solidFill>
              <a:srgbClr val="000000"/>
            </a:solidFill>
            <a:prstDash val="solid"/>
            <a:round/>
            <a:headEnd type="none" w="med" len="med"/>
            <a:tailEnd type="triangle" w="med" len="med"/>
          </a:ln>
        </p:spPr>
      </p:cxnSp>
      <p:sp>
        <p:nvSpPr>
          <p:cNvPr id="604" name="Shape 604"/>
          <p:cNvSpPr txBox="1"/>
          <p:nvPr/>
        </p:nvSpPr>
        <p:spPr>
          <a:xfrm>
            <a:off x="7355975" y="4337750"/>
            <a:ext cx="1216500" cy="349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t>Sea mammals</a:t>
            </a:r>
            <a:endParaRPr sz="1200"/>
          </a:p>
        </p:txBody>
      </p:sp>
      <p:sp>
        <p:nvSpPr>
          <p:cNvPr id="605" name="Shape 605"/>
          <p:cNvSpPr/>
          <p:nvPr/>
        </p:nvSpPr>
        <p:spPr>
          <a:xfrm rot="2832967">
            <a:off x="6244970" y="2697920"/>
            <a:ext cx="691219" cy="117546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606" name="Shape 606"/>
          <p:cNvCxnSpPr/>
          <p:nvPr/>
        </p:nvCxnSpPr>
        <p:spPr>
          <a:xfrm flipH="1">
            <a:off x="6881850" y="2349225"/>
            <a:ext cx="522300" cy="626400"/>
          </a:xfrm>
          <a:prstGeom prst="straightConnector1">
            <a:avLst/>
          </a:prstGeom>
          <a:noFill/>
          <a:ln w="28575" cap="flat" cmpd="sng">
            <a:solidFill>
              <a:srgbClr val="000000"/>
            </a:solidFill>
            <a:prstDash val="solid"/>
            <a:round/>
            <a:headEnd type="none" w="med" len="med"/>
            <a:tailEnd type="triangle" w="med" len="med"/>
          </a:ln>
        </p:spPr>
      </p:cxnSp>
      <p:sp>
        <p:nvSpPr>
          <p:cNvPr id="607" name="Shape 607"/>
          <p:cNvSpPr txBox="1"/>
          <p:nvPr/>
        </p:nvSpPr>
        <p:spPr>
          <a:xfrm>
            <a:off x="7141775" y="2041023"/>
            <a:ext cx="671400" cy="349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Birds</a:t>
            </a:r>
            <a:endParaRPr/>
          </a:p>
        </p:txBody>
      </p:sp>
      <p:cxnSp>
        <p:nvCxnSpPr>
          <p:cNvPr id="608" name="Shape 608"/>
          <p:cNvCxnSpPr/>
          <p:nvPr/>
        </p:nvCxnSpPr>
        <p:spPr>
          <a:xfrm>
            <a:off x="5154300" y="2975615"/>
            <a:ext cx="389700" cy="405900"/>
          </a:xfrm>
          <a:prstGeom prst="straightConnector1">
            <a:avLst/>
          </a:prstGeom>
          <a:noFill/>
          <a:ln w="28575" cap="flat" cmpd="sng">
            <a:solidFill>
              <a:srgbClr val="000000"/>
            </a:solidFill>
            <a:prstDash val="solid"/>
            <a:round/>
            <a:headEnd type="none" w="med" len="med"/>
            <a:tailEnd type="triangle" w="med" len="med"/>
          </a:ln>
        </p:spPr>
      </p:cxnSp>
      <p:sp>
        <p:nvSpPr>
          <p:cNvPr id="609" name="Shape 609"/>
          <p:cNvSpPr txBox="1"/>
          <p:nvPr/>
        </p:nvSpPr>
        <p:spPr>
          <a:xfrm>
            <a:off x="4938750" y="2304175"/>
            <a:ext cx="973200" cy="66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t>Warm-</a:t>
            </a:r>
            <a:endParaRPr sz="1200"/>
          </a:p>
          <a:p>
            <a:pPr marL="0" lvl="0" indent="0" rtl="0">
              <a:spcBef>
                <a:spcPts val="0"/>
              </a:spcBef>
              <a:spcAft>
                <a:spcPts val="0"/>
              </a:spcAft>
              <a:buNone/>
            </a:pPr>
            <a:r>
              <a:rPr lang="en" sz="1200"/>
              <a:t>blooded animals</a:t>
            </a:r>
            <a:endParaRPr sz="12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Shape 614"/>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Limitations</a:t>
            </a:r>
            <a:endParaRPr/>
          </a:p>
          <a:p>
            <a:pPr marL="0" lvl="0" indent="0" rtl="0">
              <a:spcBef>
                <a:spcPts val="0"/>
              </a:spcBef>
              <a:spcAft>
                <a:spcPts val="0"/>
              </a:spcAft>
              <a:buNone/>
            </a:pPr>
            <a:endParaRPr/>
          </a:p>
        </p:txBody>
      </p:sp>
      <p:sp>
        <p:nvSpPr>
          <p:cNvPr id="615" name="Shape 615"/>
          <p:cNvSpPr txBox="1"/>
          <p:nvPr/>
        </p:nvSpPr>
        <p:spPr>
          <a:xfrm>
            <a:off x="433654" y="1219025"/>
            <a:ext cx="8134500" cy="3354900"/>
          </a:xfrm>
          <a:prstGeom prst="rect">
            <a:avLst/>
          </a:prstGeom>
          <a:noFill/>
          <a:ln>
            <a:noFill/>
          </a:ln>
        </p:spPr>
        <p:txBody>
          <a:bodyPr spcFirstLastPara="1" wrap="square" lIns="91425" tIns="91425" rIns="91425" bIns="91425" anchor="t" anchorCtr="0">
            <a:noAutofit/>
          </a:bodyPr>
          <a:lstStyle/>
          <a:p>
            <a:pPr marL="457200" lvl="0" indent="-317500" rtl="0">
              <a:spcBef>
                <a:spcPts val="0"/>
              </a:spcBef>
              <a:spcAft>
                <a:spcPts val="0"/>
              </a:spcAft>
              <a:buClr>
                <a:schemeClr val="dk1"/>
              </a:buClr>
              <a:buSzPts val="1400"/>
              <a:buChar char="●"/>
            </a:pPr>
            <a:r>
              <a:rPr lang="en">
                <a:solidFill>
                  <a:schemeClr val="dk1"/>
                </a:solidFill>
              </a:rPr>
              <a:t>Word2Vec Deep Learning Model</a:t>
            </a:r>
            <a:endParaRPr>
              <a:solidFill>
                <a:schemeClr val="dk1"/>
              </a:solidFill>
            </a:endParaRPr>
          </a:p>
          <a:p>
            <a:pPr marL="914400" lvl="1" indent="-317500" rtl="0">
              <a:spcBef>
                <a:spcPts val="0"/>
              </a:spcBef>
              <a:spcAft>
                <a:spcPts val="0"/>
              </a:spcAft>
              <a:buClr>
                <a:schemeClr val="dk1"/>
              </a:buClr>
              <a:buSzPts val="1400"/>
              <a:buChar char="○"/>
            </a:pPr>
            <a:r>
              <a:rPr lang="en">
                <a:solidFill>
                  <a:schemeClr val="dk1"/>
                </a:solidFill>
              </a:rPr>
              <a:t>Based on </a:t>
            </a:r>
            <a:r>
              <a:rPr lang="en" i="1">
                <a:solidFill>
                  <a:schemeClr val="dk1"/>
                </a:solidFill>
              </a:rPr>
              <a:t>English GoogleNews Negative300 Database</a:t>
            </a:r>
            <a:endParaRPr i="1">
              <a:solidFill>
                <a:schemeClr val="dk1"/>
              </a:solidFill>
            </a:endParaRPr>
          </a:p>
          <a:p>
            <a:pPr marL="1371600" lvl="2" indent="-317500" rtl="0">
              <a:spcBef>
                <a:spcPts val="0"/>
              </a:spcBef>
              <a:spcAft>
                <a:spcPts val="0"/>
              </a:spcAft>
              <a:buClr>
                <a:schemeClr val="dk1"/>
              </a:buClr>
              <a:buSzPts val="1400"/>
              <a:buChar char="■"/>
            </a:pPr>
            <a:r>
              <a:rPr lang="en">
                <a:solidFill>
                  <a:schemeClr val="dk1"/>
                </a:solidFill>
              </a:rPr>
              <a:t>The similarity rating of two animals is calculated based on how often they appear in the same linguistic context</a:t>
            </a:r>
            <a:endParaRPr>
              <a:solidFill>
                <a:schemeClr val="dk1"/>
              </a:solidFill>
            </a:endParaRPr>
          </a:p>
          <a:p>
            <a:pPr marL="914400" lvl="0" indent="0" rtl="0">
              <a:spcBef>
                <a:spcPts val="0"/>
              </a:spcBef>
              <a:spcAft>
                <a:spcPts val="0"/>
              </a:spcAft>
              <a:buNone/>
            </a:pPr>
            <a:endParaRPr>
              <a:solidFill>
                <a:schemeClr val="dk1"/>
              </a:solidFill>
            </a:endParaRPr>
          </a:p>
          <a:p>
            <a:pPr marL="914400" lvl="1" indent="-317500" rtl="0">
              <a:spcBef>
                <a:spcPts val="0"/>
              </a:spcBef>
              <a:spcAft>
                <a:spcPts val="0"/>
              </a:spcAft>
              <a:buClr>
                <a:schemeClr val="dk1"/>
              </a:buClr>
              <a:buSzPts val="1400"/>
              <a:buChar char="○"/>
            </a:pPr>
            <a:r>
              <a:rPr lang="en">
                <a:solidFill>
                  <a:schemeClr val="dk1"/>
                </a:solidFill>
              </a:rPr>
              <a:t>Humans are good at interpreting the animal names which are rare and ambiguous (e.g., sole, ray) ; However, deep learning model has difficulty understanding the words within our animal- clustering context</a:t>
            </a:r>
            <a:endParaRPr>
              <a:solidFill>
                <a:schemeClr val="dk1"/>
              </a:solidFill>
            </a:endParaRPr>
          </a:p>
          <a:p>
            <a:pPr marL="457200" lvl="0" indent="0" rtl="0">
              <a:spcBef>
                <a:spcPts val="0"/>
              </a:spcBef>
              <a:spcAft>
                <a:spcPts val="0"/>
              </a:spcAft>
              <a:buNone/>
            </a:pPr>
            <a:endParaRPr>
              <a:solidFill>
                <a:schemeClr val="dk1"/>
              </a:solidFill>
            </a:endParaRPr>
          </a:p>
          <a:p>
            <a:pPr marL="457200" lvl="0" indent="0" rtl="0">
              <a:spcBef>
                <a:spcPts val="0"/>
              </a:spcBef>
              <a:spcAft>
                <a:spcPts val="0"/>
              </a:spcAft>
              <a:buNone/>
            </a:pPr>
            <a:endParaRPr>
              <a:solidFill>
                <a:schemeClr val="dk1"/>
              </a:solidFill>
            </a:endParaRPr>
          </a:p>
          <a:p>
            <a:pPr marL="457200" lvl="0" indent="0" rtl="0">
              <a:spcBef>
                <a:spcPts val="0"/>
              </a:spcBef>
              <a:spcAft>
                <a:spcPts val="0"/>
              </a:spcAft>
              <a:buNone/>
            </a:pPr>
            <a:endParaRPr>
              <a:solidFill>
                <a:srgbClr val="FFFFFF"/>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Shape 620"/>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Future Research</a:t>
            </a:r>
            <a:endParaRPr/>
          </a:p>
          <a:p>
            <a:pPr marL="0" lvl="0" indent="0" rtl="0">
              <a:spcBef>
                <a:spcPts val="0"/>
              </a:spcBef>
              <a:spcAft>
                <a:spcPts val="0"/>
              </a:spcAft>
              <a:buNone/>
            </a:pPr>
            <a:endParaRPr/>
          </a:p>
        </p:txBody>
      </p:sp>
      <p:sp>
        <p:nvSpPr>
          <p:cNvPr id="621" name="Shape 621"/>
          <p:cNvSpPr txBox="1"/>
          <p:nvPr/>
        </p:nvSpPr>
        <p:spPr>
          <a:xfrm>
            <a:off x="433654" y="1219025"/>
            <a:ext cx="8134500" cy="3354900"/>
          </a:xfrm>
          <a:prstGeom prst="rect">
            <a:avLst/>
          </a:prstGeom>
          <a:noFill/>
          <a:ln>
            <a:noFill/>
          </a:ln>
        </p:spPr>
        <p:txBody>
          <a:bodyPr spcFirstLastPara="1" wrap="square" lIns="91425" tIns="91425" rIns="91425" bIns="91425" anchor="t" anchorCtr="0">
            <a:noAutofit/>
          </a:bodyPr>
          <a:lstStyle/>
          <a:p>
            <a:pPr marL="457200" lvl="0" indent="-355600" rtl="0">
              <a:spcBef>
                <a:spcPts val="0"/>
              </a:spcBef>
              <a:spcAft>
                <a:spcPts val="0"/>
              </a:spcAft>
              <a:buClr>
                <a:srgbClr val="FFFFFF"/>
              </a:buClr>
              <a:buSzPts val="2000"/>
              <a:buChar char="●"/>
            </a:pPr>
            <a:r>
              <a:rPr lang="en" sz="2000">
                <a:solidFill>
                  <a:srgbClr val="FFFFFF"/>
                </a:solidFill>
              </a:rPr>
              <a:t>Utilizing different deep learning models </a:t>
            </a:r>
            <a:endParaRPr sz="2000">
              <a:solidFill>
                <a:srgbClr val="FFFFFF"/>
              </a:solidFill>
            </a:endParaRPr>
          </a:p>
          <a:p>
            <a:pPr marL="457200" lvl="0" indent="-355600" rtl="0">
              <a:spcBef>
                <a:spcPts val="0"/>
              </a:spcBef>
              <a:spcAft>
                <a:spcPts val="0"/>
              </a:spcAft>
              <a:buClr>
                <a:srgbClr val="FFFFFF"/>
              </a:buClr>
              <a:buSzPts val="2000"/>
              <a:buChar char="●"/>
            </a:pPr>
            <a:r>
              <a:rPr lang="en" sz="2000">
                <a:solidFill>
                  <a:srgbClr val="FFFFFF"/>
                </a:solidFill>
              </a:rPr>
              <a:t>Utilizing different human representation datasets </a:t>
            </a:r>
            <a:endParaRPr sz="2000">
              <a:solidFill>
                <a:srgbClr val="FFFFFF"/>
              </a:solidFill>
            </a:endParaRPr>
          </a:p>
          <a:p>
            <a:pPr marL="457200" lvl="0" indent="-355600" rtl="0">
              <a:spcBef>
                <a:spcPts val="0"/>
              </a:spcBef>
              <a:spcAft>
                <a:spcPts val="0"/>
              </a:spcAft>
              <a:buClr>
                <a:srgbClr val="FFFFFF"/>
              </a:buClr>
              <a:buSzPts val="2000"/>
              <a:buChar char="●"/>
            </a:pPr>
            <a:r>
              <a:rPr lang="en" sz="2000">
                <a:solidFill>
                  <a:srgbClr val="FFFFFF"/>
                </a:solidFill>
              </a:rPr>
              <a:t>Quantitative methods of comparison (correlational models) </a:t>
            </a:r>
            <a:endParaRPr sz="2000">
              <a:solidFill>
                <a:srgbClr val="FFFFFF"/>
              </a:solidFill>
            </a:endParaRPr>
          </a:p>
          <a:p>
            <a:pPr marL="457200" lvl="0" indent="-355600" rtl="0">
              <a:spcBef>
                <a:spcPts val="0"/>
              </a:spcBef>
              <a:spcAft>
                <a:spcPts val="0"/>
              </a:spcAft>
              <a:buClr>
                <a:srgbClr val="FFFFFF"/>
              </a:buClr>
              <a:buSzPts val="2000"/>
              <a:buChar char="●"/>
            </a:pPr>
            <a:r>
              <a:rPr lang="en" sz="2000">
                <a:solidFill>
                  <a:srgbClr val="FFFFFF"/>
                </a:solidFill>
              </a:rPr>
              <a:t>Exploring representation in different mediums</a:t>
            </a:r>
            <a:endParaRPr>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Shape 626"/>
          <p:cNvSpPr txBox="1"/>
          <p:nvPr/>
        </p:nvSpPr>
        <p:spPr>
          <a:xfrm>
            <a:off x="697653" y="395434"/>
            <a:ext cx="7315200" cy="853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2000">
                <a:solidFill>
                  <a:srgbClr val="FFFFFF"/>
                </a:solidFill>
              </a:rPr>
              <a:t>References</a:t>
            </a:r>
            <a:r>
              <a:rPr lang="en"/>
              <a:t> </a:t>
            </a:r>
            <a:endParaRPr/>
          </a:p>
        </p:txBody>
      </p:sp>
      <p:sp>
        <p:nvSpPr>
          <p:cNvPr id="627" name="Shape 627"/>
          <p:cNvSpPr txBox="1"/>
          <p:nvPr/>
        </p:nvSpPr>
        <p:spPr>
          <a:xfrm>
            <a:off x="697650" y="1190125"/>
            <a:ext cx="8098200" cy="3337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dirty="0">
                <a:solidFill>
                  <a:srgbClr val="FFFFFF"/>
                </a:solidFill>
              </a:rPr>
              <a:t>De Deyne, S., Verheyen, S., Ameel, E., Vanpaemel, W., Dry, M. J., Voorspoels, W., &amp; Storms, G. (2008). Exemplar by feature applicability matrices and other Dutch normative data for semantic concepts. Behavior Research Methods, 40, 1030 –1048. doi:10.3758/BRM.40.4.1030</a:t>
            </a:r>
            <a:endParaRPr sz="1200" dirty="0">
              <a:solidFill>
                <a:srgbClr val="FFFFFF"/>
              </a:solidFill>
            </a:endParaRPr>
          </a:p>
          <a:p>
            <a:pPr marL="0" lvl="0" indent="0" rtl="0">
              <a:spcBef>
                <a:spcPts val="0"/>
              </a:spcBef>
              <a:spcAft>
                <a:spcPts val="0"/>
              </a:spcAft>
              <a:buNone/>
            </a:pPr>
            <a:endParaRPr sz="1200" dirty="0">
              <a:solidFill>
                <a:srgbClr val="FFFFFF"/>
              </a:solidFill>
            </a:endParaRPr>
          </a:p>
          <a:p>
            <a:pPr marL="0" lvl="0" indent="0" rtl="0">
              <a:spcBef>
                <a:spcPts val="0"/>
              </a:spcBef>
              <a:spcAft>
                <a:spcPts val="0"/>
              </a:spcAft>
              <a:buNone/>
            </a:pPr>
            <a:r>
              <a:rPr lang="en" sz="1200" dirty="0">
                <a:solidFill>
                  <a:srgbClr val="FFFFFF"/>
                </a:solidFill>
              </a:rPr>
              <a:t>Lee, M.D., Pincombe, B.M., &amp; Welsh, M.B. (2005). An empirical evaluation of models of text document similarity. In B.G. Bara, L.W. Barsalou &amp; M. Bucciarelli, (Eds.),  Proceedings of the 27th Annual Conference of the Cognitive Science Society, pp. 1254-1259. Mahwah, NJ: Erlbaum.</a:t>
            </a:r>
            <a:endParaRPr sz="1200" dirty="0">
              <a:solidFill>
                <a:srgbClr val="FFFFFF"/>
              </a:solidFill>
            </a:endParaRPr>
          </a:p>
          <a:p>
            <a:pPr marL="0" lvl="0" indent="0" rtl="0">
              <a:spcBef>
                <a:spcPts val="0"/>
              </a:spcBef>
              <a:spcAft>
                <a:spcPts val="0"/>
              </a:spcAft>
              <a:buNone/>
            </a:pPr>
            <a:endParaRPr sz="1200" dirty="0">
              <a:solidFill>
                <a:srgbClr val="FFFFFF"/>
              </a:solidFill>
            </a:endParaRPr>
          </a:p>
          <a:p>
            <a:pPr marL="0" lvl="0" indent="0" rtl="0">
              <a:spcBef>
                <a:spcPts val="0"/>
              </a:spcBef>
              <a:spcAft>
                <a:spcPts val="0"/>
              </a:spcAft>
              <a:buNone/>
            </a:pPr>
            <a:r>
              <a:rPr lang="en" sz="1200" dirty="0">
                <a:solidFill>
                  <a:srgbClr val="FFFFFF"/>
                </a:solidFill>
              </a:rPr>
              <a:t>Shepard, Roger N., and Jacqueline Metzler. "Mental rotation of three-dimensional objects." </a:t>
            </a:r>
            <a:r>
              <a:rPr lang="en" sz="1200" i="1" dirty="0">
                <a:solidFill>
                  <a:srgbClr val="FFFFFF"/>
                </a:solidFill>
              </a:rPr>
              <a:t>Science</a:t>
            </a:r>
            <a:r>
              <a:rPr lang="en" sz="1200" dirty="0">
                <a:solidFill>
                  <a:srgbClr val="FFFFFF"/>
                </a:solidFill>
              </a:rPr>
              <a:t> 171.3972 (1971): 701-703.</a:t>
            </a:r>
            <a:endParaRPr sz="1200" dirty="0">
              <a:solidFill>
                <a:srgbClr val="FFFFFF"/>
              </a:solidFill>
            </a:endParaRPr>
          </a:p>
          <a:p>
            <a:pPr marL="0" lvl="0" indent="0" rtl="0">
              <a:spcBef>
                <a:spcPts val="0"/>
              </a:spcBef>
              <a:spcAft>
                <a:spcPts val="0"/>
              </a:spcAft>
              <a:buNone/>
            </a:pPr>
            <a:endParaRPr sz="1200" dirty="0">
              <a:solidFill>
                <a:srgbClr val="FFFFFF"/>
              </a:solidFill>
            </a:endParaRPr>
          </a:p>
          <a:p>
            <a:pPr marL="0" lvl="0" indent="0" rtl="0">
              <a:lnSpc>
                <a:spcPct val="115000"/>
              </a:lnSpc>
              <a:spcBef>
                <a:spcPts val="0"/>
              </a:spcBef>
              <a:spcAft>
                <a:spcPts val="0"/>
              </a:spcAft>
              <a:buNone/>
            </a:pPr>
            <a:r>
              <a:rPr lang="en" sz="1200" dirty="0">
                <a:solidFill>
                  <a:srgbClr val="FFFFFF"/>
                </a:solidFill>
              </a:rPr>
              <a:t>Tversky, A. (1977). Features of similarity. </a:t>
            </a:r>
            <a:r>
              <a:rPr lang="en" sz="1200" i="1" dirty="0">
                <a:solidFill>
                  <a:srgbClr val="FFFFFF"/>
                </a:solidFill>
              </a:rPr>
              <a:t>Psychological Review, 84</a:t>
            </a:r>
            <a:r>
              <a:rPr lang="en" sz="1200" dirty="0">
                <a:solidFill>
                  <a:srgbClr val="FFFFFF"/>
                </a:solidFill>
              </a:rPr>
              <a:t>(4), 327-352.</a:t>
            </a:r>
            <a:endParaRPr sz="1200" dirty="0">
              <a:solidFill>
                <a:srgbClr val="FFFFFF"/>
              </a:solidFill>
            </a:endParaRPr>
          </a:p>
          <a:p>
            <a:pPr marL="0" lvl="0" indent="0" rtl="0">
              <a:spcBef>
                <a:spcPts val="0"/>
              </a:spcBef>
              <a:spcAft>
                <a:spcPts val="0"/>
              </a:spcAft>
              <a:buNone/>
            </a:pPr>
            <a:r>
              <a:rPr lang="en" sz="1200" u="sng" dirty="0">
                <a:solidFill>
                  <a:srgbClr val="FFFFFF"/>
                </a:solidFill>
                <a:hlinkClick r:id="rId3"/>
              </a:rPr>
              <a:t>http://dx.doi.org/10.1037/0033-295X.84.4.327</a:t>
            </a:r>
            <a:r>
              <a:rPr lang="en" sz="1200" dirty="0">
                <a:solidFill>
                  <a:srgbClr val="FFFFFF"/>
                </a:solidFill>
              </a:rPr>
              <a:t> </a:t>
            </a:r>
            <a:endParaRPr sz="1200" dirty="0">
              <a:solidFill>
                <a:srgbClr val="FFFFFF"/>
              </a:solidFill>
            </a:endParaRPr>
          </a:p>
          <a:p>
            <a:pPr marL="0" lvl="0" indent="0" rtl="0">
              <a:spcBef>
                <a:spcPts val="0"/>
              </a:spcBef>
              <a:spcAft>
                <a:spcPts val="0"/>
              </a:spcAft>
              <a:buNone/>
            </a:pPr>
            <a:endParaRPr sz="1200" dirty="0">
              <a:solidFill>
                <a:srgbClr val="FFFFFF"/>
              </a:solidFill>
            </a:endParaRPr>
          </a:p>
          <a:p>
            <a:pPr marL="0" lvl="0" indent="0" rtl="0">
              <a:spcBef>
                <a:spcPts val="0"/>
              </a:spcBef>
              <a:spcAft>
                <a:spcPts val="0"/>
              </a:spcAft>
              <a:buNone/>
            </a:pPr>
            <a:r>
              <a:rPr lang="en" sz="1200" dirty="0">
                <a:solidFill>
                  <a:schemeClr val="dk1"/>
                </a:solidFill>
              </a:rPr>
              <a:t>Turko BioNLP Word2Vec Model: </a:t>
            </a:r>
            <a:endParaRPr sz="1200" dirty="0">
              <a:solidFill>
                <a:srgbClr val="FFFFFF"/>
              </a:solidFill>
            </a:endParaRPr>
          </a:p>
          <a:p>
            <a:pPr marL="0" lvl="0" indent="0" rtl="0">
              <a:spcBef>
                <a:spcPts val="0"/>
              </a:spcBef>
              <a:spcAft>
                <a:spcPts val="0"/>
              </a:spcAft>
              <a:buNone/>
            </a:pPr>
            <a:r>
              <a:rPr lang="en" sz="1200" dirty="0">
                <a:solidFill>
                  <a:srgbClr val="FFFFFF"/>
                </a:solidFill>
              </a:rPr>
              <a:t>http://bionlp-www.utu.fi/wv_demo/4</a:t>
            </a:r>
            <a:endParaRPr sz="1200" dirty="0">
              <a:solidFill>
                <a:srgbClr val="FFFFFF"/>
              </a:solidFill>
            </a:endParaRPr>
          </a:p>
          <a:p>
            <a:pPr marL="0" lvl="0" indent="0" rtl="0">
              <a:spcBef>
                <a:spcPts val="0"/>
              </a:spcBef>
              <a:spcAft>
                <a:spcPts val="0"/>
              </a:spcAft>
              <a:buNone/>
            </a:pPr>
            <a:endParaRPr sz="1050" dirty="0">
              <a:solidFill>
                <a:srgbClr val="FFFFFF"/>
              </a:solidFill>
            </a:endParaRPr>
          </a:p>
          <a:p>
            <a:pPr marL="0" lvl="0" indent="0" rtl="0">
              <a:spcBef>
                <a:spcPts val="0"/>
              </a:spcBef>
              <a:spcAft>
                <a:spcPts val="0"/>
              </a:spcAft>
              <a:buNone/>
            </a:pPr>
            <a:endParaRPr sz="1050" dirty="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idx="4294967295"/>
          </p:nvPr>
        </p:nvSpPr>
        <p:spPr>
          <a:xfrm>
            <a:off x="311700" y="368460"/>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rgbClr val="FFFFFF"/>
                </a:solidFill>
              </a:rPr>
              <a:t>Question(s):</a:t>
            </a:r>
            <a:endParaRPr>
              <a:solidFill>
                <a:srgbClr val="FFFFFF"/>
              </a:solidFill>
            </a:endParaRPr>
          </a:p>
        </p:txBody>
      </p:sp>
      <p:sp>
        <p:nvSpPr>
          <p:cNvPr id="81" name="Shape 81"/>
          <p:cNvSpPr txBox="1"/>
          <p:nvPr/>
        </p:nvSpPr>
        <p:spPr>
          <a:xfrm>
            <a:off x="914400" y="2143663"/>
            <a:ext cx="7315200" cy="853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2" name="Shape 82"/>
          <p:cNvSpPr txBox="1"/>
          <p:nvPr/>
        </p:nvSpPr>
        <p:spPr>
          <a:xfrm>
            <a:off x="523875" y="1285875"/>
            <a:ext cx="8039100" cy="2886600"/>
          </a:xfrm>
          <a:prstGeom prst="rect">
            <a:avLst/>
          </a:prstGeom>
          <a:noFill/>
          <a:ln>
            <a:noFill/>
          </a:ln>
        </p:spPr>
        <p:txBody>
          <a:bodyPr spcFirstLastPara="1" wrap="square" lIns="91425" tIns="91425" rIns="91425" bIns="91425" anchor="t" anchorCtr="0">
            <a:noAutofit/>
          </a:bodyPr>
          <a:lstStyle/>
          <a:p>
            <a:pPr marL="457200" lvl="0" indent="-355600" rtl="0">
              <a:spcBef>
                <a:spcPts val="0"/>
              </a:spcBef>
              <a:spcAft>
                <a:spcPts val="0"/>
              </a:spcAft>
              <a:buClr>
                <a:srgbClr val="FFFFFF"/>
              </a:buClr>
              <a:buSzPts val="2000"/>
              <a:buChar char="-"/>
            </a:pPr>
            <a:r>
              <a:rPr lang="en" sz="2000">
                <a:solidFill>
                  <a:srgbClr val="FFFFFF"/>
                </a:solidFill>
              </a:rPr>
              <a:t>How accurate are hierarchical clustering algorithms in representing human representations of animals?</a:t>
            </a:r>
            <a:endParaRPr sz="2000">
              <a:solidFill>
                <a:srgbClr val="FFFFFF"/>
              </a:solidFill>
            </a:endParaRPr>
          </a:p>
          <a:p>
            <a:pPr marL="0" lvl="0" indent="0" rtl="0">
              <a:spcBef>
                <a:spcPts val="0"/>
              </a:spcBef>
              <a:spcAft>
                <a:spcPts val="0"/>
              </a:spcAft>
              <a:buNone/>
            </a:pPr>
            <a:endParaRPr sz="2000">
              <a:solidFill>
                <a:srgbClr val="FFFFFF"/>
              </a:solidFill>
            </a:endParaRPr>
          </a:p>
          <a:p>
            <a:pPr marL="457200" lvl="0" indent="-381000" rtl="0">
              <a:spcBef>
                <a:spcPts val="0"/>
              </a:spcBef>
              <a:spcAft>
                <a:spcPts val="0"/>
              </a:spcAft>
              <a:buClr>
                <a:srgbClr val="FFFFFF"/>
              </a:buClr>
              <a:buSzPts val="2400"/>
              <a:buChar char="-"/>
            </a:pPr>
            <a:r>
              <a:rPr lang="en" sz="2000">
                <a:solidFill>
                  <a:schemeClr val="dk1"/>
                </a:solidFill>
              </a:rPr>
              <a:t>In humans and deep learning models, </a:t>
            </a:r>
            <a:r>
              <a:rPr lang="en" sz="2000">
                <a:solidFill>
                  <a:srgbClr val="FFFFFF"/>
                </a:solidFill>
              </a:rPr>
              <a:t>how do features of animals affect hierarchical representations? </a:t>
            </a:r>
            <a:r>
              <a:rPr lang="en" sz="2400">
                <a:solidFill>
                  <a:srgbClr val="FFFFFF"/>
                </a:solidFill>
              </a:rPr>
              <a:t> </a:t>
            </a:r>
            <a:endParaRPr sz="24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Method</a:t>
            </a:r>
            <a:endParaRPr/>
          </a:p>
        </p:txBody>
      </p:sp>
      <p:sp>
        <p:nvSpPr>
          <p:cNvPr id="88" name="Shape 88"/>
          <p:cNvSpPr txBox="1"/>
          <p:nvPr/>
        </p:nvSpPr>
        <p:spPr>
          <a:xfrm>
            <a:off x="311700" y="1139850"/>
            <a:ext cx="8570700" cy="3688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solidFill>
                  <a:srgbClr val="FFFFFF"/>
                </a:solidFill>
              </a:rPr>
              <a:t>	In order to compare how human judgement and deep learning represent hierarchical structure differently, we collect animal data from </a:t>
            </a:r>
            <a:r>
              <a:rPr lang="en" u="sng">
                <a:solidFill>
                  <a:srgbClr val="FFFFFF"/>
                </a:solidFill>
              </a:rPr>
              <a:t>Michael Lee’s data</a:t>
            </a:r>
            <a:r>
              <a:rPr lang="en">
                <a:solidFill>
                  <a:srgbClr val="FFFFFF"/>
                </a:solidFill>
              </a:rPr>
              <a:t> (human judgement), </a:t>
            </a:r>
            <a:r>
              <a:rPr lang="en" u="sng">
                <a:solidFill>
                  <a:srgbClr val="FFFFFF"/>
                </a:solidFill>
              </a:rPr>
              <a:t>Leuven’s data</a:t>
            </a:r>
            <a:r>
              <a:rPr lang="en">
                <a:solidFill>
                  <a:srgbClr val="FFFFFF"/>
                </a:solidFill>
              </a:rPr>
              <a:t> (human judgement), and </a:t>
            </a:r>
            <a:r>
              <a:rPr lang="en" u="sng">
                <a:solidFill>
                  <a:srgbClr val="FFFFFF"/>
                </a:solidFill>
              </a:rPr>
              <a:t>Word2Vec Deep Learning Model.</a:t>
            </a:r>
            <a:r>
              <a:rPr lang="en">
                <a:solidFill>
                  <a:srgbClr val="FFFFFF"/>
                </a:solidFill>
              </a:rPr>
              <a:t> </a:t>
            </a:r>
            <a:endParaRPr>
              <a:solidFill>
                <a:srgbClr val="FFFFFF"/>
              </a:solidFill>
            </a:endParaRPr>
          </a:p>
          <a:p>
            <a:pPr marL="0" lvl="0" indent="0">
              <a:spcBef>
                <a:spcPts val="0"/>
              </a:spcBef>
              <a:spcAft>
                <a:spcPts val="0"/>
              </a:spcAft>
              <a:buNone/>
            </a:pPr>
            <a:endParaRPr>
              <a:solidFill>
                <a:srgbClr val="FFFFFF"/>
              </a:solidFill>
            </a:endParaRPr>
          </a:p>
          <a:p>
            <a:pPr marL="0" lvl="0" indent="0">
              <a:spcBef>
                <a:spcPts val="0"/>
              </a:spcBef>
              <a:spcAft>
                <a:spcPts val="0"/>
              </a:spcAft>
              <a:buNone/>
            </a:pPr>
            <a:r>
              <a:rPr lang="en">
                <a:solidFill>
                  <a:srgbClr val="FFFFFF"/>
                </a:solidFill>
              </a:rPr>
              <a:t>	</a:t>
            </a:r>
            <a:r>
              <a:rPr lang="en" b="1">
                <a:solidFill>
                  <a:srgbClr val="FFFFFF"/>
                </a:solidFill>
              </a:rPr>
              <a:t>Michael Lee’s data</a:t>
            </a:r>
            <a:r>
              <a:rPr lang="en">
                <a:solidFill>
                  <a:srgbClr val="FFFFFF"/>
                </a:solidFill>
              </a:rPr>
              <a:t> contains the similarity matrix of 21 animals, which represents human’s similarity ratings of each pair of animals:</a:t>
            </a:r>
            <a:endParaRPr>
              <a:solidFill>
                <a:srgbClr val="FFFFFF"/>
              </a:solidFill>
            </a:endParaRPr>
          </a:p>
          <a:p>
            <a:pPr marL="0" lvl="0" indent="0">
              <a:spcBef>
                <a:spcPts val="0"/>
              </a:spcBef>
              <a:spcAft>
                <a:spcPts val="0"/>
              </a:spcAft>
              <a:buNone/>
            </a:pPr>
            <a:r>
              <a:rPr lang="en">
                <a:solidFill>
                  <a:srgbClr val="FFFFFF"/>
                </a:solidFill>
              </a:rPr>
              <a:t>	</a:t>
            </a:r>
            <a:endParaRPr>
              <a:solidFill>
                <a:srgbClr val="FFFFFF"/>
              </a:solidFill>
            </a:endParaRPr>
          </a:p>
        </p:txBody>
      </p:sp>
      <p:pic>
        <p:nvPicPr>
          <p:cNvPr id="89" name="Shape 89"/>
          <p:cNvPicPr preferRelativeResize="0"/>
          <p:nvPr/>
        </p:nvPicPr>
        <p:blipFill>
          <a:blip r:embed="rId3">
            <a:alphaModFix/>
          </a:blip>
          <a:stretch>
            <a:fillRect/>
          </a:stretch>
        </p:blipFill>
        <p:spPr>
          <a:xfrm>
            <a:off x="1538625" y="2667000"/>
            <a:ext cx="6392174" cy="2085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Method</a:t>
            </a:r>
            <a:endParaRPr/>
          </a:p>
        </p:txBody>
      </p:sp>
      <p:sp>
        <p:nvSpPr>
          <p:cNvPr id="95" name="Shape 95"/>
          <p:cNvSpPr txBox="1"/>
          <p:nvPr/>
        </p:nvSpPr>
        <p:spPr>
          <a:xfrm>
            <a:off x="311700" y="1139850"/>
            <a:ext cx="8570700" cy="368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	</a:t>
            </a:r>
            <a:r>
              <a:rPr lang="en">
                <a:solidFill>
                  <a:srgbClr val="FFFFFF"/>
                </a:solidFill>
              </a:rPr>
              <a:t>In order to compare how human judgement and deep learning represent hierarchical structure differently, we collect animal data from </a:t>
            </a:r>
            <a:r>
              <a:rPr lang="en" u="sng">
                <a:solidFill>
                  <a:srgbClr val="FFFFFF"/>
                </a:solidFill>
              </a:rPr>
              <a:t>Michael Lee’s data</a:t>
            </a:r>
            <a:r>
              <a:rPr lang="en">
                <a:solidFill>
                  <a:srgbClr val="FFFFFF"/>
                </a:solidFill>
              </a:rPr>
              <a:t> (human judgement), </a:t>
            </a:r>
            <a:r>
              <a:rPr lang="en" u="sng">
                <a:solidFill>
                  <a:srgbClr val="FFFFFF"/>
                </a:solidFill>
              </a:rPr>
              <a:t>Leuven’s data</a:t>
            </a:r>
            <a:r>
              <a:rPr lang="en">
                <a:solidFill>
                  <a:srgbClr val="FFFFFF"/>
                </a:solidFill>
              </a:rPr>
              <a:t> (human judgement), and </a:t>
            </a:r>
            <a:r>
              <a:rPr lang="en" u="sng">
                <a:solidFill>
                  <a:srgbClr val="FFFFFF"/>
                </a:solidFill>
              </a:rPr>
              <a:t>Word2Vec Deep Learning Model.</a:t>
            </a:r>
            <a:r>
              <a:rPr lang="en">
                <a:solidFill>
                  <a:srgbClr val="FFFFFF"/>
                </a:solidFill>
              </a:rPr>
              <a:t> </a:t>
            </a:r>
            <a:endParaRPr>
              <a:solidFill>
                <a:srgbClr val="FFFFFF"/>
              </a:solidFill>
            </a:endParaRPr>
          </a:p>
          <a:p>
            <a:pPr marL="0" lvl="0" indent="0" rtl="0">
              <a:spcBef>
                <a:spcPts val="0"/>
              </a:spcBef>
              <a:spcAft>
                <a:spcPts val="0"/>
              </a:spcAft>
              <a:buNone/>
            </a:pPr>
            <a:endParaRPr>
              <a:solidFill>
                <a:srgbClr val="FFFFFF"/>
              </a:solidFill>
            </a:endParaRPr>
          </a:p>
          <a:p>
            <a:pPr marL="0" lvl="0" indent="0" rtl="0">
              <a:spcBef>
                <a:spcPts val="0"/>
              </a:spcBef>
              <a:spcAft>
                <a:spcPts val="0"/>
              </a:spcAft>
              <a:buNone/>
            </a:pPr>
            <a:r>
              <a:rPr lang="en">
                <a:solidFill>
                  <a:srgbClr val="FFFFFF"/>
                </a:solidFill>
              </a:rPr>
              <a:t>	</a:t>
            </a:r>
            <a:r>
              <a:rPr lang="en" b="1">
                <a:solidFill>
                  <a:srgbClr val="FFFFFF"/>
                </a:solidFill>
              </a:rPr>
              <a:t>Leuven’s data</a:t>
            </a:r>
            <a:r>
              <a:rPr lang="en">
                <a:solidFill>
                  <a:srgbClr val="FFFFFF"/>
                </a:solidFill>
              </a:rPr>
              <a:t> contains human judgement of the features of 129 different animals. We used MATLAB built-in function </a:t>
            </a:r>
            <a:r>
              <a:rPr lang="en" b="1" i="1">
                <a:solidFill>
                  <a:srgbClr val="FFFFFF"/>
                </a:solidFill>
              </a:rPr>
              <a:t>pdist() </a:t>
            </a:r>
            <a:r>
              <a:rPr lang="en">
                <a:solidFill>
                  <a:srgbClr val="FFFFFF"/>
                </a:solidFill>
              </a:rPr>
              <a:t>to compute the distance matrix of each pair of animals:</a:t>
            </a:r>
            <a:endParaRPr>
              <a:solidFill>
                <a:srgbClr val="FFFFFF"/>
              </a:solidFill>
            </a:endParaRPr>
          </a:p>
        </p:txBody>
      </p:sp>
      <p:pic>
        <p:nvPicPr>
          <p:cNvPr id="96" name="Shape 96"/>
          <p:cNvPicPr preferRelativeResize="0"/>
          <p:nvPr/>
        </p:nvPicPr>
        <p:blipFill>
          <a:blip r:embed="rId3">
            <a:alphaModFix/>
          </a:blip>
          <a:stretch>
            <a:fillRect/>
          </a:stretch>
        </p:blipFill>
        <p:spPr>
          <a:xfrm>
            <a:off x="1752600" y="2651588"/>
            <a:ext cx="5638800" cy="2124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Method</a:t>
            </a:r>
            <a:endParaRPr/>
          </a:p>
        </p:txBody>
      </p:sp>
      <p:sp>
        <p:nvSpPr>
          <p:cNvPr id="102" name="Shape 102"/>
          <p:cNvSpPr txBox="1"/>
          <p:nvPr/>
        </p:nvSpPr>
        <p:spPr>
          <a:xfrm>
            <a:off x="311700" y="1139850"/>
            <a:ext cx="8570700" cy="368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	</a:t>
            </a:r>
            <a:r>
              <a:rPr lang="en">
                <a:solidFill>
                  <a:srgbClr val="FFFFFF"/>
                </a:solidFill>
              </a:rPr>
              <a:t>In order to compare how human judgement and deep learning represent hierarchical structure differently, we collect animal data from </a:t>
            </a:r>
            <a:r>
              <a:rPr lang="en" u="sng">
                <a:solidFill>
                  <a:srgbClr val="FFFFFF"/>
                </a:solidFill>
              </a:rPr>
              <a:t>Michael Lee’s data</a:t>
            </a:r>
            <a:r>
              <a:rPr lang="en">
                <a:solidFill>
                  <a:srgbClr val="FFFFFF"/>
                </a:solidFill>
              </a:rPr>
              <a:t> (human judgement), </a:t>
            </a:r>
            <a:r>
              <a:rPr lang="en" u="sng">
                <a:solidFill>
                  <a:srgbClr val="FFFFFF"/>
                </a:solidFill>
              </a:rPr>
              <a:t>Leuven’s data</a:t>
            </a:r>
            <a:r>
              <a:rPr lang="en">
                <a:solidFill>
                  <a:srgbClr val="FFFFFF"/>
                </a:solidFill>
              </a:rPr>
              <a:t> (human judgement), and </a:t>
            </a:r>
            <a:r>
              <a:rPr lang="en" u="sng">
                <a:solidFill>
                  <a:srgbClr val="FFFFFF"/>
                </a:solidFill>
              </a:rPr>
              <a:t>Word2Vec Deep Learning Model.</a:t>
            </a:r>
            <a:r>
              <a:rPr lang="en">
                <a:solidFill>
                  <a:srgbClr val="FFFFFF"/>
                </a:solidFill>
              </a:rPr>
              <a:t> </a:t>
            </a:r>
            <a:endParaRPr>
              <a:solidFill>
                <a:srgbClr val="FFFFFF"/>
              </a:solidFill>
            </a:endParaRPr>
          </a:p>
          <a:p>
            <a:pPr marL="0" lvl="0" indent="0" rtl="0">
              <a:spcBef>
                <a:spcPts val="0"/>
              </a:spcBef>
              <a:spcAft>
                <a:spcPts val="0"/>
              </a:spcAft>
              <a:buNone/>
            </a:pPr>
            <a:endParaRPr>
              <a:solidFill>
                <a:srgbClr val="FFFFFF"/>
              </a:solidFill>
            </a:endParaRPr>
          </a:p>
          <a:p>
            <a:pPr marL="0" lvl="0" indent="0">
              <a:spcBef>
                <a:spcPts val="0"/>
              </a:spcBef>
              <a:spcAft>
                <a:spcPts val="0"/>
              </a:spcAft>
              <a:buNone/>
            </a:pPr>
            <a:r>
              <a:rPr lang="en">
                <a:solidFill>
                  <a:srgbClr val="FFFFFF"/>
                </a:solidFill>
              </a:rPr>
              <a:t>	</a:t>
            </a:r>
            <a:r>
              <a:rPr lang="en" b="1">
                <a:solidFill>
                  <a:srgbClr val="FFFFFF"/>
                </a:solidFill>
              </a:rPr>
              <a:t>Word2Vec Deep Learning Model</a:t>
            </a:r>
            <a:r>
              <a:rPr lang="en" i="1">
                <a:solidFill>
                  <a:schemeClr val="dk1"/>
                </a:solidFill>
              </a:rPr>
              <a:t>,</a:t>
            </a:r>
            <a:r>
              <a:rPr lang="en">
                <a:solidFill>
                  <a:srgbClr val="FFFFFF"/>
                </a:solidFill>
              </a:rPr>
              <a:t> is a neural network model </a:t>
            </a:r>
            <a:r>
              <a:rPr lang="en">
                <a:solidFill>
                  <a:schemeClr val="dk1"/>
                </a:solidFill>
              </a:rPr>
              <a:t>trained with </a:t>
            </a:r>
            <a:r>
              <a:rPr lang="en" i="1">
                <a:solidFill>
                  <a:schemeClr val="dk1"/>
                </a:solidFill>
              </a:rPr>
              <a:t>English GoogleNews Negative300 Database,</a:t>
            </a:r>
            <a:r>
              <a:rPr lang="en">
                <a:solidFill>
                  <a:srgbClr val="FFFFFF"/>
                </a:solidFill>
              </a:rPr>
              <a:t> which constructs different linguistic word contexts according to the input words. By feeding in two different animals, the model is able to give a similarity rating of them.</a:t>
            </a:r>
            <a:endParaRPr>
              <a:solidFill>
                <a:srgbClr val="FFFFFF"/>
              </a:solidFill>
            </a:endParaRPr>
          </a:p>
          <a:p>
            <a:pPr marL="0" lvl="0" indent="0">
              <a:spcBef>
                <a:spcPts val="0"/>
              </a:spcBef>
              <a:spcAft>
                <a:spcPts val="0"/>
              </a:spcAft>
              <a:buNone/>
            </a:pPr>
            <a:endParaRPr/>
          </a:p>
          <a:p>
            <a:pPr marL="0" lvl="0" indent="0" rtl="0">
              <a:spcBef>
                <a:spcPts val="0"/>
              </a:spcBef>
              <a:spcAft>
                <a:spcPts val="0"/>
              </a:spcAft>
              <a:buNone/>
            </a:pPr>
            <a:endParaRPr/>
          </a:p>
        </p:txBody>
      </p:sp>
      <p:pic>
        <p:nvPicPr>
          <p:cNvPr id="103" name="Shape 103"/>
          <p:cNvPicPr preferRelativeResize="0"/>
          <p:nvPr/>
        </p:nvPicPr>
        <p:blipFill>
          <a:blip r:embed="rId3">
            <a:alphaModFix/>
          </a:blip>
          <a:stretch>
            <a:fillRect/>
          </a:stretch>
        </p:blipFill>
        <p:spPr>
          <a:xfrm>
            <a:off x="1252525" y="2986138"/>
            <a:ext cx="6638925" cy="1800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Method</a:t>
            </a:r>
            <a:endParaRPr/>
          </a:p>
        </p:txBody>
      </p:sp>
      <p:sp>
        <p:nvSpPr>
          <p:cNvPr id="109" name="Shape 109"/>
          <p:cNvSpPr txBox="1"/>
          <p:nvPr/>
        </p:nvSpPr>
        <p:spPr>
          <a:xfrm>
            <a:off x="311700" y="1139850"/>
            <a:ext cx="8570700" cy="368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t>	</a:t>
            </a:r>
            <a:r>
              <a:rPr lang="en" dirty="0">
                <a:solidFill>
                  <a:srgbClr val="FFFFFF"/>
                </a:solidFill>
              </a:rPr>
              <a:t>In order to compare how human judgement and deep learning represent hierarchical structure differently, we collect animal data from </a:t>
            </a:r>
            <a:r>
              <a:rPr lang="en" u="sng" dirty="0">
                <a:solidFill>
                  <a:srgbClr val="FFFFFF"/>
                </a:solidFill>
              </a:rPr>
              <a:t>Michael Lee’s data</a:t>
            </a:r>
            <a:r>
              <a:rPr lang="en" dirty="0">
                <a:solidFill>
                  <a:srgbClr val="FFFFFF"/>
                </a:solidFill>
              </a:rPr>
              <a:t> (human judgement), </a:t>
            </a:r>
            <a:r>
              <a:rPr lang="en" u="sng" dirty="0">
                <a:solidFill>
                  <a:srgbClr val="FFFFFF"/>
                </a:solidFill>
              </a:rPr>
              <a:t>Leuven’s data</a:t>
            </a:r>
            <a:r>
              <a:rPr lang="en" dirty="0">
                <a:solidFill>
                  <a:srgbClr val="FFFFFF"/>
                </a:solidFill>
              </a:rPr>
              <a:t> (human judgement), and </a:t>
            </a:r>
            <a:r>
              <a:rPr lang="en" u="sng" dirty="0">
                <a:solidFill>
                  <a:srgbClr val="FFFFFF"/>
                </a:solidFill>
              </a:rPr>
              <a:t>Word2Vec Deep Learning Model.</a:t>
            </a:r>
            <a:r>
              <a:rPr lang="en" dirty="0">
                <a:solidFill>
                  <a:srgbClr val="FFFFFF"/>
                </a:solidFill>
              </a:rPr>
              <a:t> </a:t>
            </a:r>
            <a:endParaRPr dirty="0">
              <a:solidFill>
                <a:srgbClr val="FFFFFF"/>
              </a:solidFill>
            </a:endParaRPr>
          </a:p>
          <a:p>
            <a:pPr marL="0" lvl="0" indent="0" rtl="0">
              <a:spcBef>
                <a:spcPts val="0"/>
              </a:spcBef>
              <a:spcAft>
                <a:spcPts val="0"/>
              </a:spcAft>
              <a:buNone/>
            </a:pPr>
            <a:endParaRPr dirty="0">
              <a:solidFill>
                <a:srgbClr val="FFFFFF"/>
              </a:solidFill>
            </a:endParaRPr>
          </a:p>
          <a:p>
            <a:pPr marL="457200" lvl="0" indent="-317500" rtl="0">
              <a:spcBef>
                <a:spcPts val="0"/>
              </a:spcBef>
              <a:spcAft>
                <a:spcPts val="0"/>
              </a:spcAft>
              <a:buClr>
                <a:srgbClr val="FFFFFF"/>
              </a:buClr>
              <a:buSzPts val="1400"/>
              <a:buChar char="●"/>
            </a:pPr>
            <a:r>
              <a:rPr lang="en" b="1" dirty="0">
                <a:solidFill>
                  <a:srgbClr val="FFFFFF"/>
                </a:solidFill>
              </a:rPr>
              <a:t>Human Judgement	</a:t>
            </a:r>
            <a:r>
              <a:rPr lang="en" dirty="0">
                <a:solidFill>
                  <a:srgbClr val="FFFFFF"/>
                </a:solidFill>
              </a:rPr>
              <a:t>vs. 	</a:t>
            </a:r>
            <a:r>
              <a:rPr lang="en" b="1" dirty="0">
                <a:solidFill>
                  <a:srgbClr val="FFFFFF"/>
                </a:solidFill>
              </a:rPr>
              <a:t>Deep Learning </a:t>
            </a:r>
            <a:endParaRPr b="1" dirty="0">
              <a:solidFill>
                <a:srgbClr val="FFFFFF"/>
              </a:solidFill>
            </a:endParaRPr>
          </a:p>
          <a:p>
            <a:pPr marL="0" lvl="0" indent="0" rtl="0">
              <a:spcBef>
                <a:spcPts val="0"/>
              </a:spcBef>
              <a:spcAft>
                <a:spcPts val="0"/>
              </a:spcAft>
              <a:buNone/>
            </a:pPr>
            <a:endParaRPr b="1" dirty="0">
              <a:solidFill>
                <a:srgbClr val="FFFFFF"/>
              </a:solidFill>
            </a:endParaRPr>
          </a:p>
          <a:p>
            <a:pPr marL="1371600" lvl="0" indent="-317500" rtl="0">
              <a:spcBef>
                <a:spcPts val="0"/>
              </a:spcBef>
              <a:spcAft>
                <a:spcPts val="0"/>
              </a:spcAft>
              <a:buClr>
                <a:srgbClr val="FFFFFF"/>
              </a:buClr>
              <a:buSzPts val="1400"/>
              <a:buAutoNum type="arabicPeriod"/>
            </a:pPr>
            <a:r>
              <a:rPr lang="en" b="1" dirty="0">
                <a:solidFill>
                  <a:srgbClr val="FFFFFF"/>
                </a:solidFill>
              </a:rPr>
              <a:t>Michael Lee’s Data </a:t>
            </a:r>
            <a:r>
              <a:rPr lang="en" dirty="0">
                <a:solidFill>
                  <a:srgbClr val="FFFFFF"/>
                </a:solidFill>
              </a:rPr>
              <a:t>vs. </a:t>
            </a:r>
            <a:r>
              <a:rPr lang="en" b="1" dirty="0">
                <a:solidFill>
                  <a:srgbClr val="FFFFFF"/>
                </a:solidFill>
              </a:rPr>
              <a:t>Word2Vec Deep Learning Model</a:t>
            </a:r>
            <a:endParaRPr b="1" dirty="0">
              <a:solidFill>
                <a:srgbClr val="FFFFFF"/>
              </a:solidFill>
            </a:endParaRPr>
          </a:p>
          <a:p>
            <a:pPr marL="1371600" lvl="0" indent="-317500" rtl="0">
              <a:spcBef>
                <a:spcPts val="0"/>
              </a:spcBef>
              <a:spcAft>
                <a:spcPts val="0"/>
              </a:spcAft>
              <a:buClr>
                <a:srgbClr val="FFFFFF"/>
              </a:buClr>
              <a:buSzPts val="1400"/>
              <a:buAutoNum type="arabicPeriod"/>
            </a:pPr>
            <a:r>
              <a:rPr lang="en" b="1" dirty="0">
                <a:solidFill>
                  <a:srgbClr val="FFFFFF"/>
                </a:solidFill>
              </a:rPr>
              <a:t>Leuven’s data         </a:t>
            </a:r>
            <a:r>
              <a:rPr lang="en" dirty="0">
                <a:solidFill>
                  <a:srgbClr val="FFFFFF"/>
                </a:solidFill>
              </a:rPr>
              <a:t>vs. </a:t>
            </a:r>
            <a:r>
              <a:rPr lang="en" b="1" dirty="0">
                <a:solidFill>
                  <a:srgbClr val="FFFFFF"/>
                </a:solidFill>
              </a:rPr>
              <a:t>Word2Vec Deep Learning Model</a:t>
            </a:r>
            <a:endParaRPr b="1" dirty="0">
              <a:solidFill>
                <a:srgbClr val="FFFFFF"/>
              </a:solidFill>
            </a:endParaRPr>
          </a:p>
          <a:p>
            <a:pPr marL="0" lvl="0" indent="0" rtl="0">
              <a:spcBef>
                <a:spcPts val="0"/>
              </a:spcBef>
              <a:spcAft>
                <a:spcPts val="0"/>
              </a:spcAft>
              <a:buNone/>
            </a:pPr>
            <a:endParaRPr dirty="0">
              <a:solidFill>
                <a:srgbClr val="FFFFFF"/>
              </a:solidFill>
            </a:endParaRPr>
          </a:p>
          <a:p>
            <a:pPr marL="0" lvl="0" indent="0" rtl="0">
              <a:spcBef>
                <a:spcPts val="0"/>
              </a:spcBef>
              <a:spcAft>
                <a:spcPts val="0"/>
              </a:spcAft>
              <a:buNone/>
            </a:pPr>
            <a:endParaRPr dirty="0">
              <a:solidFill>
                <a:srgbClr val="FFFFFF"/>
              </a:solidFill>
            </a:endParaRPr>
          </a:p>
          <a:p>
            <a:pPr marL="457200" lvl="0" indent="-317500" rtl="0">
              <a:spcBef>
                <a:spcPts val="0"/>
              </a:spcBef>
              <a:spcAft>
                <a:spcPts val="0"/>
              </a:spcAft>
              <a:buClr>
                <a:srgbClr val="FFFFFF"/>
              </a:buClr>
              <a:buSzPts val="1400"/>
              <a:buChar char="●"/>
            </a:pPr>
            <a:r>
              <a:rPr lang="en" dirty="0">
                <a:solidFill>
                  <a:srgbClr val="FFFFFF"/>
                </a:solidFill>
              </a:rPr>
              <a:t>Comparing using </a:t>
            </a:r>
            <a:r>
              <a:rPr lang="en" b="1" dirty="0">
                <a:solidFill>
                  <a:srgbClr val="FFFFFF"/>
                </a:solidFill>
              </a:rPr>
              <a:t>Classical Multidimensional Scaling (MDS)</a:t>
            </a:r>
            <a:endParaRPr b="1" dirty="0">
              <a:solidFill>
                <a:srgbClr val="FFFFFF"/>
              </a:solidFill>
            </a:endParaRPr>
          </a:p>
          <a:p>
            <a:pPr marL="0" lvl="0" indent="0" rtl="0">
              <a:spcBef>
                <a:spcPts val="0"/>
              </a:spcBef>
              <a:spcAft>
                <a:spcPts val="0"/>
              </a:spcAft>
              <a:buNone/>
            </a:pPr>
            <a:endParaRPr b="1" dirty="0">
              <a:solidFill>
                <a:srgbClr val="FFFFFF"/>
              </a:solidFill>
            </a:endParaRPr>
          </a:p>
          <a:p>
            <a:pPr marL="0" lvl="0" indent="0" rtl="0">
              <a:spcBef>
                <a:spcPts val="0"/>
              </a:spcBef>
              <a:spcAft>
                <a:spcPts val="0"/>
              </a:spcAft>
              <a:buNone/>
            </a:pPr>
            <a:endParaRPr dirty="0">
              <a:solidFill>
                <a:srgbClr val="FFFFFF"/>
              </a:solidFill>
            </a:endParaRPr>
          </a:p>
          <a:p>
            <a:pPr marL="0" lvl="0" indent="0" rtl="0">
              <a:spcBef>
                <a:spcPts val="0"/>
              </a:spcBef>
              <a:spcAft>
                <a:spcPts val="0"/>
              </a:spcAft>
              <a:buNone/>
            </a:pPr>
            <a:endParaRPr dirty="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idx="4294967295"/>
          </p:nvPr>
        </p:nvSpPr>
        <p:spPr>
          <a:xfrm>
            <a:off x="311700" y="445025"/>
            <a:ext cx="3974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Times New Roman"/>
                <a:ea typeface="Times New Roman"/>
                <a:cs typeface="Times New Roman"/>
                <a:sym typeface="Times New Roman"/>
              </a:rPr>
              <a:t>Human Judgment (ML)</a:t>
            </a:r>
            <a:endParaRPr sz="1800">
              <a:latin typeface="Times New Roman"/>
              <a:ea typeface="Times New Roman"/>
              <a:cs typeface="Times New Roman"/>
              <a:sym typeface="Times New Roman"/>
            </a:endParaRPr>
          </a:p>
        </p:txBody>
      </p:sp>
      <p:pic>
        <p:nvPicPr>
          <p:cNvPr id="115" name="Shape 115"/>
          <p:cNvPicPr preferRelativeResize="0"/>
          <p:nvPr/>
        </p:nvPicPr>
        <p:blipFill>
          <a:blip r:embed="rId3">
            <a:alphaModFix/>
          </a:blip>
          <a:stretch>
            <a:fillRect/>
          </a:stretch>
        </p:blipFill>
        <p:spPr>
          <a:xfrm>
            <a:off x="357250" y="855800"/>
            <a:ext cx="4093123" cy="3897175"/>
          </a:xfrm>
          <a:prstGeom prst="rect">
            <a:avLst/>
          </a:prstGeom>
          <a:noFill/>
          <a:ln>
            <a:noFill/>
          </a:ln>
        </p:spPr>
      </p:pic>
      <p:sp>
        <p:nvSpPr>
          <p:cNvPr id="116" name="Shape 116"/>
          <p:cNvSpPr txBox="1">
            <a:spLocks noGrp="1"/>
          </p:cNvSpPr>
          <p:nvPr>
            <p:ph type="title" idx="4294967295"/>
          </p:nvPr>
        </p:nvSpPr>
        <p:spPr>
          <a:xfrm>
            <a:off x="5143500" y="435500"/>
            <a:ext cx="3667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Times New Roman"/>
                <a:ea typeface="Times New Roman"/>
                <a:cs typeface="Times New Roman"/>
                <a:sym typeface="Times New Roman"/>
              </a:rPr>
              <a:t>Human Judgment (Leuven)</a:t>
            </a:r>
            <a:endParaRPr sz="1800">
              <a:latin typeface="Times New Roman"/>
              <a:ea typeface="Times New Roman"/>
              <a:cs typeface="Times New Roman"/>
              <a:sym typeface="Times New Roman"/>
            </a:endParaRPr>
          </a:p>
        </p:txBody>
      </p:sp>
      <p:sp>
        <p:nvSpPr>
          <p:cNvPr id="117" name="Shape 117"/>
          <p:cNvSpPr/>
          <p:nvPr/>
        </p:nvSpPr>
        <p:spPr>
          <a:xfrm>
            <a:off x="3455900" y="2998875"/>
            <a:ext cx="733500" cy="3438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Shape 118"/>
          <p:cNvSpPr/>
          <p:nvPr/>
        </p:nvSpPr>
        <p:spPr>
          <a:xfrm>
            <a:off x="3105150" y="2238375"/>
            <a:ext cx="609600" cy="4956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 name="Shape 119"/>
          <p:cNvSpPr/>
          <p:nvPr/>
        </p:nvSpPr>
        <p:spPr>
          <a:xfrm>
            <a:off x="815850" y="3619950"/>
            <a:ext cx="1473600" cy="8202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Shape 120"/>
          <p:cNvSpPr/>
          <p:nvPr/>
        </p:nvSpPr>
        <p:spPr>
          <a:xfrm rot="-1182335">
            <a:off x="460458" y="2122167"/>
            <a:ext cx="4222584" cy="2672624"/>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Shape 121"/>
          <p:cNvSpPr/>
          <p:nvPr/>
        </p:nvSpPr>
        <p:spPr>
          <a:xfrm>
            <a:off x="952500" y="1200000"/>
            <a:ext cx="1343100" cy="9717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Shape 122"/>
          <p:cNvSpPr/>
          <p:nvPr/>
        </p:nvSpPr>
        <p:spPr>
          <a:xfrm>
            <a:off x="971700" y="2894700"/>
            <a:ext cx="1009500" cy="5727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Shape 123"/>
          <p:cNvSpPr/>
          <p:nvPr/>
        </p:nvSpPr>
        <p:spPr>
          <a:xfrm>
            <a:off x="3198725" y="3418875"/>
            <a:ext cx="1009500" cy="3438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24" name="Shape 124"/>
          <p:cNvCxnSpPr/>
          <p:nvPr/>
        </p:nvCxnSpPr>
        <p:spPr>
          <a:xfrm flipH="1">
            <a:off x="1971750" y="1228725"/>
            <a:ext cx="561900" cy="514500"/>
          </a:xfrm>
          <a:prstGeom prst="straightConnector1">
            <a:avLst/>
          </a:prstGeom>
          <a:noFill/>
          <a:ln w="28575" cap="flat" cmpd="sng">
            <a:solidFill>
              <a:srgbClr val="000000"/>
            </a:solidFill>
            <a:prstDash val="solid"/>
            <a:round/>
            <a:headEnd type="none" w="med" len="med"/>
            <a:tailEnd type="triangle" w="med" len="med"/>
          </a:ln>
        </p:spPr>
      </p:cxnSp>
      <p:sp>
        <p:nvSpPr>
          <p:cNvPr id="125" name="Shape 125"/>
          <p:cNvSpPr txBox="1"/>
          <p:nvPr/>
        </p:nvSpPr>
        <p:spPr>
          <a:xfrm>
            <a:off x="2508450" y="1008200"/>
            <a:ext cx="1206300" cy="343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Sea animals</a:t>
            </a:r>
            <a:endParaRPr/>
          </a:p>
        </p:txBody>
      </p:sp>
      <p:cxnSp>
        <p:nvCxnSpPr>
          <p:cNvPr id="126" name="Shape 126"/>
          <p:cNvCxnSpPr/>
          <p:nvPr/>
        </p:nvCxnSpPr>
        <p:spPr>
          <a:xfrm flipH="1">
            <a:off x="2848050" y="1676400"/>
            <a:ext cx="219000" cy="695400"/>
          </a:xfrm>
          <a:prstGeom prst="straightConnector1">
            <a:avLst/>
          </a:prstGeom>
          <a:noFill/>
          <a:ln w="28575" cap="flat" cmpd="sng">
            <a:solidFill>
              <a:srgbClr val="000000"/>
            </a:solidFill>
            <a:prstDash val="solid"/>
            <a:round/>
            <a:headEnd type="none" w="med" len="med"/>
            <a:tailEnd type="triangle" w="med" len="med"/>
          </a:ln>
        </p:spPr>
      </p:cxnSp>
      <p:sp>
        <p:nvSpPr>
          <p:cNvPr id="127" name="Shape 127"/>
          <p:cNvSpPr txBox="1"/>
          <p:nvPr/>
        </p:nvSpPr>
        <p:spPr>
          <a:xfrm>
            <a:off x="2660850" y="1313000"/>
            <a:ext cx="1590600" cy="343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Land animals</a:t>
            </a:r>
            <a:endParaRPr/>
          </a:p>
        </p:txBody>
      </p:sp>
      <p:sp>
        <p:nvSpPr>
          <p:cNvPr id="128" name="Shape 128"/>
          <p:cNvSpPr/>
          <p:nvPr/>
        </p:nvSpPr>
        <p:spPr>
          <a:xfrm>
            <a:off x="2660850" y="2100450"/>
            <a:ext cx="1761300" cy="19287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 name="Shape 129"/>
          <p:cNvSpPr txBox="1"/>
          <p:nvPr/>
        </p:nvSpPr>
        <p:spPr>
          <a:xfrm>
            <a:off x="2533650" y="1312850"/>
            <a:ext cx="1321200" cy="463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sz="2800">
              <a:solidFill>
                <a:srgbClr val="000000"/>
              </a:solidFill>
            </a:endParaRPr>
          </a:p>
        </p:txBody>
      </p:sp>
      <p:sp>
        <p:nvSpPr>
          <p:cNvPr id="130" name="Shape 130"/>
          <p:cNvSpPr txBox="1"/>
          <p:nvPr/>
        </p:nvSpPr>
        <p:spPr>
          <a:xfrm>
            <a:off x="1304850" y="1885257"/>
            <a:ext cx="6986700" cy="27645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1600"/>
              </a:spcAft>
              <a:buNone/>
            </a:pPr>
            <a:endParaRPr sz="1800">
              <a:solidFill>
                <a:srgbClr val="595959"/>
              </a:solidFill>
            </a:endParaRPr>
          </a:p>
        </p:txBody>
      </p:sp>
      <p:pic>
        <p:nvPicPr>
          <p:cNvPr id="131" name="Shape 131"/>
          <p:cNvPicPr preferRelativeResize="0"/>
          <p:nvPr/>
        </p:nvPicPr>
        <p:blipFill>
          <a:blip r:embed="rId4">
            <a:alphaModFix/>
          </a:blip>
          <a:stretch>
            <a:fillRect/>
          </a:stretch>
        </p:blipFill>
        <p:spPr>
          <a:xfrm>
            <a:off x="4858875" y="855800"/>
            <a:ext cx="3764624" cy="3840025"/>
          </a:xfrm>
          <a:prstGeom prst="rect">
            <a:avLst/>
          </a:prstGeom>
          <a:noFill/>
          <a:ln>
            <a:noFill/>
          </a:ln>
        </p:spPr>
      </p:pic>
      <p:sp>
        <p:nvSpPr>
          <p:cNvPr id="132" name="Shape 132"/>
          <p:cNvSpPr/>
          <p:nvPr/>
        </p:nvSpPr>
        <p:spPr>
          <a:xfrm rot="-1750768">
            <a:off x="4831827" y="663849"/>
            <a:ext cx="2326546" cy="4330750"/>
          </a:xfrm>
          <a:prstGeom prst="ellipse">
            <a:avLst/>
          </a:prstGeom>
          <a:noFill/>
          <a:ln w="19050"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 name="Shape 133"/>
          <p:cNvSpPr/>
          <p:nvPr/>
        </p:nvSpPr>
        <p:spPr>
          <a:xfrm>
            <a:off x="5743575" y="3736550"/>
            <a:ext cx="695400" cy="681600"/>
          </a:xfrm>
          <a:prstGeom prst="ellipse">
            <a:avLst/>
          </a:prstGeom>
          <a:noFill/>
          <a:ln w="19050"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 name="Shape 134"/>
          <p:cNvSpPr/>
          <p:nvPr/>
        </p:nvSpPr>
        <p:spPr>
          <a:xfrm rot="284519">
            <a:off x="7193105" y="1188873"/>
            <a:ext cx="1647539" cy="1947703"/>
          </a:xfrm>
          <a:prstGeom prst="ellipse">
            <a:avLst/>
          </a:prstGeom>
          <a:noFill/>
          <a:ln w="19050"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 name="Shape 135"/>
          <p:cNvSpPr/>
          <p:nvPr/>
        </p:nvSpPr>
        <p:spPr>
          <a:xfrm>
            <a:off x="6683700" y="3164077"/>
            <a:ext cx="596400" cy="572700"/>
          </a:xfrm>
          <a:prstGeom prst="ellipse">
            <a:avLst/>
          </a:prstGeom>
          <a:noFill/>
          <a:ln w="19050"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 name="Shape 136"/>
          <p:cNvSpPr/>
          <p:nvPr/>
        </p:nvSpPr>
        <p:spPr>
          <a:xfrm rot="-1287201">
            <a:off x="5566353" y="2457940"/>
            <a:ext cx="1118816" cy="748504"/>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 name="Shape 137"/>
          <p:cNvSpPr/>
          <p:nvPr/>
        </p:nvSpPr>
        <p:spPr>
          <a:xfrm>
            <a:off x="7242724" y="2111525"/>
            <a:ext cx="1009500" cy="504600"/>
          </a:xfrm>
          <a:prstGeom prst="ellipse">
            <a:avLst/>
          </a:prstGeom>
          <a:noFill/>
          <a:ln w="19050"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 name="Shape 138"/>
          <p:cNvSpPr/>
          <p:nvPr/>
        </p:nvSpPr>
        <p:spPr>
          <a:xfrm rot="-198420">
            <a:off x="5243175" y="1882833"/>
            <a:ext cx="899698" cy="427661"/>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39" name="Shape 139"/>
          <p:cNvCxnSpPr/>
          <p:nvPr/>
        </p:nvCxnSpPr>
        <p:spPr>
          <a:xfrm flipH="1">
            <a:off x="5762075" y="1228725"/>
            <a:ext cx="561900" cy="514500"/>
          </a:xfrm>
          <a:prstGeom prst="straightConnector1">
            <a:avLst/>
          </a:prstGeom>
          <a:noFill/>
          <a:ln w="28575" cap="flat" cmpd="sng">
            <a:solidFill>
              <a:srgbClr val="000000"/>
            </a:solidFill>
            <a:prstDash val="solid"/>
            <a:round/>
            <a:headEnd type="none" w="med" len="med"/>
            <a:tailEnd type="triangle" w="med" len="med"/>
          </a:ln>
        </p:spPr>
      </p:cxnSp>
      <p:sp>
        <p:nvSpPr>
          <p:cNvPr id="140" name="Shape 140"/>
          <p:cNvSpPr txBox="1"/>
          <p:nvPr/>
        </p:nvSpPr>
        <p:spPr>
          <a:xfrm>
            <a:off x="6298775" y="932000"/>
            <a:ext cx="1321200" cy="343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Wingless animals</a:t>
            </a:r>
            <a:endParaRPr/>
          </a:p>
        </p:txBody>
      </p:sp>
      <p:cxnSp>
        <p:nvCxnSpPr>
          <p:cNvPr id="141" name="Shape 141"/>
          <p:cNvCxnSpPr/>
          <p:nvPr/>
        </p:nvCxnSpPr>
        <p:spPr>
          <a:xfrm rot="10800000" flipH="1">
            <a:off x="7905750" y="2990925"/>
            <a:ext cx="276300" cy="790500"/>
          </a:xfrm>
          <a:prstGeom prst="straightConnector1">
            <a:avLst/>
          </a:prstGeom>
          <a:noFill/>
          <a:ln w="28575" cap="flat" cmpd="sng">
            <a:solidFill>
              <a:srgbClr val="000000"/>
            </a:solidFill>
            <a:prstDash val="solid"/>
            <a:round/>
            <a:headEnd type="none" w="med" len="med"/>
            <a:tailEnd type="triangle" w="med" len="med"/>
          </a:ln>
        </p:spPr>
      </p:cxnSp>
      <p:sp>
        <p:nvSpPr>
          <p:cNvPr id="142" name="Shape 142"/>
          <p:cNvSpPr txBox="1"/>
          <p:nvPr/>
        </p:nvSpPr>
        <p:spPr>
          <a:xfrm>
            <a:off x="7604400" y="3781425"/>
            <a:ext cx="1206300" cy="343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Winged animals</a:t>
            </a:r>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2101</Words>
  <Application>Microsoft Office PowerPoint</Application>
  <PresentationFormat>On-screen Show (16:9)</PresentationFormat>
  <Paragraphs>285</Paragraphs>
  <Slides>34</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Proxima Nova</vt:lpstr>
      <vt:lpstr>Oswald</vt:lpstr>
      <vt:lpstr>Average</vt:lpstr>
      <vt:lpstr>Times New Roman</vt:lpstr>
      <vt:lpstr>Slate</vt:lpstr>
      <vt:lpstr>Impact of Features in Hierarchical Representation</vt:lpstr>
      <vt:lpstr>Background </vt:lpstr>
      <vt:lpstr>PowerPoint Presentation</vt:lpstr>
      <vt:lpstr>Question(s):</vt:lpstr>
      <vt:lpstr>Method</vt:lpstr>
      <vt:lpstr>Method</vt:lpstr>
      <vt:lpstr>Method</vt:lpstr>
      <vt:lpstr>Method</vt:lpstr>
      <vt:lpstr>Human Judgment (ML)</vt:lpstr>
      <vt:lpstr>Human Judgment</vt:lpstr>
      <vt:lpstr>Human Judgment</vt:lpstr>
      <vt:lpstr>Human Judgment</vt:lpstr>
      <vt:lpstr>Human Judgment</vt:lpstr>
      <vt:lpstr>Results: Leuven --- Overview</vt:lpstr>
      <vt:lpstr>Results: Leuven --- Fish</vt:lpstr>
      <vt:lpstr>Results: Leuven --- Fish</vt:lpstr>
      <vt:lpstr>Results: Leuven --- Insects </vt:lpstr>
      <vt:lpstr>Results: Leuven --- Insects </vt:lpstr>
      <vt:lpstr>Results: Leuven - Cosine vs Euclidean </vt:lpstr>
      <vt:lpstr>Bonus</vt:lpstr>
      <vt:lpstr>Without category names </vt:lpstr>
      <vt:lpstr>Bonus: Results</vt:lpstr>
      <vt:lpstr>Discussion &amp; Conclusion  </vt:lpstr>
      <vt:lpstr>Results: Lueven --- Overview</vt:lpstr>
      <vt:lpstr>Results: Lueven --- Insects </vt:lpstr>
      <vt:lpstr>Discussion &amp; Conclusion  </vt:lpstr>
      <vt:lpstr>Human Judgment</vt:lpstr>
      <vt:lpstr>Results: Lueven --- Overview</vt:lpstr>
      <vt:lpstr>Discussion &amp; Conclusion  </vt:lpstr>
      <vt:lpstr>Human Judgment</vt:lpstr>
      <vt:lpstr>Results: Lueven --- Overview</vt:lpstr>
      <vt:lpstr>Limitations </vt:lpstr>
      <vt:lpstr>Future Research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Features in Hierarchical Representation</dc:title>
  <cp:lastModifiedBy>Joshua Zhou</cp:lastModifiedBy>
  <cp:revision>1</cp:revision>
  <dcterms:modified xsi:type="dcterms:W3CDTF">2021-11-24T11:40:33Z</dcterms:modified>
</cp:coreProperties>
</file>