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60" r:id="rId3"/>
    <p:sldId id="257" r:id="rId4"/>
    <p:sldId id="267" r:id="rId5"/>
    <p:sldId id="283" r:id="rId6"/>
    <p:sldId id="276" r:id="rId7"/>
    <p:sldId id="301" r:id="rId8"/>
    <p:sldId id="284" r:id="rId9"/>
    <p:sldId id="285" r:id="rId10"/>
    <p:sldId id="286" r:id="rId11"/>
    <p:sldId id="287" r:id="rId12"/>
    <p:sldId id="288" r:id="rId13"/>
    <p:sldId id="289" r:id="rId14"/>
    <p:sldId id="291" r:id="rId15"/>
    <p:sldId id="290" r:id="rId16"/>
    <p:sldId id="292" r:id="rId17"/>
    <p:sldId id="297" r:id="rId18"/>
    <p:sldId id="293" r:id="rId19"/>
    <p:sldId id="298" r:id="rId20"/>
    <p:sldId id="294" r:id="rId21"/>
    <p:sldId id="299" r:id="rId22"/>
    <p:sldId id="296" r:id="rId23"/>
    <p:sldId id="300" r:id="rId24"/>
    <p:sldId id="295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9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9B07-CB44-4619-9F28-117145874ED9}" type="datetimeFigureOut">
              <a:rPr lang="pt-PT" smtClean="0"/>
              <a:t>26/07/2024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2203-DB06-485A-8121-0A5FC0DEBEBE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97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9B07-CB44-4619-9F28-117145874ED9}" type="datetimeFigureOut">
              <a:rPr lang="pt-PT" smtClean="0"/>
              <a:t>26/07/2024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2203-DB06-485A-8121-0A5FC0DEBE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983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9B07-CB44-4619-9F28-117145874ED9}" type="datetimeFigureOut">
              <a:rPr lang="pt-PT" smtClean="0"/>
              <a:t>26/07/2024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2203-DB06-485A-8121-0A5FC0DEBE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199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9B07-CB44-4619-9F28-117145874ED9}" type="datetimeFigureOut">
              <a:rPr lang="pt-PT" smtClean="0"/>
              <a:t>26/07/2024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2203-DB06-485A-8121-0A5FC0DEBE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381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9B07-CB44-4619-9F28-117145874ED9}" type="datetimeFigureOut">
              <a:rPr lang="pt-PT" smtClean="0"/>
              <a:t>26/07/2024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2203-DB06-485A-8121-0A5FC0DEBEBE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83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9B07-CB44-4619-9F28-117145874ED9}" type="datetimeFigureOut">
              <a:rPr lang="pt-PT" smtClean="0"/>
              <a:t>26/07/2024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2203-DB06-485A-8121-0A5FC0DEBE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406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9B07-CB44-4619-9F28-117145874ED9}" type="datetimeFigureOut">
              <a:rPr lang="pt-PT" smtClean="0"/>
              <a:t>26/07/2024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2203-DB06-485A-8121-0A5FC0DEBE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522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9B07-CB44-4619-9F28-117145874ED9}" type="datetimeFigureOut">
              <a:rPr lang="pt-PT" smtClean="0"/>
              <a:t>26/07/2024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2203-DB06-485A-8121-0A5FC0DEBE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091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9B07-CB44-4619-9F28-117145874ED9}" type="datetimeFigureOut">
              <a:rPr lang="pt-PT" smtClean="0"/>
              <a:t>26/07/2024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2203-DB06-485A-8121-0A5FC0DEBE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098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D29B07-CB44-4619-9F28-117145874ED9}" type="datetimeFigureOut">
              <a:rPr lang="pt-PT" smtClean="0"/>
              <a:t>26/07/2024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4A2203-DB06-485A-8121-0A5FC0DEBE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667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9B07-CB44-4619-9F28-117145874ED9}" type="datetimeFigureOut">
              <a:rPr lang="pt-PT" smtClean="0"/>
              <a:t>26/07/2024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2203-DB06-485A-8121-0A5FC0DEBE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187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D29B07-CB44-4619-9F28-117145874ED9}" type="datetimeFigureOut">
              <a:rPr lang="pt-PT" smtClean="0"/>
              <a:t>26/07/2024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4A2203-DB06-485A-8121-0A5FC0DEBEBE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73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5D0C1-A178-83C4-233E-BA9480A9E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632" y="2037973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GB" sz="5400" dirty="0"/>
              <a:t>Prediction of the evolution of Alzheimer’s Disease  </a:t>
            </a:r>
            <a:br>
              <a:rPr lang="en-GB" sz="3600" dirty="0"/>
            </a:br>
            <a:br>
              <a:rPr lang="en-GB" sz="3600" dirty="0"/>
            </a:br>
            <a:r>
              <a:rPr lang="en-GB" sz="3600" dirty="0"/>
              <a:t>A study with a multimodal approach</a:t>
            </a:r>
            <a:endParaRPr lang="pt-PT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26865D-B227-0D89-9D56-8F30F9D2C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0" y="4455620"/>
            <a:ext cx="10884685" cy="1847644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Ciarán McEvoy, A87240</a:t>
            </a:r>
          </a:p>
          <a:p>
            <a:endParaRPr lang="en-US" dirty="0"/>
          </a:p>
          <a:p>
            <a:r>
              <a:rPr lang="en-GB" dirty="0"/>
              <a:t>Dissertation supervised by </a:t>
            </a:r>
          </a:p>
          <a:p>
            <a:r>
              <a:rPr lang="en-GB" dirty="0"/>
              <a:t>Vitor Alves </a:t>
            </a:r>
          </a:p>
          <a:p>
            <a:r>
              <a:rPr lang="en-GB" dirty="0"/>
              <a:t>Tiago Gil Oliveira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8350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01C6F51C-53CC-4D4B-98DA-C143852F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8662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6AA7A9-C4CB-700F-D725-9E6547481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5" y="639097"/>
            <a:ext cx="4008415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CN vs AD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46A4E270-B1EE-6C93-EF8F-EA3350DE8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740" y="866626"/>
            <a:ext cx="3039446" cy="455347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68C0F36-7775-3370-56C5-BCE4347FA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754" y="860017"/>
            <a:ext cx="3048269" cy="4566695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13AFA59-28DC-4A81-8ADB-6EE5C6322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6799" y="434340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702822D-7587-488C-BCDE-6366C82D9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336503F-9C9C-424B-B606-FD55CB6EC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7949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FCEEF-6672-1F52-2397-B1D741443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00" dirty="0"/>
              <a:t>Correlations between Lipid Classes and Brain Regions</a:t>
            </a:r>
            <a:endParaRPr lang="pt-PT" sz="4900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4BE19BA-EE69-8E67-390D-F6CB73D32F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1967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3B68F0-EC48-5E54-4477-7250C8C6D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 x CN x MCI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06A919F-7CEC-1DE6-C20F-FC56B301F5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" b="1244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687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F3F6C9-6F52-F6FD-EA7F-7FEA8B8EE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 Patients Only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5EF41C2-5447-3C56-8C61-DD4C524467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43" r="2" b="2"/>
          <a:stretch/>
        </p:blipFill>
        <p:spPr>
          <a:xfrm>
            <a:off x="50610" y="-3"/>
            <a:ext cx="4635315" cy="6857989"/>
          </a:xfrm>
          <a:prstGeom prst="rect">
            <a:avLst/>
          </a:prstGeom>
        </p:spPr>
      </p:pic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82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672025-CA91-E9F1-C675-7DB386BA7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MCI Patients Only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DE46F52-AE6D-EF2C-E503-E68D5F215B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43" r="2" b="2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758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5B0CEF-E03E-0347-B991-3364269E0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CN Patients Only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16F82CC-40E8-3894-4874-DC7B4636CA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43" r="2" b="2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968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5D190-F5CA-E2F3-CE42-7F54486B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4ADEE79-16A4-EC5F-A554-1018F37C2F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97050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34481-E194-1155-3DBD-26164EC08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Patients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C2AB566-EE53-741A-B0BC-11352278E4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3322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FF654-6774-B678-E08A-017508A7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FB44012-D541-1C8C-7D2D-D0DD9C1E7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70" y="783292"/>
            <a:ext cx="3283324" cy="492498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E075731-3370-8CDB-94DA-DE1345A7D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81" y="783292"/>
            <a:ext cx="3283324" cy="492498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179D646-8B7F-8FF5-A830-EDD0AAFB0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692" y="783291"/>
            <a:ext cx="3283324" cy="492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74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D8D9B-DFFA-7903-5CE1-A82FB53E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Patients with AD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ED4EAB4-0D0B-7F90-BCDE-1BE4CF1EFD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734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E76F16-DE47-659B-8A22-A226ACC7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4E571B9E-E7B3-6C47-A5FC-A5C895165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896" y="2538249"/>
            <a:ext cx="3996323" cy="2396359"/>
          </a:xfrm>
        </p:spPr>
      </p:pic>
      <p:pic>
        <p:nvPicPr>
          <p:cNvPr id="7" name="Gráfico 6" descr="Adicionar com preenchimento sólido">
            <a:extLst>
              <a:ext uri="{FF2B5EF4-FFF2-40B4-BE49-F238E27FC236}">
                <a16:creationId xmlns:a16="http://schemas.microsoft.com/office/drawing/2014/main" id="{D7B9F371-91D3-BF64-F0A3-825562B70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2080" y="3429000"/>
            <a:ext cx="914400" cy="9144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83EC42-545F-100D-4DAE-65608BAA04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4783" y="2452687"/>
            <a:ext cx="26384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57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6C4C5-7456-D784-9575-BA4C51EB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1DE46C-D80C-B477-A172-7F77D0C0F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07" y="674034"/>
            <a:ext cx="3673288" cy="550993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26DF3A8-81BA-DC4C-1556-35A31106D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395" y="674034"/>
            <a:ext cx="3673288" cy="550993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EF9611E-ECE4-1E3C-9CC8-87F37228A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7223" y="674033"/>
            <a:ext cx="3673288" cy="550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95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B41AB-4B68-EFC9-D01F-86FE4439E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Patients with MCI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1922FC0-A919-F1D9-52AF-4C4CAD7806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4048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A7184-05B4-497C-0388-E5A62471F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2F9A1A-3BC1-A5A9-EBFC-BBFF76A91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93" y="588308"/>
            <a:ext cx="3787589" cy="568138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CA04715-D83A-4653-B85C-4F0B49C29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205" y="588308"/>
            <a:ext cx="3787589" cy="568138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C5E61E1-3B87-6742-E148-78BD9F527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9769" y="495031"/>
            <a:ext cx="3787589" cy="568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1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BD365-4BB5-70D4-4ABA-69C5B0E50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 Patients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C867E46-F660-566D-26AF-93D7055180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432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B5F95-CE42-D1E7-6E8F-27241B17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41871DD-593A-4A8E-828A-910F6E2CC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87" y="605118"/>
            <a:ext cx="3836894" cy="575534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50993EB-3456-52B8-B6FB-A5D5F9E33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681" y="605117"/>
            <a:ext cx="3836894" cy="575534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3D0FB2C-18FA-9528-4017-F1E4F7658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9026" y="605116"/>
            <a:ext cx="3836895" cy="575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64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04C8D-000D-F4D6-5016-41605ED20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45807C-7998-E68F-EF66-F5FF6DEF9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632" y="2037973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GB" sz="5400" dirty="0"/>
              <a:t>Prediction of the evolution of Alzheimer’s Disease  </a:t>
            </a:r>
            <a:br>
              <a:rPr lang="en-GB" sz="3600" dirty="0"/>
            </a:br>
            <a:br>
              <a:rPr lang="en-GB" sz="3600" dirty="0"/>
            </a:br>
            <a:r>
              <a:rPr lang="en-GB" sz="3600" dirty="0"/>
              <a:t>A study with a multimodal approach</a:t>
            </a:r>
            <a:endParaRPr lang="pt-PT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BFB365-9C79-DDA8-7A0E-605004AB0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0" y="4455620"/>
            <a:ext cx="10884685" cy="1847644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Ciarán McEvoy, A87240</a:t>
            </a:r>
          </a:p>
          <a:p>
            <a:endParaRPr lang="en-US" dirty="0"/>
          </a:p>
          <a:p>
            <a:r>
              <a:rPr lang="en-GB" dirty="0"/>
              <a:t>Dissertation supervised by </a:t>
            </a:r>
          </a:p>
          <a:p>
            <a:r>
              <a:rPr lang="en-GB" dirty="0"/>
              <a:t>Vitor Alves </a:t>
            </a:r>
          </a:p>
          <a:p>
            <a:r>
              <a:rPr lang="en-GB" dirty="0"/>
              <a:t>Tiago Gil Oliveira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8792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5BC595-CB8A-02E6-FC60-7A0B7D3B3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/>
              <a:t>Study Questions</a:t>
            </a:r>
            <a:endParaRPr lang="pt-PT" dirty="0"/>
          </a:p>
        </p:txBody>
      </p:sp>
      <p:pic>
        <p:nvPicPr>
          <p:cNvPr id="16" name="Picture 4" descr="Scan of a human brain in a neurology clinic">
            <a:extLst>
              <a:ext uri="{FF2B5EF4-FFF2-40B4-BE49-F238E27FC236}">
                <a16:creationId xmlns:a16="http://schemas.microsoft.com/office/drawing/2014/main" id="{6786414E-2BC0-B4C2-F573-9812A5765A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91" r="-2" b="-2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E900C1-A9FC-BEE1-E7CF-4D26A8013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Do lipidome changes contribute to Hippocampal atrophy? Which lipid species have a significant impact?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Will it be possible to combine the use of machine learning methods with, MRI, and </a:t>
            </a:r>
            <a:r>
              <a:rPr lang="en-GB" dirty="0" err="1"/>
              <a:t>lipidomics</a:t>
            </a:r>
            <a:r>
              <a:rPr lang="en-GB" dirty="0"/>
              <a:t> data to accurately predict the progression of AD in a patient over a certain time interval?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7124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A5879-34EA-6161-AB35-A97E2AB9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 Timeline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9328043C-EF4B-0354-09D8-FD7E6343B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7613" y="2499360"/>
            <a:ext cx="7396773" cy="3035809"/>
          </a:xfrm>
        </p:spPr>
      </p:pic>
    </p:spTree>
    <p:extLst>
      <p:ext uri="{BB962C8B-B14F-4D97-AF65-F5344CB8AC3E}">
        <p14:creationId xmlns:p14="http://schemas.microsoft.com/office/powerpoint/2010/main" val="194532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DD982D-979D-58C9-A759-C01D57952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Data Collection</a:t>
            </a:r>
            <a:endParaRPr lang="pt-PT" dirty="0"/>
          </a:p>
        </p:txBody>
      </p:sp>
      <p:pic>
        <p:nvPicPr>
          <p:cNvPr id="1026" name="Picture 2" descr="Processing stream overview of the FreeSurfer recon-all function used to extract gray matter volumes. Image is modified from adapted from &quot;FreeSurfer Analysis Pipeline Overview&quot; (n.d.). See the online article for the color version of this figure. ">
            <a:extLst>
              <a:ext uri="{FF2B5EF4-FFF2-40B4-BE49-F238E27FC236}">
                <a16:creationId xmlns:a16="http://schemas.microsoft.com/office/drawing/2014/main" id="{4FC93C96-BCA4-D502-8453-27C5CD9F9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1226223"/>
            <a:ext cx="5451627" cy="408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243FF6A-0154-889B-A838-46F1BBA59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Data </a:t>
            </a:r>
            <a:r>
              <a:rPr lang="pt-PT" dirty="0" err="1"/>
              <a:t>collected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Alzheimer’s</a:t>
            </a:r>
            <a:r>
              <a:rPr lang="pt-PT" dirty="0"/>
              <a:t> </a:t>
            </a:r>
            <a:r>
              <a:rPr lang="pt-PT" dirty="0" err="1"/>
              <a:t>Disease</a:t>
            </a:r>
            <a:r>
              <a:rPr lang="pt-PT" dirty="0"/>
              <a:t> </a:t>
            </a:r>
            <a:r>
              <a:rPr lang="pt-PT" dirty="0" err="1"/>
              <a:t>Neuroimaging</a:t>
            </a:r>
            <a:r>
              <a:rPr lang="pt-PT" dirty="0"/>
              <a:t> </a:t>
            </a:r>
            <a:r>
              <a:rPr lang="pt-PT" dirty="0" err="1"/>
              <a:t>Initiative</a:t>
            </a:r>
            <a:r>
              <a:rPr lang="pt-PT" dirty="0"/>
              <a:t> (ADNI)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/>
              <a:t>MRI </a:t>
            </a:r>
            <a:r>
              <a:rPr lang="pt-PT" err="1"/>
              <a:t>features</a:t>
            </a:r>
            <a:r>
              <a:rPr lang="pt-PT"/>
              <a:t> </a:t>
            </a:r>
            <a:r>
              <a:rPr lang="pt-PT" err="1"/>
              <a:t>extracted</a:t>
            </a:r>
            <a:r>
              <a:rPr lang="pt-PT"/>
              <a:t> </a:t>
            </a:r>
            <a:r>
              <a:rPr lang="pt-PT" err="1"/>
              <a:t>with</a:t>
            </a:r>
            <a:r>
              <a:rPr lang="pt-PT"/>
              <a:t> </a:t>
            </a:r>
            <a:r>
              <a:rPr lang="pt-PT" err="1"/>
              <a:t>Freesurfer</a:t>
            </a:r>
            <a:endParaRPr lang="pt-PT"/>
          </a:p>
          <a:p>
            <a:pPr>
              <a:buFont typeface="Arial" panose="020B0604020202020204" pitchFamily="34" charset="0"/>
              <a:buChar char="•"/>
            </a:pPr>
            <a:endParaRPr lang="pt-PT"/>
          </a:p>
          <a:p>
            <a:pPr>
              <a:buFont typeface="Arial" panose="020B0604020202020204" pitchFamily="34" charset="0"/>
              <a:buChar char="•"/>
            </a:pPr>
            <a:endParaRPr lang="pt-PT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7885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CA164-143F-91DA-F2B0-86A9BBE1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Stats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E6154E9-0A40-3866-F904-10A03638A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2754 rows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Number of Subjects: 1146 extracted from the ADNI database, ages 55 upwards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dirty="0" err="1"/>
              <a:t>Lipid</a:t>
            </a:r>
            <a:r>
              <a:rPr lang="pt-PT" dirty="0"/>
              <a:t> </a:t>
            </a:r>
            <a:r>
              <a:rPr lang="pt-PT" dirty="0" err="1"/>
              <a:t>Species</a:t>
            </a:r>
            <a:r>
              <a:rPr lang="pt-PT" dirty="0"/>
              <a:t>: 781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dirty="0"/>
              <a:t>Total MRI </a:t>
            </a:r>
            <a:r>
              <a:rPr lang="pt-PT" dirty="0" err="1"/>
              <a:t>Features</a:t>
            </a:r>
            <a:r>
              <a:rPr lang="pt-PT" dirty="0"/>
              <a:t> </a:t>
            </a:r>
            <a:r>
              <a:rPr lang="pt-PT" dirty="0" err="1"/>
              <a:t>Extracted</a:t>
            </a:r>
            <a:r>
              <a:rPr lang="pt-PT" dirty="0"/>
              <a:t>: 129</a:t>
            </a:r>
          </a:p>
          <a:p>
            <a:pPr>
              <a:buFont typeface="Wingdings" panose="05000000000000000000" pitchFamily="2" charset="2"/>
              <a:buChar char="§"/>
            </a:pPr>
            <a:endParaRPr lang="pt-PT" dirty="0"/>
          </a:p>
        </p:txBody>
      </p:sp>
      <p:pic>
        <p:nvPicPr>
          <p:cNvPr id="6" name="Gráfico 5" descr="Anterior com preenchimento sólido">
            <a:extLst>
              <a:ext uri="{FF2B5EF4-FFF2-40B4-BE49-F238E27FC236}">
                <a16:creationId xmlns:a16="http://schemas.microsoft.com/office/drawing/2014/main" id="{BA703672-81B7-88C5-322D-8CA67EDEC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089124">
            <a:off x="3802249" y="2465042"/>
            <a:ext cx="1437874" cy="8177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9A9FC68-FAC5-5599-CB05-E3C31E64B7AB}"/>
              </a:ext>
            </a:extLst>
          </p:cNvPr>
          <p:cNvSpPr txBox="1"/>
          <p:nvPr/>
        </p:nvSpPr>
        <p:spPr>
          <a:xfrm>
            <a:off x="5353271" y="2833933"/>
            <a:ext cx="43890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CN: 809</a:t>
            </a: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AD: 401</a:t>
            </a: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MCI: 1544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D5399EC-F028-4860-4028-FBB8D4BCD2F4}"/>
              </a:ext>
            </a:extLst>
          </p:cNvPr>
          <p:cNvSpPr txBox="1"/>
          <p:nvPr/>
        </p:nvSpPr>
        <p:spPr>
          <a:xfrm>
            <a:off x="5659234" y="3757915"/>
            <a:ext cx="1888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*MCI Subjects include MCI, LMCI, EMCI, and SMC groups</a:t>
            </a:r>
            <a:endParaRPr lang="pt-PT" sz="1000" dirty="0"/>
          </a:p>
        </p:txBody>
      </p:sp>
    </p:spTree>
    <p:extLst>
      <p:ext uri="{BB962C8B-B14F-4D97-AF65-F5344CB8AC3E}">
        <p14:creationId xmlns:p14="http://schemas.microsoft.com/office/powerpoint/2010/main" val="2566820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23710-75E7-56D1-54A6-8677A3AA4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Diagnosis Comparison using Volcano Plots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3089408-8ACF-F5FA-83C8-D4942DA9A3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50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1C6F51C-53CC-4D4B-98DA-C143852F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8662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1F0963-48D6-CDB2-319B-104D6FB9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5" y="639097"/>
            <a:ext cx="4008415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MCI vs AD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73F4587F-0452-1FAC-9DB5-736352E68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740" y="866626"/>
            <a:ext cx="3039446" cy="455347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4A6B603-7F01-A0F3-EB15-93E20CA7A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754" y="860017"/>
            <a:ext cx="3048269" cy="4566695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3AFA59-28DC-4A81-8ADB-6EE5C6322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6799" y="434340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702822D-7587-488C-BCDE-6366C82D9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36503F-9C9C-424B-B606-FD55CB6EC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316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1C6F51C-53CC-4D4B-98DA-C143852F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8662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CE5F3A-FC6D-A7F7-3095-8A09C01CF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5" y="639097"/>
            <a:ext cx="4008415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CN vs MCI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610F100B-DC9B-C397-CB95-D40EC6C54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740" y="866626"/>
            <a:ext cx="3039446" cy="455347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0FC5FE7-6551-E20C-2629-62B96E0BD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754" y="860017"/>
            <a:ext cx="3048269" cy="4566695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13AFA59-28DC-4A81-8ADB-6EE5C6322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6799" y="434340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702822D-7587-488C-BCDE-6366C82D9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36503F-9C9C-424B-B606-FD55CB6EC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53564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4398</TotalTime>
  <Words>226</Words>
  <Application>Microsoft Office PowerPoint</Application>
  <PresentationFormat>Ecrã Panorâmico</PresentationFormat>
  <Paragraphs>46</Paragraphs>
  <Slides>25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Retrospetiva</vt:lpstr>
      <vt:lpstr>Prediction of the evolution of Alzheimer’s Disease    A study with a multimodal approach</vt:lpstr>
      <vt:lpstr>Overview</vt:lpstr>
      <vt:lpstr>Study Questions</vt:lpstr>
      <vt:lpstr>Thesis Timeline</vt:lpstr>
      <vt:lpstr>Data Collection</vt:lpstr>
      <vt:lpstr>Dataset Stats</vt:lpstr>
      <vt:lpstr>Diagnosis Comparison using Volcano Plots</vt:lpstr>
      <vt:lpstr>MCI vs AD</vt:lpstr>
      <vt:lpstr>CN vs MCI</vt:lpstr>
      <vt:lpstr>CN vs AD</vt:lpstr>
      <vt:lpstr>Correlations between Lipid Classes and Brain Regions</vt:lpstr>
      <vt:lpstr>AD x CN x MCI</vt:lpstr>
      <vt:lpstr>AD Patients Only</vt:lpstr>
      <vt:lpstr>MCI Patients Only</vt:lpstr>
      <vt:lpstr>CN Patients Only</vt:lpstr>
      <vt:lpstr>Principal Component Analysis</vt:lpstr>
      <vt:lpstr>All Patients</vt:lpstr>
      <vt:lpstr>Apresentação do PowerPoint</vt:lpstr>
      <vt:lpstr>Patients with AD</vt:lpstr>
      <vt:lpstr>Apresentação do PowerPoint</vt:lpstr>
      <vt:lpstr>Patients with MCI</vt:lpstr>
      <vt:lpstr>Apresentação do PowerPoint</vt:lpstr>
      <vt:lpstr>CN Patients</vt:lpstr>
      <vt:lpstr>Apresentação do PowerPoint</vt:lpstr>
      <vt:lpstr>Prediction of the evolution of Alzheimer’s Disease    A study with a multimodal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the evolution of Alzheimer’s Disease    A study with a multimodal approach</dc:title>
  <dc:creator>Ciarán John Tavares McEvoy</dc:creator>
  <cp:lastModifiedBy>Ciarán John Tavares McEvoy</cp:lastModifiedBy>
  <cp:revision>25</cp:revision>
  <dcterms:created xsi:type="dcterms:W3CDTF">2024-01-20T14:28:54Z</dcterms:created>
  <dcterms:modified xsi:type="dcterms:W3CDTF">2024-07-26T01:56:34Z</dcterms:modified>
</cp:coreProperties>
</file>