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57" r:id="rId4"/>
    <p:sldId id="267" r:id="rId5"/>
    <p:sldId id="283" r:id="rId6"/>
    <p:sldId id="276" r:id="rId7"/>
    <p:sldId id="301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  <p:sldId id="292" r:id="rId17"/>
    <p:sldId id="297" r:id="rId18"/>
    <p:sldId id="293" r:id="rId19"/>
    <p:sldId id="298" r:id="rId20"/>
    <p:sldId id="294" r:id="rId21"/>
    <p:sldId id="299" r:id="rId22"/>
    <p:sldId id="296" r:id="rId23"/>
    <p:sldId id="300" r:id="rId24"/>
    <p:sldId id="295" r:id="rId25"/>
    <p:sldId id="304" r:id="rId26"/>
    <p:sldId id="303" r:id="rId27"/>
    <p:sldId id="309" r:id="rId28"/>
    <p:sldId id="305" r:id="rId29"/>
    <p:sldId id="307" r:id="rId30"/>
    <p:sldId id="306" r:id="rId31"/>
    <p:sldId id="308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9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9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8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0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2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9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6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8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D29B07-CB44-4619-9F28-117145874ED9}" type="datetimeFigureOut">
              <a:rPr lang="pt-PT" smtClean="0"/>
              <a:t>27/08/2024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4A2203-DB06-485A-8121-0A5FC0DEBEB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0C1-A178-83C4-233E-BA9480A9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32" y="203797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Prediction of the evolution of Alzheimer’s Disease  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A study with a multimodal approach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865D-B227-0D89-9D56-8F30F9D2C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884685" cy="18476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Ciarán McEvoy, A87240</a:t>
            </a:r>
          </a:p>
          <a:p>
            <a:endParaRPr lang="en-US" dirty="0"/>
          </a:p>
          <a:p>
            <a:r>
              <a:rPr lang="en-GB" dirty="0"/>
              <a:t>Dissertation supervised by </a:t>
            </a:r>
          </a:p>
          <a:p>
            <a:r>
              <a:rPr lang="en-GB" dirty="0"/>
              <a:t>Vitor Alves </a:t>
            </a:r>
          </a:p>
          <a:p>
            <a:r>
              <a:rPr lang="en-GB" dirty="0"/>
              <a:t>Tiago Gil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35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AA7A9-C4CB-700F-D725-9E654748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CN vs AD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6A4E270-B1EE-6C93-EF8F-EA3350DE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8C0F36-7775-3370-56C5-BCE4347F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94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CEEF-6672-1F52-2397-B1D74144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Correlations between Lipid Classes and Brain Regions</a:t>
            </a:r>
            <a:endParaRPr lang="pt-PT" sz="49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BE19BA-EE69-8E67-390D-F6CB73D32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96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B68F0-EC48-5E54-4477-7250C8C6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x CN x MCI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763B044-EF35-CB92-E125-C4760A5D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9" y="114010"/>
            <a:ext cx="4343776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3F6C9-6F52-F6FD-EA7F-7FEA8B8E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Patients Only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0A0944-979D-6962-A7E1-AC38EA13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5" y="133062"/>
            <a:ext cx="4381880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72025-CA91-E9F1-C675-7DB386BA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MCI Patients Only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2ADBE4F-0C54-D68C-48F9-3C143DF4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6" y="129252"/>
            <a:ext cx="4381880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B0CEF-E03E-0347-B991-3364269E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 Patients Only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A43E98-5BE2-3037-BDAF-89ED2C74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7" y="133062"/>
            <a:ext cx="4359018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D190-F5CA-E2F3-CE42-7F54486B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ADEE79-16A4-EC5F-A554-1018F37C2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70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4481-E194-1155-3DBD-26164EC0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Patients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2AB566-EE53-741A-B0BC-11352278E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32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F654-6774-B678-E08A-017508A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B44012-D541-1C8C-7D2D-D0DD9C1E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783292"/>
            <a:ext cx="3283324" cy="49249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075731-3370-8CDB-94DA-DE1345A7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1" y="783292"/>
            <a:ext cx="3283324" cy="49249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79D646-8B7F-8FF5-A830-EDD0AAFB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692" y="783291"/>
            <a:ext cx="3283324" cy="49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7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D8D9B-DFFA-7903-5CE1-A82FB53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AD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D4EAB4-0D0B-7F90-BCDE-1BE4CF1E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3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6F16-DE47-659B-8A22-A226ACC7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E571B9E-E7B3-6C47-A5FC-A5C895165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96" y="2538249"/>
            <a:ext cx="3996323" cy="2396359"/>
          </a:xfrm>
        </p:spPr>
      </p:pic>
      <p:pic>
        <p:nvPicPr>
          <p:cNvPr id="7" name="Gráfico 6" descr="Adicionar com preenchimento sólido">
            <a:extLst>
              <a:ext uri="{FF2B5EF4-FFF2-40B4-BE49-F238E27FC236}">
                <a16:creationId xmlns:a16="http://schemas.microsoft.com/office/drawing/2014/main" id="{D7B9F371-91D3-BF64-F0A3-825562B7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080" y="3429000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83EC42-545F-100D-4DAE-65608BAA0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83" y="2452687"/>
            <a:ext cx="2638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C4C5-7456-D784-9575-BA4C51E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DE46C-D80C-B477-A172-7F77D0C0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7" y="674034"/>
            <a:ext cx="3673288" cy="5509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6DF3A8-81BA-DC4C-1556-35A31106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95" y="674034"/>
            <a:ext cx="3673288" cy="5509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F9611E-ECE4-1E3C-9CC8-87F37228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3" y="674033"/>
            <a:ext cx="3673288" cy="55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B41AB-4B68-EFC9-D01F-86FE4439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with MCI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922FC0-A919-F1D9-52AF-4C4CAD780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04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A7184-05B4-497C-0388-E5A62471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2F9A1A-3BC1-A5A9-EBFC-BBFF76A9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3" y="588308"/>
            <a:ext cx="3787589" cy="56813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A04715-D83A-4653-B85C-4F0B49C2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05" y="588308"/>
            <a:ext cx="3787589" cy="56813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5E61E1-3B87-6742-E148-78BD9F52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69" y="495031"/>
            <a:ext cx="3787589" cy="56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BD365-4BB5-70D4-4ABA-69C5B0E5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 Patients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867E46-F660-566D-26AF-93D70551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3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5F95-CE42-D1E7-6E8F-27241B17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1871DD-593A-4A8E-828A-910F6E2C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7" y="605118"/>
            <a:ext cx="3836894" cy="57553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0993EB-3456-52B8-B6FB-A5D5F9E3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81" y="605117"/>
            <a:ext cx="3836894" cy="5755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D0FB2C-18FA-9528-4017-F1E4F7658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26" y="605116"/>
            <a:ext cx="3836895" cy="57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D11-6541-D52D-13E4-C96606AB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Diagnosis Group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082A1-C44A-322F-7433-599BA715B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0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F1182-8ECD-7933-5308-B2EC25D3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19" y="152369"/>
            <a:ext cx="3923071" cy="58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2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A759A4-79DA-4025-CE11-7B3EC462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01" y="0"/>
            <a:ext cx="4084975" cy="61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1C662-49C5-4592-3CDB-66845659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0" y="1"/>
            <a:ext cx="4072916" cy="6105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577AB-8209-8B96-22BC-A902674DDC89}"/>
              </a:ext>
            </a:extLst>
          </p:cNvPr>
          <p:cNvSpPr txBox="1"/>
          <p:nvPr/>
        </p:nvSpPr>
        <p:spPr>
          <a:xfrm>
            <a:off x="609600" y="2202426"/>
            <a:ext cx="228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200</a:t>
            </a:r>
          </a:p>
        </p:txBody>
      </p:sp>
    </p:spTree>
    <p:extLst>
      <p:ext uri="{BB962C8B-B14F-4D97-AF65-F5344CB8AC3E}">
        <p14:creationId xmlns:p14="http://schemas.microsoft.com/office/powerpoint/2010/main" val="205835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FF5908-D698-B3B5-670C-F1C53CF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91" y="1"/>
            <a:ext cx="4145961" cy="6247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5C9745-B3EE-A6F5-3EE0-42262A93AA2A}"/>
              </a:ext>
            </a:extLst>
          </p:cNvPr>
          <p:cNvSpPr txBox="1"/>
          <p:nvPr/>
        </p:nvSpPr>
        <p:spPr>
          <a:xfrm>
            <a:off x="609600" y="2202426"/>
            <a:ext cx="228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100</a:t>
            </a:r>
          </a:p>
          <a:p>
            <a:r>
              <a:rPr lang="pt-PT" dirty="0" err="1"/>
              <a:t>Biplot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4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5BC595-CB8A-02E6-FC60-7A0B7D3B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Study Questions</a:t>
            </a:r>
            <a:endParaRPr lang="pt-PT" dirty="0"/>
          </a:p>
        </p:txBody>
      </p:sp>
      <p:pic>
        <p:nvPicPr>
          <p:cNvPr id="16" name="Picture 4" descr="Scan of a human brain in a neurology clinic">
            <a:extLst>
              <a:ext uri="{FF2B5EF4-FFF2-40B4-BE49-F238E27FC236}">
                <a16:creationId xmlns:a16="http://schemas.microsoft.com/office/drawing/2014/main" id="{6786414E-2BC0-B4C2-F573-9812A5765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91" r="-2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E900C1-A9FC-BEE1-E7CF-4D26A801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 lipidome changes contribute to Hippocampal atrophy? Which lipid species have a significant impact?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Will it be possible to combine the use of machine learning methods with, MRI, and </a:t>
            </a:r>
            <a:r>
              <a:rPr lang="en-GB" dirty="0" err="1"/>
              <a:t>lipidomics</a:t>
            </a:r>
            <a:r>
              <a:rPr lang="en-GB" dirty="0"/>
              <a:t> data to accurately predict the progression of AD in a patient over a certain time interval?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24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0A0BEA-4E5F-A489-CAA8-F69594A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74" y="140685"/>
            <a:ext cx="4019036" cy="6021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DD18E-30E5-5A49-C59E-FEB2209D1076}"/>
              </a:ext>
            </a:extLst>
          </p:cNvPr>
          <p:cNvSpPr txBox="1"/>
          <p:nvPr/>
        </p:nvSpPr>
        <p:spPr>
          <a:xfrm>
            <a:off x="324465" y="875071"/>
            <a:ext cx="228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30 contribuições</a:t>
            </a:r>
          </a:p>
          <a:p>
            <a:r>
              <a:rPr lang="pt-PT" dirty="0" err="1"/>
              <a:t>Biplot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185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FF1B2A-48AE-1590-19F8-A3FA4D0C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59" y="0"/>
            <a:ext cx="4150339" cy="6221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7B6D9F-2CF2-3437-AD34-0CF8191C6AB0}"/>
              </a:ext>
            </a:extLst>
          </p:cNvPr>
          <p:cNvSpPr txBox="1"/>
          <p:nvPr/>
        </p:nvSpPr>
        <p:spPr>
          <a:xfrm>
            <a:off x="324465" y="875071"/>
            <a:ext cx="228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pt-PT" dirty="0"/>
              <a:t>removidos pacientes com MCI e uma idade superior a 70</a:t>
            </a:r>
          </a:p>
          <a:p>
            <a:r>
              <a:rPr lang="pt-PT" dirty="0"/>
              <a:t>Eclipse nível 0.30</a:t>
            </a:r>
          </a:p>
          <a:p>
            <a:r>
              <a:rPr lang="pt-PT" dirty="0"/>
              <a:t>Top 100 contribuições</a:t>
            </a:r>
          </a:p>
          <a:p>
            <a:r>
              <a:rPr lang="pt-PT" dirty="0" err="1"/>
              <a:t>Biplot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5034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04C8D-000D-F4D6-5016-41605ED20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5807C-7998-E68F-EF66-F5FF6DEF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Prediction of the evolution of Alzheimer’s Disease  </a:t>
            </a:r>
            <a:b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study with a multimodal approach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DBFB365-9C79-DDA8-7A0E-605004AB0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1" y="2736574"/>
            <a:ext cx="3084844" cy="33660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Ciarán McEvoy, A87240</a:t>
            </a:r>
          </a:p>
          <a:p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Dissertation supervised by </a:t>
            </a:r>
          </a:p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Vitor Alves </a:t>
            </a:r>
          </a:p>
          <a:p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Tiago Gil Oliveira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537B3-8D7E-16AC-5F90-E69D03C8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1" r="4019" b="-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A5879-34EA-6161-AB35-A97E2AB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Timeline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328043C-EF4B-0354-09D8-FD7E6343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613" y="2499360"/>
            <a:ext cx="7396773" cy="3035809"/>
          </a:xfrm>
        </p:spPr>
      </p:pic>
    </p:spTree>
    <p:extLst>
      <p:ext uri="{BB962C8B-B14F-4D97-AF65-F5344CB8AC3E}">
        <p14:creationId xmlns:p14="http://schemas.microsoft.com/office/powerpoint/2010/main" val="19453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D982D-979D-58C9-A759-C01D5795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pt-PT" dirty="0"/>
          </a:p>
        </p:txBody>
      </p:sp>
      <p:pic>
        <p:nvPicPr>
          <p:cNvPr id="1026" name="Picture 2" descr="Processing stream overview of the FreeSurfer recon-all function used to extract gray matter volumes. Image is modified from adapted from &quot;FreeSurfer Analysis Pipeline Overview&quot; (n.d.). See the online article for the color version of this figure. ">
            <a:extLst>
              <a:ext uri="{FF2B5EF4-FFF2-40B4-BE49-F238E27FC236}">
                <a16:creationId xmlns:a16="http://schemas.microsoft.com/office/drawing/2014/main" id="{4FC93C96-BCA4-D502-8453-27C5CD9F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6223"/>
            <a:ext cx="5451627" cy="40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43FF6A-0154-889B-A838-46F1BBA5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collected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Alzheimer’s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Neuroimaging</a:t>
            </a:r>
            <a:r>
              <a:rPr lang="pt-PT" dirty="0"/>
              <a:t> </a:t>
            </a:r>
            <a:r>
              <a:rPr lang="pt-PT" dirty="0" err="1"/>
              <a:t>Initiative</a:t>
            </a:r>
            <a:r>
              <a:rPr lang="pt-PT" dirty="0"/>
              <a:t> (ADNI)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MRI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extracted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Freesurfer</a:t>
            </a: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88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CA164-143F-91DA-F2B0-86A9BBE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6154E9-0A40-3866-F904-10A03638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2754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Subjects: 1146 extracted from the ADNI database, ages 55 upwards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Lipid</a:t>
            </a:r>
            <a:r>
              <a:rPr lang="pt-PT" dirty="0"/>
              <a:t> </a:t>
            </a:r>
            <a:r>
              <a:rPr lang="pt-PT" dirty="0" err="1"/>
              <a:t>Species</a:t>
            </a:r>
            <a:r>
              <a:rPr lang="pt-PT" dirty="0"/>
              <a:t>: 781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Total MRI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Extracted</a:t>
            </a:r>
            <a:r>
              <a:rPr lang="pt-PT" dirty="0"/>
              <a:t>: 129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  <p:pic>
        <p:nvPicPr>
          <p:cNvPr id="6" name="Gráfico 5" descr="Anterior com preenchimento sólido">
            <a:extLst>
              <a:ext uri="{FF2B5EF4-FFF2-40B4-BE49-F238E27FC236}">
                <a16:creationId xmlns:a16="http://schemas.microsoft.com/office/drawing/2014/main" id="{BA703672-81B7-88C5-322D-8CA67EDE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89124">
            <a:off x="3802249" y="2465042"/>
            <a:ext cx="1437874" cy="817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A9FC68-FAC5-5599-CB05-E3C31E64B7AB}"/>
              </a:ext>
            </a:extLst>
          </p:cNvPr>
          <p:cNvSpPr txBox="1"/>
          <p:nvPr/>
        </p:nvSpPr>
        <p:spPr>
          <a:xfrm>
            <a:off x="5353271" y="2833933"/>
            <a:ext cx="4389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CN: 809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AD: 401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MCI: 1544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5399EC-F028-4860-4028-FBB8D4BCD2F4}"/>
              </a:ext>
            </a:extLst>
          </p:cNvPr>
          <p:cNvSpPr txBox="1"/>
          <p:nvPr/>
        </p:nvSpPr>
        <p:spPr>
          <a:xfrm>
            <a:off x="5659234" y="3757915"/>
            <a:ext cx="188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*MCI Subjects include MCI, LMCI, EMCI, and SMC groups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25668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3710-75E7-56D1-54A6-8677A3A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Comparison using Volcano Plots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089408-8ACF-F5FA-83C8-D4942DA9A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0963-48D6-CDB2-319B-104D6FB9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MCI vs AD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3F4587F-0452-1FAC-9DB5-736352E68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4A6B603-7F01-A0F3-EB15-93E20CA7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1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E5F3A-FC6D-A7F7-3095-8A09C01C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CN vs MCI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10F100B-DC9B-C397-CB95-D40EC6C5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0" y="866626"/>
            <a:ext cx="3039446" cy="4553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FC5FE7-6551-E20C-2629-62B96E0B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4" y="860017"/>
            <a:ext cx="3048269" cy="45666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356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4601</TotalTime>
  <Words>299</Words>
  <Application>Microsoft Office PowerPoint</Application>
  <PresentationFormat>Ecrã Panorâmico</PresentationFormat>
  <Paragraphs>62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Retrospetiva</vt:lpstr>
      <vt:lpstr>Prediction of the evolution of Alzheimer’s Disease    A study with a multimodal approach</vt:lpstr>
      <vt:lpstr>Overview</vt:lpstr>
      <vt:lpstr>Study Questions</vt:lpstr>
      <vt:lpstr>Thesis Timeline</vt:lpstr>
      <vt:lpstr>Data Collection</vt:lpstr>
      <vt:lpstr>Dataset Stats</vt:lpstr>
      <vt:lpstr>Diagnosis Comparison using Volcano Plots</vt:lpstr>
      <vt:lpstr>MCI vs AD</vt:lpstr>
      <vt:lpstr>CN vs MCI</vt:lpstr>
      <vt:lpstr>CN vs AD</vt:lpstr>
      <vt:lpstr>Correlations between Lipid Classes and Brain Regions</vt:lpstr>
      <vt:lpstr>AD x CN x MCI</vt:lpstr>
      <vt:lpstr>AD Patients Only</vt:lpstr>
      <vt:lpstr>MCI Patients Only</vt:lpstr>
      <vt:lpstr>CN Patients Only</vt:lpstr>
      <vt:lpstr>Principal Component Analysis</vt:lpstr>
      <vt:lpstr>All Patients</vt:lpstr>
      <vt:lpstr>Apresentação do PowerPoint</vt:lpstr>
      <vt:lpstr>Patients with AD</vt:lpstr>
      <vt:lpstr>Apresentação do PowerPoint</vt:lpstr>
      <vt:lpstr>Patients with MCI</vt:lpstr>
      <vt:lpstr>Apresentação do PowerPoint</vt:lpstr>
      <vt:lpstr>CN Patients</vt:lpstr>
      <vt:lpstr>Apresentação do PowerPoint</vt:lpstr>
      <vt:lpstr>PCA Diagnosis Group Definition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Prediction of the evolution of Alzheimer’s Disease    A study with a multimodal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the evolution of Alzheimer’s Disease    A study with a multimodal approach</dc:title>
  <dc:creator>Ciarán John Tavares McEvoy</dc:creator>
  <cp:lastModifiedBy>Ciarán John Tavares McEvoy</cp:lastModifiedBy>
  <cp:revision>31</cp:revision>
  <dcterms:created xsi:type="dcterms:W3CDTF">2024-01-20T14:28:54Z</dcterms:created>
  <dcterms:modified xsi:type="dcterms:W3CDTF">2024-08-27T03:09:52Z</dcterms:modified>
</cp:coreProperties>
</file>