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3"/>
  </p:notesMasterIdLst>
  <p:handoutMasterIdLst>
    <p:handoutMasterId r:id="rId34"/>
  </p:handoutMasterIdLst>
  <p:sldIdLst>
    <p:sldId id="1426" r:id="rId5"/>
    <p:sldId id="1417" r:id="rId6"/>
    <p:sldId id="1420" r:id="rId7"/>
    <p:sldId id="1421" r:id="rId8"/>
    <p:sldId id="1433" r:id="rId9"/>
    <p:sldId id="1415" r:id="rId10"/>
    <p:sldId id="1409" r:id="rId11"/>
    <p:sldId id="1413" r:id="rId12"/>
    <p:sldId id="1432" r:id="rId13"/>
    <p:sldId id="1418" r:id="rId14"/>
    <p:sldId id="1425" r:id="rId15"/>
    <p:sldId id="1437" r:id="rId16"/>
    <p:sldId id="1439" r:id="rId17"/>
    <p:sldId id="1440" r:id="rId18"/>
    <p:sldId id="1441" r:id="rId19"/>
    <p:sldId id="1431" r:id="rId20"/>
    <p:sldId id="1419" r:id="rId21"/>
    <p:sldId id="1412" r:id="rId22"/>
    <p:sldId id="1424" r:id="rId23"/>
    <p:sldId id="1430" r:id="rId24"/>
    <p:sldId id="1414" r:id="rId25"/>
    <p:sldId id="1422" r:id="rId26"/>
    <p:sldId id="1410" r:id="rId27"/>
    <p:sldId id="1423" r:id="rId28"/>
    <p:sldId id="1429" r:id="rId29"/>
    <p:sldId id="1436" r:id="rId30"/>
    <p:sldId id="1434" r:id="rId31"/>
    <p:sldId id="1435" r:id="rId32"/>
  </p:sldIdLst>
  <p:sldSz cx="12192000" cy="6858000"/>
  <p:notesSz cx="10234613" cy="7099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A19B"/>
    <a:srgbClr val="46BEC0"/>
    <a:srgbClr val="83AB21"/>
    <a:srgbClr val="E0EFB9"/>
    <a:srgbClr val="97E5CC"/>
    <a:srgbClr val="F3F3EE"/>
    <a:srgbClr val="3C3C3C"/>
    <a:srgbClr val="996633"/>
    <a:srgbClr val="996600"/>
    <a:srgbClr val="CC990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57895" autoAdjust="0"/>
  </p:normalViewPr>
  <p:slideViewPr>
    <p:cSldViewPr snapToGrid="0">
      <p:cViewPr varScale="1">
        <p:scale>
          <a:sx n="38" d="100"/>
          <a:sy n="38" d="100"/>
        </p:scale>
        <p:origin x="1064" y="48"/>
      </p:cViewPr>
      <p:guideLst/>
    </p:cSldViewPr>
  </p:slid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oleObject" Target="file:///G:\Shared%20drives\UnSeen\WP3%20-%20connected%20Bradford%20study\MI%20rough%20work\knife%20edge%20of%20caseness%20prev%20and%20fs%20prev.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529822934635862"/>
          <c:y val="4.6178785080003802E-2"/>
          <c:w val="0.7396867846457752"/>
          <c:h val="0.74135860700700507"/>
        </c:manualLayout>
      </c:layout>
      <c:scatterChart>
        <c:scatterStyle val="lineMarker"/>
        <c:varyColors val="0"/>
        <c:ser>
          <c:idx val="2"/>
          <c:order val="0"/>
          <c:tx>
            <c:strRef>
              <c:f>'Plot lines'!$A$2</c:f>
              <c:strCache>
                <c:ptCount val="1"/>
                <c:pt idx="0">
                  <c:v>Best-case</c:v>
                </c:pt>
              </c:strCache>
            </c:strRef>
          </c:tx>
          <c:spPr>
            <a:ln w="19050" cap="rnd">
              <a:solidFill>
                <a:srgbClr val="92D050"/>
              </a:solidFill>
              <a:round/>
            </a:ln>
            <a:effectLst/>
          </c:spPr>
          <c:marker>
            <c:symbol val="circle"/>
            <c:size val="21"/>
            <c:spPr>
              <a:solidFill>
                <a:srgbClr val="92D050"/>
              </a:solidFill>
              <a:ln w="9525">
                <a:noFill/>
              </a:ln>
              <a:effectLst/>
            </c:spPr>
          </c:marker>
          <c:xVal>
            <c:numRef>
              <c:f>'Plot lines'!$A$3:$A$18</c:f>
              <c:numCache>
                <c:formatCode>General</c:formatCode>
                <c:ptCount val="16"/>
                <c:pt idx="0">
                  <c:v>0</c:v>
                </c:pt>
                <c:pt idx="1">
                  <c:v>0.3</c:v>
                </c:pt>
                <c:pt idx="2">
                  <c:v>0.6</c:v>
                </c:pt>
                <c:pt idx="3">
                  <c:v>0.89999999999999991</c:v>
                </c:pt>
                <c:pt idx="4">
                  <c:v>1.2</c:v>
                </c:pt>
                <c:pt idx="5">
                  <c:v>1.5</c:v>
                </c:pt>
                <c:pt idx="6">
                  <c:v>1.8</c:v>
                </c:pt>
                <c:pt idx="7">
                  <c:v>2.1</c:v>
                </c:pt>
                <c:pt idx="8">
                  <c:v>2.4</c:v>
                </c:pt>
                <c:pt idx="9">
                  <c:v>2.6999999999999997</c:v>
                </c:pt>
                <c:pt idx="10">
                  <c:v>2.9999999999999996</c:v>
                </c:pt>
                <c:pt idx="11">
                  <c:v>3.2999999999999994</c:v>
                </c:pt>
                <c:pt idx="12">
                  <c:v>3.5999999999999992</c:v>
                </c:pt>
                <c:pt idx="13">
                  <c:v>3.899999999999999</c:v>
                </c:pt>
                <c:pt idx="14">
                  <c:v>4.1999999999999993</c:v>
                </c:pt>
                <c:pt idx="15">
                  <c:v>4.4999999999999991</c:v>
                </c:pt>
              </c:numCache>
            </c:numRef>
          </c:xVal>
          <c:yVal>
            <c:numRef>
              <c:f>'MI data'!$AB$4:$AB$19</c:f>
              <c:numCache>
                <c:formatCode>General</c:formatCode>
                <c:ptCount val="16"/>
                <c:pt idx="0">
                  <c:v>0</c:v>
                </c:pt>
                <c:pt idx="1">
                  <c:v>0.24222174091347617</c:v>
                </c:pt>
                <c:pt idx="2">
                  <c:v>0.51487613782332953</c:v>
                </c:pt>
                <c:pt idx="3">
                  <c:v>0.84624652287062729</c:v>
                </c:pt>
                <c:pt idx="4">
                  <c:v>0.87281282600927812</c:v>
                </c:pt>
                <c:pt idx="5">
                  <c:v>0.7754011120798755</c:v>
                </c:pt>
                <c:pt idx="6">
                  <c:v>0.70912043146718695</c:v>
                </c:pt>
                <c:pt idx="7">
                  <c:v>0.65814511475856807</c:v>
                </c:pt>
                <c:pt idx="8">
                  <c:v>0.61654634891443771</c:v>
                </c:pt>
                <c:pt idx="9">
                  <c:v>0.58134340770411019</c:v>
                </c:pt>
                <c:pt idx="10">
                  <c:v>0.55080222805421231</c:v>
                </c:pt>
                <c:pt idx="11">
                  <c:v>0.52381787365096444</c:v>
                </c:pt>
                <c:pt idx="12">
                  <c:v>0.49964032176221818</c:v>
                </c:pt>
                <c:pt idx="13">
                  <c:v>0.47773601755447997</c:v>
                </c:pt>
                <c:pt idx="14">
                  <c:v>0.45771134797079893</c:v>
                </c:pt>
                <c:pt idx="15">
                  <c:v>0.43926736625746021</c:v>
                </c:pt>
              </c:numCache>
            </c:numRef>
          </c:yVal>
          <c:smooth val="0"/>
          <c:extLst>
            <c:ext xmlns:c16="http://schemas.microsoft.com/office/drawing/2014/chart" uri="{C3380CC4-5D6E-409C-BE32-E72D297353CC}">
              <c16:uniqueId val="{00000000-44BE-4E0D-9805-C20274B1CEF2}"/>
            </c:ext>
          </c:extLst>
        </c:ser>
        <c:ser>
          <c:idx val="1"/>
          <c:order val="1"/>
          <c:tx>
            <c:strRef>
              <c:f>'Plot lines'!$B$2</c:f>
              <c:strCache>
                <c:ptCount val="1"/>
                <c:pt idx="0">
                  <c:v>Moderate-case</c:v>
                </c:pt>
              </c:strCache>
            </c:strRef>
          </c:tx>
          <c:spPr>
            <a:ln w="19050" cap="rnd">
              <a:solidFill>
                <a:srgbClr val="FFC000"/>
              </a:solidFill>
              <a:round/>
            </a:ln>
            <a:effectLst/>
          </c:spPr>
          <c:marker>
            <c:symbol val="circle"/>
            <c:size val="21"/>
            <c:spPr>
              <a:solidFill>
                <a:srgbClr val="FFC000"/>
              </a:solidFill>
              <a:ln w="9525">
                <a:noFill/>
              </a:ln>
              <a:effectLst/>
            </c:spPr>
          </c:marker>
          <c:xVal>
            <c:numRef>
              <c:f>'Plot lines'!$B$3:$B$18</c:f>
              <c:numCache>
                <c:formatCode>General</c:formatCode>
                <c:ptCount val="16"/>
                <c:pt idx="0">
                  <c:v>0.03</c:v>
                </c:pt>
                <c:pt idx="1">
                  <c:v>0.32999999999999996</c:v>
                </c:pt>
                <c:pt idx="2">
                  <c:v>0.63</c:v>
                </c:pt>
                <c:pt idx="3">
                  <c:v>0.92999999999999994</c:v>
                </c:pt>
                <c:pt idx="4">
                  <c:v>1.23</c:v>
                </c:pt>
                <c:pt idx="5">
                  <c:v>1.53</c:v>
                </c:pt>
                <c:pt idx="6">
                  <c:v>1.83</c:v>
                </c:pt>
                <c:pt idx="7">
                  <c:v>2.13</c:v>
                </c:pt>
                <c:pt idx="8">
                  <c:v>2.4299999999999997</c:v>
                </c:pt>
                <c:pt idx="9">
                  <c:v>2.7299999999999995</c:v>
                </c:pt>
                <c:pt idx="10">
                  <c:v>3.0299999999999994</c:v>
                </c:pt>
                <c:pt idx="11">
                  <c:v>3.3299999999999992</c:v>
                </c:pt>
                <c:pt idx="12">
                  <c:v>3.629999999999999</c:v>
                </c:pt>
                <c:pt idx="13">
                  <c:v>3.9299999999999988</c:v>
                </c:pt>
                <c:pt idx="14">
                  <c:v>4.2299999999999995</c:v>
                </c:pt>
                <c:pt idx="15">
                  <c:v>4.5299999999999994</c:v>
                </c:pt>
              </c:numCache>
            </c:numRef>
          </c:xVal>
          <c:yVal>
            <c:numRef>
              <c:f>'MI data'!$AB$22:$AB$37</c:f>
              <c:numCache>
                <c:formatCode>General</c:formatCode>
                <c:ptCount val="16"/>
                <c:pt idx="0">
                  <c:v>0</c:v>
                </c:pt>
                <c:pt idx="1">
                  <c:v>7.0334343508631644E-2</c:v>
                </c:pt>
                <c:pt idx="2">
                  <c:v>0.14632487476730258</c:v>
                </c:pt>
                <c:pt idx="3">
                  <c:v>0.2293239247617391</c:v>
                </c:pt>
                <c:pt idx="4">
                  <c:v>0.3214492473272676</c:v>
                </c:pt>
                <c:pt idx="5">
                  <c:v>0.42650697544052851</c:v>
                </c:pt>
                <c:pt idx="6">
                  <c:v>0.55359753699012748</c:v>
                </c:pt>
                <c:pt idx="7">
                  <c:v>0.65814511496161032</c:v>
                </c:pt>
                <c:pt idx="8">
                  <c:v>0.61654634911559714</c:v>
                </c:pt>
                <c:pt idx="9">
                  <c:v>0.5813434079057751</c:v>
                </c:pt>
                <c:pt idx="10">
                  <c:v>0.55080222825761582</c:v>
                </c:pt>
                <c:pt idx="11">
                  <c:v>0.52381787385676748</c:v>
                </c:pt>
                <c:pt idx="12">
                  <c:v>0.49964032197077357</c:v>
                </c:pt>
                <c:pt idx="13">
                  <c:v>0.47773601776597113</c:v>
                </c:pt>
                <c:pt idx="14">
                  <c:v>0.45771134818530623</c:v>
                </c:pt>
                <c:pt idx="15">
                  <c:v>0.43926736647500148</c:v>
                </c:pt>
              </c:numCache>
            </c:numRef>
          </c:yVal>
          <c:smooth val="0"/>
          <c:extLst>
            <c:ext xmlns:c16="http://schemas.microsoft.com/office/drawing/2014/chart" uri="{C3380CC4-5D6E-409C-BE32-E72D297353CC}">
              <c16:uniqueId val="{00000001-44BE-4E0D-9805-C20274B1CEF2}"/>
            </c:ext>
          </c:extLst>
        </c:ser>
        <c:ser>
          <c:idx val="0"/>
          <c:order val="2"/>
          <c:tx>
            <c:strRef>
              <c:f>'Plot lines'!$C$2</c:f>
              <c:strCache>
                <c:ptCount val="1"/>
                <c:pt idx="0">
                  <c:v>Worst-case</c:v>
                </c:pt>
              </c:strCache>
            </c:strRef>
          </c:tx>
          <c:spPr>
            <a:ln w="19050" cap="rnd">
              <a:solidFill>
                <a:schemeClr val="accent1"/>
              </a:solidFill>
              <a:round/>
            </a:ln>
            <a:effectLst/>
          </c:spPr>
          <c:marker>
            <c:symbol val="circle"/>
            <c:size val="21"/>
            <c:spPr>
              <a:solidFill>
                <a:srgbClr val="C00000"/>
              </a:solidFill>
              <a:ln w="9525">
                <a:noFill/>
              </a:ln>
              <a:effectLst/>
            </c:spPr>
          </c:marker>
          <c:xVal>
            <c:numRef>
              <c:f>'Plot lines'!$C$3:$C$18</c:f>
              <c:numCache>
                <c:formatCode>General</c:formatCode>
                <c:ptCount val="16"/>
                <c:pt idx="0">
                  <c:v>0.06</c:v>
                </c:pt>
                <c:pt idx="1">
                  <c:v>0.36</c:v>
                </c:pt>
                <c:pt idx="2">
                  <c:v>0.66</c:v>
                </c:pt>
                <c:pt idx="3">
                  <c:v>0.96</c:v>
                </c:pt>
                <c:pt idx="4">
                  <c:v>1.26</c:v>
                </c:pt>
                <c:pt idx="5">
                  <c:v>1.56</c:v>
                </c:pt>
                <c:pt idx="6">
                  <c:v>1.86</c:v>
                </c:pt>
                <c:pt idx="7">
                  <c:v>2.1599999999999997</c:v>
                </c:pt>
                <c:pt idx="8">
                  <c:v>2.4599999999999995</c:v>
                </c:pt>
                <c:pt idx="9">
                  <c:v>2.7599999999999993</c:v>
                </c:pt>
                <c:pt idx="10">
                  <c:v>3.0599999999999992</c:v>
                </c:pt>
                <c:pt idx="11">
                  <c:v>3.359999999999999</c:v>
                </c:pt>
                <c:pt idx="12">
                  <c:v>3.6599999999999988</c:v>
                </c:pt>
                <c:pt idx="13">
                  <c:v>3.9599999999999986</c:v>
                </c:pt>
                <c:pt idx="14">
                  <c:v>4.26</c:v>
                </c:pt>
                <c:pt idx="15">
                  <c:v>4.5599999999999996</c:v>
                </c:pt>
              </c:numCache>
            </c:numRef>
          </c:xVal>
          <c:yVal>
            <c:numRef>
              <c:f>'MI data'!$AB$40:$AB$55</c:f>
              <c:numCache>
                <c:formatCode>General</c:formatCode>
                <c:ptCount val="16"/>
                <c:pt idx="0">
                  <c:v>0</c:v>
                </c:pt>
                <c:pt idx="1">
                  <c:v>2.7497824951795286E-3</c:v>
                </c:pt>
                <c:pt idx="2">
                  <c:v>5.5320955489631656E-3</c:v>
                </c:pt>
                <c:pt idx="3">
                  <c:v>8.3477155159024981E-3</c:v>
                </c:pt>
                <c:pt idx="4">
                  <c:v>1.1197449581302107E-2</c:v>
                </c:pt>
                <c:pt idx="5">
                  <c:v>1.4082134656294187E-2</c:v>
                </c:pt>
                <c:pt idx="6">
                  <c:v>1.7002638841670928E-2</c:v>
                </c:pt>
                <c:pt idx="7">
                  <c:v>1.9959862994364731E-2</c:v>
                </c:pt>
                <c:pt idx="8">
                  <c:v>2.2954742395687705E-2</c:v>
                </c:pt>
                <c:pt idx="9">
                  <c:v>2.5988248527767009E-2</c:v>
                </c:pt>
                <c:pt idx="10">
                  <c:v>2.9061390966339896E-2</c:v>
                </c:pt>
                <c:pt idx="11">
                  <c:v>3.2175219398990269E-2</c:v>
                </c:pt>
                <c:pt idx="12">
                  <c:v>3.5330825778944662E-2</c:v>
                </c:pt>
                <c:pt idx="13">
                  <c:v>3.8529346625420562E-2</c:v>
                </c:pt>
                <c:pt idx="14">
                  <c:v>4.1771965482688952E-2</c:v>
                </c:pt>
                <c:pt idx="15">
                  <c:v>4.5059915551169748E-2</c:v>
                </c:pt>
              </c:numCache>
            </c:numRef>
          </c:yVal>
          <c:smooth val="0"/>
          <c:extLst>
            <c:ext xmlns:c16="http://schemas.microsoft.com/office/drawing/2014/chart" uri="{C3380CC4-5D6E-409C-BE32-E72D297353CC}">
              <c16:uniqueId val="{00000002-44BE-4E0D-9805-C20274B1CEF2}"/>
            </c:ext>
          </c:extLst>
        </c:ser>
        <c:ser>
          <c:idx val="3"/>
          <c:order val="3"/>
          <c:tx>
            <c:strRef>
              <c:f>'Plot lines'!$E$1</c:f>
              <c:strCache>
                <c:ptCount val="1"/>
                <c:pt idx="0">
                  <c:v>50% scaled MI</c:v>
                </c:pt>
              </c:strCache>
            </c:strRef>
          </c:tx>
          <c:spPr>
            <a:ln w="47625" cap="rnd">
              <a:solidFill>
                <a:schemeClr val="tx1"/>
              </a:solidFill>
              <a:round/>
            </a:ln>
            <a:effectLst/>
          </c:spPr>
          <c:marker>
            <c:symbol val="none"/>
          </c:marker>
          <c:xVal>
            <c:numRef>
              <c:f>'Plot lines'!$E$3:$E$4</c:f>
              <c:numCache>
                <c:formatCode>General</c:formatCode>
                <c:ptCount val="2"/>
                <c:pt idx="0">
                  <c:v>0</c:v>
                </c:pt>
                <c:pt idx="1">
                  <c:v>15</c:v>
                </c:pt>
              </c:numCache>
            </c:numRef>
          </c:xVal>
          <c:yVal>
            <c:numRef>
              <c:f>'Plot lines'!$F$3:$F$4</c:f>
              <c:numCache>
                <c:formatCode>General</c:formatCode>
                <c:ptCount val="2"/>
                <c:pt idx="0">
                  <c:v>0.5</c:v>
                </c:pt>
                <c:pt idx="1">
                  <c:v>0.5</c:v>
                </c:pt>
              </c:numCache>
            </c:numRef>
          </c:yVal>
          <c:smooth val="0"/>
          <c:extLst>
            <c:ext xmlns:c16="http://schemas.microsoft.com/office/drawing/2014/chart" uri="{C3380CC4-5D6E-409C-BE32-E72D297353CC}">
              <c16:uniqueId val="{00000003-44BE-4E0D-9805-C20274B1CEF2}"/>
            </c:ext>
          </c:extLst>
        </c:ser>
        <c:dLbls>
          <c:showLegendKey val="0"/>
          <c:showVal val="0"/>
          <c:showCatName val="0"/>
          <c:showSerName val="0"/>
          <c:showPercent val="0"/>
          <c:showBubbleSize val="0"/>
        </c:dLbls>
        <c:axId val="1764098528"/>
        <c:axId val="1764106016"/>
      </c:scatterChart>
      <c:valAx>
        <c:axId val="1764098528"/>
        <c:scaling>
          <c:orientation val="minMax"/>
          <c:max val="4"/>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r>
                  <a:rPr lang="en-US" sz="2800"/>
                  <a:t>Relative prevalence</a:t>
                </a:r>
                <a:r>
                  <a:rPr lang="en-US" sz="2800" baseline="0"/>
                  <a:t> (prev_fs / prev_c)</a:t>
                </a:r>
                <a:endParaRPr lang="en-US" sz="2800"/>
              </a:p>
            </c:rich>
          </c:tx>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crossAx val="1764106016"/>
        <c:crosses val="autoZero"/>
        <c:crossBetween val="midCat"/>
      </c:valAx>
      <c:valAx>
        <c:axId val="1764106016"/>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r>
                  <a:rPr lang="en-US" sz="2800"/>
                  <a:t>Scaled </a:t>
                </a:r>
                <a:r>
                  <a:rPr lang="en-US" sz="2800" dirty="0"/>
                  <a:t>mutual information</a:t>
                </a:r>
              </a:p>
            </c:rich>
          </c:tx>
          <c:layout>
            <c:manualLayout>
              <c:xMode val="edge"/>
              <c:yMode val="edge"/>
              <c:x val="0"/>
              <c:y val="0.16662192153641006"/>
            </c:manualLayout>
          </c:layout>
          <c:overlay val="0"/>
          <c:spPr>
            <a:noFill/>
            <a:ln>
              <a:noFill/>
            </a:ln>
            <a:effectLst/>
          </c:spPr>
          <c:txPr>
            <a:bodyPr rot="-54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crossAx val="1764098528"/>
        <c:crosses val="autoZero"/>
        <c:crossBetween val="midCat"/>
      </c:valAx>
      <c:spPr>
        <a:noFill/>
        <a:ln>
          <a:noFill/>
        </a:ln>
        <a:effectLst/>
      </c:spPr>
    </c:plotArea>
    <c:legend>
      <c:legendPos val="r"/>
      <c:layout>
        <c:manualLayout>
          <c:xMode val="edge"/>
          <c:yMode val="edge"/>
          <c:x val="0.72185966711581184"/>
          <c:y val="4.8977564171677104E-2"/>
          <c:w val="0.24358264356124409"/>
          <c:h val="0.25228615791974812"/>
        </c:manualLayout>
      </c:layout>
      <c:overlay val="0"/>
      <c:spPr>
        <a:solidFill>
          <a:schemeClr val="bg1"/>
        </a:solid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154F803-26D7-4344-8AD3-680680BD8DFA}"/>
              </a:ext>
            </a:extLst>
          </p:cNvPr>
          <p:cNvSpPr>
            <a:spLocks noGrp="1"/>
          </p:cNvSpPr>
          <p:nvPr>
            <p:ph type="hdr" sz="quarter"/>
          </p:nvPr>
        </p:nvSpPr>
        <p:spPr>
          <a:xfrm>
            <a:off x="1" y="0"/>
            <a:ext cx="4435304" cy="355681"/>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FEAB87CF-E8B6-4CE7-AD17-D3C8526D7E86}"/>
              </a:ext>
            </a:extLst>
          </p:cNvPr>
          <p:cNvSpPr>
            <a:spLocks noGrp="1"/>
          </p:cNvSpPr>
          <p:nvPr>
            <p:ph type="dt" sz="quarter" idx="1"/>
          </p:nvPr>
        </p:nvSpPr>
        <p:spPr>
          <a:xfrm>
            <a:off x="5797022" y="0"/>
            <a:ext cx="4435304" cy="355681"/>
          </a:xfrm>
          <a:prstGeom prst="rect">
            <a:avLst/>
          </a:prstGeom>
        </p:spPr>
        <p:txBody>
          <a:bodyPr vert="horz" lIns="91440" tIns="45720" rIns="91440" bIns="45720" rtlCol="0"/>
          <a:lstStyle>
            <a:lvl1pPr algn="r">
              <a:defRPr sz="1200"/>
            </a:lvl1pPr>
          </a:lstStyle>
          <a:p>
            <a:r>
              <a:rPr lang="en-GB"/>
              <a:t>EPIB5042M Modelling Prediction &amp; Causality</a:t>
            </a:r>
          </a:p>
        </p:txBody>
      </p:sp>
      <p:sp>
        <p:nvSpPr>
          <p:cNvPr id="4" name="Footer Placeholder 3">
            <a:extLst>
              <a:ext uri="{FF2B5EF4-FFF2-40B4-BE49-F238E27FC236}">
                <a16:creationId xmlns:a16="http://schemas.microsoft.com/office/drawing/2014/main" id="{FC627F6C-1104-4012-B3D2-5D341423FB2E}"/>
              </a:ext>
            </a:extLst>
          </p:cNvPr>
          <p:cNvSpPr>
            <a:spLocks noGrp="1"/>
          </p:cNvSpPr>
          <p:nvPr>
            <p:ph type="ftr" sz="quarter" idx="2"/>
          </p:nvPr>
        </p:nvSpPr>
        <p:spPr>
          <a:xfrm>
            <a:off x="1" y="6743619"/>
            <a:ext cx="4435304" cy="355681"/>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CD00C5EE-04EB-4B55-8158-D71820FB3DB2}"/>
              </a:ext>
            </a:extLst>
          </p:cNvPr>
          <p:cNvSpPr>
            <a:spLocks noGrp="1"/>
          </p:cNvSpPr>
          <p:nvPr>
            <p:ph type="sldNum" sz="quarter" idx="3"/>
          </p:nvPr>
        </p:nvSpPr>
        <p:spPr>
          <a:xfrm>
            <a:off x="5797022" y="6743619"/>
            <a:ext cx="4435304" cy="355681"/>
          </a:xfrm>
          <a:prstGeom prst="rect">
            <a:avLst/>
          </a:prstGeom>
        </p:spPr>
        <p:txBody>
          <a:bodyPr vert="horz" lIns="91440" tIns="45720" rIns="91440" bIns="45720" rtlCol="0" anchor="b"/>
          <a:lstStyle>
            <a:lvl1pPr algn="r">
              <a:defRPr sz="1200"/>
            </a:lvl1pPr>
          </a:lstStyle>
          <a:p>
            <a:fld id="{23C165E5-C64A-4B5D-8F8D-EF6C73BB6EBA}" type="slidenum">
              <a:rPr lang="en-GB" smtClean="0"/>
              <a:t>‹#›</a:t>
            </a:fld>
            <a:endParaRPr lang="en-GB"/>
          </a:p>
        </p:txBody>
      </p:sp>
    </p:spTree>
    <p:extLst>
      <p:ext uri="{BB962C8B-B14F-4D97-AF65-F5344CB8AC3E}">
        <p14:creationId xmlns:p14="http://schemas.microsoft.com/office/powerpoint/2010/main" val="2492753999"/>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434998" cy="356198"/>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idx="1"/>
          </p:nvPr>
        </p:nvSpPr>
        <p:spPr>
          <a:xfrm>
            <a:off x="5797247" y="0"/>
            <a:ext cx="4434998" cy="356198"/>
          </a:xfrm>
          <a:prstGeom prst="rect">
            <a:avLst/>
          </a:prstGeom>
        </p:spPr>
        <p:txBody>
          <a:bodyPr vert="horz" lIns="99048" tIns="49524" rIns="99048" bIns="49524" rtlCol="0"/>
          <a:lstStyle>
            <a:lvl1pPr algn="r">
              <a:defRPr sz="1300"/>
            </a:lvl1pPr>
          </a:lstStyle>
          <a:p>
            <a:r>
              <a:rPr lang="en-GB"/>
              <a:t>EPIB5042M Modelling Prediction &amp; Causality</a:t>
            </a:r>
          </a:p>
        </p:txBody>
      </p:sp>
      <p:sp>
        <p:nvSpPr>
          <p:cNvPr id="4" name="Slide Image Placeholder 3"/>
          <p:cNvSpPr>
            <a:spLocks noGrp="1" noRot="1" noChangeAspect="1"/>
          </p:cNvSpPr>
          <p:nvPr>
            <p:ph type="sldImg" idx="2"/>
          </p:nvPr>
        </p:nvSpPr>
        <p:spPr>
          <a:xfrm>
            <a:off x="2987675" y="887413"/>
            <a:ext cx="4259263" cy="2395537"/>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1023462" y="3416538"/>
            <a:ext cx="8187690" cy="2795349"/>
          </a:xfrm>
          <a:prstGeom prst="rect">
            <a:avLst/>
          </a:prstGeom>
        </p:spPr>
        <p:txBody>
          <a:bodyPr vert="horz" lIns="99048" tIns="49524" rIns="99048" bIns="4952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743104"/>
            <a:ext cx="4434998" cy="35619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5797247" y="6743104"/>
            <a:ext cx="4434998" cy="356197"/>
          </a:xfrm>
          <a:prstGeom prst="rect">
            <a:avLst/>
          </a:prstGeom>
        </p:spPr>
        <p:txBody>
          <a:bodyPr vert="horz" lIns="99048" tIns="49524" rIns="99048" bIns="49524" rtlCol="0" anchor="b"/>
          <a:lstStyle>
            <a:lvl1pPr algn="r">
              <a:defRPr sz="1300"/>
            </a:lvl1pPr>
          </a:lstStyle>
          <a:p>
            <a:fld id="{F039717D-3379-4A88-8CE6-96222A32F270}" type="slidenum">
              <a:rPr lang="en-GB" smtClean="0"/>
              <a:t>‹#›</a:t>
            </a:fld>
            <a:endParaRPr lang="en-GB"/>
          </a:p>
        </p:txBody>
      </p:sp>
    </p:spTree>
    <p:extLst>
      <p:ext uri="{BB962C8B-B14F-4D97-AF65-F5344CB8AC3E}">
        <p14:creationId xmlns:p14="http://schemas.microsoft.com/office/powerpoint/2010/main" val="1392475710"/>
      </p:ext>
    </p:extLst>
  </p:cSld>
  <p:clrMap bg1="lt1" tx1="dk1" bg2="lt2" tx2="dk2" accent1="accent1" accent2="accent2" accent3="accent3" accent4="accent4" accent5="accent5" accent6="accent6" hlink="hlink" folHlink="folHlink"/>
  <p:hf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dirty="0">
                <a:effectLst/>
                <a:latin typeface="Calibri" panose="020F0502020204030204" pitchFamily="34" charset="0"/>
                <a:ea typeface="DengXian" panose="02010600030101010101" pitchFamily="2" charset="-122"/>
                <a:cs typeface="Arial" panose="020B0604020202020204" pitchFamily="34" charset="0"/>
              </a:rPr>
              <a:t>The brief was to present on my past research in a form that allows an evaluation of my suitability for the post. </a:t>
            </a:r>
          </a:p>
          <a:p>
            <a:pPr>
              <a:lnSpc>
                <a:spcPct val="107000"/>
              </a:lnSpc>
              <a:spcAft>
                <a:spcPts val="800"/>
              </a:spcAft>
            </a:pPr>
            <a:r>
              <a:rPr lang="en-GB" sz="1800" dirty="0">
                <a:effectLst/>
                <a:latin typeface="Calibri" panose="020F0502020204030204" pitchFamily="34" charset="0"/>
                <a:ea typeface="DengXian" panose="02010600030101010101" pitchFamily="2" charset="-122"/>
                <a:cs typeface="Arial" panose="020B0604020202020204" pitchFamily="34" charset="0"/>
              </a:rPr>
              <a:t>My approach to addressing the brief was to ask the question “What does this project need?”. If I could answer that, then I could map what I can offer to what is needed.</a:t>
            </a:r>
          </a:p>
          <a:p>
            <a:pPr>
              <a:lnSpc>
                <a:spcPct val="107000"/>
              </a:lnSpc>
              <a:spcAft>
                <a:spcPts val="800"/>
              </a:spcAft>
            </a:pPr>
            <a:r>
              <a:rPr lang="en-GB" sz="1800" dirty="0">
                <a:effectLst/>
                <a:latin typeface="Calibri" panose="020F0502020204030204" pitchFamily="34" charset="0"/>
                <a:ea typeface="DengXian" panose="02010600030101010101" pitchFamily="2" charset="-122"/>
                <a:cs typeface="Arial" panose="020B0604020202020204" pitchFamily="34" charset="0"/>
              </a:rPr>
              <a:t>To be clear, I’m not so arrogant as to think I know exactly what this project needs. Instead, what I have is my understanding having reviewed the job description, the NERC project description, and done some reading of the recent publications by members of the team.</a:t>
            </a:r>
          </a:p>
          <a:p>
            <a:pPr>
              <a:lnSpc>
                <a:spcPct val="107000"/>
              </a:lnSpc>
              <a:spcAft>
                <a:spcPts val="800"/>
              </a:spcAft>
            </a:pPr>
            <a:r>
              <a:rPr lang="en-GB" sz="1800" dirty="0">
                <a:effectLst/>
                <a:latin typeface="Calibri" panose="020F0502020204030204" pitchFamily="34" charset="0"/>
                <a:ea typeface="DengXian" panose="02010600030101010101" pitchFamily="2" charset="-122"/>
                <a:cs typeface="Arial" panose="020B0604020202020204" pitchFamily="34" charset="0"/>
              </a:rPr>
              <a:t>Ideally, what the project needs is someone who already knows exactly how to minimise the uncertainty in aerosol radiative forcing, in a practical way. Failing that, I propose that the project needs the following:</a:t>
            </a:r>
          </a:p>
          <a:p>
            <a:endParaRPr lang="en-GB" dirty="0"/>
          </a:p>
        </p:txBody>
      </p:sp>
      <p:sp>
        <p:nvSpPr>
          <p:cNvPr id="4" name="Date Placeholder 3"/>
          <p:cNvSpPr>
            <a:spLocks noGrp="1"/>
          </p:cNvSpPr>
          <p:nvPr>
            <p:ph type="dt" idx="1"/>
          </p:nvPr>
        </p:nvSpPr>
        <p:spPr/>
        <p:txBody>
          <a:bodyPr/>
          <a:lstStyle/>
          <a:p>
            <a:r>
              <a:rPr lang="en-GB"/>
              <a:t>EPIB5042M Modelling Prediction &amp; Causality</a:t>
            </a:r>
          </a:p>
        </p:txBody>
      </p:sp>
    </p:spTree>
    <p:extLst>
      <p:ext uri="{BB962C8B-B14F-4D97-AF65-F5344CB8AC3E}">
        <p14:creationId xmlns:p14="http://schemas.microsoft.com/office/powerpoint/2010/main" val="588331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dirty="0">
                <a:effectLst/>
                <a:latin typeface="Calibri" panose="020F0502020204030204" pitchFamily="34" charset="0"/>
                <a:ea typeface="DengXian" panose="02010600030101010101" pitchFamily="2" charset="-122"/>
                <a:cs typeface="Arial" panose="020B0604020202020204" pitchFamily="34" charset="0"/>
              </a:rPr>
              <a:t>So, what are my credentials.</a:t>
            </a:r>
          </a:p>
          <a:p>
            <a:pPr>
              <a:lnSpc>
                <a:spcPct val="107000"/>
              </a:lnSpc>
              <a:spcAft>
                <a:spcPts val="800"/>
              </a:spcAft>
            </a:pPr>
            <a:r>
              <a:rPr lang="en-GB" sz="1800" dirty="0">
                <a:effectLst/>
                <a:latin typeface="Calibri" panose="020F0502020204030204" pitchFamily="34" charset="0"/>
                <a:ea typeface="DengXian" panose="02010600030101010101" pitchFamily="2" charset="-122"/>
                <a:cs typeface="Arial" panose="020B0604020202020204" pitchFamily="34" charset="0"/>
              </a:rPr>
              <a:t>Well firstly, I am a student of statistics. I live in the that world and statistics – particularly inferential statistics – is all about uncertainty. Before moving to Sheffield recently, I was the Chair of the Royal Statistical Society Leeds-Bradford local group. This involved hosting events for statistical colleagues and, would you believe, some of events attracted in-person attendance from as far south as Southampton and as far north as Thirsk, even though remote attendance was offered. I’ve also taught statistical methods at undergraduate and master level.</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DengXian" panose="02010600030101010101" pitchFamily="2" charset="-122"/>
                <a:cs typeface="Arial" panose="020B0604020202020204" pitchFamily="34" charset="0"/>
              </a:rPr>
              <a:t>But all I’ve said so far is just to say that I am very much part of the world that deals with uncertainty. But the brief for this presentation was about my prior work. It is a short step from talking about quantifying uncertainty to using such quantifications to improve understanding and inform decision making. That’s where sensitivity analyses come in.</a:t>
            </a:r>
          </a:p>
          <a:p>
            <a:endParaRPr lang="en-GB" dirty="0"/>
          </a:p>
        </p:txBody>
      </p:sp>
      <p:sp>
        <p:nvSpPr>
          <p:cNvPr id="4" name="Date Placeholder 3"/>
          <p:cNvSpPr>
            <a:spLocks noGrp="1"/>
          </p:cNvSpPr>
          <p:nvPr>
            <p:ph type="dt" idx="1"/>
          </p:nvPr>
        </p:nvSpPr>
        <p:spPr/>
        <p:txBody>
          <a:bodyPr/>
          <a:lstStyle/>
          <a:p>
            <a:r>
              <a:rPr lang="en-GB"/>
              <a:t>EPIB5042M Modelling Prediction &amp; Causality</a:t>
            </a:r>
          </a:p>
        </p:txBody>
      </p:sp>
    </p:spTree>
    <p:extLst>
      <p:ext uri="{BB962C8B-B14F-4D97-AF65-F5344CB8AC3E}">
        <p14:creationId xmlns:p14="http://schemas.microsoft.com/office/powerpoint/2010/main" val="902651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DengXian" panose="02010600030101010101" pitchFamily="2" charset="-122"/>
                <a:cs typeface="Arial" panose="020B0604020202020204" pitchFamily="34" charset="0"/>
              </a:rPr>
              <a:t>I was awarded a studentship from the EPSRC to work with English Hockey to figure out what descriptions of game play distinguish the outcome of a play: was it a goal, was it a miss, was it a corner? My output here was a set of variables: these ones distinguish goal from a miss, these ones distinguish a goal from a corner, etc. I studied how these variables performed individually, in pairs, and up to combinations of six.</a:t>
            </a:r>
          </a:p>
          <a:p>
            <a:endParaRPr lang="en-GB" dirty="0"/>
          </a:p>
        </p:txBody>
      </p:sp>
      <p:sp>
        <p:nvSpPr>
          <p:cNvPr id="4" name="Date Placeholder 3"/>
          <p:cNvSpPr>
            <a:spLocks noGrp="1"/>
          </p:cNvSpPr>
          <p:nvPr>
            <p:ph type="dt" idx="1"/>
          </p:nvPr>
        </p:nvSpPr>
        <p:spPr/>
        <p:txBody>
          <a:bodyPr/>
          <a:lstStyle/>
          <a:p>
            <a:r>
              <a:rPr lang="en-GB"/>
              <a:t>EPIB5042M Modelling Prediction &amp; Causality</a:t>
            </a:r>
          </a:p>
        </p:txBody>
      </p:sp>
    </p:spTree>
    <p:extLst>
      <p:ext uri="{BB962C8B-B14F-4D97-AF65-F5344CB8AC3E}">
        <p14:creationId xmlns:p14="http://schemas.microsoft.com/office/powerpoint/2010/main" val="1566068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DengXian" panose="02010600030101010101" pitchFamily="2" charset="-122"/>
                <a:cs typeface="Arial" panose="020B0604020202020204" pitchFamily="34" charset="0"/>
              </a:rPr>
              <a:t>An issue I had during my PhD was that the method I chose included three steps that required a subjective assessment of plots to determine thresholds. I spoke with the creator of the method, and he said that thresholds are usually quite obvious, so he didn’t worry about too much. But mine were not obvious, and I wasn’t comfortable with choosing only one path forward.</a:t>
            </a:r>
          </a:p>
          <a:p>
            <a:endParaRPr lang="en-GB" dirty="0"/>
          </a:p>
        </p:txBody>
      </p:sp>
      <p:sp>
        <p:nvSpPr>
          <p:cNvPr id="4" name="Date Placeholder 3"/>
          <p:cNvSpPr>
            <a:spLocks noGrp="1"/>
          </p:cNvSpPr>
          <p:nvPr>
            <p:ph type="dt" idx="1"/>
          </p:nvPr>
        </p:nvSpPr>
        <p:spPr/>
        <p:txBody>
          <a:bodyPr/>
          <a:lstStyle/>
          <a:p>
            <a:r>
              <a:rPr lang="en-GB"/>
              <a:t>EPIB5042M Modelling Prediction &amp; Causality</a:t>
            </a:r>
          </a:p>
        </p:txBody>
      </p:sp>
    </p:spTree>
    <p:extLst>
      <p:ext uri="{BB962C8B-B14F-4D97-AF65-F5344CB8AC3E}">
        <p14:creationId xmlns:p14="http://schemas.microsoft.com/office/powerpoint/2010/main" val="321312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DengXian" panose="02010600030101010101" pitchFamily="2" charset="-122"/>
                <a:cs typeface="Arial" panose="020B0604020202020204" pitchFamily="34" charset="0"/>
              </a:rPr>
              <a:t>The ramification was that I had 270 different paths that I could have taken, each resulting in a its own set of variables. A simple quantification of uncertainty would be to provide the count of unique variables across all sets, and the count of unique combinations of variables across all set.</a:t>
            </a:r>
          </a:p>
          <a:p>
            <a:endParaRPr lang="en-GB" dirty="0"/>
          </a:p>
        </p:txBody>
      </p:sp>
      <p:sp>
        <p:nvSpPr>
          <p:cNvPr id="4" name="Date Placeholder 3"/>
          <p:cNvSpPr>
            <a:spLocks noGrp="1"/>
          </p:cNvSpPr>
          <p:nvPr>
            <p:ph type="dt" idx="1"/>
          </p:nvPr>
        </p:nvSpPr>
        <p:spPr/>
        <p:txBody>
          <a:bodyPr/>
          <a:lstStyle/>
          <a:p>
            <a:r>
              <a:rPr lang="en-GB"/>
              <a:t>EPIB5042M Modelling Prediction &amp; Causality</a:t>
            </a:r>
          </a:p>
        </p:txBody>
      </p:sp>
    </p:spTree>
    <p:extLst>
      <p:ext uri="{BB962C8B-B14F-4D97-AF65-F5344CB8AC3E}">
        <p14:creationId xmlns:p14="http://schemas.microsoft.com/office/powerpoint/2010/main" val="2751466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rtl="0">
              <a:lnSpc>
                <a:spcPct val="107000"/>
              </a:lnSpc>
              <a:spcAft>
                <a:spcPts val="800"/>
              </a:spcAft>
              <a:buFont typeface="Courier New" panose="02070309020205020404" pitchFamily="49" charset="0"/>
              <a:buNone/>
            </a:pPr>
            <a:r>
              <a:rPr lang="en-GB" sz="1100" dirty="0">
                <a:effectLst/>
                <a:latin typeface="Calibri" panose="020F0502020204030204" pitchFamily="34" charset="0"/>
                <a:ea typeface="DengXian" panose="02010600030101010101" pitchFamily="2" charset="-122"/>
                <a:cs typeface="Arial" panose="020B0604020202020204" pitchFamily="34" charset="0"/>
              </a:rPr>
              <a:t>For example, comparing outcomes 1 and 2, we see that there were five variables that appeared in all model runs; they always showed up. And this is compared to the 36 variables that appeared at least once in all model runs.</a:t>
            </a:r>
          </a:p>
          <a:p>
            <a:pPr marL="457200" lvl="1" indent="0" rtl="0">
              <a:lnSpc>
                <a:spcPct val="107000"/>
              </a:lnSpc>
              <a:spcAft>
                <a:spcPts val="800"/>
              </a:spcAft>
              <a:buFont typeface="Courier New" panose="02070309020205020404" pitchFamily="49" charset="0"/>
              <a:buNone/>
            </a:pPr>
            <a:endParaRPr lang="en-GB" sz="1100" dirty="0">
              <a:effectLst/>
              <a:latin typeface="Calibri" panose="020F0502020204030204" pitchFamily="34" charset="0"/>
              <a:ea typeface="DengXian" panose="02010600030101010101" pitchFamily="2" charset="-122"/>
              <a:cs typeface="Arial" panose="020B0604020202020204" pitchFamily="34" charset="0"/>
            </a:endParaRPr>
          </a:p>
          <a:p>
            <a:r>
              <a:rPr lang="en-GB" sz="1100" dirty="0">
                <a:effectLst/>
                <a:latin typeface="Calibri" panose="020F0502020204030204" pitchFamily="34" charset="0"/>
                <a:ea typeface="DengXian" panose="02010600030101010101" pitchFamily="2" charset="-122"/>
                <a:cs typeface="Arial" panose="020B0604020202020204" pitchFamily="34" charset="0"/>
              </a:rPr>
              <a:t>So, what we are saying is that there were five variables whose strong performances were robust – or insensitive – to the subjective decisions in the workflow. And of the more-than-3,600 initial variables, 36 were sensitive to the workflow. Just for completeness, we can also say that the poor performances of the remaining 3,600ish variables were also robust – or insensitive – to the subjective decisions in the workflow</a:t>
            </a:r>
            <a:endParaRPr lang="en-GB" dirty="0"/>
          </a:p>
        </p:txBody>
      </p:sp>
      <p:sp>
        <p:nvSpPr>
          <p:cNvPr id="4" name="Date Placeholder 3"/>
          <p:cNvSpPr>
            <a:spLocks noGrp="1"/>
          </p:cNvSpPr>
          <p:nvPr>
            <p:ph type="dt" idx="1"/>
          </p:nvPr>
        </p:nvSpPr>
        <p:spPr/>
        <p:txBody>
          <a:bodyPr/>
          <a:lstStyle/>
          <a:p>
            <a:r>
              <a:rPr lang="en-GB"/>
              <a:t>EPIB5042M Modelling Prediction &amp; Causality</a:t>
            </a:r>
          </a:p>
        </p:txBody>
      </p:sp>
    </p:spTree>
    <p:extLst>
      <p:ext uri="{BB962C8B-B14F-4D97-AF65-F5344CB8AC3E}">
        <p14:creationId xmlns:p14="http://schemas.microsoft.com/office/powerpoint/2010/main" val="4271116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r>
              <a:rPr lang="en-GB"/>
              <a:t>EPIB5042M Modelling Prediction &amp; Causality</a:t>
            </a:r>
          </a:p>
        </p:txBody>
      </p:sp>
    </p:spTree>
    <p:extLst>
      <p:ext uri="{BB962C8B-B14F-4D97-AF65-F5344CB8AC3E}">
        <p14:creationId xmlns:p14="http://schemas.microsoft.com/office/powerpoint/2010/main" val="305283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dirty="0">
                <a:effectLst/>
                <a:latin typeface="Calibri" panose="020F0502020204030204" pitchFamily="34" charset="0"/>
                <a:ea typeface="DengXian" panose="02010600030101010101" pitchFamily="2" charset="-122"/>
                <a:cs typeface="Arial" panose="020B0604020202020204" pitchFamily="34" charset="0"/>
              </a:rPr>
              <a:t>Why is high-quality communication important for this project? I propose that it is important for three main reasons:</a:t>
            </a:r>
          </a:p>
          <a:p>
            <a:pPr marL="342900" lvl="0" indent="-342900">
              <a:lnSpc>
                <a:spcPct val="107000"/>
              </a:lnSpc>
              <a:buFont typeface="+mj-lt"/>
              <a:buAutoNum type="arabicPeriod"/>
            </a:pPr>
            <a:r>
              <a:rPr lang="en-GB" sz="1800" dirty="0">
                <a:effectLst/>
                <a:latin typeface="Calibri" panose="020F0502020204030204" pitchFamily="34" charset="0"/>
                <a:ea typeface="DengXian" panose="02010600030101010101" pitchFamily="2" charset="-122"/>
                <a:cs typeface="Arial" panose="020B0604020202020204" pitchFamily="34" charset="0"/>
              </a:rPr>
              <a:t>The complexity of the underlying phenomena.</a:t>
            </a:r>
          </a:p>
          <a:p>
            <a:pPr marL="342900" lvl="0" indent="-342900">
              <a:lnSpc>
                <a:spcPct val="107000"/>
              </a:lnSpc>
              <a:buFont typeface="+mj-lt"/>
              <a:buAutoNum type="arabicPeriod"/>
            </a:pPr>
            <a:r>
              <a:rPr lang="en-GB" sz="1800" dirty="0">
                <a:effectLst/>
                <a:latin typeface="Calibri" panose="020F0502020204030204" pitchFamily="34" charset="0"/>
                <a:ea typeface="DengXian" panose="02010600030101010101" pitchFamily="2" charset="-122"/>
                <a:cs typeface="Arial" panose="020B0604020202020204" pitchFamily="34" charset="0"/>
              </a:rPr>
              <a:t>The complicatedness of the methods we are using.</a:t>
            </a:r>
          </a:p>
          <a:p>
            <a:pPr marL="342900" lvl="0" indent="-342900">
              <a:lnSpc>
                <a:spcPct val="107000"/>
              </a:lnSpc>
              <a:spcAft>
                <a:spcPts val="800"/>
              </a:spcAft>
              <a:buFont typeface="+mj-lt"/>
              <a:buAutoNum type="arabicPeriod"/>
            </a:pPr>
            <a:r>
              <a:rPr lang="en-GB" sz="1800" dirty="0">
                <a:effectLst/>
                <a:latin typeface="Calibri" panose="020F0502020204030204" pitchFamily="34" charset="0"/>
                <a:ea typeface="DengXian" panose="02010600030101010101" pitchFamily="2" charset="-122"/>
                <a:cs typeface="Arial" panose="020B0604020202020204" pitchFamily="34" charset="0"/>
              </a:rPr>
              <a:t>The multi-disciplinarity of the team required to address the problem.</a:t>
            </a:r>
          </a:p>
          <a:p>
            <a:pPr>
              <a:lnSpc>
                <a:spcPct val="107000"/>
              </a:lnSpc>
              <a:spcAft>
                <a:spcPts val="800"/>
              </a:spcAft>
            </a:pPr>
            <a:r>
              <a:rPr lang="en-GB" sz="1800" dirty="0">
                <a:effectLst/>
                <a:latin typeface="Calibri" panose="020F0502020204030204" pitchFamily="34" charset="0"/>
                <a:ea typeface="DengXian" panose="02010600030101010101" pitchFamily="2" charset="-122"/>
                <a:cs typeface="Arial" panose="020B0604020202020204" pitchFamily="34" charset="0"/>
              </a:rPr>
              <a:t>Each of these present many opportunities for error in our communication. There is a difference between being busy and being productive, and that difference is much easier to spot when we are dealing with something simple. So, if we want to be productive on this project, the successful candidate needs to be a good communicator.</a:t>
            </a:r>
          </a:p>
          <a:p>
            <a:endParaRPr lang="en-GB" dirty="0"/>
          </a:p>
          <a:p>
            <a:r>
              <a:rPr lang="en-GB" dirty="0"/>
              <a:t>Evidence of my high-quality communication include…</a:t>
            </a:r>
          </a:p>
        </p:txBody>
      </p:sp>
      <p:sp>
        <p:nvSpPr>
          <p:cNvPr id="4" name="Date Placeholder 3"/>
          <p:cNvSpPr>
            <a:spLocks noGrp="1"/>
          </p:cNvSpPr>
          <p:nvPr>
            <p:ph type="dt" idx="1"/>
          </p:nvPr>
        </p:nvSpPr>
        <p:spPr/>
        <p:txBody>
          <a:bodyPr/>
          <a:lstStyle/>
          <a:p>
            <a:r>
              <a:rPr lang="en-GB"/>
              <a:t>EPIB5042M Modelling Prediction &amp; Causality</a:t>
            </a:r>
          </a:p>
        </p:txBody>
      </p:sp>
    </p:spTree>
    <p:extLst>
      <p:ext uri="{BB962C8B-B14F-4D97-AF65-F5344CB8AC3E}">
        <p14:creationId xmlns:p14="http://schemas.microsoft.com/office/powerpoint/2010/main" val="34832533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a:p>
            <a:r>
              <a:rPr lang="en-GB" dirty="0"/>
              <a:t>NOTE:</a:t>
            </a:r>
            <a:br>
              <a:rPr lang="en-GB" dirty="0"/>
            </a:br>
            <a:r>
              <a:rPr lang="en-GB" dirty="0"/>
              <a:t>The broadcast media appearances were all about the same topic: the physics of gymnastics. What I want to highlight is that I kept getting asked back to present, which suggests that I did a good job the previous times.</a:t>
            </a:r>
          </a:p>
        </p:txBody>
      </p:sp>
      <p:sp>
        <p:nvSpPr>
          <p:cNvPr id="4" name="Date Placeholder 3"/>
          <p:cNvSpPr>
            <a:spLocks noGrp="1"/>
          </p:cNvSpPr>
          <p:nvPr>
            <p:ph type="dt" idx="1"/>
          </p:nvPr>
        </p:nvSpPr>
        <p:spPr/>
        <p:txBody>
          <a:bodyPr/>
          <a:lstStyle/>
          <a:p>
            <a:r>
              <a:rPr lang="en-GB"/>
              <a:t>EPIB5042M Modelling Prediction &amp; Causality</a:t>
            </a:r>
          </a:p>
        </p:txBody>
      </p:sp>
    </p:spTree>
    <p:extLst>
      <p:ext uri="{BB962C8B-B14F-4D97-AF65-F5344CB8AC3E}">
        <p14:creationId xmlns:p14="http://schemas.microsoft.com/office/powerpoint/2010/main" val="831552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a:t>
            </a:r>
          </a:p>
          <a:p>
            <a:r>
              <a:rPr lang="en-GB" dirty="0"/>
              <a:t>I’m not saying the ideal candidate needs to be a science communicator.</a:t>
            </a:r>
            <a:br>
              <a:rPr lang="en-GB" dirty="0"/>
            </a:br>
            <a:r>
              <a:rPr lang="en-GB" dirty="0"/>
              <a:t>When bridging the gap between experts in different domains, it can be helpful to consider each other as laypeople with respect to the other person’s expertise.</a:t>
            </a:r>
          </a:p>
          <a:p>
            <a:endParaRPr lang="en-GB" dirty="0"/>
          </a:p>
          <a:p>
            <a:r>
              <a:rPr lang="en-GB" dirty="0"/>
              <a:t>I just mentioned the idea of bridging the gap between experts in different domains, which is useful because the next thing that I think the ideal candidate needs is to be competent across domains.</a:t>
            </a:r>
          </a:p>
        </p:txBody>
      </p:sp>
      <p:sp>
        <p:nvSpPr>
          <p:cNvPr id="4" name="Date Placeholder 3"/>
          <p:cNvSpPr>
            <a:spLocks noGrp="1"/>
          </p:cNvSpPr>
          <p:nvPr>
            <p:ph type="dt" idx="1"/>
          </p:nvPr>
        </p:nvSpPr>
        <p:spPr/>
        <p:txBody>
          <a:bodyPr/>
          <a:lstStyle/>
          <a:p>
            <a:r>
              <a:rPr lang="en-GB"/>
              <a:t>EPIB5042M Modelling Prediction &amp; Causality</a:t>
            </a:r>
          </a:p>
        </p:txBody>
      </p:sp>
    </p:spTree>
    <p:extLst>
      <p:ext uri="{BB962C8B-B14F-4D97-AF65-F5344CB8AC3E}">
        <p14:creationId xmlns:p14="http://schemas.microsoft.com/office/powerpoint/2010/main" val="21602069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r>
              <a:rPr lang="en-GB"/>
              <a:t>EPIB5042M Modelling Prediction &amp; Causality</a:t>
            </a:r>
          </a:p>
        </p:txBody>
      </p:sp>
    </p:spTree>
    <p:extLst>
      <p:ext uri="{BB962C8B-B14F-4D97-AF65-F5344CB8AC3E}">
        <p14:creationId xmlns:p14="http://schemas.microsoft.com/office/powerpoint/2010/main" val="3942657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effectLst/>
                <a:latin typeface="Calibri" panose="020F0502020204030204" pitchFamily="34" charset="0"/>
                <a:ea typeface="DengXian" panose="02010600030101010101" pitchFamily="2" charset="-122"/>
                <a:cs typeface="Arial" panose="020B0604020202020204" pitchFamily="34" charset="0"/>
              </a:rPr>
              <a:t>This is an obvious one so I won’t spend much time on it. The project clearly requires an autonomous researcher of sufficient quality who can work under their own steam. </a:t>
            </a:r>
            <a:endParaRPr lang="en-GB" dirty="0"/>
          </a:p>
        </p:txBody>
      </p:sp>
      <p:sp>
        <p:nvSpPr>
          <p:cNvPr id="4" name="Date Placeholder 3"/>
          <p:cNvSpPr>
            <a:spLocks noGrp="1"/>
          </p:cNvSpPr>
          <p:nvPr>
            <p:ph type="dt" idx="1"/>
          </p:nvPr>
        </p:nvSpPr>
        <p:spPr/>
        <p:txBody>
          <a:bodyPr/>
          <a:lstStyle/>
          <a:p>
            <a:r>
              <a:rPr lang="en-GB"/>
              <a:t>EPIB5042M Modelling Prediction &amp; Causality</a:t>
            </a:r>
          </a:p>
        </p:txBody>
      </p:sp>
    </p:spTree>
    <p:extLst>
      <p:ext uri="{BB962C8B-B14F-4D97-AF65-F5344CB8AC3E}">
        <p14:creationId xmlns:p14="http://schemas.microsoft.com/office/powerpoint/2010/main" val="17674180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dirty="0">
                <a:effectLst/>
                <a:latin typeface="Calibri" panose="020F0502020204030204" pitchFamily="34" charset="0"/>
                <a:ea typeface="DengXian" panose="02010600030101010101" pitchFamily="2" charset="-122"/>
                <a:cs typeface="Arial" panose="020B0604020202020204" pitchFamily="34" charset="0"/>
              </a:rPr>
              <a:t>I hope reason </a:t>
            </a:r>
            <a:r>
              <a:rPr lang="en-GB" sz="1800" i="1" dirty="0">
                <a:effectLst/>
                <a:latin typeface="Calibri" panose="020F0502020204030204" pitchFamily="34" charset="0"/>
                <a:ea typeface="DengXian" panose="02010600030101010101" pitchFamily="2" charset="-122"/>
                <a:cs typeface="Arial" panose="020B0604020202020204" pitchFamily="34" charset="0"/>
              </a:rPr>
              <a:t>why</a:t>
            </a:r>
            <a:r>
              <a:rPr lang="en-GB" sz="1800" dirty="0">
                <a:effectLst/>
                <a:latin typeface="Calibri" panose="020F0502020204030204" pitchFamily="34" charset="0"/>
                <a:ea typeface="DengXian" panose="02010600030101010101" pitchFamily="2" charset="-122"/>
                <a:cs typeface="Arial" panose="020B0604020202020204" pitchFamily="34" charset="0"/>
              </a:rPr>
              <a:t> this is important naturally follows from what I’ve said so far: we are dealing with complex phenomena, with complicated topics, as a multi-disciplinary team. It would help if all members of the team could work across their expertise rather than just throwing their spice in the mix leaving someone else to integrate everything.</a:t>
            </a:r>
            <a:endParaRPr lang="en-GB" dirty="0"/>
          </a:p>
        </p:txBody>
      </p:sp>
      <p:sp>
        <p:nvSpPr>
          <p:cNvPr id="4" name="Date Placeholder 3"/>
          <p:cNvSpPr>
            <a:spLocks noGrp="1"/>
          </p:cNvSpPr>
          <p:nvPr>
            <p:ph type="dt" idx="1"/>
          </p:nvPr>
        </p:nvSpPr>
        <p:spPr/>
        <p:txBody>
          <a:bodyPr/>
          <a:lstStyle/>
          <a:p>
            <a:r>
              <a:rPr lang="en-GB"/>
              <a:t>EPIB5042M Modelling Prediction &amp; Causality</a:t>
            </a:r>
          </a:p>
        </p:txBody>
      </p:sp>
    </p:spTree>
    <p:extLst>
      <p:ext uri="{BB962C8B-B14F-4D97-AF65-F5344CB8AC3E}">
        <p14:creationId xmlns:p14="http://schemas.microsoft.com/office/powerpoint/2010/main" val="14826516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dirty="0">
                <a:effectLst/>
                <a:latin typeface="Calibri" panose="020F0502020204030204" pitchFamily="34" charset="0"/>
                <a:ea typeface="DengXian" panose="02010600030101010101" pitchFamily="2" charset="-122"/>
                <a:cs typeface="Arial" panose="020B0604020202020204" pitchFamily="34" charset="0"/>
              </a:rPr>
              <a:t>I would break this one down into someone who can:</a:t>
            </a:r>
          </a:p>
          <a:p>
            <a:pPr marL="342900" lvl="0" indent="-342900">
              <a:lnSpc>
                <a:spcPct val="107000"/>
              </a:lnSpc>
              <a:buFont typeface="+mj-lt"/>
              <a:buAutoNum type="arabicPeriod"/>
            </a:pPr>
            <a:r>
              <a:rPr lang="en-GB" sz="1800" dirty="0">
                <a:effectLst/>
                <a:latin typeface="Calibri" panose="020F0502020204030204" pitchFamily="34" charset="0"/>
                <a:ea typeface="DengXian" panose="02010600030101010101" pitchFamily="2" charset="-122"/>
                <a:cs typeface="Arial" panose="020B0604020202020204" pitchFamily="34" charset="0"/>
              </a:rPr>
              <a:t>Abstract and focus appropriately,</a:t>
            </a:r>
          </a:p>
          <a:p>
            <a:pPr marL="342900" lvl="0" indent="-342900">
              <a:lnSpc>
                <a:spcPct val="107000"/>
              </a:lnSpc>
              <a:buFont typeface="+mj-lt"/>
              <a:buAutoNum type="arabicPeriod"/>
            </a:pPr>
            <a:r>
              <a:rPr lang="en-GB" sz="1800" dirty="0">
                <a:effectLst/>
                <a:latin typeface="Calibri" panose="020F0502020204030204" pitchFamily="34" charset="0"/>
                <a:ea typeface="DengXian" panose="02010600030101010101" pitchFamily="2" charset="-122"/>
                <a:cs typeface="Arial" panose="020B0604020202020204" pitchFamily="34" charset="0"/>
              </a:rPr>
              <a:t>Communicate effectively, and </a:t>
            </a:r>
          </a:p>
          <a:p>
            <a:pPr marL="342900" lvl="0" indent="-342900">
              <a:lnSpc>
                <a:spcPct val="107000"/>
              </a:lnSpc>
              <a:spcAft>
                <a:spcPts val="800"/>
              </a:spcAft>
              <a:buFont typeface="+mj-lt"/>
              <a:buAutoNum type="arabicPeriod"/>
            </a:pPr>
            <a:r>
              <a:rPr lang="en-GB" sz="1800" dirty="0">
                <a:effectLst/>
                <a:latin typeface="Calibri" panose="020F0502020204030204" pitchFamily="34" charset="0"/>
                <a:ea typeface="DengXian" panose="02010600030101010101" pitchFamily="2" charset="-122"/>
                <a:cs typeface="Arial" panose="020B0604020202020204" pitchFamily="34" charset="0"/>
              </a:rPr>
              <a:t>Learn quickly.</a:t>
            </a:r>
          </a:p>
          <a:p>
            <a:pPr marL="342900" lvl="0" indent="-342900">
              <a:lnSpc>
                <a:spcPct val="107000"/>
              </a:lnSpc>
              <a:spcAft>
                <a:spcPts val="800"/>
              </a:spcAft>
              <a:buFont typeface="+mj-lt"/>
              <a:buAutoNum type="arabicPeriod"/>
            </a:pPr>
            <a:endParaRPr lang="en-GB" sz="1800" dirty="0">
              <a:effectLst/>
              <a:latin typeface="Calibri" panose="020F0502020204030204" pitchFamily="34" charset="0"/>
              <a:ea typeface="DengXian" panose="02010600030101010101" pitchFamily="2" charset="-122"/>
              <a:cs typeface="Arial" panose="020B0604020202020204" pitchFamily="34" charset="0"/>
            </a:endParaRPr>
          </a:p>
          <a:p>
            <a:pPr marL="0" lvl="0" indent="0">
              <a:lnSpc>
                <a:spcPct val="107000"/>
              </a:lnSpc>
              <a:spcAft>
                <a:spcPts val="800"/>
              </a:spcAft>
              <a:buFont typeface="+mj-lt"/>
              <a:buNone/>
            </a:pPr>
            <a:r>
              <a:rPr lang="en-GB" sz="1800" dirty="0">
                <a:effectLst/>
                <a:latin typeface="Calibri" panose="020F0502020204030204" pitchFamily="34" charset="0"/>
                <a:ea typeface="DengXian" panose="02010600030101010101" pitchFamily="2" charset="-122"/>
                <a:cs typeface="Arial" panose="020B0604020202020204" pitchFamily="34" charset="0"/>
              </a:rPr>
              <a:t>I already spoke about communication. With respect to appropriate abstraction and focus…</a:t>
            </a:r>
          </a:p>
          <a:p>
            <a:endParaRPr lang="en-GB" dirty="0"/>
          </a:p>
        </p:txBody>
      </p:sp>
      <p:sp>
        <p:nvSpPr>
          <p:cNvPr id="4" name="Date Placeholder 3"/>
          <p:cNvSpPr>
            <a:spLocks noGrp="1"/>
          </p:cNvSpPr>
          <p:nvPr>
            <p:ph type="dt" idx="1"/>
          </p:nvPr>
        </p:nvSpPr>
        <p:spPr/>
        <p:txBody>
          <a:bodyPr/>
          <a:lstStyle/>
          <a:p>
            <a:r>
              <a:rPr lang="en-GB"/>
              <a:t>EPIB5042M Modelling Prediction &amp; Causality</a:t>
            </a:r>
          </a:p>
        </p:txBody>
      </p:sp>
    </p:spTree>
    <p:extLst>
      <p:ext uri="{BB962C8B-B14F-4D97-AF65-F5344CB8AC3E}">
        <p14:creationId xmlns:p14="http://schemas.microsoft.com/office/powerpoint/2010/main" val="32139615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DengXian" panose="02010600030101010101" pitchFamily="2" charset="-122"/>
                <a:cs typeface="Arial" panose="020B0604020202020204" pitchFamily="34" charset="0"/>
              </a:rPr>
              <a:t>Firstly, I’d like to highlight the breath of domains in which I’ve worked. And I want to be clear that this doesn’t represent a scatterbrain. Instead, it represents my young career pursuing the fundamentals: ontology – what is the essence of things?; epistemology – how do we come to know things?; methodology – what’s the best way to do things?; and also my built-in disposition to figuring things out. This is why I like working on mixed-methods projects and with multi-disciplinary teams. Some examples of the domains in which I’ve work are shown on the slide.</a:t>
            </a:r>
          </a:p>
          <a:p>
            <a:r>
              <a:rPr lang="en-GB" sz="1800" dirty="0">
                <a:effectLst/>
                <a:latin typeface="Calibri" panose="020F0502020204030204" pitchFamily="34" charset="0"/>
                <a:ea typeface="DengXian" panose="02010600030101010101" pitchFamily="2" charset="-122"/>
                <a:cs typeface="Arial" panose="020B0604020202020204" pitchFamily="34" charset="0"/>
              </a:rPr>
              <a:t>Whether it is sport, health, statistical theory, bureaucratic regulations…it doesn’t matter. What I am good at it asking and answering </a:t>
            </a:r>
            <a:r>
              <a:rPr lang="en-GB" sz="1800" i="1" dirty="0">
                <a:effectLst/>
                <a:latin typeface="Calibri" panose="020F0502020204030204" pitchFamily="34" charset="0"/>
                <a:ea typeface="DengXian" panose="02010600030101010101" pitchFamily="2" charset="-122"/>
                <a:cs typeface="Arial" panose="020B0604020202020204" pitchFamily="34" charset="0"/>
              </a:rPr>
              <a:t>how</a:t>
            </a:r>
            <a:r>
              <a:rPr lang="en-GB" sz="1800" i="0" dirty="0">
                <a:effectLst/>
                <a:latin typeface="Calibri" panose="020F0502020204030204" pitchFamily="34" charset="0"/>
                <a:ea typeface="DengXian" panose="02010600030101010101" pitchFamily="2" charset="-122"/>
                <a:cs typeface="Arial" panose="020B0604020202020204" pitchFamily="34" charset="0"/>
              </a:rPr>
              <a:t> and </a:t>
            </a:r>
            <a:r>
              <a:rPr lang="en-GB" sz="1800" i="1" dirty="0">
                <a:effectLst/>
                <a:latin typeface="Calibri" panose="020F0502020204030204" pitchFamily="34" charset="0"/>
                <a:ea typeface="DengXian" panose="02010600030101010101" pitchFamily="2" charset="-122"/>
                <a:cs typeface="Arial" panose="020B0604020202020204" pitchFamily="34" charset="0"/>
              </a:rPr>
              <a:t>why.</a:t>
            </a:r>
            <a:endParaRPr lang="en-GB" i="1" dirty="0"/>
          </a:p>
        </p:txBody>
      </p:sp>
      <p:sp>
        <p:nvSpPr>
          <p:cNvPr id="4" name="Date Placeholder 3"/>
          <p:cNvSpPr>
            <a:spLocks noGrp="1"/>
          </p:cNvSpPr>
          <p:nvPr>
            <p:ph type="dt" idx="1"/>
          </p:nvPr>
        </p:nvSpPr>
        <p:spPr/>
        <p:txBody>
          <a:bodyPr/>
          <a:lstStyle/>
          <a:p>
            <a:r>
              <a:rPr lang="en-GB"/>
              <a:t>EPIB5042M Modelling Prediction &amp; Causality</a:t>
            </a:r>
          </a:p>
        </p:txBody>
      </p:sp>
    </p:spTree>
    <p:extLst>
      <p:ext uri="{BB962C8B-B14F-4D97-AF65-F5344CB8AC3E}">
        <p14:creationId xmlns:p14="http://schemas.microsoft.com/office/powerpoint/2010/main" val="6518929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DengXian" panose="02010600030101010101" pitchFamily="2" charset="-122"/>
                <a:cs typeface="Arial" panose="020B0604020202020204" pitchFamily="34" charset="0"/>
              </a:rPr>
              <a:t>With respect to the third trait – “learn quickly” – I offer as evidence the three explainers that I wrote and hosted on GitHub. I saw the advert for this post in mid-June and, before submission, I immersed myself in the world of Gaussian processes, Gaussian process emulators, and history matching. A good check of learning is to explain it to someone else, and that is what I attempted to do here. I don’t expect to have got everything correct, but I wanted to showcase how quickly I can develop an initial understanding and provide a report on it.</a:t>
            </a:r>
          </a:p>
          <a:p>
            <a:endParaRPr lang="en-GB" dirty="0"/>
          </a:p>
        </p:txBody>
      </p:sp>
      <p:sp>
        <p:nvSpPr>
          <p:cNvPr id="4" name="Date Placeholder 3"/>
          <p:cNvSpPr>
            <a:spLocks noGrp="1"/>
          </p:cNvSpPr>
          <p:nvPr>
            <p:ph type="dt" idx="1"/>
          </p:nvPr>
        </p:nvSpPr>
        <p:spPr/>
        <p:txBody>
          <a:bodyPr/>
          <a:lstStyle/>
          <a:p>
            <a:r>
              <a:rPr lang="en-GB"/>
              <a:t>EPIB5042M Modelling Prediction &amp; Causality</a:t>
            </a:r>
          </a:p>
        </p:txBody>
      </p:sp>
    </p:spTree>
    <p:extLst>
      <p:ext uri="{BB962C8B-B14F-4D97-AF65-F5344CB8AC3E}">
        <p14:creationId xmlns:p14="http://schemas.microsoft.com/office/powerpoint/2010/main" val="23160484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r>
              <a:rPr lang="en-GB"/>
              <a:t>EPIB5042M Modelling Prediction &amp; Causality</a:t>
            </a:r>
          </a:p>
        </p:txBody>
      </p:sp>
    </p:spTree>
    <p:extLst>
      <p:ext uri="{BB962C8B-B14F-4D97-AF65-F5344CB8AC3E}">
        <p14:creationId xmlns:p14="http://schemas.microsoft.com/office/powerpoint/2010/main" val="11841201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a:p>
            <a:pPr>
              <a:lnSpc>
                <a:spcPct val="107000"/>
              </a:lnSpc>
              <a:spcAft>
                <a:spcPts val="800"/>
              </a:spcAft>
            </a:pPr>
            <a:r>
              <a:rPr lang="en-GB" sz="1800" dirty="0">
                <a:effectLst/>
                <a:latin typeface="Calibri" panose="020F0502020204030204" pitchFamily="34" charset="0"/>
                <a:ea typeface="DengXian" panose="02010600030101010101" pitchFamily="2" charset="-122"/>
                <a:cs typeface="Arial" panose="020B0604020202020204" pitchFamily="34" charset="0"/>
              </a:rPr>
              <a:t>One example is my current work that is looking at the associations between features within patients’ electronic healthcare records and their indication of complex mental health difficulties. Long story short, I wanted to know for which range of input values would my output values lie within a permitted range. I adopted a simple simulation approach. Fortunately, I had a rationale for constraints on the inputs values, which helped to narrow my search. I then opted for a uniform spread of inputs within the constrained range. I didn’t need any fancy Latin hyper cube sampling or anything like that because my simulation was relatively trivial compare to climate models; I was just calculating various flavours of mutual information.</a:t>
            </a:r>
          </a:p>
          <a:p>
            <a:pPr>
              <a:lnSpc>
                <a:spcPct val="107000"/>
              </a:lnSpc>
              <a:spcAft>
                <a:spcPts val="800"/>
              </a:spcAft>
            </a:pPr>
            <a:r>
              <a:rPr lang="en-GB" sz="1800" dirty="0">
                <a:effectLst/>
                <a:latin typeface="Calibri" panose="020F0502020204030204" pitchFamily="34" charset="0"/>
                <a:ea typeface="DengXian" panose="02010600030101010101" pitchFamily="2" charset="-122"/>
                <a:cs typeface="Arial" panose="020B0604020202020204" pitchFamily="34" charset="0"/>
              </a:rPr>
              <a:t>So, I was looking at the associations between features within patients’ electronic healthcare records and their indication of complex mental health difficulties. I permuted possible values for the prevalence of the features and of “complex mental health difficulties”, and permuted scenarios for coincidence. So, in essence, I was checking the sensitivity to a variety of input values and a variety of relationships between input variables. The result was that I was able to define a little rule book that would help me to quickly triage the many candidate features, once I found out the true prevalence of complex mental health difficulties, and the true prevalence of the candidate features. To give my clinical colleague some agency, I simplified my results into best-, moderate-, and worst-case scenarios.</a:t>
            </a:r>
          </a:p>
          <a:p>
            <a:endParaRPr lang="en-GB" dirty="0"/>
          </a:p>
        </p:txBody>
      </p:sp>
      <p:sp>
        <p:nvSpPr>
          <p:cNvPr id="4" name="Date Placeholder 3"/>
          <p:cNvSpPr>
            <a:spLocks noGrp="1"/>
          </p:cNvSpPr>
          <p:nvPr>
            <p:ph type="dt" idx="1"/>
          </p:nvPr>
        </p:nvSpPr>
        <p:spPr/>
        <p:txBody>
          <a:bodyPr/>
          <a:lstStyle/>
          <a:p>
            <a:r>
              <a:rPr lang="en-GB"/>
              <a:t>EPIB5042M Modelling Prediction &amp; Causality</a:t>
            </a:r>
          </a:p>
        </p:txBody>
      </p:sp>
    </p:spTree>
    <p:extLst>
      <p:ext uri="{BB962C8B-B14F-4D97-AF65-F5344CB8AC3E}">
        <p14:creationId xmlns:p14="http://schemas.microsoft.com/office/powerpoint/2010/main" val="533809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100" dirty="0">
                <a:effectLst/>
                <a:latin typeface="Calibri" panose="020F0502020204030204" pitchFamily="34" charset="0"/>
                <a:ea typeface="DengXian" panose="02010600030101010101" pitchFamily="2" charset="-122"/>
                <a:cs typeface="Arial" panose="020B0604020202020204" pitchFamily="34" charset="0"/>
              </a:rPr>
              <a:t>Expectations of a grade 7 academic researcher at the University of Sheffield are shown on the slide. These are taken from current policy documents:</a:t>
            </a:r>
          </a:p>
          <a:p>
            <a:pPr marL="342900" lvl="0" indent="-342900">
              <a:lnSpc>
                <a:spcPct val="107000"/>
              </a:lnSpc>
              <a:buFont typeface="Symbol" panose="05050102010706020507" pitchFamily="18" charset="2"/>
              <a:buChar char=""/>
            </a:pPr>
            <a:r>
              <a:rPr lang="en-GB" sz="1100" dirty="0">
                <a:effectLst/>
                <a:latin typeface="Calibri" panose="020F0502020204030204" pitchFamily="34" charset="0"/>
                <a:ea typeface="DengXian" panose="02010600030101010101" pitchFamily="2" charset="-122"/>
                <a:cs typeface="Arial" panose="020B0604020202020204" pitchFamily="34" charset="0"/>
              </a:rPr>
              <a:t>Lead you own programme of research</a:t>
            </a:r>
          </a:p>
          <a:p>
            <a:pPr marL="742950" lvl="1" indent="-285750">
              <a:lnSpc>
                <a:spcPct val="107000"/>
              </a:lnSpc>
              <a:buFont typeface="Courier New" panose="02070309020205020404" pitchFamily="49" charset="0"/>
              <a:buChar char="o"/>
            </a:pPr>
            <a:r>
              <a:rPr lang="en-GB" sz="1100" dirty="0">
                <a:effectLst/>
                <a:latin typeface="Calibri" panose="020F0502020204030204" pitchFamily="34" charset="0"/>
                <a:ea typeface="DengXian" panose="02010600030101010101" pitchFamily="2" charset="-122"/>
                <a:cs typeface="Arial" panose="020B0604020202020204" pitchFamily="34" charset="0"/>
              </a:rPr>
              <a:t>OpenSAFELY</a:t>
            </a:r>
          </a:p>
          <a:p>
            <a:pPr marL="742950" lvl="1" indent="-285750">
              <a:lnSpc>
                <a:spcPct val="107000"/>
              </a:lnSpc>
              <a:buFont typeface="Courier New" panose="02070309020205020404" pitchFamily="49" charset="0"/>
              <a:buChar char="o"/>
            </a:pPr>
            <a:r>
              <a:rPr lang="en-GB" sz="1100" dirty="0">
                <a:effectLst/>
                <a:latin typeface="Calibri" panose="020F0502020204030204" pitchFamily="34" charset="0"/>
                <a:ea typeface="DengXian" panose="02010600030101010101" pitchFamily="2" charset="-122"/>
                <a:cs typeface="Arial" panose="020B0604020202020204" pitchFamily="34" charset="0"/>
              </a:rPr>
              <a:t>Regulations</a:t>
            </a:r>
          </a:p>
          <a:p>
            <a:pPr marL="342900" lvl="0" indent="-342900">
              <a:lnSpc>
                <a:spcPct val="107000"/>
              </a:lnSpc>
              <a:buFont typeface="Symbol" panose="05050102010706020507" pitchFamily="18" charset="2"/>
              <a:buChar char=""/>
            </a:pPr>
            <a:r>
              <a:rPr lang="en-GB" sz="1100" dirty="0">
                <a:effectLst/>
                <a:latin typeface="Calibri" panose="020F0502020204030204" pitchFamily="34" charset="0"/>
                <a:ea typeface="DengXian" panose="02010600030101010101" pitchFamily="2" charset="-122"/>
                <a:cs typeface="Arial" panose="020B0604020202020204" pitchFamily="34" charset="0"/>
              </a:rPr>
              <a:t>Publish</a:t>
            </a:r>
          </a:p>
          <a:p>
            <a:pPr marL="342900" lvl="0" indent="-342900">
              <a:lnSpc>
                <a:spcPct val="107000"/>
              </a:lnSpc>
              <a:buFont typeface="Symbol" panose="05050102010706020507" pitchFamily="18" charset="2"/>
              <a:buChar char=""/>
            </a:pPr>
            <a:r>
              <a:rPr lang="en-GB" sz="1100" dirty="0">
                <a:effectLst/>
                <a:latin typeface="Calibri" panose="020F0502020204030204" pitchFamily="34" charset="0"/>
                <a:ea typeface="DengXian" panose="02010600030101010101" pitchFamily="2" charset="-122"/>
                <a:cs typeface="Arial" panose="020B0604020202020204" pitchFamily="34" charset="0"/>
              </a:rPr>
              <a:t>Write grants</a:t>
            </a:r>
          </a:p>
          <a:p>
            <a:pPr marL="742950" lvl="1" indent="-285750">
              <a:lnSpc>
                <a:spcPct val="107000"/>
              </a:lnSpc>
              <a:buFont typeface="Courier New" panose="02070309020205020404" pitchFamily="49" charset="0"/>
              <a:buChar char="o"/>
            </a:pPr>
            <a:r>
              <a:rPr lang="en-GB" sz="1100" dirty="0">
                <a:effectLst/>
                <a:latin typeface="Calibri" panose="020F0502020204030204" pitchFamily="34" charset="0"/>
                <a:ea typeface="DengXian" panose="02010600030101010101" pitchFamily="2" charset="-122"/>
                <a:cs typeface="Arial" panose="020B0604020202020204" pitchFamily="34" charset="0"/>
              </a:rPr>
              <a:t>Command Centre</a:t>
            </a:r>
          </a:p>
          <a:p>
            <a:pPr marL="742950" lvl="1" indent="-285750">
              <a:lnSpc>
                <a:spcPct val="107000"/>
              </a:lnSpc>
              <a:buFont typeface="Courier New" panose="02070309020205020404" pitchFamily="49" charset="0"/>
              <a:buChar char="o"/>
            </a:pPr>
            <a:r>
              <a:rPr lang="en-GB" sz="1100" dirty="0">
                <a:effectLst/>
                <a:latin typeface="Calibri" panose="020F0502020204030204" pitchFamily="34" charset="0"/>
                <a:ea typeface="DengXian" panose="02010600030101010101" pitchFamily="2" charset="-122"/>
                <a:cs typeface="Arial" panose="020B0604020202020204" pitchFamily="34" charset="0"/>
              </a:rPr>
              <a:t>ACMI</a:t>
            </a:r>
          </a:p>
          <a:p>
            <a:pPr marL="342900" lvl="0" indent="-342900">
              <a:lnSpc>
                <a:spcPct val="107000"/>
              </a:lnSpc>
              <a:buFont typeface="Symbol" panose="05050102010706020507" pitchFamily="18" charset="2"/>
              <a:buChar char=""/>
            </a:pPr>
            <a:r>
              <a:rPr lang="en-GB" sz="1100" dirty="0">
                <a:effectLst/>
                <a:latin typeface="Calibri" panose="020F0502020204030204" pitchFamily="34" charset="0"/>
                <a:ea typeface="DengXian" panose="02010600030101010101" pitchFamily="2" charset="-122"/>
                <a:cs typeface="Arial" panose="020B0604020202020204" pitchFamily="34" charset="0"/>
              </a:rPr>
              <a:t>Teach</a:t>
            </a:r>
          </a:p>
          <a:p>
            <a:pPr marL="742950" lvl="1" indent="-285750">
              <a:lnSpc>
                <a:spcPct val="107000"/>
              </a:lnSpc>
              <a:buFont typeface="Courier New" panose="02070309020205020404" pitchFamily="49" charset="0"/>
              <a:buChar char="o"/>
            </a:pPr>
            <a:r>
              <a:rPr lang="en-GB" sz="1100" dirty="0">
                <a:effectLst/>
                <a:latin typeface="Calibri" panose="020F0502020204030204" pitchFamily="34" charset="0"/>
                <a:ea typeface="DengXian" panose="02010600030101010101" pitchFamily="2" charset="-122"/>
                <a:cs typeface="Arial" panose="020B0604020202020204" pitchFamily="34" charset="0"/>
              </a:rPr>
              <a:t>UG and MSc</a:t>
            </a:r>
          </a:p>
          <a:p>
            <a:pPr marL="742950" lvl="1" indent="-285750">
              <a:lnSpc>
                <a:spcPct val="107000"/>
              </a:lnSpc>
              <a:buFont typeface="Courier New" panose="02070309020205020404" pitchFamily="49" charset="0"/>
              <a:buChar char="o"/>
            </a:pPr>
            <a:endParaRPr lang="en-GB" sz="1100" dirty="0">
              <a:effectLst/>
              <a:latin typeface="Calibri" panose="020F0502020204030204" pitchFamily="34" charset="0"/>
              <a:ea typeface="DengXian" panose="02010600030101010101" pitchFamily="2" charset="-122"/>
              <a:cs typeface="Arial" panose="020B0604020202020204" pitchFamily="34" charset="0"/>
            </a:endParaRPr>
          </a:p>
          <a:p>
            <a:pPr marL="342900" lvl="0" indent="-342900">
              <a:lnSpc>
                <a:spcPct val="107000"/>
              </a:lnSpc>
              <a:buFont typeface="Symbol" panose="05050102010706020507" pitchFamily="18" charset="2"/>
              <a:buChar char=""/>
            </a:pPr>
            <a:r>
              <a:rPr lang="en-GB" sz="1100" dirty="0">
                <a:effectLst/>
                <a:latin typeface="Calibri" panose="020F0502020204030204" pitchFamily="34" charset="0"/>
                <a:ea typeface="DengXian" panose="02010600030101010101" pitchFamily="2" charset="-122"/>
                <a:cs typeface="Arial" panose="020B0604020202020204" pitchFamily="34" charset="0"/>
              </a:rPr>
              <a:t>Contribute to developments in policies, procedures and plans</a:t>
            </a:r>
          </a:p>
          <a:p>
            <a:pPr marL="742950" lvl="1" indent="-285750">
              <a:lnSpc>
                <a:spcPct val="107000"/>
              </a:lnSpc>
              <a:buFont typeface="Courier New" panose="02070309020205020404" pitchFamily="49" charset="0"/>
              <a:buChar char="o"/>
            </a:pPr>
            <a:r>
              <a:rPr lang="en-GB" sz="1100" dirty="0">
                <a:effectLst/>
                <a:latin typeface="Calibri" panose="020F0502020204030204" pitchFamily="34" charset="0"/>
                <a:ea typeface="DengXian" panose="02010600030101010101" pitchFamily="2" charset="-122"/>
                <a:cs typeface="Arial" panose="020B0604020202020204" pitchFamily="34" charset="0"/>
              </a:rPr>
              <a:t>Staff Sustainability Architect</a:t>
            </a:r>
          </a:p>
          <a:p>
            <a:pPr marL="457200" lvl="1" indent="0">
              <a:lnSpc>
                <a:spcPct val="107000"/>
              </a:lnSpc>
              <a:buFont typeface="Courier New" panose="02070309020205020404" pitchFamily="49" charset="0"/>
              <a:buNone/>
            </a:pPr>
            <a:endParaRPr lang="en-GB" sz="1100" dirty="0">
              <a:effectLst/>
              <a:latin typeface="Calibri" panose="020F0502020204030204" pitchFamily="34" charset="0"/>
              <a:ea typeface="DengXian" panose="02010600030101010101" pitchFamily="2" charset="-122"/>
              <a:cs typeface="Arial" panose="020B0604020202020204" pitchFamily="34" charset="0"/>
            </a:endParaRPr>
          </a:p>
          <a:p>
            <a:pPr marL="342900" lvl="0" indent="-342900">
              <a:lnSpc>
                <a:spcPct val="107000"/>
              </a:lnSpc>
              <a:buFont typeface="Symbol" panose="05050102010706020507" pitchFamily="18" charset="2"/>
              <a:buChar char=""/>
            </a:pPr>
            <a:r>
              <a:rPr lang="en-GB" sz="1100" dirty="0">
                <a:effectLst/>
                <a:latin typeface="Calibri" panose="020F0502020204030204" pitchFamily="34" charset="0"/>
                <a:ea typeface="DengXian" panose="02010600030101010101" pitchFamily="2" charset="-122"/>
                <a:cs typeface="Arial" panose="020B0604020202020204" pitchFamily="34" charset="0"/>
              </a:rPr>
              <a:t>Organisation</a:t>
            </a:r>
          </a:p>
          <a:p>
            <a:pPr marL="742950" lvl="1" indent="-285750">
              <a:lnSpc>
                <a:spcPct val="107000"/>
              </a:lnSpc>
              <a:buFont typeface="Courier New" panose="02070309020205020404" pitchFamily="49" charset="0"/>
              <a:buChar char="o"/>
            </a:pPr>
            <a:r>
              <a:rPr lang="en-GB" sz="1100" dirty="0">
                <a:effectLst/>
                <a:latin typeface="Calibri" panose="020F0502020204030204" pitchFamily="34" charset="0"/>
                <a:ea typeface="DengXian" panose="02010600030101010101" pitchFamily="2" charset="-122"/>
                <a:cs typeface="Arial" panose="020B0604020202020204" pitchFamily="34" charset="0"/>
              </a:rPr>
              <a:t>RSS Local Group</a:t>
            </a:r>
          </a:p>
          <a:p>
            <a:pPr marL="342900" lvl="0" indent="-342900">
              <a:lnSpc>
                <a:spcPct val="107000"/>
              </a:lnSpc>
              <a:buFont typeface="Symbol" panose="05050102010706020507" pitchFamily="18" charset="2"/>
              <a:buChar char=""/>
            </a:pPr>
            <a:endParaRPr lang="en-GB" sz="1100" dirty="0">
              <a:effectLst/>
              <a:latin typeface="Calibri" panose="020F0502020204030204" pitchFamily="34" charset="0"/>
              <a:ea typeface="DengXian" panose="02010600030101010101" pitchFamily="2" charset="-122"/>
              <a:cs typeface="Arial" panose="020B0604020202020204" pitchFamily="34" charset="0"/>
            </a:endParaRPr>
          </a:p>
          <a:p>
            <a:pPr marL="342900" lvl="0" indent="-342900">
              <a:lnSpc>
                <a:spcPct val="107000"/>
              </a:lnSpc>
              <a:buFont typeface="Symbol" panose="05050102010706020507" pitchFamily="18" charset="2"/>
              <a:buChar char=""/>
            </a:pPr>
            <a:r>
              <a:rPr lang="en-GB" sz="1100" dirty="0">
                <a:effectLst/>
                <a:latin typeface="Calibri" panose="020F0502020204030204" pitchFamily="34" charset="0"/>
                <a:ea typeface="DengXian" panose="02010600030101010101" pitchFamily="2" charset="-122"/>
                <a:cs typeface="Arial" panose="020B0604020202020204" pitchFamily="34" charset="0"/>
              </a:rPr>
              <a:t>Financial management</a:t>
            </a:r>
          </a:p>
          <a:p>
            <a:pPr marL="742950" lvl="1" indent="-285750">
              <a:lnSpc>
                <a:spcPct val="107000"/>
              </a:lnSpc>
              <a:buFont typeface="Courier New" panose="02070309020205020404" pitchFamily="49" charset="0"/>
              <a:buChar char="o"/>
            </a:pPr>
            <a:r>
              <a:rPr lang="en-GB" sz="1100" dirty="0">
                <a:effectLst/>
                <a:latin typeface="Calibri" panose="020F0502020204030204" pitchFamily="34" charset="0"/>
                <a:ea typeface="DengXian" panose="02010600030101010101" pitchFamily="2" charset="-122"/>
                <a:cs typeface="Arial" panose="020B0604020202020204" pitchFamily="34" charset="0"/>
              </a:rPr>
              <a:t>Command Centre PPIE</a:t>
            </a:r>
          </a:p>
          <a:p>
            <a:pPr marL="342900" lvl="0" indent="-342900">
              <a:lnSpc>
                <a:spcPct val="107000"/>
              </a:lnSpc>
              <a:buFont typeface="Symbol" panose="05050102010706020507" pitchFamily="18" charset="2"/>
              <a:buChar char=""/>
            </a:pPr>
            <a:r>
              <a:rPr lang="en-GB" sz="1100" dirty="0">
                <a:effectLst/>
                <a:latin typeface="Calibri" panose="020F0502020204030204" pitchFamily="34" charset="0"/>
                <a:ea typeface="DengXian" panose="02010600030101010101" pitchFamily="2" charset="-122"/>
                <a:cs typeface="Arial" panose="020B0604020202020204" pitchFamily="34" charset="0"/>
              </a:rPr>
              <a:t>Project management</a:t>
            </a:r>
          </a:p>
          <a:p>
            <a:pPr marL="742950" lvl="1" indent="-285750">
              <a:lnSpc>
                <a:spcPct val="107000"/>
              </a:lnSpc>
              <a:buFont typeface="Courier New" panose="02070309020205020404" pitchFamily="49" charset="0"/>
              <a:buChar char="o"/>
            </a:pPr>
            <a:r>
              <a:rPr lang="en-GB" sz="1100" dirty="0">
                <a:effectLst/>
                <a:latin typeface="Calibri" panose="020F0502020204030204" pitchFamily="34" charset="0"/>
                <a:ea typeface="DengXian" panose="02010600030101010101" pitchFamily="2" charset="-122"/>
                <a:cs typeface="Arial" panose="020B0604020202020204" pitchFamily="34" charset="0"/>
              </a:rPr>
              <a:t>Student supervision</a:t>
            </a:r>
          </a:p>
          <a:p>
            <a:pPr marL="342900" lvl="0" indent="-342900">
              <a:lnSpc>
                <a:spcPct val="107000"/>
              </a:lnSpc>
              <a:buFont typeface="Symbol" panose="05050102010706020507" pitchFamily="18" charset="2"/>
              <a:buChar char=""/>
            </a:pPr>
            <a:r>
              <a:rPr lang="en-GB" sz="1100" dirty="0">
                <a:effectLst/>
                <a:latin typeface="Calibri" panose="020F0502020204030204" pitchFamily="34" charset="0"/>
                <a:ea typeface="DengXian" panose="02010600030101010101" pitchFamily="2" charset="-122"/>
                <a:cs typeface="Arial" panose="020B0604020202020204" pitchFamily="34" charset="0"/>
              </a:rPr>
              <a:t>Communication</a:t>
            </a:r>
          </a:p>
          <a:p>
            <a:pPr marL="742950" lvl="1" indent="-285750">
              <a:lnSpc>
                <a:spcPct val="107000"/>
              </a:lnSpc>
              <a:spcAft>
                <a:spcPts val="800"/>
              </a:spcAft>
              <a:buFont typeface="Courier New" panose="02070309020205020404" pitchFamily="49" charset="0"/>
              <a:buChar char="o"/>
            </a:pPr>
            <a:r>
              <a:rPr lang="en-GB" sz="1100" dirty="0">
                <a:effectLst/>
                <a:latin typeface="Calibri" panose="020F0502020204030204" pitchFamily="34" charset="0"/>
                <a:ea typeface="DengXian" panose="02010600030101010101" pitchFamily="2" charset="-122"/>
                <a:cs typeface="Arial" panose="020B0604020202020204" pitchFamily="34" charset="0"/>
              </a:rPr>
              <a:t>PPIE</a:t>
            </a:r>
          </a:p>
          <a:p>
            <a:endParaRPr lang="en-GB" dirty="0"/>
          </a:p>
        </p:txBody>
      </p:sp>
      <p:sp>
        <p:nvSpPr>
          <p:cNvPr id="4" name="Date Placeholder 3"/>
          <p:cNvSpPr>
            <a:spLocks noGrp="1"/>
          </p:cNvSpPr>
          <p:nvPr>
            <p:ph type="dt" idx="1"/>
          </p:nvPr>
        </p:nvSpPr>
        <p:spPr/>
        <p:txBody>
          <a:bodyPr/>
          <a:lstStyle/>
          <a:p>
            <a:r>
              <a:rPr lang="en-GB"/>
              <a:t>EPIB5042M Modelling Prediction &amp; Causality</a:t>
            </a:r>
          </a:p>
        </p:txBody>
      </p:sp>
    </p:spTree>
    <p:extLst>
      <p:ext uri="{BB962C8B-B14F-4D97-AF65-F5344CB8AC3E}">
        <p14:creationId xmlns:p14="http://schemas.microsoft.com/office/powerpoint/2010/main" val="1665345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buFont typeface="Symbol" panose="05050102010706020507" pitchFamily="18" charset="2"/>
              <a:buChar char=""/>
            </a:pPr>
            <a:endParaRPr lang="en-GB" sz="1100" dirty="0">
              <a:effectLst/>
              <a:latin typeface="Calibri" panose="020F0502020204030204" pitchFamily="34" charset="0"/>
              <a:ea typeface="DengXian" panose="02010600030101010101" pitchFamily="2" charset="-122"/>
              <a:cs typeface="Arial" panose="020B0604020202020204" pitchFamily="34" charset="0"/>
            </a:endParaRPr>
          </a:p>
          <a:p>
            <a:pPr marL="342900" lvl="0" indent="-342900">
              <a:lnSpc>
                <a:spcPct val="107000"/>
              </a:lnSpc>
              <a:buFont typeface="Symbol" panose="05050102010706020507" pitchFamily="18" charset="2"/>
              <a:buChar char=""/>
            </a:pPr>
            <a:r>
              <a:rPr lang="en-GB" sz="1100" dirty="0">
                <a:effectLst/>
                <a:latin typeface="Calibri" panose="020F0502020204030204" pitchFamily="34" charset="0"/>
                <a:ea typeface="DengXian" panose="02010600030101010101" pitchFamily="2" charset="-122"/>
                <a:cs typeface="Arial" panose="020B0604020202020204" pitchFamily="34" charset="0"/>
              </a:rPr>
              <a:t>Financial management</a:t>
            </a:r>
          </a:p>
          <a:p>
            <a:pPr marL="742950" lvl="1" indent="-285750">
              <a:lnSpc>
                <a:spcPct val="107000"/>
              </a:lnSpc>
              <a:buFont typeface="Courier New" panose="02070309020205020404" pitchFamily="49" charset="0"/>
              <a:buChar char="o"/>
            </a:pPr>
            <a:r>
              <a:rPr lang="en-GB" sz="1100" dirty="0">
                <a:effectLst/>
                <a:latin typeface="Calibri" panose="020F0502020204030204" pitchFamily="34" charset="0"/>
                <a:ea typeface="DengXian" panose="02010600030101010101" pitchFamily="2" charset="-122"/>
                <a:cs typeface="Arial" panose="020B0604020202020204" pitchFamily="34" charset="0"/>
              </a:rPr>
              <a:t>Command Centre PPIE</a:t>
            </a:r>
          </a:p>
          <a:p>
            <a:pPr marL="342900" lvl="0" indent="-342900">
              <a:lnSpc>
                <a:spcPct val="107000"/>
              </a:lnSpc>
              <a:buFont typeface="Symbol" panose="05050102010706020507" pitchFamily="18" charset="2"/>
              <a:buChar char=""/>
            </a:pPr>
            <a:r>
              <a:rPr lang="en-GB" sz="1100" dirty="0">
                <a:effectLst/>
                <a:latin typeface="Calibri" panose="020F0502020204030204" pitchFamily="34" charset="0"/>
                <a:ea typeface="DengXian" panose="02010600030101010101" pitchFamily="2" charset="-122"/>
                <a:cs typeface="Arial" panose="020B0604020202020204" pitchFamily="34" charset="0"/>
              </a:rPr>
              <a:t>Project management</a:t>
            </a:r>
          </a:p>
          <a:p>
            <a:pPr marL="742950" lvl="1" indent="-285750">
              <a:lnSpc>
                <a:spcPct val="107000"/>
              </a:lnSpc>
              <a:buFont typeface="Courier New" panose="02070309020205020404" pitchFamily="49" charset="0"/>
              <a:buChar char="o"/>
            </a:pPr>
            <a:r>
              <a:rPr lang="en-GB" sz="1100" dirty="0">
                <a:effectLst/>
                <a:latin typeface="Calibri" panose="020F0502020204030204" pitchFamily="34" charset="0"/>
                <a:ea typeface="DengXian" panose="02010600030101010101" pitchFamily="2" charset="-122"/>
                <a:cs typeface="Arial" panose="020B0604020202020204" pitchFamily="34" charset="0"/>
              </a:rPr>
              <a:t>Student supervision</a:t>
            </a:r>
          </a:p>
          <a:p>
            <a:pPr marL="342900" lvl="0" indent="-342900">
              <a:lnSpc>
                <a:spcPct val="107000"/>
              </a:lnSpc>
              <a:buFont typeface="Symbol" panose="05050102010706020507" pitchFamily="18" charset="2"/>
              <a:buChar char=""/>
            </a:pPr>
            <a:r>
              <a:rPr lang="en-GB" sz="1100" dirty="0">
                <a:effectLst/>
                <a:latin typeface="Calibri" panose="020F0502020204030204" pitchFamily="34" charset="0"/>
                <a:ea typeface="DengXian" panose="02010600030101010101" pitchFamily="2" charset="-122"/>
                <a:cs typeface="Arial" panose="020B0604020202020204" pitchFamily="34" charset="0"/>
              </a:rPr>
              <a:t>Communication</a:t>
            </a:r>
          </a:p>
          <a:p>
            <a:pPr marL="742950" lvl="1" indent="-285750">
              <a:lnSpc>
                <a:spcPct val="107000"/>
              </a:lnSpc>
              <a:spcAft>
                <a:spcPts val="800"/>
              </a:spcAft>
              <a:buFont typeface="Courier New" panose="02070309020205020404" pitchFamily="49" charset="0"/>
              <a:buChar char="o"/>
            </a:pPr>
            <a:r>
              <a:rPr lang="en-GB" sz="1100" dirty="0">
                <a:effectLst/>
                <a:latin typeface="Calibri" panose="020F0502020204030204" pitchFamily="34" charset="0"/>
                <a:ea typeface="DengXian" panose="02010600030101010101" pitchFamily="2" charset="-122"/>
                <a:cs typeface="Arial" panose="020B0604020202020204" pitchFamily="34" charset="0"/>
              </a:rPr>
              <a:t>PPIE</a:t>
            </a:r>
          </a:p>
          <a:p>
            <a:endParaRPr lang="en-GB" dirty="0"/>
          </a:p>
        </p:txBody>
      </p:sp>
      <p:sp>
        <p:nvSpPr>
          <p:cNvPr id="4" name="Date Placeholder 3"/>
          <p:cNvSpPr>
            <a:spLocks noGrp="1"/>
          </p:cNvSpPr>
          <p:nvPr>
            <p:ph type="dt" idx="1"/>
          </p:nvPr>
        </p:nvSpPr>
        <p:spPr/>
        <p:txBody>
          <a:bodyPr/>
          <a:lstStyle/>
          <a:p>
            <a:r>
              <a:rPr lang="en-GB"/>
              <a:t>EPIB5042M Modelling Prediction &amp; Causality</a:t>
            </a:r>
          </a:p>
        </p:txBody>
      </p:sp>
    </p:spTree>
    <p:extLst>
      <p:ext uri="{BB962C8B-B14F-4D97-AF65-F5344CB8AC3E}">
        <p14:creationId xmlns:p14="http://schemas.microsoft.com/office/powerpoint/2010/main" val="2975318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r>
              <a:rPr lang="en-GB"/>
              <a:t>EPIB5042M Modelling Prediction &amp; Causality</a:t>
            </a:r>
          </a:p>
        </p:txBody>
      </p:sp>
    </p:spTree>
    <p:extLst>
      <p:ext uri="{BB962C8B-B14F-4D97-AF65-F5344CB8AC3E}">
        <p14:creationId xmlns:p14="http://schemas.microsoft.com/office/powerpoint/2010/main" val="463779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dirty="0">
                <a:effectLst/>
                <a:latin typeface="Calibri" panose="020F0502020204030204" pitchFamily="34" charset="0"/>
                <a:ea typeface="DengXian" panose="02010600030101010101" pitchFamily="2" charset="-122"/>
                <a:cs typeface="Arial" panose="020B0604020202020204" pitchFamily="34" charset="0"/>
              </a:rPr>
              <a:t>My scripting experience is with:</a:t>
            </a:r>
          </a:p>
          <a:p>
            <a:pPr marL="285750" lvl="0" indent="-285750">
              <a:lnSpc>
                <a:spcPct val="107000"/>
              </a:lnSpc>
              <a:spcAft>
                <a:spcPts val="800"/>
              </a:spcAft>
              <a:buFont typeface="Arial" panose="020B0604020202020204" pitchFamily="34" charset="0"/>
              <a:buChar char="•"/>
            </a:pPr>
            <a:r>
              <a:rPr lang="en-GB" sz="1800" dirty="0">
                <a:effectLst/>
                <a:latin typeface="Calibri" panose="020F0502020204030204" pitchFamily="34" charset="0"/>
                <a:ea typeface="DengXian" panose="02010600030101010101" pitchFamily="2" charset="-122"/>
                <a:cs typeface="Arial" panose="020B0604020202020204" pitchFamily="34" charset="0"/>
              </a:rPr>
              <a:t>MATLAB, applying genomic selection methods.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dirty="0">
                <a:effectLst/>
                <a:latin typeface="Calibri" panose="020F0502020204030204" pitchFamily="34" charset="0"/>
                <a:ea typeface="DengXian" panose="02010600030101010101" pitchFamily="2" charset="-122"/>
                <a:cs typeface="Arial" panose="020B0604020202020204" pitchFamily="34" charset="0"/>
              </a:rPr>
              <a:t>R, for general use but most-recently for evaluating guidelines imposed on surgery units during the COVID years</a:t>
            </a:r>
          </a:p>
          <a:p>
            <a:endParaRPr lang="en-GB" dirty="0"/>
          </a:p>
        </p:txBody>
      </p:sp>
      <p:sp>
        <p:nvSpPr>
          <p:cNvPr id="4" name="Date Placeholder 3"/>
          <p:cNvSpPr>
            <a:spLocks noGrp="1"/>
          </p:cNvSpPr>
          <p:nvPr>
            <p:ph type="dt" idx="1"/>
          </p:nvPr>
        </p:nvSpPr>
        <p:spPr/>
        <p:txBody>
          <a:bodyPr/>
          <a:lstStyle/>
          <a:p>
            <a:r>
              <a:rPr lang="en-GB"/>
              <a:t>EPIB5042M Modelling Prediction &amp; Causality</a:t>
            </a:r>
          </a:p>
        </p:txBody>
      </p:sp>
    </p:spTree>
    <p:extLst>
      <p:ext uri="{BB962C8B-B14F-4D97-AF65-F5344CB8AC3E}">
        <p14:creationId xmlns:p14="http://schemas.microsoft.com/office/powerpoint/2010/main" val="1195551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107000"/>
              </a:lnSpc>
              <a:spcAft>
                <a:spcPts val="800"/>
              </a:spcAft>
              <a:buFont typeface="Arial" panose="020B0604020202020204" pitchFamily="34" charset="0"/>
              <a:buChar char="•"/>
            </a:pPr>
            <a:r>
              <a:rPr lang="en-GB" sz="1800" dirty="0">
                <a:effectLst/>
                <a:latin typeface="Calibri" panose="020F0502020204030204" pitchFamily="34" charset="0"/>
                <a:ea typeface="DengXian" panose="02010600030101010101" pitchFamily="2" charset="-122"/>
                <a:cs typeface="Arial" panose="020B0604020202020204" pitchFamily="34" charset="0"/>
              </a:rPr>
              <a:t>Python, taking an information-theoretic approach to identifying features of interest</a:t>
            </a:r>
          </a:p>
          <a:p>
            <a:pPr marL="285750" indent="-285750">
              <a:lnSpc>
                <a:spcPct val="107000"/>
              </a:lnSpc>
              <a:spcAft>
                <a:spcPts val="800"/>
              </a:spcAft>
              <a:buFont typeface="Arial" panose="020B0604020202020204" pitchFamily="34" charset="0"/>
              <a:buChar char="•"/>
            </a:pPr>
            <a:endParaRPr lang="en-GB" sz="1800" dirty="0">
              <a:effectLst/>
              <a:latin typeface="Calibri" panose="020F0502020204030204" pitchFamily="34" charset="0"/>
              <a:ea typeface="DengXian" panose="02010600030101010101" pitchFamily="2" charset="-122"/>
              <a:cs typeface="Arial" panose="020B0604020202020204" pitchFamily="34" charset="0"/>
            </a:endParaRPr>
          </a:p>
          <a:p>
            <a:pPr marL="285750" indent="-285750">
              <a:lnSpc>
                <a:spcPct val="107000"/>
              </a:lnSpc>
              <a:spcAft>
                <a:spcPts val="800"/>
              </a:spcAft>
              <a:buFont typeface="Arial" panose="020B0604020202020204" pitchFamily="34" charset="0"/>
              <a:buChar char="•"/>
            </a:pPr>
            <a:r>
              <a:rPr lang="en-GB" sz="1800" dirty="0">
                <a:effectLst/>
                <a:latin typeface="Calibri" panose="020F0502020204030204" pitchFamily="34" charset="0"/>
                <a:ea typeface="DengXian" panose="02010600030101010101" pitchFamily="2" charset="-122"/>
                <a:cs typeface="Arial" panose="020B0604020202020204" pitchFamily="34" charset="0"/>
              </a:rPr>
              <a:t>Then there is my experience with VBA, which I consider to be a bit closer to proper programming rather than scripting. I’ve used VBA to programme clinical decision support tools within Microsoft Office applications.</a:t>
            </a:r>
          </a:p>
          <a:p>
            <a:pPr marL="285750" indent="-285750">
              <a:lnSpc>
                <a:spcPct val="107000"/>
              </a:lnSpc>
              <a:spcAft>
                <a:spcPts val="800"/>
              </a:spcAft>
              <a:buFont typeface="Arial" panose="020B0604020202020204" pitchFamily="34" charset="0"/>
              <a:buChar char="•"/>
            </a:pPr>
            <a:endParaRPr lang="en-GB" sz="1800" dirty="0">
              <a:effectLst/>
              <a:latin typeface="Calibri" panose="020F0502020204030204" pitchFamily="34" charset="0"/>
              <a:ea typeface="DengXian" panose="02010600030101010101" pitchFamily="2" charset="-122"/>
              <a:cs typeface="Arial" panose="020B0604020202020204" pitchFamily="34" charset="0"/>
            </a:endParaRPr>
          </a:p>
          <a:p>
            <a:pPr marL="285750" marR="0" lvl="0" indent="-285750" algn="l"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lang="en-GB" sz="1800" dirty="0">
                <a:effectLst/>
                <a:latin typeface="Calibri" panose="020F0502020204030204" pitchFamily="34" charset="0"/>
                <a:ea typeface="DengXian" panose="02010600030101010101" pitchFamily="2" charset="-122"/>
                <a:cs typeface="Arial" panose="020B0604020202020204" pitchFamily="34" charset="0"/>
              </a:rPr>
              <a:t>There is also SQL and </a:t>
            </a:r>
            <a:r>
              <a:rPr lang="en-GB" sz="1800" dirty="0" err="1">
                <a:effectLst/>
                <a:latin typeface="Calibri" panose="020F0502020204030204" pitchFamily="34" charset="0"/>
                <a:ea typeface="DengXian" panose="02010600030101010101" pitchFamily="2" charset="-122"/>
                <a:cs typeface="Arial" panose="020B0604020202020204" pitchFamily="34" charset="0"/>
              </a:rPr>
              <a:t>GoogleBigQuery</a:t>
            </a:r>
            <a:r>
              <a:rPr lang="en-GB" sz="1800" dirty="0">
                <a:effectLst/>
                <a:latin typeface="Calibri" panose="020F0502020204030204" pitchFamily="34" charset="0"/>
                <a:ea typeface="DengXian" panose="02010600030101010101" pitchFamily="2" charset="-122"/>
                <a:cs typeface="Arial" panose="020B0604020202020204" pitchFamily="34" charset="0"/>
              </a:rPr>
              <a:t>, handling large datasets of patients’ electronic health records on various projects.</a:t>
            </a:r>
          </a:p>
          <a:p>
            <a:pPr marL="285750" indent="-285750">
              <a:lnSpc>
                <a:spcPct val="107000"/>
              </a:lnSpc>
              <a:spcAft>
                <a:spcPts val="800"/>
              </a:spcAft>
              <a:buFont typeface="Arial" panose="020B0604020202020204" pitchFamily="34" charset="0"/>
              <a:buChar char="•"/>
            </a:pPr>
            <a:endParaRPr lang="en-GB" sz="1800" dirty="0">
              <a:effectLst/>
              <a:latin typeface="Calibri" panose="020F0502020204030204" pitchFamily="34" charset="0"/>
              <a:ea typeface="DengXian" panose="02010600030101010101" pitchFamily="2" charset="-122"/>
              <a:cs typeface="Arial" panose="020B0604020202020204" pitchFamily="34" charset="0"/>
            </a:endParaRPr>
          </a:p>
          <a:p>
            <a:pPr marL="285750" indent="-285750">
              <a:lnSpc>
                <a:spcPct val="107000"/>
              </a:lnSpc>
              <a:spcAft>
                <a:spcPts val="800"/>
              </a:spcAft>
              <a:buFont typeface="Arial" panose="020B0604020202020204" pitchFamily="34" charset="0"/>
              <a:buChar char="•"/>
            </a:pPr>
            <a:r>
              <a:rPr lang="en-GB" sz="1800" dirty="0">
                <a:effectLst/>
                <a:latin typeface="Calibri" panose="020F0502020204030204" pitchFamily="34" charset="0"/>
                <a:ea typeface="DengXian" panose="02010600030101010101" pitchFamily="2" charset="-122"/>
                <a:cs typeface="Arial" panose="020B0604020202020204" pitchFamily="34" charset="0"/>
              </a:rPr>
              <a:t>Finally, I have done a tiny bit of HTML but please don’t make me do any more.</a:t>
            </a:r>
          </a:p>
          <a:p>
            <a:pPr marL="285750" indent="-285750">
              <a:lnSpc>
                <a:spcPct val="107000"/>
              </a:lnSpc>
              <a:spcAft>
                <a:spcPts val="800"/>
              </a:spcAft>
              <a:buFont typeface="Arial" panose="020B0604020202020204" pitchFamily="34" charset="0"/>
              <a:buChar char="•"/>
            </a:pPr>
            <a:endParaRPr lang="en-GB" sz="1800" dirty="0">
              <a:effectLst/>
              <a:latin typeface="Calibri" panose="020F0502020204030204" pitchFamily="34" charset="0"/>
              <a:ea typeface="DengXian" panose="02010600030101010101" pitchFamily="2" charset="-122"/>
              <a:cs typeface="Arial" panose="020B0604020202020204" pitchFamily="34" charset="0"/>
            </a:endParaRPr>
          </a:p>
          <a:p>
            <a:pPr marL="285750" indent="-285750">
              <a:lnSpc>
                <a:spcPct val="107000"/>
              </a:lnSpc>
              <a:spcAft>
                <a:spcPts val="800"/>
              </a:spcAft>
              <a:buFont typeface="Arial" panose="020B0604020202020204" pitchFamily="34" charset="0"/>
              <a:buChar char="•"/>
            </a:pPr>
            <a:endParaRPr lang="en-GB" sz="1800" dirty="0">
              <a:effectLst/>
              <a:latin typeface="Calibri" panose="020F0502020204030204" pitchFamily="34" charset="0"/>
              <a:ea typeface="DengXian" panose="02010600030101010101" pitchFamily="2" charset="-122"/>
              <a:cs typeface="Arial" panose="020B0604020202020204" pitchFamily="34" charset="0"/>
            </a:endParaRPr>
          </a:p>
          <a:p>
            <a:endParaRPr lang="en-GB" dirty="0"/>
          </a:p>
        </p:txBody>
      </p:sp>
      <p:sp>
        <p:nvSpPr>
          <p:cNvPr id="4" name="Date Placeholder 3"/>
          <p:cNvSpPr>
            <a:spLocks noGrp="1"/>
          </p:cNvSpPr>
          <p:nvPr>
            <p:ph type="dt" idx="1"/>
          </p:nvPr>
        </p:nvSpPr>
        <p:spPr/>
        <p:txBody>
          <a:bodyPr/>
          <a:lstStyle/>
          <a:p>
            <a:r>
              <a:rPr lang="en-GB"/>
              <a:t>EPIB5042M Modelling Prediction &amp; Causality</a:t>
            </a:r>
          </a:p>
        </p:txBody>
      </p:sp>
    </p:spTree>
    <p:extLst>
      <p:ext uri="{BB962C8B-B14F-4D97-AF65-F5344CB8AC3E}">
        <p14:creationId xmlns:p14="http://schemas.microsoft.com/office/powerpoint/2010/main" val="3605391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r>
              <a:rPr lang="en-GB"/>
              <a:t>EPIB5042M Modelling Prediction &amp; Causality</a:t>
            </a:r>
          </a:p>
        </p:txBody>
      </p:sp>
    </p:spTree>
    <p:extLst>
      <p:ext uri="{BB962C8B-B14F-4D97-AF65-F5344CB8AC3E}">
        <p14:creationId xmlns:p14="http://schemas.microsoft.com/office/powerpoint/2010/main" val="3661203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DengXian" panose="02010600030101010101" pitchFamily="2" charset="-122"/>
                <a:cs typeface="Arial" panose="020B0604020202020204" pitchFamily="34" charset="0"/>
              </a:rPr>
              <a:t>What do I mean by this? I mean someone who understands how to work with uncertainty.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Calibri" panose="020F0502020204030204" pitchFamily="34" charset="0"/>
              <a:ea typeface="DengXian" panose="02010600030101010101" pitchFamily="2"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DengXian" panose="02010600030101010101" pitchFamily="2" charset="-122"/>
                <a:cs typeface="Arial" panose="020B0604020202020204" pitchFamily="34" charset="0"/>
              </a:rPr>
              <a:t>It would be helpful if the person was also familiar with uncertainty reduction techniques, particularly as they relate to simulations.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Calibri" panose="020F0502020204030204" pitchFamily="34" charset="0"/>
              <a:ea typeface="DengXian" panose="02010600030101010101" pitchFamily="2"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DengXian" panose="02010600030101010101" pitchFamily="2" charset="-122"/>
                <a:cs typeface="Arial" panose="020B0604020202020204" pitchFamily="34" charset="0"/>
              </a:rPr>
              <a:t>Perhaps more importantly, I’m talking about someone who understands what uncertainty is, what isn’t sources are, how we quantify it, how we describe it. Only someone who can do this will be able to help to maximally reduce aerosol forcing uncertainty.</a:t>
            </a:r>
          </a:p>
          <a:p>
            <a:endParaRPr lang="en-GB" dirty="0"/>
          </a:p>
        </p:txBody>
      </p:sp>
      <p:sp>
        <p:nvSpPr>
          <p:cNvPr id="4" name="Date Placeholder 3"/>
          <p:cNvSpPr>
            <a:spLocks noGrp="1"/>
          </p:cNvSpPr>
          <p:nvPr>
            <p:ph type="dt" idx="1"/>
          </p:nvPr>
        </p:nvSpPr>
        <p:spPr/>
        <p:txBody>
          <a:bodyPr/>
          <a:lstStyle/>
          <a:p>
            <a:r>
              <a:rPr lang="en-GB"/>
              <a:t>EPIB5042M Modelling Prediction &amp; Causality</a:t>
            </a:r>
          </a:p>
        </p:txBody>
      </p:sp>
    </p:spTree>
    <p:extLst>
      <p:ext uri="{BB962C8B-B14F-4D97-AF65-F5344CB8AC3E}">
        <p14:creationId xmlns:p14="http://schemas.microsoft.com/office/powerpoint/2010/main" val="15335819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F4D8B97-6A26-447B-A78A-8B418736952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4300" y="65988"/>
            <a:ext cx="11976100" cy="5842000"/>
          </a:xfrm>
          <a:prstGeom prst="rect">
            <a:avLst/>
          </a:prstGeom>
        </p:spPr>
      </p:pic>
      <p:sp>
        <p:nvSpPr>
          <p:cNvPr id="16" name="Rectangle 15">
            <a:extLst>
              <a:ext uri="{FF2B5EF4-FFF2-40B4-BE49-F238E27FC236}">
                <a16:creationId xmlns:a16="http://schemas.microsoft.com/office/drawing/2014/main" id="{C1500EE7-FD88-421F-883C-E6B9BB1DB8F9}"/>
              </a:ext>
            </a:extLst>
          </p:cNvPr>
          <p:cNvSpPr/>
          <p:nvPr userDrawn="1"/>
        </p:nvSpPr>
        <p:spPr>
          <a:xfrm>
            <a:off x="66675" y="333376"/>
            <a:ext cx="12144375" cy="5743574"/>
          </a:xfrm>
          <a:prstGeom prst="rect">
            <a:avLst/>
          </a:prstGeom>
          <a:gradFill>
            <a:gsLst>
              <a:gs pos="0">
                <a:schemeClr val="bg1">
                  <a:alpha val="30000"/>
                </a:schemeClr>
              </a:gs>
              <a:gs pos="100000">
                <a:schemeClr val="bg1">
                  <a:alpha val="30000"/>
                </a:schemeClr>
              </a:gs>
              <a:gs pos="20000">
                <a:srgbClr val="FFFFFF">
                  <a:alpha val="70000"/>
                </a:srgbClr>
              </a:gs>
              <a:gs pos="80000">
                <a:srgbClr val="FFFFFF">
                  <a:alpha val="70000"/>
                </a:srgbClr>
              </a:gs>
            </a:gsLst>
            <a:lin ang="10800000" scaled="0"/>
          </a:grad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FD6053F7-CFEB-485E-949A-244C0D9EBF7B}"/>
              </a:ext>
            </a:extLst>
          </p:cNvPr>
          <p:cNvSpPr/>
          <p:nvPr userDrawn="1"/>
        </p:nvSpPr>
        <p:spPr>
          <a:xfrm>
            <a:off x="47328" y="44624"/>
            <a:ext cx="12097344" cy="6768751"/>
          </a:xfrm>
          <a:prstGeom prst="rect">
            <a:avLst/>
          </a:prstGeom>
          <a:noFill/>
          <a:ln w="123825" cap="flat">
            <a:solidFill>
              <a:srgbClr val="3C3C3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mn-lt"/>
            </a:endParaRPr>
          </a:p>
        </p:txBody>
      </p:sp>
      <p:sp>
        <p:nvSpPr>
          <p:cNvPr id="12" name="Rectangle 11">
            <a:extLst>
              <a:ext uri="{FF2B5EF4-FFF2-40B4-BE49-F238E27FC236}">
                <a16:creationId xmlns:a16="http://schemas.microsoft.com/office/drawing/2014/main" id="{A1A61ADC-3852-4672-9FA7-DA171FCAEAED}"/>
              </a:ext>
            </a:extLst>
          </p:cNvPr>
          <p:cNvSpPr/>
          <p:nvPr userDrawn="1"/>
        </p:nvSpPr>
        <p:spPr>
          <a:xfrm rot="16200000">
            <a:off x="5831739" y="-5819171"/>
            <a:ext cx="557937" cy="12196276"/>
          </a:xfrm>
          <a:prstGeom prst="rect">
            <a:avLst/>
          </a:prstGeom>
          <a:solidFill>
            <a:srgbClr val="3C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mn-lt"/>
            </a:endParaRPr>
          </a:p>
        </p:txBody>
      </p:sp>
      <p:sp>
        <p:nvSpPr>
          <p:cNvPr id="8" name="Rectangle 7">
            <a:extLst>
              <a:ext uri="{FF2B5EF4-FFF2-40B4-BE49-F238E27FC236}">
                <a16:creationId xmlns:a16="http://schemas.microsoft.com/office/drawing/2014/main" id="{0B0B634F-E0CE-4515-A4AF-56CDDF356BAC}"/>
              </a:ext>
            </a:extLst>
          </p:cNvPr>
          <p:cNvSpPr/>
          <p:nvPr userDrawn="1"/>
        </p:nvSpPr>
        <p:spPr>
          <a:xfrm>
            <a:off x="-8910" y="5859027"/>
            <a:ext cx="12192000" cy="998973"/>
          </a:xfrm>
          <a:prstGeom prst="rect">
            <a:avLst/>
          </a:prstGeom>
          <a:solidFill>
            <a:srgbClr val="3C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mn-lt"/>
            </a:endParaRPr>
          </a:p>
        </p:txBody>
      </p:sp>
      <p:sp>
        <p:nvSpPr>
          <p:cNvPr id="21" name="Title 20">
            <a:extLst>
              <a:ext uri="{FF2B5EF4-FFF2-40B4-BE49-F238E27FC236}">
                <a16:creationId xmlns:a16="http://schemas.microsoft.com/office/drawing/2014/main" id="{6CD80E0D-05E2-4E0D-803F-6211A38C1674}"/>
              </a:ext>
            </a:extLst>
          </p:cNvPr>
          <p:cNvSpPr>
            <a:spLocks noGrp="1"/>
          </p:cNvSpPr>
          <p:nvPr>
            <p:ph type="title"/>
          </p:nvPr>
        </p:nvSpPr>
        <p:spPr>
          <a:xfrm>
            <a:off x="1247775" y="1295400"/>
            <a:ext cx="9725025" cy="1752600"/>
          </a:xfrm>
        </p:spPr>
        <p:txBody>
          <a:bodyPr anchor="t" anchorCtr="0"/>
          <a:lstStyle>
            <a:lvl1pPr>
              <a:defRPr sz="3600">
                <a:solidFill>
                  <a:srgbClr val="3C3C3C"/>
                </a:solidFill>
              </a:defRPr>
            </a:lvl1pPr>
          </a:lstStyle>
          <a:p>
            <a:r>
              <a:rPr lang="en-US" dirty="0"/>
              <a:t>Click to edit Master title style</a:t>
            </a:r>
            <a:endParaRPr lang="en-GB" dirty="0"/>
          </a:p>
        </p:txBody>
      </p:sp>
      <p:sp>
        <p:nvSpPr>
          <p:cNvPr id="26" name="Subtitle 2">
            <a:extLst>
              <a:ext uri="{FF2B5EF4-FFF2-40B4-BE49-F238E27FC236}">
                <a16:creationId xmlns:a16="http://schemas.microsoft.com/office/drawing/2014/main" id="{90D24D7D-6401-4FAA-8D1E-2EEE7D0EEF0C}"/>
              </a:ext>
            </a:extLst>
          </p:cNvPr>
          <p:cNvSpPr>
            <a:spLocks noGrp="1"/>
          </p:cNvSpPr>
          <p:nvPr>
            <p:ph type="subTitle" idx="1" hasCustomPrompt="1"/>
          </p:nvPr>
        </p:nvSpPr>
        <p:spPr>
          <a:xfrm>
            <a:off x="2068203" y="3393208"/>
            <a:ext cx="8472797" cy="1699492"/>
          </a:xfrm>
        </p:spPr>
        <p:txBody>
          <a:bodyPr>
            <a:noAutofit/>
          </a:bodyPr>
          <a:lstStyle>
            <a:lvl1pPr marL="0" indent="0" algn="l" defTabSz="914400" rtl="0" eaLnBrk="1" latinLnBrk="0" hangingPunct="1">
              <a:lnSpc>
                <a:spcPct val="100000"/>
              </a:lnSpc>
              <a:spcBef>
                <a:spcPct val="0"/>
              </a:spcBef>
              <a:buNone/>
              <a:defRPr lang="en-US" sz="2800" i="0" kern="1200" cap="none" baseline="0" dirty="0">
                <a:solidFill>
                  <a:schemeClr val="tx2"/>
                </a:solidFill>
                <a:effectLst/>
                <a:latin typeface="Arial" panose="020B0604020202020204" pitchFamily="34" charset="0"/>
                <a:ea typeface="+mj-ea"/>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033537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7BD8DF5-F87A-4DAB-B7D0-42B2A8101FDB}"/>
              </a:ext>
            </a:extLst>
          </p:cNvPr>
          <p:cNvSpPr/>
          <p:nvPr userDrawn="1"/>
        </p:nvSpPr>
        <p:spPr>
          <a:xfrm rot="16200000">
            <a:off x="5819171" y="-5819172"/>
            <a:ext cx="557935" cy="12196276"/>
          </a:xfrm>
          <a:prstGeom prst="rect">
            <a:avLst/>
          </a:prstGeom>
          <a:solidFill>
            <a:srgbClr val="3C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mn-lt"/>
            </a:endParaRPr>
          </a:p>
        </p:txBody>
      </p:sp>
      <p:sp>
        <p:nvSpPr>
          <p:cNvPr id="3" name="Content Placeholder 2"/>
          <p:cNvSpPr>
            <a:spLocks noGrp="1"/>
          </p:cNvSpPr>
          <p:nvPr>
            <p:ph idx="1"/>
          </p:nvPr>
        </p:nvSpPr>
        <p:spPr>
          <a:xfrm>
            <a:off x="335361" y="692696"/>
            <a:ext cx="11617291" cy="5838164"/>
          </a:xfrm>
          <a:prstGeom prst="rect">
            <a:avLst/>
          </a:prstGeom>
        </p:spPr>
        <p:txBody>
          <a:bodyPr/>
          <a:lstStyle>
            <a:lvl1pPr marL="266700" indent="-266700">
              <a:spcBef>
                <a:spcPts val="2400"/>
              </a:spcBef>
              <a:buClr>
                <a:schemeClr val="tx2"/>
              </a:buClr>
              <a:buFont typeface="Wingdings" panose="05000000000000000000" pitchFamily="2" charset="2"/>
              <a:buChar char="§"/>
              <a:defRPr sz="2500" b="0" cap="none" baseline="0">
                <a:latin typeface="+mn-lt"/>
                <a:ea typeface="Verdana" panose="020B0604030504040204" pitchFamily="34" charset="0"/>
                <a:cs typeface="Arial" panose="020B0604020202020204" pitchFamily="34" charset="0"/>
              </a:defRPr>
            </a:lvl1pPr>
            <a:lvl2pPr marL="542925" indent="-276225">
              <a:spcBef>
                <a:spcPts val="900"/>
              </a:spcBef>
              <a:buClr>
                <a:schemeClr val="tx2"/>
              </a:buClr>
              <a:buFont typeface="Wingdings" panose="05000000000000000000" pitchFamily="2" charset="2"/>
              <a:buChar char="§"/>
              <a:defRPr sz="2300">
                <a:latin typeface="+mn-lt"/>
                <a:cs typeface="Arial" panose="020B0604020202020204" pitchFamily="34" charset="0"/>
              </a:defRPr>
            </a:lvl2pPr>
            <a:lvl3pPr marL="809625" indent="-266700">
              <a:spcBef>
                <a:spcPts val="600"/>
              </a:spcBef>
              <a:buClr>
                <a:schemeClr val="tx2"/>
              </a:buClr>
              <a:buFont typeface="Wingdings" panose="05000000000000000000" pitchFamily="2" charset="2"/>
              <a:buChar char="§"/>
              <a:defRPr sz="2000">
                <a:latin typeface="+mn-lt"/>
                <a:cs typeface="Arial" panose="020B0604020202020204" pitchFamily="34" charset="0"/>
              </a:defRPr>
            </a:lvl3pPr>
            <a:lvl4pPr marL="1079500" indent="-269875">
              <a:spcBef>
                <a:spcPts val="600"/>
              </a:spcBef>
              <a:buClr>
                <a:schemeClr val="tx2"/>
              </a:buClr>
              <a:buFont typeface="Wingdings" panose="05000000000000000000" pitchFamily="2" charset="2"/>
              <a:buChar char="§"/>
              <a:defRPr sz="1800">
                <a:latin typeface="+mn-lt"/>
                <a:cs typeface="Arial" panose="020B0604020202020204" pitchFamily="34" charset="0"/>
              </a:defRPr>
            </a:lvl4pPr>
            <a:lvl5pPr marL="1439863" indent="-277813">
              <a:spcBef>
                <a:spcPts val="600"/>
              </a:spcBef>
              <a:buClr>
                <a:schemeClr val="tx2"/>
              </a:buClr>
              <a:buFont typeface="Wingdings" panose="05000000000000000000" pitchFamily="2" charset="2"/>
              <a:buChar char="§"/>
              <a:defRPr sz="1600">
                <a:latin typeface="+mn-lt"/>
                <a:cs typeface="Arial" panose="020B0604020202020204" pitchFamily="34" charset="0"/>
              </a:defRPr>
            </a:lvl5pPr>
            <a:lvl6pPr>
              <a:defRPr/>
            </a:lvl6pPr>
            <a:lvl7pPr>
              <a:defRPr/>
            </a:lvl7pPr>
            <a:lvl8pPr>
              <a:defRPr/>
            </a:lvl8pPr>
            <a:lvl9pPr>
              <a:buFont typeface="Arial" pitchFamily="34" charset="0"/>
              <a:buChar cha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BE3EE30E-4B4C-481A-8A43-DDFCE42A9800}"/>
              </a:ext>
            </a:extLst>
          </p:cNvPr>
          <p:cNvSpPr/>
          <p:nvPr userDrawn="1"/>
        </p:nvSpPr>
        <p:spPr>
          <a:xfrm>
            <a:off x="0" y="0"/>
            <a:ext cx="12192000" cy="6858000"/>
          </a:xfrm>
          <a:prstGeom prst="rect">
            <a:avLst/>
          </a:prstGeom>
          <a:noFill/>
          <a:ln w="95250" cap="sq">
            <a:solidFill>
              <a:srgbClr val="3C3C3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mn-lt"/>
            </a:endParaRPr>
          </a:p>
        </p:txBody>
      </p:sp>
      <p:sp>
        <p:nvSpPr>
          <p:cNvPr id="9" name="Title Placeholder 1">
            <a:extLst>
              <a:ext uri="{FF2B5EF4-FFF2-40B4-BE49-F238E27FC236}">
                <a16:creationId xmlns:a16="http://schemas.microsoft.com/office/drawing/2014/main" id="{7348EA9D-9A32-4035-B7EB-388370E4214D}"/>
              </a:ext>
            </a:extLst>
          </p:cNvPr>
          <p:cNvSpPr>
            <a:spLocks noGrp="1"/>
          </p:cNvSpPr>
          <p:nvPr>
            <p:ph type="title"/>
          </p:nvPr>
        </p:nvSpPr>
        <p:spPr>
          <a:xfrm>
            <a:off x="335361" y="0"/>
            <a:ext cx="8316923" cy="557934"/>
          </a:xfrm>
          <a:prstGeom prst="rect">
            <a:avLst/>
          </a:prstGeom>
        </p:spPr>
        <p:txBody>
          <a:bodyPr vert="horz" lIns="91440" tIns="0" rIns="91440" bIns="0" rtlCol="0" anchor="ctr" anchorCtr="0">
            <a:noAutofit/>
          </a:bodyPr>
          <a:lstStyle>
            <a:lvl1pPr>
              <a:defRPr>
                <a:latin typeface="+mn-lt"/>
              </a:defRPr>
            </a:lvl1pPr>
          </a:lstStyle>
          <a:p>
            <a:pPr lvl="0" algn="l"/>
            <a:r>
              <a:rPr lang="en-US" dirty="0"/>
              <a:t>Click to edit Master title style</a:t>
            </a:r>
          </a:p>
        </p:txBody>
      </p:sp>
    </p:spTree>
    <p:extLst>
      <p:ext uri="{BB962C8B-B14F-4D97-AF65-F5344CB8AC3E}">
        <p14:creationId xmlns:p14="http://schemas.microsoft.com/office/powerpoint/2010/main" val="581310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97600" y="692696"/>
            <a:ext cx="5659040" cy="5868652"/>
          </a:xfrm>
          <a:prstGeom prst="rect">
            <a:avLst/>
          </a:prstGeom>
        </p:spPr>
        <p:txBody>
          <a:bodyPr vert="horz" lIns="91440" tIns="45720" rIns="91440" bIns="45720" rtlCol="0">
            <a:normAutofit/>
          </a:bodyPr>
          <a:lstStyle>
            <a:lvl1pPr>
              <a:defRPr lang="en-US" dirty="0">
                <a:latin typeface="+mn-lt"/>
                <a:cs typeface="Arial" panose="020B0604020202020204" pitchFamily="34" charset="0"/>
              </a:defRPr>
            </a:lvl1pPr>
            <a:lvl2pPr>
              <a:defRPr lang="en-US" dirty="0">
                <a:latin typeface="+mn-lt"/>
                <a:cs typeface="Arial" panose="020B0604020202020204" pitchFamily="34" charset="0"/>
              </a:defRPr>
            </a:lvl2pPr>
            <a:lvl3pPr>
              <a:defRPr lang="en-US" dirty="0">
                <a:latin typeface="+mn-lt"/>
                <a:cs typeface="Arial" panose="020B0604020202020204" pitchFamily="34" charset="0"/>
              </a:defRPr>
            </a:lvl3pPr>
            <a:lvl4pPr>
              <a:defRPr lang="en-US" dirty="0">
                <a:latin typeface="+mn-lt"/>
                <a:cs typeface="Arial" panose="020B0604020202020204" pitchFamily="34" charset="0"/>
              </a:defRPr>
            </a:lvl4pPr>
            <a:lvl5pPr>
              <a:defRPr lang="en-US" dirty="0">
                <a:latin typeface="+mn-lt"/>
                <a:cs typeface="Arial" panose="020B0604020202020204" pitchFamily="34" charset="0"/>
              </a:defRPr>
            </a:lvl5pPr>
          </a:lstStyle>
          <a:p>
            <a:pPr marL="266700" lvl="0" indent="-266700">
              <a:spcBef>
                <a:spcPts val="2400"/>
              </a:spcBef>
            </a:pPr>
            <a:r>
              <a:rPr lang="en-US" dirty="0"/>
              <a:t>Click to edit Master text styles</a:t>
            </a:r>
          </a:p>
          <a:p>
            <a:pPr marL="542925" lvl="1" indent="-276225">
              <a:spcBef>
                <a:spcPts val="900"/>
              </a:spcBef>
            </a:pPr>
            <a:r>
              <a:rPr lang="en-US" dirty="0"/>
              <a:t>Second level</a:t>
            </a:r>
          </a:p>
          <a:p>
            <a:pPr marL="809625" lvl="2" indent="-266700"/>
            <a:r>
              <a:rPr lang="en-US" dirty="0"/>
              <a:t>Third level</a:t>
            </a:r>
          </a:p>
          <a:p>
            <a:pPr marL="1079500" lvl="3" indent="-269875"/>
            <a:r>
              <a:rPr lang="en-US" dirty="0"/>
              <a:t>Fourth level</a:t>
            </a:r>
          </a:p>
          <a:p>
            <a:pPr marL="1439863" lvl="4" indent="-277813"/>
            <a:r>
              <a:rPr lang="en-US" dirty="0"/>
              <a:t>Fifth level</a:t>
            </a:r>
          </a:p>
        </p:txBody>
      </p:sp>
      <p:sp>
        <p:nvSpPr>
          <p:cNvPr id="9" name="Content Placeholder 8"/>
          <p:cNvSpPr>
            <a:spLocks noGrp="1"/>
          </p:cNvSpPr>
          <p:nvPr>
            <p:ph sz="quarter" idx="13"/>
          </p:nvPr>
        </p:nvSpPr>
        <p:spPr>
          <a:xfrm>
            <a:off x="335360" y="692696"/>
            <a:ext cx="5664629" cy="5868652"/>
          </a:xfrm>
          <a:prstGeom prst="rect">
            <a:avLst/>
          </a:prstGeom>
        </p:spPr>
        <p:txBody>
          <a:bodyPr vert="horz" lIns="91440" tIns="45720" rIns="91440" bIns="45720" rtlCol="0">
            <a:normAutofit/>
          </a:bodyPr>
          <a:lstStyle>
            <a:lvl1pPr>
              <a:defRPr lang="en-US" dirty="0">
                <a:latin typeface="+mn-lt"/>
                <a:cs typeface="Arial" panose="020B0604020202020204" pitchFamily="34" charset="0"/>
              </a:defRPr>
            </a:lvl1pPr>
            <a:lvl2pPr>
              <a:defRPr lang="en-US" dirty="0">
                <a:latin typeface="+mn-lt"/>
                <a:cs typeface="Arial" panose="020B0604020202020204" pitchFamily="34" charset="0"/>
              </a:defRPr>
            </a:lvl2pPr>
            <a:lvl3pPr>
              <a:defRPr lang="en-US" dirty="0">
                <a:latin typeface="+mn-lt"/>
                <a:cs typeface="Arial" panose="020B0604020202020204" pitchFamily="34" charset="0"/>
              </a:defRPr>
            </a:lvl3pPr>
            <a:lvl4pPr>
              <a:defRPr lang="en-US" dirty="0">
                <a:latin typeface="+mn-lt"/>
                <a:cs typeface="Arial" panose="020B0604020202020204" pitchFamily="34" charset="0"/>
              </a:defRPr>
            </a:lvl4pPr>
            <a:lvl5pPr>
              <a:defRPr lang="en-US" dirty="0">
                <a:latin typeface="+mn-lt"/>
                <a:cs typeface="Arial" panose="020B0604020202020204" pitchFamily="34" charset="0"/>
              </a:defRPr>
            </a:lvl5pPr>
          </a:lstStyle>
          <a:p>
            <a:pPr marL="266700" lvl="0" indent="-266700">
              <a:spcBef>
                <a:spcPts val="2400"/>
              </a:spcBef>
            </a:pPr>
            <a:r>
              <a:rPr lang="en-US" dirty="0"/>
              <a:t>Click to edit Master text styles</a:t>
            </a:r>
          </a:p>
          <a:p>
            <a:pPr marL="542925" lvl="1" indent="-276225">
              <a:spcBef>
                <a:spcPts val="900"/>
              </a:spcBef>
            </a:pPr>
            <a:r>
              <a:rPr lang="en-US" dirty="0"/>
              <a:t>Second level</a:t>
            </a:r>
          </a:p>
          <a:p>
            <a:pPr marL="809625" lvl="2" indent="-266700"/>
            <a:r>
              <a:rPr lang="en-US" dirty="0"/>
              <a:t>Third level</a:t>
            </a:r>
          </a:p>
          <a:p>
            <a:pPr marL="1079500" lvl="3" indent="-269875"/>
            <a:r>
              <a:rPr lang="en-US" dirty="0"/>
              <a:t>Fourth level</a:t>
            </a:r>
          </a:p>
          <a:p>
            <a:pPr marL="1439863" lvl="4" indent="-277813"/>
            <a:r>
              <a:rPr lang="en-US" dirty="0"/>
              <a:t>Fifth level</a:t>
            </a:r>
          </a:p>
        </p:txBody>
      </p:sp>
      <p:sp>
        <p:nvSpPr>
          <p:cNvPr id="10" name="Rectangle 9">
            <a:extLst>
              <a:ext uri="{FF2B5EF4-FFF2-40B4-BE49-F238E27FC236}">
                <a16:creationId xmlns:a16="http://schemas.microsoft.com/office/drawing/2014/main" id="{1C4FF1EB-D924-4D3F-882F-66F16250EEA5}"/>
              </a:ext>
            </a:extLst>
          </p:cNvPr>
          <p:cNvSpPr/>
          <p:nvPr userDrawn="1"/>
        </p:nvSpPr>
        <p:spPr>
          <a:xfrm rot="16200000">
            <a:off x="5819171" y="-5819172"/>
            <a:ext cx="557935" cy="12196276"/>
          </a:xfrm>
          <a:prstGeom prst="rect">
            <a:avLst/>
          </a:prstGeom>
          <a:solidFill>
            <a:srgbClr val="3C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mn-lt"/>
            </a:endParaRPr>
          </a:p>
        </p:txBody>
      </p:sp>
      <p:sp>
        <p:nvSpPr>
          <p:cNvPr id="12" name="Rectangle 11">
            <a:extLst>
              <a:ext uri="{FF2B5EF4-FFF2-40B4-BE49-F238E27FC236}">
                <a16:creationId xmlns:a16="http://schemas.microsoft.com/office/drawing/2014/main" id="{532F9005-5727-49BE-82DB-671D7BF885B8}"/>
              </a:ext>
            </a:extLst>
          </p:cNvPr>
          <p:cNvSpPr/>
          <p:nvPr userDrawn="1"/>
        </p:nvSpPr>
        <p:spPr>
          <a:xfrm>
            <a:off x="0" y="0"/>
            <a:ext cx="12192000" cy="6858000"/>
          </a:xfrm>
          <a:prstGeom prst="rect">
            <a:avLst/>
          </a:prstGeom>
          <a:noFill/>
          <a:ln w="95250" cap="sq">
            <a:solidFill>
              <a:srgbClr val="3C3C3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mn-lt"/>
            </a:endParaRPr>
          </a:p>
        </p:txBody>
      </p:sp>
      <p:sp>
        <p:nvSpPr>
          <p:cNvPr id="15" name="Title Placeholder 1">
            <a:extLst>
              <a:ext uri="{FF2B5EF4-FFF2-40B4-BE49-F238E27FC236}">
                <a16:creationId xmlns:a16="http://schemas.microsoft.com/office/drawing/2014/main" id="{0340908E-17BA-4826-AF10-6A0F3E14C03B}"/>
              </a:ext>
            </a:extLst>
          </p:cNvPr>
          <p:cNvSpPr>
            <a:spLocks noGrp="1"/>
          </p:cNvSpPr>
          <p:nvPr>
            <p:ph type="title"/>
          </p:nvPr>
        </p:nvSpPr>
        <p:spPr>
          <a:xfrm>
            <a:off x="335361" y="0"/>
            <a:ext cx="8316923" cy="557934"/>
          </a:xfrm>
          <a:prstGeom prst="rect">
            <a:avLst/>
          </a:prstGeom>
        </p:spPr>
        <p:txBody>
          <a:bodyPr vert="horz" lIns="91440" tIns="0" rIns="91440" bIns="0" rtlCol="0" anchor="ctr" anchorCtr="0">
            <a:noAutofit/>
          </a:bodyPr>
          <a:lstStyle>
            <a:lvl1pPr>
              <a:defRPr>
                <a:latin typeface="+mn-lt"/>
              </a:defRPr>
            </a:lvl1pPr>
          </a:lstStyle>
          <a:p>
            <a:pPr lvl="0" algn="l"/>
            <a:r>
              <a:rPr lang="en-US" dirty="0"/>
              <a:t>Click to edit Master title style</a:t>
            </a:r>
          </a:p>
        </p:txBody>
      </p:sp>
      <p:sp>
        <p:nvSpPr>
          <p:cNvPr id="13" name="TextBox 12">
            <a:extLst>
              <a:ext uri="{FF2B5EF4-FFF2-40B4-BE49-F238E27FC236}">
                <a16:creationId xmlns:a16="http://schemas.microsoft.com/office/drawing/2014/main" id="{DCE8AB16-3826-4BD4-8E74-A51D1792B546}"/>
              </a:ext>
            </a:extLst>
          </p:cNvPr>
          <p:cNvSpPr txBox="1"/>
          <p:nvPr userDrawn="1"/>
        </p:nvSpPr>
        <p:spPr>
          <a:xfrm>
            <a:off x="7258040" y="65801"/>
            <a:ext cx="4933960" cy="400110"/>
          </a:xfrm>
          <a:prstGeom prst="rect">
            <a:avLst/>
          </a:prstGeom>
          <a:noFill/>
        </p:spPr>
        <p:txBody>
          <a:bodyPr wrap="square" rtlCol="0">
            <a:spAutoFit/>
          </a:bodyPr>
          <a:lstStyle/>
          <a:p>
            <a:pPr algn="r"/>
            <a:fld id="{B3FA39D4-A01A-4E06-BB70-2CFC5C73099D}" type="slidenum">
              <a:rPr lang="en-GB" sz="2000" smtClean="0">
                <a:solidFill>
                  <a:schemeClr val="bg1"/>
                </a:solidFill>
                <a:latin typeface="+mn-lt"/>
              </a:rPr>
              <a:t>‹#›</a:t>
            </a:fld>
            <a:endParaRPr lang="en-GB" sz="1600" cap="small" baseline="0" dirty="0">
              <a:solidFill>
                <a:schemeClr val="bg1"/>
              </a:solidFill>
              <a:latin typeface="+mn-lt"/>
            </a:endParaRPr>
          </a:p>
        </p:txBody>
      </p:sp>
    </p:spTree>
    <p:extLst>
      <p:ext uri="{BB962C8B-B14F-4D97-AF65-F5344CB8AC3E}">
        <p14:creationId xmlns:p14="http://schemas.microsoft.com/office/powerpoint/2010/main" val="197588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162B47B-0281-4314-8BD3-0728934CB8A8}"/>
              </a:ext>
            </a:extLst>
          </p:cNvPr>
          <p:cNvSpPr/>
          <p:nvPr userDrawn="1"/>
        </p:nvSpPr>
        <p:spPr>
          <a:xfrm rot="16200000">
            <a:off x="5819171" y="-5819172"/>
            <a:ext cx="557935" cy="12196276"/>
          </a:xfrm>
          <a:prstGeom prst="rect">
            <a:avLst/>
          </a:prstGeom>
          <a:solidFill>
            <a:srgbClr val="3C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mn-lt"/>
            </a:endParaRPr>
          </a:p>
        </p:txBody>
      </p:sp>
      <p:sp>
        <p:nvSpPr>
          <p:cNvPr id="5" name="Rectangle 4">
            <a:extLst>
              <a:ext uri="{FF2B5EF4-FFF2-40B4-BE49-F238E27FC236}">
                <a16:creationId xmlns:a16="http://schemas.microsoft.com/office/drawing/2014/main" id="{44332088-49E1-443A-8BA7-5E4CE193F2E9}"/>
              </a:ext>
            </a:extLst>
          </p:cNvPr>
          <p:cNvSpPr/>
          <p:nvPr userDrawn="1"/>
        </p:nvSpPr>
        <p:spPr>
          <a:xfrm>
            <a:off x="0" y="0"/>
            <a:ext cx="12192000" cy="6858000"/>
          </a:xfrm>
          <a:prstGeom prst="rect">
            <a:avLst/>
          </a:prstGeom>
          <a:noFill/>
          <a:ln w="95250" cap="sq">
            <a:solidFill>
              <a:srgbClr val="3C3C3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mn-lt"/>
            </a:endParaRPr>
          </a:p>
        </p:txBody>
      </p:sp>
      <p:sp>
        <p:nvSpPr>
          <p:cNvPr id="6" name="Title Placeholder 1">
            <a:extLst>
              <a:ext uri="{FF2B5EF4-FFF2-40B4-BE49-F238E27FC236}">
                <a16:creationId xmlns:a16="http://schemas.microsoft.com/office/drawing/2014/main" id="{40981BD1-C872-40C1-866D-0EBC1FABF91B}"/>
              </a:ext>
            </a:extLst>
          </p:cNvPr>
          <p:cNvSpPr>
            <a:spLocks noGrp="1"/>
          </p:cNvSpPr>
          <p:nvPr>
            <p:ph type="title"/>
          </p:nvPr>
        </p:nvSpPr>
        <p:spPr>
          <a:xfrm>
            <a:off x="335361" y="0"/>
            <a:ext cx="8316923" cy="557934"/>
          </a:xfrm>
          <a:prstGeom prst="rect">
            <a:avLst/>
          </a:prstGeom>
        </p:spPr>
        <p:txBody>
          <a:bodyPr vert="horz" lIns="91440" tIns="0" rIns="91440" bIns="0" rtlCol="0" anchor="ctr" anchorCtr="0">
            <a:noAutofit/>
          </a:bodyPr>
          <a:lstStyle>
            <a:lvl1pPr>
              <a:defRPr>
                <a:latin typeface="+mn-lt"/>
              </a:defRPr>
            </a:lvl1pPr>
          </a:lstStyle>
          <a:p>
            <a:pPr lvl="0" algn="l"/>
            <a:r>
              <a:rPr lang="en-US" dirty="0"/>
              <a:t>Click to edit Master title style</a:t>
            </a:r>
          </a:p>
        </p:txBody>
      </p:sp>
      <p:sp>
        <p:nvSpPr>
          <p:cNvPr id="8" name="TextBox 7">
            <a:extLst>
              <a:ext uri="{FF2B5EF4-FFF2-40B4-BE49-F238E27FC236}">
                <a16:creationId xmlns:a16="http://schemas.microsoft.com/office/drawing/2014/main" id="{8B8B812F-024D-4681-998A-7548197D5AA3}"/>
              </a:ext>
            </a:extLst>
          </p:cNvPr>
          <p:cNvSpPr txBox="1"/>
          <p:nvPr userDrawn="1"/>
        </p:nvSpPr>
        <p:spPr>
          <a:xfrm>
            <a:off x="7258040" y="65801"/>
            <a:ext cx="4933960" cy="400110"/>
          </a:xfrm>
          <a:prstGeom prst="rect">
            <a:avLst/>
          </a:prstGeom>
          <a:noFill/>
        </p:spPr>
        <p:txBody>
          <a:bodyPr wrap="square" rtlCol="0">
            <a:spAutoFit/>
          </a:bodyPr>
          <a:lstStyle/>
          <a:p>
            <a:pPr algn="r"/>
            <a:fld id="{B3FA39D4-A01A-4E06-BB70-2CFC5C73099D}" type="slidenum">
              <a:rPr lang="en-GB" sz="2000" smtClean="0">
                <a:solidFill>
                  <a:schemeClr val="bg1"/>
                </a:solidFill>
                <a:latin typeface="+mn-lt"/>
              </a:rPr>
              <a:t>‹#›</a:t>
            </a:fld>
            <a:endParaRPr lang="en-GB" sz="1600" cap="small" baseline="0" dirty="0">
              <a:solidFill>
                <a:schemeClr val="bg1"/>
              </a:solidFill>
              <a:latin typeface="+mn-lt"/>
            </a:endParaRPr>
          </a:p>
        </p:txBody>
      </p:sp>
    </p:spTree>
    <p:extLst>
      <p:ext uri="{BB962C8B-B14F-4D97-AF65-F5344CB8AC3E}">
        <p14:creationId xmlns:p14="http://schemas.microsoft.com/office/powerpoint/2010/main" val="299871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4332088-49E1-443A-8BA7-5E4CE193F2E9}"/>
              </a:ext>
            </a:extLst>
          </p:cNvPr>
          <p:cNvSpPr/>
          <p:nvPr userDrawn="1"/>
        </p:nvSpPr>
        <p:spPr>
          <a:xfrm>
            <a:off x="0" y="0"/>
            <a:ext cx="12192000" cy="6858000"/>
          </a:xfrm>
          <a:prstGeom prst="rect">
            <a:avLst/>
          </a:prstGeom>
          <a:noFill/>
          <a:ln w="95250" cap="sq">
            <a:solidFill>
              <a:srgbClr val="3C3C3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66855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90717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5361" y="692696"/>
            <a:ext cx="11617291" cy="5976664"/>
          </a:xfrm>
          <a:prstGeom prst="rect">
            <a:avLst/>
          </a:prstGeom>
        </p:spPr>
        <p:txBody>
          <a:bodyPr vert="horz" lIns="91440" tIns="45720" rIns="91440" bIns="45720" rtlCol="0">
            <a:normAutofit/>
          </a:bodyPr>
          <a:lstStyle/>
          <a:p>
            <a:pPr marL="266700" lvl="0" indent="-266700">
              <a:spcBef>
                <a:spcPts val="2400"/>
              </a:spcBef>
            </a:pPr>
            <a:r>
              <a:rPr lang="en-US" dirty="0"/>
              <a:t>Click to edit Master text styles</a:t>
            </a:r>
          </a:p>
          <a:p>
            <a:pPr marL="542925" lvl="1" indent="-276225">
              <a:spcBef>
                <a:spcPts val="900"/>
              </a:spcBef>
            </a:pPr>
            <a:r>
              <a:rPr lang="en-US" dirty="0"/>
              <a:t>Second level</a:t>
            </a:r>
          </a:p>
          <a:p>
            <a:pPr marL="809625" lvl="2" indent="-266700"/>
            <a:r>
              <a:rPr lang="en-US" dirty="0"/>
              <a:t>Third level</a:t>
            </a:r>
          </a:p>
          <a:p>
            <a:pPr marL="1079500" lvl="3" indent="-269875"/>
            <a:r>
              <a:rPr lang="en-US" dirty="0"/>
              <a:t>Fourth level</a:t>
            </a:r>
          </a:p>
          <a:p>
            <a:pPr marL="1439863" lvl="4" indent="-277813"/>
            <a:r>
              <a:rPr lang="en-US" dirty="0"/>
              <a:t>Fifth level</a:t>
            </a:r>
          </a:p>
        </p:txBody>
      </p:sp>
      <p:sp>
        <p:nvSpPr>
          <p:cNvPr id="12" name="Rectangle 11">
            <a:extLst>
              <a:ext uri="{FF2B5EF4-FFF2-40B4-BE49-F238E27FC236}">
                <a16:creationId xmlns:a16="http://schemas.microsoft.com/office/drawing/2014/main" id="{E5D0BAFB-C790-4226-B3F8-B3A3E231C9DD}"/>
              </a:ext>
            </a:extLst>
          </p:cNvPr>
          <p:cNvSpPr/>
          <p:nvPr userDrawn="1"/>
        </p:nvSpPr>
        <p:spPr>
          <a:xfrm rot="16200000">
            <a:off x="5819171" y="-5819172"/>
            <a:ext cx="557935" cy="12196276"/>
          </a:xfrm>
          <a:prstGeom prst="rect">
            <a:avLst/>
          </a:prstGeom>
          <a:solidFill>
            <a:srgbClr val="3C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mn-lt"/>
            </a:endParaRPr>
          </a:p>
        </p:txBody>
      </p:sp>
      <p:sp>
        <p:nvSpPr>
          <p:cNvPr id="14" name="Rectangle 13">
            <a:extLst>
              <a:ext uri="{FF2B5EF4-FFF2-40B4-BE49-F238E27FC236}">
                <a16:creationId xmlns:a16="http://schemas.microsoft.com/office/drawing/2014/main" id="{6239C867-FA34-430C-9CB7-53A5B8BDCC20}"/>
              </a:ext>
            </a:extLst>
          </p:cNvPr>
          <p:cNvSpPr/>
          <p:nvPr userDrawn="1"/>
        </p:nvSpPr>
        <p:spPr>
          <a:xfrm>
            <a:off x="0" y="0"/>
            <a:ext cx="12192000" cy="6858000"/>
          </a:xfrm>
          <a:prstGeom prst="rect">
            <a:avLst/>
          </a:prstGeom>
          <a:noFill/>
          <a:ln w="95250" cap="sq">
            <a:solidFill>
              <a:srgbClr val="3C3C3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mn-lt"/>
            </a:endParaRPr>
          </a:p>
        </p:txBody>
      </p:sp>
      <p:sp>
        <p:nvSpPr>
          <p:cNvPr id="2" name="Title Placeholder 1"/>
          <p:cNvSpPr>
            <a:spLocks noGrp="1"/>
          </p:cNvSpPr>
          <p:nvPr>
            <p:ph type="title"/>
          </p:nvPr>
        </p:nvSpPr>
        <p:spPr>
          <a:xfrm>
            <a:off x="335361" y="0"/>
            <a:ext cx="8316923" cy="557934"/>
          </a:xfrm>
          <a:prstGeom prst="rect">
            <a:avLst/>
          </a:prstGeom>
        </p:spPr>
        <p:txBody>
          <a:bodyPr vert="horz" lIns="91440" tIns="0" rIns="91440" bIns="0" rtlCol="0" anchor="ctr" anchorCtr="0">
            <a:noAutofit/>
          </a:bodyPr>
          <a:lstStyle/>
          <a:p>
            <a:pPr lvl="0" algn="l"/>
            <a:r>
              <a:rPr lang="en-US" dirty="0"/>
              <a:t>Click to edit Master title style</a:t>
            </a:r>
          </a:p>
        </p:txBody>
      </p:sp>
    </p:spTree>
    <p:extLst>
      <p:ext uri="{BB962C8B-B14F-4D97-AF65-F5344CB8AC3E}">
        <p14:creationId xmlns:p14="http://schemas.microsoft.com/office/powerpoint/2010/main" val="8053928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914400" rtl="0" eaLnBrk="1" latinLnBrk="0" hangingPunct="1">
        <a:lnSpc>
          <a:spcPct val="100000"/>
        </a:lnSpc>
        <a:spcBef>
          <a:spcPct val="0"/>
        </a:spcBef>
        <a:buNone/>
        <a:defRPr lang="en-US" sz="2600" b="1" kern="1200" cap="all" baseline="0" dirty="0">
          <a:solidFill>
            <a:schemeClr val="bg1"/>
          </a:solidFill>
          <a:effectLst/>
          <a:latin typeface="+mn-lt"/>
          <a:ea typeface="+mj-ea"/>
          <a:cs typeface="+mj-cs"/>
        </a:defRPr>
      </a:lvl1pPr>
    </p:titleStyle>
    <p:bodyStyle>
      <a:lvl1pPr marL="252000" indent="-252000" algn="l" defTabSz="914400" rtl="0" eaLnBrk="1" latinLnBrk="0" hangingPunct="1">
        <a:spcBef>
          <a:spcPct val="20000"/>
        </a:spcBef>
        <a:buClr>
          <a:schemeClr val="tx2"/>
        </a:buClr>
        <a:buFont typeface="Wingdings" panose="05000000000000000000" pitchFamily="2" charset="2"/>
        <a:buChar char="§"/>
        <a:defRPr lang="en-US" sz="2500" b="0" kern="1200" cap="none" baseline="0" dirty="0">
          <a:solidFill>
            <a:schemeClr val="tx1"/>
          </a:solidFill>
          <a:latin typeface="+mn-lt"/>
          <a:ea typeface="Verdana" panose="020B0604030504040204" pitchFamily="34" charset="0"/>
          <a:cs typeface="Arial" panose="020B0604020202020204" pitchFamily="34" charset="0"/>
        </a:defRPr>
      </a:lvl1pPr>
      <a:lvl2pPr marL="360000" indent="-216000" algn="l" defTabSz="914400" rtl="0" eaLnBrk="1" latinLnBrk="0" hangingPunct="1">
        <a:spcBef>
          <a:spcPts val="1200"/>
        </a:spcBef>
        <a:buClr>
          <a:schemeClr val="tx2"/>
        </a:buClr>
        <a:buFont typeface="Wingdings" panose="05000000000000000000" pitchFamily="2" charset="2"/>
        <a:buChar char="§"/>
        <a:defRPr lang="en-US" sz="2300" b="0" kern="1200" cap="none" baseline="0" dirty="0">
          <a:solidFill>
            <a:schemeClr val="tx1"/>
          </a:solidFill>
          <a:latin typeface="+mn-lt"/>
          <a:ea typeface="Verdana" panose="020B0604030504040204" pitchFamily="34" charset="0"/>
          <a:cs typeface="Arial" panose="020B0604020202020204" pitchFamily="34" charset="0"/>
        </a:defRPr>
      </a:lvl2pPr>
      <a:lvl3pPr marL="540000" indent="-216000" algn="l" defTabSz="914400" rtl="0" eaLnBrk="1" latinLnBrk="0" hangingPunct="1">
        <a:spcBef>
          <a:spcPts val="600"/>
        </a:spcBef>
        <a:buClr>
          <a:schemeClr val="tx2"/>
        </a:buClr>
        <a:buFont typeface="Wingdings" panose="05000000000000000000" pitchFamily="2" charset="2"/>
        <a:buChar char="§"/>
        <a:defRPr lang="en-US" sz="2000" b="0" kern="1200" cap="none" baseline="0" dirty="0">
          <a:solidFill>
            <a:schemeClr val="tx1"/>
          </a:solidFill>
          <a:latin typeface="+mn-lt"/>
          <a:ea typeface="Verdana" panose="020B0604030504040204" pitchFamily="34" charset="0"/>
          <a:cs typeface="Arial" panose="020B0604020202020204" pitchFamily="34" charset="0"/>
        </a:defRPr>
      </a:lvl3pPr>
      <a:lvl4pPr marL="900000" indent="-216000" algn="l" defTabSz="914400" rtl="0" eaLnBrk="1" latinLnBrk="0" hangingPunct="1">
        <a:spcBef>
          <a:spcPts val="600"/>
        </a:spcBef>
        <a:buClr>
          <a:schemeClr val="tx2"/>
        </a:buClr>
        <a:buFont typeface="Wingdings" panose="05000000000000000000" pitchFamily="2" charset="2"/>
        <a:buChar char="§"/>
        <a:defRPr lang="en-US" sz="1800" b="0" kern="1200" cap="none" baseline="0" dirty="0">
          <a:solidFill>
            <a:schemeClr val="tx1"/>
          </a:solidFill>
          <a:latin typeface="+mn-lt"/>
          <a:ea typeface="Verdana" panose="020B0604030504040204" pitchFamily="34" charset="0"/>
          <a:cs typeface="Arial" panose="020B0604020202020204" pitchFamily="34" charset="0"/>
        </a:defRPr>
      </a:lvl4pPr>
      <a:lvl5pPr marL="1260000" indent="-216000" algn="l" defTabSz="914400" rtl="0" eaLnBrk="1" latinLnBrk="0" hangingPunct="1">
        <a:spcBef>
          <a:spcPts val="600"/>
        </a:spcBef>
        <a:buClr>
          <a:schemeClr val="tx2"/>
        </a:buClr>
        <a:buFont typeface="Wingdings" panose="05000000000000000000" pitchFamily="2" charset="2"/>
        <a:buChar char="§"/>
        <a:defRPr lang="en-US" sz="1600" b="0" kern="1200" cap="none" baseline="0" dirty="0">
          <a:solidFill>
            <a:schemeClr val="tx1"/>
          </a:solidFill>
          <a:latin typeface="+mn-lt"/>
          <a:ea typeface="Verdana" panose="020B0604030504040204" pitchFamily="34" charset="0"/>
          <a:cs typeface="Arial" panose="020B0604020202020204" pitchFamily="34" charset="0"/>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8" Type="http://schemas.openxmlformats.org/officeDocument/2006/relationships/image" Target="../media/image48.jpg"/><Relationship Id="rId3" Type="http://schemas.openxmlformats.org/officeDocument/2006/relationships/image" Target="../media/image43.jpeg"/><Relationship Id="rId7" Type="http://schemas.openxmlformats.org/officeDocument/2006/relationships/image" Target="../media/image47.jp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6.jpeg"/><Relationship Id="rId5" Type="http://schemas.openxmlformats.org/officeDocument/2006/relationships/image" Target="../media/image45.jpg"/><Relationship Id="rId10" Type="http://schemas.openxmlformats.org/officeDocument/2006/relationships/image" Target="../media/image50.svg"/><Relationship Id="rId4" Type="http://schemas.openxmlformats.org/officeDocument/2006/relationships/image" Target="../media/image44.jpeg"/><Relationship Id="rId9" Type="http://schemas.openxmlformats.org/officeDocument/2006/relationships/image" Target="../media/image4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github.com/ciaranmci/SoMaS/tree/main/History%20matching%20explainer" TargetMode="External"/><Relationship Id="rId5" Type="http://schemas.openxmlformats.org/officeDocument/2006/relationships/hyperlink" Target="https://github.com/ciaranmci/SoMaS/tree/main/Gaussian%20process%20explainer" TargetMode="External"/><Relationship Id="rId4" Type="http://schemas.openxmlformats.org/officeDocument/2006/relationships/hyperlink" Target="https://github.com/ciaranmci/SoMaS/tree/main/GP%20emulators%20explainer"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jp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E87D2A-BD01-2E6F-D851-65BC9622388C}"/>
              </a:ext>
            </a:extLst>
          </p:cNvPr>
          <p:cNvSpPr>
            <a:spLocks noGrp="1"/>
          </p:cNvSpPr>
          <p:nvPr>
            <p:ph idx="1"/>
          </p:nvPr>
        </p:nvSpPr>
        <p:spPr>
          <a:xfrm>
            <a:off x="827314" y="1030514"/>
            <a:ext cx="11125338" cy="5500346"/>
          </a:xfrm>
        </p:spPr>
        <p:txBody>
          <a:bodyPr>
            <a:normAutofit/>
          </a:bodyPr>
          <a:lstStyle/>
          <a:p>
            <a:pPr marL="0" lvl="0" indent="0" algn="ctr" rtl="0">
              <a:buNone/>
            </a:pPr>
            <a:r>
              <a:rPr lang="en-GB" sz="3600" i="1" u="sng" dirty="0">
                <a:effectLst/>
                <a:latin typeface="Calibri" panose="020F0502020204030204" pitchFamily="34" charset="0"/>
                <a:ea typeface="DengXian" panose="02010600030101010101" pitchFamily="2" charset="-122"/>
                <a:cs typeface="Arial" panose="020B0604020202020204" pitchFamily="34" charset="0"/>
              </a:rPr>
              <a:t>What is a suitable candidate?</a:t>
            </a:r>
          </a:p>
          <a:p>
            <a:pPr marL="342900" lvl="0" indent="-342900" rtl="0">
              <a:buFont typeface="+mj-lt"/>
              <a:buAutoNum type="arabicPeriod"/>
            </a:pPr>
            <a:r>
              <a:rPr lang="en-GB" sz="3600" dirty="0">
                <a:effectLst/>
                <a:latin typeface="Calibri" panose="020F0502020204030204" pitchFamily="34" charset="0"/>
                <a:ea typeface="DengXian" panose="02010600030101010101" pitchFamily="2" charset="-122"/>
                <a:cs typeface="Arial" panose="020B0604020202020204" pitchFamily="34" charset="0"/>
              </a:rPr>
              <a:t> 	A researcher at grade 7 or above.</a:t>
            </a:r>
          </a:p>
          <a:p>
            <a:pPr marL="342900" lvl="0" indent="-342900">
              <a:buFont typeface="+mj-lt"/>
              <a:buAutoNum type="arabicPeriod"/>
            </a:pPr>
            <a:r>
              <a:rPr lang="en-GB" sz="3600" dirty="0">
                <a:effectLst/>
                <a:latin typeface="Calibri" panose="020F0502020204030204" pitchFamily="34" charset="0"/>
                <a:ea typeface="DengXian" panose="02010600030101010101" pitchFamily="2" charset="-122"/>
                <a:cs typeface="Arial" panose="020B0604020202020204" pitchFamily="34" charset="0"/>
              </a:rPr>
              <a:t> 	A programmer / scripter.</a:t>
            </a:r>
          </a:p>
          <a:p>
            <a:pPr marL="342900" lvl="0" indent="-342900">
              <a:buFont typeface="+mj-lt"/>
              <a:buAutoNum type="arabicPeriod"/>
            </a:pPr>
            <a:r>
              <a:rPr lang="en-GB" sz="3600" dirty="0">
                <a:effectLst/>
                <a:latin typeface="Calibri" panose="020F0502020204030204" pitchFamily="34" charset="0"/>
                <a:ea typeface="DengXian" panose="02010600030101010101" pitchFamily="2" charset="-122"/>
                <a:cs typeface="Arial" panose="020B0604020202020204" pitchFamily="34" charset="0"/>
              </a:rPr>
              <a:t> 	Someone competent with uncertainty.</a:t>
            </a:r>
          </a:p>
          <a:p>
            <a:pPr marL="342900" lvl="0" indent="-342900">
              <a:buFont typeface="+mj-lt"/>
              <a:buAutoNum type="arabicPeriod"/>
            </a:pPr>
            <a:r>
              <a:rPr lang="en-GB" sz="3600" dirty="0">
                <a:effectLst/>
                <a:latin typeface="Calibri" panose="020F0502020204030204" pitchFamily="34" charset="0"/>
                <a:ea typeface="DengXian" panose="02010600030101010101" pitchFamily="2" charset="-122"/>
                <a:cs typeface="Arial" panose="020B0604020202020204" pitchFamily="34" charset="0"/>
              </a:rPr>
              <a:t> 	A good communicator.</a:t>
            </a:r>
          </a:p>
          <a:p>
            <a:pPr marL="342900" lvl="0" indent="-342900">
              <a:spcAft>
                <a:spcPts val="800"/>
              </a:spcAft>
              <a:buFont typeface="+mj-lt"/>
              <a:buAutoNum type="arabicPeriod"/>
            </a:pPr>
            <a:r>
              <a:rPr lang="en-GB" sz="3600" dirty="0">
                <a:effectLst/>
                <a:latin typeface="Calibri" panose="020F0502020204030204" pitchFamily="34" charset="0"/>
                <a:ea typeface="DengXian" panose="02010600030101010101" pitchFamily="2" charset="-122"/>
                <a:cs typeface="Arial" panose="020B0604020202020204" pitchFamily="34" charset="0"/>
              </a:rPr>
              <a:t> 	Someone competent across domains.</a:t>
            </a:r>
          </a:p>
          <a:p>
            <a:endParaRPr lang="en-GB" sz="4400" dirty="0"/>
          </a:p>
        </p:txBody>
      </p:sp>
      <p:sp>
        <p:nvSpPr>
          <p:cNvPr id="3" name="Title 2">
            <a:extLst>
              <a:ext uri="{FF2B5EF4-FFF2-40B4-BE49-F238E27FC236}">
                <a16:creationId xmlns:a16="http://schemas.microsoft.com/office/drawing/2014/main" id="{8225872E-8A18-A224-247F-CF5B9C94DDDE}"/>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144219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EA5CDC-F47B-23CD-13B0-58ED71600BE0}"/>
              </a:ext>
            </a:extLst>
          </p:cNvPr>
          <p:cNvSpPr>
            <a:spLocks noGrp="1"/>
          </p:cNvSpPr>
          <p:nvPr>
            <p:ph idx="1"/>
          </p:nvPr>
        </p:nvSpPr>
        <p:spPr/>
        <p:txBody>
          <a:bodyPr>
            <a:normAutofit/>
          </a:bodyPr>
          <a:lstStyle/>
          <a:p>
            <a:pPr marL="0" indent="0" algn="ctr">
              <a:buNone/>
            </a:pPr>
            <a:endParaRPr lang="en-GB" sz="5400" dirty="0"/>
          </a:p>
          <a:p>
            <a:pPr marL="0" indent="0" algn="ctr">
              <a:buNone/>
            </a:pPr>
            <a:endParaRPr lang="en-GB" sz="5400" dirty="0"/>
          </a:p>
          <a:p>
            <a:pPr marL="0" indent="0" algn="ctr">
              <a:buNone/>
            </a:pPr>
            <a:r>
              <a:rPr lang="en-GB" sz="5400" dirty="0"/>
              <a:t>Competent with uncertainty</a:t>
            </a:r>
          </a:p>
        </p:txBody>
      </p:sp>
      <p:sp>
        <p:nvSpPr>
          <p:cNvPr id="3" name="Title 2">
            <a:extLst>
              <a:ext uri="{FF2B5EF4-FFF2-40B4-BE49-F238E27FC236}">
                <a16:creationId xmlns:a16="http://schemas.microsoft.com/office/drawing/2014/main" id="{FB754199-F56A-DE21-D2DD-35712DF1D98D}"/>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3244711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00EE82-09ED-A2E1-B416-F732165519CA}"/>
              </a:ext>
            </a:extLst>
          </p:cNvPr>
          <p:cNvSpPr>
            <a:spLocks noGrp="1"/>
          </p:cNvSpPr>
          <p:nvPr>
            <p:ph type="title"/>
          </p:nvPr>
        </p:nvSpPr>
        <p:spPr/>
        <p:txBody>
          <a:bodyPr/>
          <a:lstStyle/>
          <a:p>
            <a:r>
              <a:rPr lang="en-GB" dirty="0"/>
              <a:t>Competent with uncertainty</a:t>
            </a:r>
          </a:p>
        </p:txBody>
      </p:sp>
      <p:pic>
        <p:nvPicPr>
          <p:cNvPr id="5" name="Picture 4" descr="A close-up of a logo&#10;&#10;Description automatically generated">
            <a:extLst>
              <a:ext uri="{FF2B5EF4-FFF2-40B4-BE49-F238E27FC236}">
                <a16:creationId xmlns:a16="http://schemas.microsoft.com/office/drawing/2014/main" id="{75E3ABDD-0321-8AF0-BF54-4A43F41EF8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6728" y="1510053"/>
            <a:ext cx="6338544" cy="3837895"/>
          </a:xfrm>
          <a:prstGeom prst="rect">
            <a:avLst/>
          </a:prstGeom>
        </p:spPr>
      </p:pic>
    </p:spTree>
    <p:extLst>
      <p:ext uri="{BB962C8B-B14F-4D97-AF65-F5344CB8AC3E}">
        <p14:creationId xmlns:p14="http://schemas.microsoft.com/office/powerpoint/2010/main" val="3138494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A3393A-6667-9306-CA53-D9A777CD06D0}"/>
              </a:ext>
            </a:extLst>
          </p:cNvPr>
          <p:cNvSpPr>
            <a:spLocks noGrp="1"/>
          </p:cNvSpPr>
          <p:nvPr>
            <p:ph type="title"/>
          </p:nvPr>
        </p:nvSpPr>
        <p:spPr/>
        <p:txBody>
          <a:bodyPr/>
          <a:lstStyle/>
          <a:p>
            <a:r>
              <a:rPr lang="en-GB" dirty="0"/>
              <a:t>Competent with uncertainty</a:t>
            </a:r>
          </a:p>
        </p:txBody>
      </p:sp>
      <p:pic>
        <p:nvPicPr>
          <p:cNvPr id="5" name="Picture 4" descr="A logo with white text and blue squares&#10;&#10;Description automatically generated">
            <a:extLst>
              <a:ext uri="{FF2B5EF4-FFF2-40B4-BE49-F238E27FC236}">
                <a16:creationId xmlns:a16="http://schemas.microsoft.com/office/drawing/2014/main" id="{B65309E8-0790-5494-9C3D-65D6578896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750" y="1485900"/>
            <a:ext cx="4667250" cy="3886200"/>
          </a:xfrm>
          <a:prstGeom prst="rect">
            <a:avLst/>
          </a:prstGeom>
        </p:spPr>
      </p:pic>
      <p:pic>
        <p:nvPicPr>
          <p:cNvPr id="7" name="Picture 6" descr="A red shield with a lion and text&#10;&#10;Description automatically generated">
            <a:extLst>
              <a:ext uri="{FF2B5EF4-FFF2-40B4-BE49-F238E27FC236}">
                <a16:creationId xmlns:a16="http://schemas.microsoft.com/office/drawing/2014/main" id="{947769EA-D215-5594-D545-447DFD8B92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4856" y="1179284"/>
            <a:ext cx="3004457" cy="4506686"/>
          </a:xfrm>
          <a:prstGeom prst="rect">
            <a:avLst/>
          </a:prstGeom>
        </p:spPr>
      </p:pic>
    </p:spTree>
    <p:extLst>
      <p:ext uri="{BB962C8B-B14F-4D97-AF65-F5344CB8AC3E}">
        <p14:creationId xmlns:p14="http://schemas.microsoft.com/office/powerpoint/2010/main" val="2402454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AA15322-6B4B-F66D-6EEC-E3606785C947}"/>
              </a:ext>
            </a:extLst>
          </p:cNvPr>
          <p:cNvSpPr>
            <a:spLocks noGrp="1"/>
          </p:cNvSpPr>
          <p:nvPr>
            <p:ph type="title"/>
          </p:nvPr>
        </p:nvSpPr>
        <p:spPr/>
        <p:txBody>
          <a:bodyPr/>
          <a:lstStyle/>
          <a:p>
            <a:r>
              <a:rPr lang="en-GB" dirty="0"/>
              <a:t>Competent with uncertainty</a:t>
            </a:r>
          </a:p>
        </p:txBody>
      </p:sp>
      <p:pic>
        <p:nvPicPr>
          <p:cNvPr id="5" name="Picture 4">
            <a:extLst>
              <a:ext uri="{FF2B5EF4-FFF2-40B4-BE49-F238E27FC236}">
                <a16:creationId xmlns:a16="http://schemas.microsoft.com/office/drawing/2014/main" id="{FFE673B9-50A8-D756-F1FC-B44853F57115}"/>
              </a:ext>
            </a:extLst>
          </p:cNvPr>
          <p:cNvPicPr>
            <a:picLocks noChangeAspect="1"/>
          </p:cNvPicPr>
          <p:nvPr/>
        </p:nvPicPr>
        <p:blipFill>
          <a:blip r:embed="rId3"/>
          <a:stretch>
            <a:fillRect/>
          </a:stretch>
        </p:blipFill>
        <p:spPr>
          <a:xfrm>
            <a:off x="571229" y="1269000"/>
            <a:ext cx="5184002" cy="4320000"/>
          </a:xfrm>
          <a:prstGeom prst="rect">
            <a:avLst/>
          </a:prstGeom>
        </p:spPr>
      </p:pic>
      <p:pic>
        <p:nvPicPr>
          <p:cNvPr id="7" name="Picture 6">
            <a:extLst>
              <a:ext uri="{FF2B5EF4-FFF2-40B4-BE49-F238E27FC236}">
                <a16:creationId xmlns:a16="http://schemas.microsoft.com/office/drawing/2014/main" id="{49B8A1F5-6BA0-C71B-0606-6EA816DD7D16}"/>
              </a:ext>
            </a:extLst>
          </p:cNvPr>
          <p:cNvPicPr>
            <a:picLocks noChangeAspect="1"/>
          </p:cNvPicPr>
          <p:nvPr/>
        </p:nvPicPr>
        <p:blipFill>
          <a:blip r:embed="rId4"/>
          <a:stretch>
            <a:fillRect/>
          </a:stretch>
        </p:blipFill>
        <p:spPr>
          <a:xfrm>
            <a:off x="6096000" y="1269000"/>
            <a:ext cx="5770212" cy="4320000"/>
          </a:xfrm>
          <a:prstGeom prst="rect">
            <a:avLst/>
          </a:prstGeom>
        </p:spPr>
      </p:pic>
      <p:cxnSp>
        <p:nvCxnSpPr>
          <p:cNvPr id="9" name="Straight Connector 8">
            <a:extLst>
              <a:ext uri="{FF2B5EF4-FFF2-40B4-BE49-F238E27FC236}">
                <a16:creationId xmlns:a16="http://schemas.microsoft.com/office/drawing/2014/main" id="{8A7884B3-5F0D-056F-FEF0-BC405BE795B7}"/>
              </a:ext>
            </a:extLst>
          </p:cNvPr>
          <p:cNvCxnSpPr/>
          <p:nvPr/>
        </p:nvCxnSpPr>
        <p:spPr>
          <a:xfrm flipV="1">
            <a:off x="3077029" y="1269000"/>
            <a:ext cx="0" cy="328848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A36F28E-2D2F-EF5D-0764-A1410899A2E4}"/>
              </a:ext>
            </a:extLst>
          </p:cNvPr>
          <p:cNvSpPr txBox="1"/>
          <p:nvPr/>
        </p:nvSpPr>
        <p:spPr>
          <a:xfrm>
            <a:off x="944205" y="5994400"/>
            <a:ext cx="5151795" cy="369332"/>
          </a:xfrm>
          <a:prstGeom prst="rect">
            <a:avLst/>
          </a:prstGeom>
          <a:noFill/>
        </p:spPr>
        <p:txBody>
          <a:bodyPr wrap="none" rtlCol="0">
            <a:spAutoFit/>
          </a:bodyPr>
          <a:lstStyle/>
          <a:p>
            <a:r>
              <a:rPr lang="en-GB" dirty="0"/>
              <a:t>Wang et al (2012) 10.1093/bioinformatics/bts531</a:t>
            </a:r>
          </a:p>
        </p:txBody>
      </p:sp>
      <p:sp>
        <p:nvSpPr>
          <p:cNvPr id="11" name="TextBox 10">
            <a:extLst>
              <a:ext uri="{FF2B5EF4-FFF2-40B4-BE49-F238E27FC236}">
                <a16:creationId xmlns:a16="http://schemas.microsoft.com/office/drawing/2014/main" id="{C33C1457-1070-7271-9D27-F243E7EAECC2}"/>
              </a:ext>
            </a:extLst>
          </p:cNvPr>
          <p:cNvSpPr txBox="1"/>
          <p:nvPr/>
        </p:nvSpPr>
        <p:spPr>
          <a:xfrm>
            <a:off x="6909614" y="5930734"/>
            <a:ext cx="4724370" cy="369332"/>
          </a:xfrm>
          <a:prstGeom prst="rect">
            <a:avLst/>
          </a:prstGeom>
          <a:noFill/>
        </p:spPr>
        <p:txBody>
          <a:bodyPr wrap="none" rtlCol="0">
            <a:spAutoFit/>
          </a:bodyPr>
          <a:lstStyle/>
          <a:p>
            <a:r>
              <a:rPr lang="en-GB" dirty="0"/>
              <a:t>McInerney (2017) 10.7190/shu-thesis-00025</a:t>
            </a:r>
          </a:p>
        </p:txBody>
      </p:sp>
      <p:sp>
        <p:nvSpPr>
          <p:cNvPr id="12" name="TextBox 11">
            <a:extLst>
              <a:ext uri="{FF2B5EF4-FFF2-40B4-BE49-F238E27FC236}">
                <a16:creationId xmlns:a16="http://schemas.microsoft.com/office/drawing/2014/main" id="{7FA3A1B8-F771-8DD7-1ED6-0B5434B0DC68}"/>
              </a:ext>
            </a:extLst>
          </p:cNvPr>
          <p:cNvSpPr txBox="1"/>
          <p:nvPr/>
        </p:nvSpPr>
        <p:spPr>
          <a:xfrm>
            <a:off x="8653933" y="1816986"/>
            <a:ext cx="654346" cy="1015663"/>
          </a:xfrm>
          <a:prstGeom prst="rect">
            <a:avLst/>
          </a:prstGeom>
          <a:noFill/>
        </p:spPr>
        <p:txBody>
          <a:bodyPr wrap="none" rtlCol="0">
            <a:spAutoFit/>
          </a:bodyPr>
          <a:lstStyle/>
          <a:p>
            <a:r>
              <a:rPr lang="en-GB" sz="6000" b="1" dirty="0">
                <a:solidFill>
                  <a:srgbClr val="FF0000"/>
                </a:solidFill>
              </a:rPr>
              <a:t>?</a:t>
            </a:r>
            <a:endParaRPr lang="en-GB" b="1" dirty="0">
              <a:solidFill>
                <a:srgbClr val="FF0000"/>
              </a:solidFill>
            </a:endParaRPr>
          </a:p>
        </p:txBody>
      </p:sp>
    </p:spTree>
    <p:extLst>
      <p:ext uri="{BB962C8B-B14F-4D97-AF65-F5344CB8AC3E}">
        <p14:creationId xmlns:p14="http://schemas.microsoft.com/office/powerpoint/2010/main" val="147760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00EE82-09ED-A2E1-B416-F732165519CA}"/>
              </a:ext>
            </a:extLst>
          </p:cNvPr>
          <p:cNvSpPr>
            <a:spLocks noGrp="1"/>
          </p:cNvSpPr>
          <p:nvPr>
            <p:ph type="title"/>
          </p:nvPr>
        </p:nvSpPr>
        <p:spPr/>
        <p:txBody>
          <a:bodyPr/>
          <a:lstStyle/>
          <a:p>
            <a:r>
              <a:rPr lang="en-GB" dirty="0"/>
              <a:t>Competent with uncertainty</a:t>
            </a:r>
          </a:p>
        </p:txBody>
      </p:sp>
      <p:grpSp>
        <p:nvGrpSpPr>
          <p:cNvPr id="9" name="Group 8">
            <a:extLst>
              <a:ext uri="{FF2B5EF4-FFF2-40B4-BE49-F238E27FC236}">
                <a16:creationId xmlns:a16="http://schemas.microsoft.com/office/drawing/2014/main" id="{EA4597F3-32CE-C793-5C47-EB1180DD588D}"/>
              </a:ext>
            </a:extLst>
          </p:cNvPr>
          <p:cNvGrpSpPr/>
          <p:nvPr/>
        </p:nvGrpSpPr>
        <p:grpSpPr>
          <a:xfrm>
            <a:off x="9058326" y="1001486"/>
            <a:ext cx="585417" cy="1496887"/>
            <a:chOff x="9058326" y="1567543"/>
            <a:chExt cx="585417" cy="1496887"/>
          </a:xfrm>
        </p:grpSpPr>
        <p:sp>
          <p:nvSpPr>
            <p:cNvPr id="4" name="TextBox 3">
              <a:extLst>
                <a:ext uri="{FF2B5EF4-FFF2-40B4-BE49-F238E27FC236}">
                  <a16:creationId xmlns:a16="http://schemas.microsoft.com/office/drawing/2014/main" id="{2CB528B6-7097-E54E-63BF-A66E92206143}"/>
                </a:ext>
              </a:extLst>
            </p:cNvPr>
            <p:cNvSpPr txBox="1"/>
            <p:nvPr/>
          </p:nvSpPr>
          <p:spPr>
            <a:xfrm>
              <a:off x="9158514" y="1567543"/>
              <a:ext cx="385042" cy="523220"/>
            </a:xfrm>
            <a:prstGeom prst="rect">
              <a:avLst/>
            </a:prstGeom>
            <a:noFill/>
          </p:spPr>
          <p:txBody>
            <a:bodyPr wrap="none" rtlCol="0">
              <a:spAutoFit/>
            </a:bodyPr>
            <a:lstStyle/>
            <a:p>
              <a:r>
                <a:rPr lang="en-GB" sz="2800" b="1" dirty="0"/>
                <a:t>1</a:t>
              </a:r>
            </a:p>
          </p:txBody>
        </p:sp>
        <p:sp>
          <p:nvSpPr>
            <p:cNvPr id="6" name="TextBox 5">
              <a:extLst>
                <a:ext uri="{FF2B5EF4-FFF2-40B4-BE49-F238E27FC236}">
                  <a16:creationId xmlns:a16="http://schemas.microsoft.com/office/drawing/2014/main" id="{0226E2F6-EE48-4678-D6B1-93D812125AD5}"/>
                </a:ext>
              </a:extLst>
            </p:cNvPr>
            <p:cNvSpPr txBox="1"/>
            <p:nvPr/>
          </p:nvSpPr>
          <p:spPr>
            <a:xfrm>
              <a:off x="9058326" y="2541210"/>
              <a:ext cx="585417" cy="523220"/>
            </a:xfrm>
            <a:prstGeom prst="rect">
              <a:avLst/>
            </a:prstGeom>
            <a:noFill/>
          </p:spPr>
          <p:txBody>
            <a:bodyPr wrap="none" rtlCol="0">
              <a:spAutoFit/>
            </a:bodyPr>
            <a:lstStyle/>
            <a:p>
              <a:r>
                <a:rPr lang="en-GB" sz="2800" b="1" dirty="0"/>
                <a:t>10</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8462129-1B4D-1797-C86A-7AC4ED58DC82}"/>
                    </a:ext>
                  </a:extLst>
                </p:cNvPr>
                <p:cNvSpPr txBox="1"/>
                <p:nvPr/>
              </p:nvSpPr>
              <p:spPr>
                <a:xfrm>
                  <a:off x="9117803" y="1992821"/>
                  <a:ext cx="455574"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600" b="1" i="1" smtClean="0">
                            <a:latin typeface="Cambria Math" panose="02040503050406030204" pitchFamily="18" charset="0"/>
                            <a:ea typeface="Cambria Math" panose="02040503050406030204" pitchFamily="18" charset="0"/>
                          </a:rPr>
                          <m:t>⋮</m:t>
                        </m:r>
                      </m:oMath>
                    </m:oMathPara>
                  </a14:m>
                  <a:endParaRPr lang="en-GB" sz="2800" b="1" dirty="0"/>
                </a:p>
              </p:txBody>
            </p:sp>
          </mc:Choice>
          <mc:Fallback xmlns="">
            <p:sp>
              <p:nvSpPr>
                <p:cNvPr id="7" name="TextBox 6">
                  <a:extLst>
                    <a:ext uri="{FF2B5EF4-FFF2-40B4-BE49-F238E27FC236}">
                      <a16:creationId xmlns:a16="http://schemas.microsoft.com/office/drawing/2014/main" id="{68462129-1B4D-1797-C86A-7AC4ED58DC82}"/>
                    </a:ext>
                  </a:extLst>
                </p:cNvPr>
                <p:cNvSpPr txBox="1">
                  <a:spLocks noRot="1" noChangeAspect="1" noMove="1" noResize="1" noEditPoints="1" noAdjustHandles="1" noChangeArrowheads="1" noChangeShapeType="1" noTextEdit="1"/>
                </p:cNvSpPr>
                <p:nvPr/>
              </p:nvSpPr>
              <p:spPr>
                <a:xfrm>
                  <a:off x="9117803" y="1992821"/>
                  <a:ext cx="455574" cy="646331"/>
                </a:xfrm>
                <a:prstGeom prst="rect">
                  <a:avLst/>
                </a:prstGeom>
                <a:blipFill>
                  <a:blip r:embed="rId3"/>
                  <a:stretch>
                    <a:fillRect/>
                  </a:stretch>
                </a:blipFill>
              </p:spPr>
              <p:txBody>
                <a:bodyPr/>
                <a:lstStyle/>
                <a:p>
                  <a:r>
                    <a:rPr lang="en-GB">
                      <a:noFill/>
                    </a:rPr>
                    <a:t> </a:t>
                  </a:r>
                </a:p>
              </p:txBody>
            </p:sp>
          </mc:Fallback>
        </mc:AlternateContent>
      </p:grpSp>
      <p:grpSp>
        <p:nvGrpSpPr>
          <p:cNvPr id="10" name="Group 9">
            <a:extLst>
              <a:ext uri="{FF2B5EF4-FFF2-40B4-BE49-F238E27FC236}">
                <a16:creationId xmlns:a16="http://schemas.microsoft.com/office/drawing/2014/main" id="{AC467DA4-80A9-1A34-552F-EA182A4E0EBC}"/>
              </a:ext>
            </a:extLst>
          </p:cNvPr>
          <p:cNvGrpSpPr/>
          <p:nvPr/>
        </p:nvGrpSpPr>
        <p:grpSpPr>
          <a:xfrm>
            <a:off x="9117803" y="4542013"/>
            <a:ext cx="585417" cy="1496887"/>
            <a:chOff x="9058326" y="1567543"/>
            <a:chExt cx="585417" cy="1496887"/>
          </a:xfrm>
        </p:grpSpPr>
        <p:sp>
          <p:nvSpPr>
            <p:cNvPr id="11" name="TextBox 10">
              <a:extLst>
                <a:ext uri="{FF2B5EF4-FFF2-40B4-BE49-F238E27FC236}">
                  <a16:creationId xmlns:a16="http://schemas.microsoft.com/office/drawing/2014/main" id="{B38C4DD6-7602-5670-6DF3-0220CA6DE049}"/>
                </a:ext>
              </a:extLst>
            </p:cNvPr>
            <p:cNvSpPr txBox="1"/>
            <p:nvPr/>
          </p:nvSpPr>
          <p:spPr>
            <a:xfrm>
              <a:off x="9158514" y="1567543"/>
              <a:ext cx="385042" cy="523220"/>
            </a:xfrm>
            <a:prstGeom prst="rect">
              <a:avLst/>
            </a:prstGeom>
            <a:noFill/>
          </p:spPr>
          <p:txBody>
            <a:bodyPr wrap="none" rtlCol="0">
              <a:spAutoFit/>
            </a:bodyPr>
            <a:lstStyle/>
            <a:p>
              <a:r>
                <a:rPr lang="en-GB" sz="2800" b="1" dirty="0"/>
                <a:t>1</a:t>
              </a:r>
            </a:p>
          </p:txBody>
        </p:sp>
        <p:sp>
          <p:nvSpPr>
            <p:cNvPr id="12" name="TextBox 11">
              <a:extLst>
                <a:ext uri="{FF2B5EF4-FFF2-40B4-BE49-F238E27FC236}">
                  <a16:creationId xmlns:a16="http://schemas.microsoft.com/office/drawing/2014/main" id="{6389C1BF-3B34-FF9D-0AAB-193AC77B3358}"/>
                </a:ext>
              </a:extLst>
            </p:cNvPr>
            <p:cNvSpPr txBox="1"/>
            <p:nvPr/>
          </p:nvSpPr>
          <p:spPr>
            <a:xfrm>
              <a:off x="9058326" y="2541210"/>
              <a:ext cx="585417" cy="523220"/>
            </a:xfrm>
            <a:prstGeom prst="rect">
              <a:avLst/>
            </a:prstGeom>
            <a:noFill/>
          </p:spPr>
          <p:txBody>
            <a:bodyPr wrap="none" rtlCol="0">
              <a:spAutoFit/>
            </a:bodyPr>
            <a:lstStyle/>
            <a:p>
              <a:r>
                <a:rPr lang="en-GB" sz="2800" b="1" dirty="0"/>
                <a:t>10</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86B539D-81CC-1153-A2C4-A88020BE296F}"/>
                    </a:ext>
                  </a:extLst>
                </p:cNvPr>
                <p:cNvSpPr txBox="1"/>
                <p:nvPr/>
              </p:nvSpPr>
              <p:spPr>
                <a:xfrm>
                  <a:off x="9117803" y="1992821"/>
                  <a:ext cx="455574"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600" b="1" i="1" smtClean="0">
                            <a:latin typeface="Cambria Math" panose="02040503050406030204" pitchFamily="18" charset="0"/>
                            <a:ea typeface="Cambria Math" panose="02040503050406030204" pitchFamily="18" charset="0"/>
                          </a:rPr>
                          <m:t>⋮</m:t>
                        </m:r>
                      </m:oMath>
                    </m:oMathPara>
                  </a14:m>
                  <a:endParaRPr lang="en-GB" sz="2800" b="1" dirty="0"/>
                </a:p>
              </p:txBody>
            </p:sp>
          </mc:Choice>
          <mc:Fallback xmlns="">
            <p:sp>
              <p:nvSpPr>
                <p:cNvPr id="13" name="TextBox 12">
                  <a:extLst>
                    <a:ext uri="{FF2B5EF4-FFF2-40B4-BE49-F238E27FC236}">
                      <a16:creationId xmlns:a16="http://schemas.microsoft.com/office/drawing/2014/main" id="{F86B539D-81CC-1153-A2C4-A88020BE296F}"/>
                    </a:ext>
                  </a:extLst>
                </p:cNvPr>
                <p:cNvSpPr txBox="1">
                  <a:spLocks noRot="1" noChangeAspect="1" noMove="1" noResize="1" noEditPoints="1" noAdjustHandles="1" noChangeArrowheads="1" noChangeShapeType="1" noTextEdit="1"/>
                </p:cNvSpPr>
                <p:nvPr/>
              </p:nvSpPr>
              <p:spPr>
                <a:xfrm>
                  <a:off x="9117803" y="1992821"/>
                  <a:ext cx="455574" cy="646331"/>
                </a:xfrm>
                <a:prstGeom prst="rect">
                  <a:avLst/>
                </a:prstGeom>
                <a:blipFill>
                  <a:blip r:embed="rId4"/>
                  <a:stretch>
                    <a:fillRect/>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DDC3002-1724-ADD9-2AF5-8F9F53787441}"/>
                  </a:ext>
                </a:extLst>
              </p:cNvPr>
              <p:cNvSpPr txBox="1"/>
              <p:nvPr/>
            </p:nvSpPr>
            <p:spPr>
              <a:xfrm>
                <a:off x="8951090" y="2858473"/>
                <a:ext cx="788999" cy="13234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8000" b="1" i="1" smtClean="0">
                          <a:latin typeface="Cambria Math" panose="02040503050406030204" pitchFamily="18" charset="0"/>
                          <a:ea typeface="Cambria Math" panose="02040503050406030204" pitchFamily="18" charset="0"/>
                        </a:rPr>
                        <m:t>⋮</m:t>
                      </m:r>
                    </m:oMath>
                  </m:oMathPara>
                </a14:m>
                <a:endParaRPr lang="en-GB" sz="6600" b="1" dirty="0"/>
              </a:p>
            </p:txBody>
          </p:sp>
        </mc:Choice>
        <mc:Fallback xmlns="">
          <p:sp>
            <p:nvSpPr>
              <p:cNvPr id="14" name="TextBox 13">
                <a:extLst>
                  <a:ext uri="{FF2B5EF4-FFF2-40B4-BE49-F238E27FC236}">
                    <a16:creationId xmlns:a16="http://schemas.microsoft.com/office/drawing/2014/main" id="{ADDC3002-1724-ADD9-2AF5-8F9F53787441}"/>
                  </a:ext>
                </a:extLst>
              </p:cNvPr>
              <p:cNvSpPr txBox="1">
                <a:spLocks noRot="1" noChangeAspect="1" noMove="1" noResize="1" noEditPoints="1" noAdjustHandles="1" noChangeArrowheads="1" noChangeShapeType="1" noTextEdit="1"/>
              </p:cNvSpPr>
              <p:nvPr/>
            </p:nvSpPr>
            <p:spPr>
              <a:xfrm>
                <a:off x="8951090" y="2858473"/>
                <a:ext cx="788999" cy="1323439"/>
              </a:xfrm>
              <a:prstGeom prst="rect">
                <a:avLst/>
              </a:prstGeom>
              <a:blipFill>
                <a:blip r:embed="rId5"/>
                <a:stretch>
                  <a:fillRect/>
                </a:stretch>
              </a:blipFill>
            </p:spPr>
            <p:txBody>
              <a:bodyPr/>
              <a:lstStyle/>
              <a:p>
                <a:r>
                  <a:rPr lang="en-GB">
                    <a:noFill/>
                  </a:rPr>
                  <a:t> </a:t>
                </a:r>
              </a:p>
            </p:txBody>
          </p:sp>
        </mc:Fallback>
      </mc:AlternateContent>
      <p:grpSp>
        <p:nvGrpSpPr>
          <p:cNvPr id="28" name="Group 27">
            <a:extLst>
              <a:ext uri="{FF2B5EF4-FFF2-40B4-BE49-F238E27FC236}">
                <a16:creationId xmlns:a16="http://schemas.microsoft.com/office/drawing/2014/main" id="{08E38B7F-CC81-3EC7-232E-886155515693}"/>
              </a:ext>
            </a:extLst>
          </p:cNvPr>
          <p:cNvGrpSpPr/>
          <p:nvPr/>
        </p:nvGrpSpPr>
        <p:grpSpPr>
          <a:xfrm>
            <a:off x="6650182" y="1258501"/>
            <a:ext cx="2191997" cy="804221"/>
            <a:chOff x="3788770" y="1963915"/>
            <a:chExt cx="1218659" cy="1068114"/>
          </a:xfrm>
        </p:grpSpPr>
        <p:cxnSp>
          <p:nvCxnSpPr>
            <p:cNvPr id="16" name="Straight Arrow Connector 15">
              <a:extLst>
                <a:ext uri="{FF2B5EF4-FFF2-40B4-BE49-F238E27FC236}">
                  <a16:creationId xmlns:a16="http://schemas.microsoft.com/office/drawing/2014/main" id="{3DAFA4C6-12C2-F0E9-A9EE-A6B5F7BE1C10}"/>
                </a:ext>
              </a:extLst>
            </p:cNvPr>
            <p:cNvCxnSpPr/>
            <p:nvPr/>
          </p:nvCxnSpPr>
          <p:spPr>
            <a:xfrm>
              <a:off x="3889829" y="2498373"/>
              <a:ext cx="11176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D88348D-9A4D-B819-9A07-1B20BD24D61C}"/>
                </a:ext>
              </a:extLst>
            </p:cNvPr>
            <p:cNvCxnSpPr>
              <a:cxnSpLocks/>
            </p:cNvCxnSpPr>
            <p:nvPr/>
          </p:nvCxnSpPr>
          <p:spPr>
            <a:xfrm rot="-1200000">
              <a:off x="3788770" y="1963915"/>
              <a:ext cx="11176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72E9758-7E57-C4FC-0129-B0C6ED0BA2FE}"/>
                </a:ext>
              </a:extLst>
            </p:cNvPr>
            <p:cNvCxnSpPr>
              <a:cxnSpLocks/>
            </p:cNvCxnSpPr>
            <p:nvPr/>
          </p:nvCxnSpPr>
          <p:spPr>
            <a:xfrm rot="1200000">
              <a:off x="3788771" y="3032029"/>
              <a:ext cx="11176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E43D1AF7-293E-CBC0-632C-E9758153CF2E}"/>
              </a:ext>
            </a:extLst>
          </p:cNvPr>
          <p:cNvGrpSpPr/>
          <p:nvPr/>
        </p:nvGrpSpPr>
        <p:grpSpPr>
          <a:xfrm>
            <a:off x="5237018" y="3158835"/>
            <a:ext cx="2191997" cy="804221"/>
            <a:chOff x="3788770" y="1963915"/>
            <a:chExt cx="1218659" cy="1068114"/>
          </a:xfrm>
        </p:grpSpPr>
        <p:cxnSp>
          <p:nvCxnSpPr>
            <p:cNvPr id="30" name="Straight Arrow Connector 29">
              <a:extLst>
                <a:ext uri="{FF2B5EF4-FFF2-40B4-BE49-F238E27FC236}">
                  <a16:creationId xmlns:a16="http://schemas.microsoft.com/office/drawing/2014/main" id="{A1873F5B-7719-7CCD-710F-FEA474853D84}"/>
                </a:ext>
              </a:extLst>
            </p:cNvPr>
            <p:cNvCxnSpPr/>
            <p:nvPr/>
          </p:nvCxnSpPr>
          <p:spPr>
            <a:xfrm>
              <a:off x="3889829" y="2498373"/>
              <a:ext cx="11176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44E8F7A-620E-79A2-0ABC-216B87196540}"/>
                </a:ext>
              </a:extLst>
            </p:cNvPr>
            <p:cNvCxnSpPr>
              <a:cxnSpLocks/>
            </p:cNvCxnSpPr>
            <p:nvPr/>
          </p:nvCxnSpPr>
          <p:spPr>
            <a:xfrm rot="-1200000">
              <a:off x="3788770" y="1963915"/>
              <a:ext cx="11176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0A371A0-4606-F115-7BCB-99C7DA827DE9}"/>
                </a:ext>
              </a:extLst>
            </p:cNvPr>
            <p:cNvCxnSpPr>
              <a:cxnSpLocks/>
            </p:cNvCxnSpPr>
            <p:nvPr/>
          </p:nvCxnSpPr>
          <p:spPr>
            <a:xfrm rot="1200000">
              <a:off x="3788771" y="3032029"/>
              <a:ext cx="11176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D5A8B5F0-398C-F69B-F371-C5E789D5BA56}"/>
              </a:ext>
            </a:extLst>
          </p:cNvPr>
          <p:cNvGrpSpPr/>
          <p:nvPr/>
        </p:nvGrpSpPr>
        <p:grpSpPr>
          <a:xfrm>
            <a:off x="6650182" y="5077914"/>
            <a:ext cx="2191997" cy="809442"/>
            <a:chOff x="3788770" y="1963915"/>
            <a:chExt cx="1218659" cy="1068114"/>
          </a:xfrm>
        </p:grpSpPr>
        <p:cxnSp>
          <p:nvCxnSpPr>
            <p:cNvPr id="34" name="Straight Arrow Connector 33">
              <a:extLst>
                <a:ext uri="{FF2B5EF4-FFF2-40B4-BE49-F238E27FC236}">
                  <a16:creationId xmlns:a16="http://schemas.microsoft.com/office/drawing/2014/main" id="{473A0ABF-CA56-9A32-699A-7A9BEF49C7C5}"/>
                </a:ext>
              </a:extLst>
            </p:cNvPr>
            <p:cNvCxnSpPr/>
            <p:nvPr/>
          </p:nvCxnSpPr>
          <p:spPr>
            <a:xfrm>
              <a:off x="3889829" y="2498373"/>
              <a:ext cx="11176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BBDFB85-D60A-A21B-975C-272D5BB85CFE}"/>
                </a:ext>
              </a:extLst>
            </p:cNvPr>
            <p:cNvCxnSpPr>
              <a:cxnSpLocks/>
            </p:cNvCxnSpPr>
            <p:nvPr/>
          </p:nvCxnSpPr>
          <p:spPr>
            <a:xfrm rot="-1200000">
              <a:off x="3788770" y="1963915"/>
              <a:ext cx="11176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EA8997D-23A7-8380-5320-59CA9ADE4770}"/>
                </a:ext>
              </a:extLst>
            </p:cNvPr>
            <p:cNvCxnSpPr>
              <a:cxnSpLocks/>
            </p:cNvCxnSpPr>
            <p:nvPr/>
          </p:nvCxnSpPr>
          <p:spPr>
            <a:xfrm rot="1200000">
              <a:off x="3788771" y="3032029"/>
              <a:ext cx="11176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8" name="Straight Arrow Connector 37">
            <a:extLst>
              <a:ext uri="{FF2B5EF4-FFF2-40B4-BE49-F238E27FC236}">
                <a16:creationId xmlns:a16="http://schemas.microsoft.com/office/drawing/2014/main" id="{1D056E6B-9EB7-982B-BD8F-B115BEEC3913}"/>
              </a:ext>
            </a:extLst>
          </p:cNvPr>
          <p:cNvCxnSpPr/>
          <p:nvPr/>
        </p:nvCxnSpPr>
        <p:spPr>
          <a:xfrm>
            <a:off x="2087113" y="3561794"/>
            <a:ext cx="2856665"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3C4CA7E-5CE3-C1F1-CBFA-A98548DD6535}"/>
              </a:ext>
            </a:extLst>
          </p:cNvPr>
          <p:cNvCxnSpPr>
            <a:cxnSpLocks/>
          </p:cNvCxnSpPr>
          <p:nvPr/>
        </p:nvCxnSpPr>
        <p:spPr>
          <a:xfrm flipV="1">
            <a:off x="1914938" y="1773495"/>
            <a:ext cx="4253794" cy="154825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3997BAF-2FDE-9F4B-0EA5-B21D065FD117}"/>
              </a:ext>
            </a:extLst>
          </p:cNvPr>
          <p:cNvCxnSpPr>
            <a:cxnSpLocks/>
          </p:cNvCxnSpPr>
          <p:nvPr/>
        </p:nvCxnSpPr>
        <p:spPr>
          <a:xfrm>
            <a:off x="1914941" y="3800744"/>
            <a:ext cx="4299787" cy="156499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21073C16-DEF7-49E2-0190-ABDDCCD16EEA}"/>
                  </a:ext>
                </a:extLst>
              </p:cNvPr>
              <p:cNvSpPr txBox="1"/>
              <p:nvPr/>
            </p:nvSpPr>
            <p:spPr>
              <a:xfrm>
                <a:off x="603041" y="3044279"/>
                <a:ext cx="679993"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4400" b="1" i="1" smtClean="0">
                          <a:latin typeface="Cambria Math" panose="02040503050406030204" pitchFamily="18" charset="0"/>
                          <a:ea typeface="Cambria Math" panose="02040503050406030204" pitchFamily="18" charset="0"/>
                        </a:rPr>
                        <m:t>𝟑</m:t>
                      </m:r>
                    </m:oMath>
                  </m:oMathPara>
                </a14:m>
                <a:endParaRPr lang="en-GB" sz="6600" b="1" dirty="0"/>
              </a:p>
            </p:txBody>
          </p:sp>
        </mc:Choice>
        <mc:Fallback xmlns="">
          <p:sp>
            <p:nvSpPr>
              <p:cNvPr id="43" name="TextBox 42">
                <a:extLst>
                  <a:ext uri="{FF2B5EF4-FFF2-40B4-BE49-F238E27FC236}">
                    <a16:creationId xmlns:a16="http://schemas.microsoft.com/office/drawing/2014/main" id="{21073C16-DEF7-49E2-0190-ABDDCCD16EEA}"/>
                  </a:ext>
                </a:extLst>
              </p:cNvPr>
              <p:cNvSpPr txBox="1">
                <a:spLocks noRot="1" noChangeAspect="1" noMove="1" noResize="1" noEditPoints="1" noAdjustHandles="1" noChangeArrowheads="1" noChangeShapeType="1" noTextEdit="1"/>
              </p:cNvSpPr>
              <p:nvPr/>
            </p:nvSpPr>
            <p:spPr>
              <a:xfrm>
                <a:off x="603041" y="3044279"/>
                <a:ext cx="679993" cy="769441"/>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554BFAE2-8780-71DA-2242-48DBE7161ECD}"/>
                  </a:ext>
                </a:extLst>
              </p:cNvPr>
              <p:cNvSpPr txBox="1"/>
              <p:nvPr/>
            </p:nvSpPr>
            <p:spPr>
              <a:xfrm>
                <a:off x="10304490" y="3044279"/>
                <a:ext cx="1356462"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4400" b="1" i="1" smtClean="0">
                          <a:latin typeface="Cambria Math" panose="02040503050406030204" pitchFamily="18" charset="0"/>
                          <a:ea typeface="Cambria Math" panose="02040503050406030204" pitchFamily="18" charset="0"/>
                        </a:rPr>
                        <m:t>𝟐𝟕𝟎</m:t>
                      </m:r>
                    </m:oMath>
                  </m:oMathPara>
                </a14:m>
                <a:endParaRPr lang="en-GB" sz="6600" b="1" dirty="0"/>
              </a:p>
            </p:txBody>
          </p:sp>
        </mc:Choice>
        <mc:Fallback xmlns="">
          <p:sp>
            <p:nvSpPr>
              <p:cNvPr id="44" name="TextBox 43">
                <a:extLst>
                  <a:ext uri="{FF2B5EF4-FFF2-40B4-BE49-F238E27FC236}">
                    <a16:creationId xmlns:a16="http://schemas.microsoft.com/office/drawing/2014/main" id="{554BFAE2-8780-71DA-2242-48DBE7161ECD}"/>
                  </a:ext>
                </a:extLst>
              </p:cNvPr>
              <p:cNvSpPr txBox="1">
                <a:spLocks noRot="1" noChangeAspect="1" noMove="1" noResize="1" noEditPoints="1" noAdjustHandles="1" noChangeArrowheads="1" noChangeShapeType="1" noTextEdit="1"/>
              </p:cNvSpPr>
              <p:nvPr/>
            </p:nvSpPr>
            <p:spPr>
              <a:xfrm>
                <a:off x="10304490" y="3044279"/>
                <a:ext cx="1356462" cy="769441"/>
              </a:xfrm>
              <a:prstGeom prst="rect">
                <a:avLst/>
              </a:prstGeom>
              <a:blipFill>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882918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9AA376-9B30-8A11-49B7-D1DB515C6429}"/>
              </a:ext>
            </a:extLst>
          </p:cNvPr>
          <p:cNvSpPr>
            <a:spLocks noGrp="1"/>
          </p:cNvSpPr>
          <p:nvPr>
            <p:ph type="title"/>
          </p:nvPr>
        </p:nvSpPr>
        <p:spPr/>
        <p:txBody>
          <a:bodyPr/>
          <a:lstStyle/>
          <a:p>
            <a:r>
              <a:rPr lang="en-GB" dirty="0"/>
              <a:t>Competent with uncertainty</a:t>
            </a:r>
          </a:p>
        </p:txBody>
      </p:sp>
      <p:pic>
        <p:nvPicPr>
          <p:cNvPr id="5" name="Picture 4">
            <a:extLst>
              <a:ext uri="{FF2B5EF4-FFF2-40B4-BE49-F238E27FC236}">
                <a16:creationId xmlns:a16="http://schemas.microsoft.com/office/drawing/2014/main" id="{B72F20E2-D433-8790-B431-5EB5E25EC41F}"/>
              </a:ext>
            </a:extLst>
          </p:cNvPr>
          <p:cNvPicPr>
            <a:picLocks noChangeAspect="1"/>
          </p:cNvPicPr>
          <p:nvPr/>
        </p:nvPicPr>
        <p:blipFill rotWithShape="1">
          <a:blip r:embed="rId3"/>
          <a:srcRect t="19181"/>
          <a:stretch/>
        </p:blipFill>
        <p:spPr>
          <a:xfrm>
            <a:off x="1015045" y="2252133"/>
            <a:ext cx="10161911" cy="2634267"/>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90716A3-C4C8-0DB6-27C1-F6B9FA67EB18}"/>
                  </a:ext>
                </a:extLst>
              </p:cNvPr>
              <p:cNvSpPr txBox="1"/>
              <p:nvPr/>
            </p:nvSpPr>
            <p:spPr>
              <a:xfrm>
                <a:off x="5795158" y="2446609"/>
                <a:ext cx="1653145" cy="492443"/>
              </a:xfrm>
              <a:prstGeom prst="rect">
                <a:avLst/>
              </a:prstGeom>
              <a:solidFill>
                <a:schemeClr val="bg1">
                  <a:lumMod val="5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3200" b="1" i="1" smtClean="0">
                              <a:solidFill>
                                <a:schemeClr val="bg1"/>
                              </a:solidFill>
                              <a:latin typeface="Cambria Math" panose="02040503050406030204" pitchFamily="18" charset="0"/>
                            </a:rPr>
                          </m:ctrlPr>
                        </m:sSubPr>
                        <m:e>
                          <m:r>
                            <a:rPr lang="en-GB" sz="3200" b="1" i="1" smtClean="0">
                              <a:solidFill>
                                <a:schemeClr val="bg1"/>
                              </a:solidFill>
                              <a:latin typeface="Cambria Math" panose="02040503050406030204" pitchFamily="18" charset="0"/>
                            </a:rPr>
                            <m:t>𝑶</m:t>
                          </m:r>
                        </m:e>
                        <m:sub>
                          <m:r>
                            <a:rPr lang="en-GB" sz="3200" b="1" i="1" smtClean="0">
                              <a:solidFill>
                                <a:schemeClr val="bg1"/>
                              </a:solidFill>
                              <a:latin typeface="Cambria Math" panose="02040503050406030204" pitchFamily="18" charset="0"/>
                            </a:rPr>
                            <m:t>𝟏</m:t>
                          </m:r>
                        </m:sub>
                      </m:sSub>
                      <m:r>
                        <a:rPr lang="en-GB" sz="3200" b="1" i="1" smtClean="0">
                          <a:solidFill>
                            <a:schemeClr val="bg1"/>
                          </a:solidFill>
                          <a:latin typeface="Cambria Math" panose="02040503050406030204" pitchFamily="18" charset="0"/>
                        </a:rPr>
                        <m:t>𝒗𝒔</m:t>
                      </m:r>
                      <m:r>
                        <a:rPr lang="en-GB" sz="3200" b="1" i="1" smtClean="0">
                          <a:solidFill>
                            <a:schemeClr val="bg1"/>
                          </a:solidFill>
                          <a:latin typeface="Cambria Math" panose="02040503050406030204" pitchFamily="18" charset="0"/>
                        </a:rPr>
                        <m:t> </m:t>
                      </m:r>
                      <m:sSub>
                        <m:sSubPr>
                          <m:ctrlPr>
                            <a:rPr lang="en-GB" sz="3200" b="1" i="1" smtClean="0">
                              <a:solidFill>
                                <a:schemeClr val="bg1"/>
                              </a:solidFill>
                              <a:latin typeface="Cambria Math" panose="02040503050406030204" pitchFamily="18" charset="0"/>
                            </a:rPr>
                          </m:ctrlPr>
                        </m:sSubPr>
                        <m:e>
                          <m:r>
                            <a:rPr lang="en-GB" sz="3200" b="1" i="1" smtClean="0">
                              <a:solidFill>
                                <a:schemeClr val="bg1"/>
                              </a:solidFill>
                              <a:latin typeface="Cambria Math" panose="02040503050406030204" pitchFamily="18" charset="0"/>
                            </a:rPr>
                            <m:t>𝑶</m:t>
                          </m:r>
                        </m:e>
                        <m:sub>
                          <m:r>
                            <a:rPr lang="en-GB" sz="3200" b="1" i="1" smtClean="0">
                              <a:solidFill>
                                <a:schemeClr val="bg1"/>
                              </a:solidFill>
                              <a:latin typeface="Cambria Math" panose="02040503050406030204" pitchFamily="18" charset="0"/>
                            </a:rPr>
                            <m:t>𝟐</m:t>
                          </m:r>
                        </m:sub>
                      </m:sSub>
                    </m:oMath>
                  </m:oMathPara>
                </a14:m>
                <a:endParaRPr lang="en-GB" sz="3200" b="1" dirty="0">
                  <a:solidFill>
                    <a:schemeClr val="bg1"/>
                  </a:solidFill>
                </a:endParaRPr>
              </a:p>
            </p:txBody>
          </p:sp>
        </mc:Choice>
        <mc:Fallback xmlns="">
          <p:sp>
            <p:nvSpPr>
              <p:cNvPr id="7" name="TextBox 6">
                <a:extLst>
                  <a:ext uri="{FF2B5EF4-FFF2-40B4-BE49-F238E27FC236}">
                    <a16:creationId xmlns:a16="http://schemas.microsoft.com/office/drawing/2014/main" id="{990716A3-C4C8-0DB6-27C1-F6B9FA67EB18}"/>
                  </a:ext>
                </a:extLst>
              </p:cNvPr>
              <p:cNvSpPr txBox="1">
                <a:spLocks noRot="1" noChangeAspect="1" noMove="1" noResize="1" noEditPoints="1" noAdjustHandles="1" noChangeArrowheads="1" noChangeShapeType="1" noTextEdit="1"/>
              </p:cNvSpPr>
              <p:nvPr/>
            </p:nvSpPr>
            <p:spPr>
              <a:xfrm>
                <a:off x="5795158" y="2446609"/>
                <a:ext cx="1653145" cy="492443"/>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EB8FB2F-D46E-4F36-269A-A842CE907FC1}"/>
                  </a:ext>
                </a:extLst>
              </p:cNvPr>
              <p:cNvSpPr txBox="1"/>
              <p:nvPr/>
            </p:nvSpPr>
            <p:spPr>
              <a:xfrm>
                <a:off x="7562603" y="2446608"/>
                <a:ext cx="1653145" cy="492443"/>
              </a:xfrm>
              <a:prstGeom prst="rect">
                <a:avLst/>
              </a:prstGeom>
              <a:solidFill>
                <a:schemeClr val="bg1">
                  <a:lumMod val="5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3200" b="1" i="1" smtClean="0">
                              <a:solidFill>
                                <a:schemeClr val="bg1"/>
                              </a:solidFill>
                              <a:latin typeface="Cambria Math" panose="02040503050406030204" pitchFamily="18" charset="0"/>
                            </a:rPr>
                          </m:ctrlPr>
                        </m:sSubPr>
                        <m:e>
                          <m:r>
                            <a:rPr lang="en-GB" sz="3200" b="1" i="1" smtClean="0">
                              <a:solidFill>
                                <a:schemeClr val="bg1"/>
                              </a:solidFill>
                              <a:latin typeface="Cambria Math" panose="02040503050406030204" pitchFamily="18" charset="0"/>
                            </a:rPr>
                            <m:t>𝑶</m:t>
                          </m:r>
                        </m:e>
                        <m:sub>
                          <m:r>
                            <a:rPr lang="en-GB" sz="3200" b="1" i="1" smtClean="0">
                              <a:solidFill>
                                <a:schemeClr val="bg1"/>
                              </a:solidFill>
                              <a:latin typeface="Cambria Math" panose="02040503050406030204" pitchFamily="18" charset="0"/>
                            </a:rPr>
                            <m:t>𝟏</m:t>
                          </m:r>
                        </m:sub>
                      </m:sSub>
                      <m:r>
                        <a:rPr lang="en-GB" sz="3200" b="1" i="1" smtClean="0">
                          <a:solidFill>
                            <a:schemeClr val="bg1"/>
                          </a:solidFill>
                          <a:latin typeface="Cambria Math" panose="02040503050406030204" pitchFamily="18" charset="0"/>
                        </a:rPr>
                        <m:t>𝒗𝒔</m:t>
                      </m:r>
                      <m:r>
                        <a:rPr lang="en-GB" sz="3200" b="1" i="1" smtClean="0">
                          <a:solidFill>
                            <a:schemeClr val="bg1"/>
                          </a:solidFill>
                          <a:latin typeface="Cambria Math" panose="02040503050406030204" pitchFamily="18" charset="0"/>
                        </a:rPr>
                        <m:t> </m:t>
                      </m:r>
                      <m:sSub>
                        <m:sSubPr>
                          <m:ctrlPr>
                            <a:rPr lang="en-GB" sz="3200" b="1" i="1" smtClean="0">
                              <a:solidFill>
                                <a:schemeClr val="bg1"/>
                              </a:solidFill>
                              <a:latin typeface="Cambria Math" panose="02040503050406030204" pitchFamily="18" charset="0"/>
                            </a:rPr>
                          </m:ctrlPr>
                        </m:sSubPr>
                        <m:e>
                          <m:r>
                            <a:rPr lang="en-GB" sz="3200" b="1" i="1" smtClean="0">
                              <a:solidFill>
                                <a:schemeClr val="bg1"/>
                              </a:solidFill>
                              <a:latin typeface="Cambria Math" panose="02040503050406030204" pitchFamily="18" charset="0"/>
                            </a:rPr>
                            <m:t>𝑶</m:t>
                          </m:r>
                        </m:e>
                        <m:sub>
                          <m:r>
                            <a:rPr lang="en-GB" sz="3200" b="1" i="1" smtClean="0">
                              <a:solidFill>
                                <a:schemeClr val="bg1"/>
                              </a:solidFill>
                              <a:latin typeface="Cambria Math" panose="02040503050406030204" pitchFamily="18" charset="0"/>
                            </a:rPr>
                            <m:t>𝟑</m:t>
                          </m:r>
                        </m:sub>
                      </m:sSub>
                    </m:oMath>
                  </m:oMathPara>
                </a14:m>
                <a:endParaRPr lang="en-GB" sz="3200" b="1" dirty="0">
                  <a:solidFill>
                    <a:schemeClr val="bg1"/>
                  </a:solidFill>
                </a:endParaRPr>
              </a:p>
            </p:txBody>
          </p:sp>
        </mc:Choice>
        <mc:Fallback xmlns="">
          <p:sp>
            <p:nvSpPr>
              <p:cNvPr id="8" name="TextBox 7">
                <a:extLst>
                  <a:ext uri="{FF2B5EF4-FFF2-40B4-BE49-F238E27FC236}">
                    <a16:creationId xmlns:a16="http://schemas.microsoft.com/office/drawing/2014/main" id="{0EB8FB2F-D46E-4F36-269A-A842CE907FC1}"/>
                  </a:ext>
                </a:extLst>
              </p:cNvPr>
              <p:cNvSpPr txBox="1">
                <a:spLocks noRot="1" noChangeAspect="1" noMove="1" noResize="1" noEditPoints="1" noAdjustHandles="1" noChangeArrowheads="1" noChangeShapeType="1" noTextEdit="1"/>
              </p:cNvSpPr>
              <p:nvPr/>
            </p:nvSpPr>
            <p:spPr>
              <a:xfrm>
                <a:off x="7562603" y="2446608"/>
                <a:ext cx="1653145" cy="492443"/>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CB4F373-CFFA-4768-9ECC-29481F7AD014}"/>
                  </a:ext>
                </a:extLst>
              </p:cNvPr>
              <p:cNvSpPr txBox="1"/>
              <p:nvPr/>
            </p:nvSpPr>
            <p:spPr>
              <a:xfrm>
                <a:off x="9369779" y="2446607"/>
                <a:ext cx="1653145" cy="492443"/>
              </a:xfrm>
              <a:prstGeom prst="rect">
                <a:avLst/>
              </a:prstGeom>
              <a:solidFill>
                <a:schemeClr val="bg1">
                  <a:lumMod val="5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3200" b="1" i="1" smtClean="0">
                              <a:solidFill>
                                <a:schemeClr val="bg1"/>
                              </a:solidFill>
                              <a:latin typeface="Cambria Math" panose="02040503050406030204" pitchFamily="18" charset="0"/>
                            </a:rPr>
                          </m:ctrlPr>
                        </m:sSubPr>
                        <m:e>
                          <m:r>
                            <a:rPr lang="en-GB" sz="3200" b="1" i="1" smtClean="0">
                              <a:solidFill>
                                <a:schemeClr val="bg1"/>
                              </a:solidFill>
                              <a:latin typeface="Cambria Math" panose="02040503050406030204" pitchFamily="18" charset="0"/>
                            </a:rPr>
                            <m:t>𝑶</m:t>
                          </m:r>
                        </m:e>
                        <m:sub>
                          <m:r>
                            <a:rPr lang="en-GB" sz="3200" b="1" i="1" smtClean="0">
                              <a:solidFill>
                                <a:schemeClr val="bg1"/>
                              </a:solidFill>
                              <a:latin typeface="Cambria Math" panose="02040503050406030204" pitchFamily="18" charset="0"/>
                            </a:rPr>
                            <m:t>𝟐</m:t>
                          </m:r>
                        </m:sub>
                      </m:sSub>
                      <m:r>
                        <a:rPr lang="en-GB" sz="3200" b="1" i="1" smtClean="0">
                          <a:solidFill>
                            <a:schemeClr val="bg1"/>
                          </a:solidFill>
                          <a:latin typeface="Cambria Math" panose="02040503050406030204" pitchFamily="18" charset="0"/>
                        </a:rPr>
                        <m:t>𝒗𝒔</m:t>
                      </m:r>
                      <m:r>
                        <a:rPr lang="en-GB" sz="3200" b="1" i="1" smtClean="0">
                          <a:solidFill>
                            <a:schemeClr val="bg1"/>
                          </a:solidFill>
                          <a:latin typeface="Cambria Math" panose="02040503050406030204" pitchFamily="18" charset="0"/>
                        </a:rPr>
                        <m:t> </m:t>
                      </m:r>
                      <m:sSub>
                        <m:sSubPr>
                          <m:ctrlPr>
                            <a:rPr lang="en-GB" sz="3200" b="1" i="1" smtClean="0">
                              <a:solidFill>
                                <a:schemeClr val="bg1"/>
                              </a:solidFill>
                              <a:latin typeface="Cambria Math" panose="02040503050406030204" pitchFamily="18" charset="0"/>
                            </a:rPr>
                          </m:ctrlPr>
                        </m:sSubPr>
                        <m:e>
                          <m:r>
                            <a:rPr lang="en-GB" sz="3200" b="1" i="1" smtClean="0">
                              <a:solidFill>
                                <a:schemeClr val="bg1"/>
                              </a:solidFill>
                              <a:latin typeface="Cambria Math" panose="02040503050406030204" pitchFamily="18" charset="0"/>
                            </a:rPr>
                            <m:t>𝑶</m:t>
                          </m:r>
                        </m:e>
                        <m:sub>
                          <m:r>
                            <a:rPr lang="en-GB" sz="3200" b="1" i="1" smtClean="0">
                              <a:solidFill>
                                <a:schemeClr val="bg1"/>
                              </a:solidFill>
                              <a:latin typeface="Cambria Math" panose="02040503050406030204" pitchFamily="18" charset="0"/>
                            </a:rPr>
                            <m:t>𝟑</m:t>
                          </m:r>
                        </m:sub>
                      </m:sSub>
                    </m:oMath>
                  </m:oMathPara>
                </a14:m>
                <a:endParaRPr lang="en-GB" sz="3200" b="1" dirty="0">
                  <a:solidFill>
                    <a:schemeClr val="bg1"/>
                  </a:solidFill>
                </a:endParaRPr>
              </a:p>
            </p:txBody>
          </p:sp>
        </mc:Choice>
        <mc:Fallback xmlns="">
          <p:sp>
            <p:nvSpPr>
              <p:cNvPr id="9" name="TextBox 8">
                <a:extLst>
                  <a:ext uri="{FF2B5EF4-FFF2-40B4-BE49-F238E27FC236}">
                    <a16:creationId xmlns:a16="http://schemas.microsoft.com/office/drawing/2014/main" id="{9CB4F373-CFFA-4768-9ECC-29481F7AD014}"/>
                  </a:ext>
                </a:extLst>
              </p:cNvPr>
              <p:cNvSpPr txBox="1">
                <a:spLocks noRot="1" noChangeAspect="1" noMove="1" noResize="1" noEditPoints="1" noAdjustHandles="1" noChangeArrowheads="1" noChangeShapeType="1" noTextEdit="1"/>
              </p:cNvSpPr>
              <p:nvPr/>
            </p:nvSpPr>
            <p:spPr>
              <a:xfrm>
                <a:off x="9369779" y="2446607"/>
                <a:ext cx="1653145" cy="492443"/>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8FAB9B31-6111-4441-9010-4B1B2C2B689C}"/>
                  </a:ext>
                </a:extLst>
              </p:cNvPr>
              <p:cNvSpPr txBox="1"/>
              <p:nvPr/>
            </p:nvSpPr>
            <p:spPr>
              <a:xfrm>
                <a:off x="4759705" y="1039164"/>
                <a:ext cx="2672591" cy="492443"/>
              </a:xfrm>
              <a:prstGeom prst="rect">
                <a:avLst/>
              </a:prstGeom>
              <a:solidFill>
                <a:schemeClr val="bg1">
                  <a:lumMod val="5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b="1" i="1" smtClean="0">
                          <a:solidFill>
                            <a:schemeClr val="bg1"/>
                          </a:solidFill>
                          <a:latin typeface="Cambria Math" panose="02040503050406030204" pitchFamily="18" charset="0"/>
                        </a:rPr>
                        <m:t>𝑶</m:t>
                      </m:r>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𝒐𝒖𝒕𝒄𝒐𝒎𝒆</m:t>
                      </m:r>
                    </m:oMath>
                  </m:oMathPara>
                </a14:m>
                <a:endParaRPr lang="en-GB" sz="3200" b="1" dirty="0">
                  <a:solidFill>
                    <a:schemeClr val="bg1"/>
                  </a:solidFill>
                </a:endParaRPr>
              </a:p>
            </p:txBody>
          </p:sp>
        </mc:Choice>
        <mc:Fallback>
          <p:sp>
            <p:nvSpPr>
              <p:cNvPr id="10" name="TextBox 9">
                <a:extLst>
                  <a:ext uri="{FF2B5EF4-FFF2-40B4-BE49-F238E27FC236}">
                    <a16:creationId xmlns:a16="http://schemas.microsoft.com/office/drawing/2014/main" id="{8FAB9B31-6111-4441-9010-4B1B2C2B689C}"/>
                  </a:ext>
                </a:extLst>
              </p:cNvPr>
              <p:cNvSpPr txBox="1">
                <a:spLocks noRot="1" noChangeAspect="1" noMove="1" noResize="1" noEditPoints="1" noAdjustHandles="1" noChangeArrowheads="1" noChangeShapeType="1" noTextEdit="1"/>
              </p:cNvSpPr>
              <p:nvPr/>
            </p:nvSpPr>
            <p:spPr>
              <a:xfrm>
                <a:off x="4759705" y="1039164"/>
                <a:ext cx="2672591" cy="492443"/>
              </a:xfrm>
              <a:prstGeom prst="rect">
                <a:avLst/>
              </a:prstGeom>
              <a:blipFill>
                <a:blip r:embed="rId7"/>
                <a:stretch>
                  <a:fillRect/>
                </a:stretch>
              </a:blipFill>
            </p:spPr>
            <p:txBody>
              <a:bodyPr/>
              <a:lstStyle/>
              <a:p>
                <a:r>
                  <a:rPr lang="en-GB">
                    <a:noFill/>
                  </a:rPr>
                  <a:t> </a:t>
                </a:r>
              </a:p>
            </p:txBody>
          </p:sp>
        </mc:Fallback>
      </mc:AlternateContent>
      <p:sp>
        <p:nvSpPr>
          <p:cNvPr id="11" name="Rectangle: Rounded Corners 10">
            <a:extLst>
              <a:ext uri="{FF2B5EF4-FFF2-40B4-BE49-F238E27FC236}">
                <a16:creationId xmlns:a16="http://schemas.microsoft.com/office/drawing/2014/main" id="{C0C947CF-A529-8EF6-FD10-0813EEC597EC}"/>
              </a:ext>
            </a:extLst>
          </p:cNvPr>
          <p:cNvSpPr/>
          <p:nvPr/>
        </p:nvSpPr>
        <p:spPr>
          <a:xfrm>
            <a:off x="7239001" y="4346031"/>
            <a:ext cx="247315" cy="393066"/>
          </a:xfrm>
          <a:prstGeom prst="round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F2360C8A-B9D6-5D54-2CF5-C456F5F4A2ED}"/>
              </a:ext>
            </a:extLst>
          </p:cNvPr>
          <p:cNvSpPr/>
          <p:nvPr/>
        </p:nvSpPr>
        <p:spPr>
          <a:xfrm>
            <a:off x="7103533" y="4009170"/>
            <a:ext cx="382783" cy="393066"/>
          </a:xfrm>
          <a:prstGeom prst="round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FC4D206B-E07A-EB75-E19C-12F13D2F944A}"/>
              </a:ext>
            </a:extLst>
          </p:cNvPr>
          <p:cNvSpPr/>
          <p:nvPr/>
        </p:nvSpPr>
        <p:spPr>
          <a:xfrm>
            <a:off x="7554052" y="1896533"/>
            <a:ext cx="3555172" cy="382693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BD2B473C-0CF4-C960-0040-ECD2395DEEC8}"/>
              </a:ext>
            </a:extLst>
          </p:cNvPr>
          <p:cNvSpPr/>
          <p:nvPr/>
        </p:nvSpPr>
        <p:spPr>
          <a:xfrm>
            <a:off x="335361" y="1727199"/>
            <a:ext cx="5305766" cy="237870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6447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E87D2A-BD01-2E6F-D851-65BC9622388C}"/>
              </a:ext>
            </a:extLst>
          </p:cNvPr>
          <p:cNvSpPr>
            <a:spLocks noGrp="1"/>
          </p:cNvSpPr>
          <p:nvPr>
            <p:ph idx="1"/>
          </p:nvPr>
        </p:nvSpPr>
        <p:spPr>
          <a:xfrm>
            <a:off x="827314" y="1030514"/>
            <a:ext cx="11125338" cy="5500346"/>
          </a:xfrm>
        </p:spPr>
        <p:txBody>
          <a:bodyPr>
            <a:normAutofit/>
          </a:bodyPr>
          <a:lstStyle/>
          <a:p>
            <a:pPr marL="0" lvl="0" indent="0" algn="ctr" rtl="0">
              <a:buNone/>
            </a:pPr>
            <a:r>
              <a:rPr lang="en-GB" sz="3600" i="1" u="sng" dirty="0">
                <a:effectLst/>
                <a:latin typeface="Calibri" panose="020F0502020204030204" pitchFamily="34" charset="0"/>
                <a:ea typeface="DengXian" panose="02010600030101010101" pitchFamily="2" charset="-122"/>
                <a:cs typeface="Arial" panose="020B0604020202020204" pitchFamily="34" charset="0"/>
              </a:rPr>
              <a:t>What is a suitable candidate?</a:t>
            </a:r>
          </a:p>
          <a:p>
            <a:pPr marL="342900" lvl="0" indent="-342900" rtl="0">
              <a:buFont typeface="+mj-lt"/>
              <a:buAutoNum type="arabicPeriod"/>
            </a:pPr>
            <a:r>
              <a:rPr lang="en-GB" sz="3600" dirty="0">
                <a:effectLst/>
                <a:latin typeface="Calibri" panose="020F0502020204030204" pitchFamily="34" charset="0"/>
                <a:ea typeface="DengXian" panose="02010600030101010101" pitchFamily="2" charset="-122"/>
                <a:cs typeface="Arial" panose="020B0604020202020204" pitchFamily="34" charset="0"/>
              </a:rPr>
              <a:t> 	A researcher at grade 7 or above.</a:t>
            </a:r>
          </a:p>
          <a:p>
            <a:pPr marL="342900" lvl="0" indent="-342900">
              <a:buFont typeface="+mj-lt"/>
              <a:buAutoNum type="arabicPeriod"/>
            </a:pPr>
            <a:r>
              <a:rPr lang="en-GB" sz="3600" dirty="0">
                <a:effectLst/>
                <a:latin typeface="Calibri" panose="020F0502020204030204" pitchFamily="34" charset="0"/>
                <a:ea typeface="DengXian" panose="02010600030101010101" pitchFamily="2" charset="-122"/>
                <a:cs typeface="Arial" panose="020B0604020202020204" pitchFamily="34" charset="0"/>
              </a:rPr>
              <a:t> 	A programmer / scripter.</a:t>
            </a:r>
          </a:p>
          <a:p>
            <a:pPr marL="342900" lvl="0" indent="-342900">
              <a:buFont typeface="+mj-lt"/>
              <a:buAutoNum type="arabicPeriod"/>
            </a:pPr>
            <a:r>
              <a:rPr lang="en-GB" sz="3600" dirty="0">
                <a:effectLst/>
                <a:latin typeface="Calibri" panose="020F0502020204030204" pitchFamily="34" charset="0"/>
                <a:ea typeface="DengXian" panose="02010600030101010101" pitchFamily="2" charset="-122"/>
                <a:cs typeface="Arial" panose="020B0604020202020204" pitchFamily="34" charset="0"/>
              </a:rPr>
              <a:t> 	Someone competent with uncertainty.</a:t>
            </a:r>
          </a:p>
          <a:p>
            <a:pPr marL="342900" lvl="0" indent="-342900">
              <a:buFont typeface="+mj-lt"/>
              <a:buAutoNum type="arabicPeriod"/>
            </a:pPr>
            <a:r>
              <a:rPr lang="en-GB" sz="3600" dirty="0">
                <a:effectLst/>
                <a:latin typeface="Calibri" panose="020F0502020204030204" pitchFamily="34" charset="0"/>
                <a:ea typeface="DengXian" panose="02010600030101010101" pitchFamily="2" charset="-122"/>
                <a:cs typeface="Arial" panose="020B0604020202020204" pitchFamily="34" charset="0"/>
              </a:rPr>
              <a:t> 	A good communicator.</a:t>
            </a:r>
          </a:p>
          <a:p>
            <a:pPr marL="342900" lvl="0" indent="-342900">
              <a:spcAft>
                <a:spcPts val="800"/>
              </a:spcAft>
              <a:buFont typeface="+mj-lt"/>
              <a:buAutoNum type="arabicPeriod"/>
            </a:pPr>
            <a:r>
              <a:rPr lang="en-GB" sz="3600" dirty="0">
                <a:effectLst/>
                <a:latin typeface="Calibri" panose="020F0502020204030204" pitchFamily="34" charset="0"/>
                <a:ea typeface="DengXian" panose="02010600030101010101" pitchFamily="2" charset="-122"/>
                <a:cs typeface="Arial" panose="020B0604020202020204" pitchFamily="34" charset="0"/>
              </a:rPr>
              <a:t> 	Someone competent across domains.</a:t>
            </a:r>
          </a:p>
          <a:p>
            <a:endParaRPr lang="en-GB" sz="4400" dirty="0"/>
          </a:p>
        </p:txBody>
      </p:sp>
      <p:sp>
        <p:nvSpPr>
          <p:cNvPr id="3" name="Title 2">
            <a:extLst>
              <a:ext uri="{FF2B5EF4-FFF2-40B4-BE49-F238E27FC236}">
                <a16:creationId xmlns:a16="http://schemas.microsoft.com/office/drawing/2014/main" id="{8225872E-8A18-A224-247F-CF5B9C94DDDE}"/>
              </a:ext>
            </a:extLst>
          </p:cNvPr>
          <p:cNvSpPr>
            <a:spLocks noGrp="1"/>
          </p:cNvSpPr>
          <p:nvPr>
            <p:ph type="title"/>
          </p:nvPr>
        </p:nvSpPr>
        <p:spPr/>
        <p:txBody>
          <a:bodyPr/>
          <a:lstStyle/>
          <a:p>
            <a:endParaRPr lang="en-GB"/>
          </a:p>
        </p:txBody>
      </p:sp>
      <p:pic>
        <p:nvPicPr>
          <p:cNvPr id="5" name="Picture 4" descr="A green check mark on a black background&#10;&#10;Description automatically generated">
            <a:extLst>
              <a:ext uri="{FF2B5EF4-FFF2-40B4-BE49-F238E27FC236}">
                <a16:creationId xmlns:a16="http://schemas.microsoft.com/office/drawing/2014/main" id="{B64421FF-2923-ABDF-BB8C-569A4EE49A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61172" y="1712686"/>
            <a:ext cx="720000" cy="720000"/>
          </a:xfrm>
          <a:prstGeom prst="rect">
            <a:avLst/>
          </a:prstGeom>
        </p:spPr>
      </p:pic>
      <p:pic>
        <p:nvPicPr>
          <p:cNvPr id="4" name="Picture 3" descr="A green check mark on a black background&#10;&#10;Description automatically generated">
            <a:extLst>
              <a:ext uri="{FF2B5EF4-FFF2-40B4-BE49-F238E27FC236}">
                <a16:creationId xmlns:a16="http://schemas.microsoft.com/office/drawing/2014/main" id="{9AB81A2F-E4A1-55F0-762B-05340E8CE6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61172" y="2596420"/>
            <a:ext cx="720000" cy="720000"/>
          </a:xfrm>
          <a:prstGeom prst="rect">
            <a:avLst/>
          </a:prstGeom>
        </p:spPr>
      </p:pic>
      <p:pic>
        <p:nvPicPr>
          <p:cNvPr id="6" name="Picture 5" descr="A green check mark on a black background&#10;&#10;Description automatically generated">
            <a:extLst>
              <a:ext uri="{FF2B5EF4-FFF2-40B4-BE49-F238E27FC236}">
                <a16:creationId xmlns:a16="http://schemas.microsoft.com/office/drawing/2014/main" id="{CDE845BD-99AB-2514-FA51-8B6A11FD98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61172" y="3480154"/>
            <a:ext cx="720000" cy="720000"/>
          </a:xfrm>
          <a:prstGeom prst="rect">
            <a:avLst/>
          </a:prstGeom>
        </p:spPr>
      </p:pic>
    </p:spTree>
    <p:extLst>
      <p:ext uri="{BB962C8B-B14F-4D97-AF65-F5344CB8AC3E}">
        <p14:creationId xmlns:p14="http://schemas.microsoft.com/office/powerpoint/2010/main" val="2993974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EA5CDC-F47B-23CD-13B0-58ED71600BE0}"/>
              </a:ext>
            </a:extLst>
          </p:cNvPr>
          <p:cNvSpPr>
            <a:spLocks noGrp="1"/>
          </p:cNvSpPr>
          <p:nvPr>
            <p:ph idx="1"/>
          </p:nvPr>
        </p:nvSpPr>
        <p:spPr/>
        <p:txBody>
          <a:bodyPr>
            <a:normAutofit/>
          </a:bodyPr>
          <a:lstStyle/>
          <a:p>
            <a:pPr marL="0" indent="0" algn="ctr">
              <a:buNone/>
            </a:pPr>
            <a:endParaRPr lang="en-GB" sz="5400" dirty="0"/>
          </a:p>
          <a:p>
            <a:pPr marL="0" indent="0" algn="ctr">
              <a:buNone/>
            </a:pPr>
            <a:endParaRPr lang="en-GB" sz="5400" dirty="0"/>
          </a:p>
          <a:p>
            <a:pPr marL="0" indent="0" algn="ctr">
              <a:buNone/>
            </a:pPr>
            <a:r>
              <a:rPr lang="en-GB" sz="5400" dirty="0"/>
              <a:t>Good communicator</a:t>
            </a:r>
          </a:p>
        </p:txBody>
      </p:sp>
      <p:sp>
        <p:nvSpPr>
          <p:cNvPr id="3" name="Title 2">
            <a:extLst>
              <a:ext uri="{FF2B5EF4-FFF2-40B4-BE49-F238E27FC236}">
                <a16:creationId xmlns:a16="http://schemas.microsoft.com/office/drawing/2014/main" id="{FB754199-F56A-DE21-D2DD-35712DF1D98D}"/>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388474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7B5C45-3EC6-7FE4-F81D-E539C295F26F}"/>
              </a:ext>
            </a:extLst>
          </p:cNvPr>
          <p:cNvSpPr>
            <a:spLocks noGrp="1"/>
          </p:cNvSpPr>
          <p:nvPr>
            <p:ph type="title"/>
          </p:nvPr>
        </p:nvSpPr>
        <p:spPr/>
        <p:txBody>
          <a:bodyPr/>
          <a:lstStyle/>
          <a:p>
            <a:r>
              <a:rPr lang="en-GB" dirty="0"/>
              <a:t>Good communicator</a:t>
            </a:r>
          </a:p>
        </p:txBody>
      </p:sp>
      <p:pic>
        <p:nvPicPr>
          <p:cNvPr id="11" name="Picture 3" descr="Q:\Research\CSER\CM1_PhD\Career\Lecturer Oxford Brookes\Interview prep\qz logo.png">
            <a:extLst>
              <a:ext uri="{FF2B5EF4-FFF2-40B4-BE49-F238E27FC236}">
                <a16:creationId xmlns:a16="http://schemas.microsoft.com/office/drawing/2014/main" id="{3401389C-AE5C-03AD-E707-A3D393D47F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5152" y="3731744"/>
            <a:ext cx="3033035" cy="47517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5" descr="Q:\Research\CSER\CM1_PhD\Career\Lecturer Oxford Brookes\Interview prep\BBC_Radio_4.svg.png">
            <a:extLst>
              <a:ext uri="{FF2B5EF4-FFF2-40B4-BE49-F238E27FC236}">
                <a16:creationId xmlns:a16="http://schemas.microsoft.com/office/drawing/2014/main" id="{A9171023-56A6-7A18-B92E-0F79FDDDE77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62433" y="1869504"/>
            <a:ext cx="2838471" cy="160107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Q:\Research\CSER\CM1_PhD\Career\Lecturer Oxford Brookes\Interview prep\daily mail logo.png">
            <a:extLst>
              <a:ext uri="{FF2B5EF4-FFF2-40B4-BE49-F238E27FC236}">
                <a16:creationId xmlns:a16="http://schemas.microsoft.com/office/drawing/2014/main" id="{3FAF6497-0EC5-A225-C438-35A85A7CA5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94294" y="4492921"/>
            <a:ext cx="3974753" cy="87311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CFEA0170-A335-093D-9981-2DBEF0EAE1EC}"/>
              </a:ext>
            </a:extLst>
          </p:cNvPr>
          <p:cNvSpPr txBox="1"/>
          <p:nvPr/>
        </p:nvSpPr>
        <p:spPr>
          <a:xfrm>
            <a:off x="335361" y="952109"/>
            <a:ext cx="1626023" cy="523220"/>
          </a:xfrm>
          <a:prstGeom prst="rect">
            <a:avLst/>
          </a:prstGeom>
          <a:noFill/>
        </p:spPr>
        <p:txBody>
          <a:bodyPr wrap="none" rtlCol="0">
            <a:spAutoFit/>
          </a:bodyPr>
          <a:lstStyle/>
          <a:p>
            <a:r>
              <a:rPr lang="en-GB" sz="2800" dirty="0"/>
              <a:t>Teaching</a:t>
            </a:r>
          </a:p>
        </p:txBody>
      </p:sp>
      <p:sp>
        <p:nvSpPr>
          <p:cNvPr id="16" name="TextBox 15">
            <a:extLst>
              <a:ext uri="{FF2B5EF4-FFF2-40B4-BE49-F238E27FC236}">
                <a16:creationId xmlns:a16="http://schemas.microsoft.com/office/drawing/2014/main" id="{D7D2C3A4-CF94-B9A5-5BBB-6C9626AE8727}"/>
              </a:ext>
            </a:extLst>
          </p:cNvPr>
          <p:cNvSpPr txBox="1"/>
          <p:nvPr/>
        </p:nvSpPr>
        <p:spPr>
          <a:xfrm>
            <a:off x="8339606" y="952109"/>
            <a:ext cx="2884123" cy="523220"/>
          </a:xfrm>
          <a:prstGeom prst="rect">
            <a:avLst/>
          </a:prstGeom>
          <a:noFill/>
        </p:spPr>
        <p:txBody>
          <a:bodyPr wrap="none" rtlCol="0">
            <a:spAutoFit/>
          </a:bodyPr>
          <a:lstStyle/>
          <a:p>
            <a:r>
              <a:rPr lang="en-GB" sz="2800" dirty="0"/>
              <a:t>Broadcast media</a:t>
            </a:r>
          </a:p>
        </p:txBody>
      </p:sp>
      <p:sp>
        <p:nvSpPr>
          <p:cNvPr id="23" name="TextBox 22">
            <a:extLst>
              <a:ext uri="{FF2B5EF4-FFF2-40B4-BE49-F238E27FC236}">
                <a16:creationId xmlns:a16="http://schemas.microsoft.com/office/drawing/2014/main" id="{E45A53E3-B420-5B1C-EEAD-F4738CE7AEA4}"/>
              </a:ext>
            </a:extLst>
          </p:cNvPr>
          <p:cNvSpPr txBox="1"/>
          <p:nvPr/>
        </p:nvSpPr>
        <p:spPr>
          <a:xfrm>
            <a:off x="335361" y="1523114"/>
            <a:ext cx="7076092" cy="5016758"/>
          </a:xfrm>
          <a:prstGeom prst="rect">
            <a:avLst/>
          </a:prstGeom>
          <a:noFill/>
        </p:spPr>
        <p:txBody>
          <a:bodyPr wrap="square">
            <a:spAutoFit/>
          </a:bodyPr>
          <a:lstStyle/>
          <a:p>
            <a:r>
              <a:rPr lang="en-GB" sz="2000" dirty="0">
                <a:effectLst/>
                <a:latin typeface="Arial" panose="020B0604020202020204" pitchFamily="34" charset="0"/>
                <a:ea typeface="Calibri" panose="020F0502020204030204" pitchFamily="34" charset="0"/>
              </a:rPr>
              <a:t>“[C]</a:t>
            </a:r>
            <a:r>
              <a:rPr lang="en-GB" sz="2000" i="1" dirty="0" err="1">
                <a:effectLst/>
                <a:latin typeface="Arial" panose="020B0604020202020204" pitchFamily="34" charset="0"/>
                <a:ea typeface="Calibri" panose="020F0502020204030204" pitchFamily="34" charset="0"/>
              </a:rPr>
              <a:t>iarán</a:t>
            </a:r>
            <a:r>
              <a:rPr lang="en-GB" sz="2000" i="1" dirty="0">
                <a:effectLst/>
                <a:latin typeface="Arial" panose="020B0604020202020204" pitchFamily="34" charset="0"/>
                <a:ea typeface="Calibri" panose="020F0502020204030204" pitchFamily="34" charset="0"/>
              </a:rPr>
              <a:t>, he was always super enthusiastic and engaging”</a:t>
            </a:r>
            <a:endParaRPr lang="en-GB" sz="2000" i="1" dirty="0">
              <a:latin typeface="Arial" panose="020B0604020202020204" pitchFamily="34" charset="0"/>
              <a:ea typeface="Calibri" panose="020F0502020204030204" pitchFamily="34" charset="0"/>
            </a:endParaRPr>
          </a:p>
          <a:p>
            <a:endParaRPr lang="en-GB" sz="2000" i="1" dirty="0">
              <a:effectLst/>
              <a:latin typeface="Arial" panose="020B0604020202020204" pitchFamily="34" charset="0"/>
              <a:ea typeface="Calibri" panose="020F0502020204030204" pitchFamily="34" charset="0"/>
            </a:endParaRPr>
          </a:p>
          <a:p>
            <a:r>
              <a:rPr lang="en-GB" sz="2000" dirty="0">
                <a:effectLst/>
                <a:latin typeface="Arial" panose="020B0604020202020204" pitchFamily="34" charset="0"/>
                <a:ea typeface="Calibri" panose="020F0502020204030204" pitchFamily="34" charset="0"/>
              </a:rPr>
              <a:t>“</a:t>
            </a:r>
            <a:r>
              <a:rPr lang="en-GB" sz="2000" i="1" dirty="0">
                <a:effectLst/>
                <a:latin typeface="Arial" panose="020B0604020202020204" pitchFamily="34" charset="0"/>
                <a:ea typeface="Calibri" panose="020F0502020204030204" pitchFamily="34" charset="0"/>
              </a:rPr>
              <a:t>Ciarán should be commended he is an asset to your team</a:t>
            </a:r>
            <a:r>
              <a:rPr lang="en-GB" sz="2000" dirty="0">
                <a:effectLst/>
                <a:latin typeface="Arial" panose="020B0604020202020204" pitchFamily="34" charset="0"/>
                <a:ea typeface="Calibri" panose="020F0502020204030204" pitchFamily="34" charset="0"/>
              </a:rPr>
              <a:t>”</a:t>
            </a:r>
          </a:p>
          <a:p>
            <a:endParaRPr lang="en-GB" sz="2000" dirty="0">
              <a:latin typeface="Arial" panose="020B0604020202020204" pitchFamily="34" charset="0"/>
              <a:ea typeface="Calibri" panose="020F0502020204030204" pitchFamily="34" charset="0"/>
            </a:endParaRPr>
          </a:p>
          <a:p>
            <a:r>
              <a:rPr lang="en-GB" sz="2000" dirty="0">
                <a:effectLst/>
                <a:latin typeface="Arial" panose="020B0604020202020204" pitchFamily="34" charset="0"/>
                <a:ea typeface="Calibri" panose="020F0502020204030204" pitchFamily="34" charset="0"/>
              </a:rPr>
              <a:t>“</a:t>
            </a:r>
            <a:r>
              <a:rPr lang="en-GB" sz="2000" i="1" dirty="0">
                <a:effectLst/>
                <a:latin typeface="Arial" panose="020B0604020202020204" pitchFamily="34" charset="0"/>
                <a:ea typeface="Calibri" panose="020F0502020204030204" pitchFamily="34" charset="0"/>
              </a:rPr>
              <a:t>Ciarán is an amazing teacher very enthusiastic and it was a pleasure to be taught by him”</a:t>
            </a:r>
          </a:p>
          <a:p>
            <a:endParaRPr lang="en-GB" sz="2000" i="1" dirty="0">
              <a:latin typeface="Arial" panose="020B0604020202020204" pitchFamily="34" charset="0"/>
              <a:ea typeface="Calibri" panose="020F0502020204030204" pitchFamily="34" charset="0"/>
            </a:endParaRPr>
          </a:p>
          <a:p>
            <a:r>
              <a:rPr lang="en-GB" sz="2000" dirty="0">
                <a:effectLst/>
                <a:latin typeface="Arial" panose="020B0604020202020204" pitchFamily="34" charset="0"/>
                <a:ea typeface="Calibri" panose="020F0502020204030204" pitchFamily="34" charset="0"/>
              </a:rPr>
              <a:t>“</a:t>
            </a:r>
            <a:r>
              <a:rPr lang="en-GB" sz="2000" i="1" dirty="0">
                <a:effectLst/>
                <a:latin typeface="Arial" panose="020B0604020202020204" pitchFamily="34" charset="0"/>
                <a:ea typeface="Calibri" panose="020F0502020204030204" pitchFamily="34" charset="0"/>
              </a:rPr>
              <a:t>The lecturer called Ciarán was very engaging! Best lecture we had for RESS</a:t>
            </a:r>
            <a:r>
              <a:rPr lang="en-GB" sz="2000" dirty="0">
                <a:effectLst/>
                <a:latin typeface="Arial" panose="020B0604020202020204" pitchFamily="34" charset="0"/>
                <a:ea typeface="Calibri" panose="020F0502020204030204" pitchFamily="34" charset="0"/>
              </a:rPr>
              <a:t>”.</a:t>
            </a:r>
          </a:p>
          <a:p>
            <a:endParaRPr lang="en-GB" sz="2000" dirty="0">
              <a:latin typeface="Arial" panose="020B0604020202020204" pitchFamily="34" charset="0"/>
            </a:endParaRPr>
          </a:p>
          <a:p>
            <a:r>
              <a:rPr lang="en-GB" sz="2000" dirty="0">
                <a:effectLst/>
                <a:latin typeface="Arial" panose="020B0604020202020204" pitchFamily="34" charset="0"/>
                <a:ea typeface="Calibri" panose="020F0502020204030204" pitchFamily="34" charset="0"/>
              </a:rPr>
              <a:t>“</a:t>
            </a:r>
            <a:r>
              <a:rPr lang="en-GB" sz="2000" i="1" dirty="0">
                <a:effectLst/>
                <a:latin typeface="Arial" panose="020B0604020202020204" pitchFamily="34" charset="0"/>
                <a:ea typeface="Calibri" panose="020F0502020204030204" pitchFamily="34" charset="0"/>
              </a:rPr>
              <a:t>Ciarán was a good tutor and was good at explaining statistical concepts</a:t>
            </a:r>
            <a:r>
              <a:rPr lang="en-GB" sz="2000" dirty="0">
                <a:effectLst/>
                <a:latin typeface="Arial" panose="020B0604020202020204" pitchFamily="34" charset="0"/>
                <a:ea typeface="Calibri" panose="020F0502020204030204" pitchFamily="34" charset="0"/>
              </a:rPr>
              <a:t>”</a:t>
            </a:r>
          </a:p>
          <a:p>
            <a:endParaRPr lang="en-GB" sz="2000" dirty="0">
              <a:latin typeface="Arial" panose="020B0604020202020204" pitchFamily="34" charset="0"/>
              <a:ea typeface="Calibri" panose="020F0502020204030204" pitchFamily="34" charset="0"/>
            </a:endParaRPr>
          </a:p>
          <a:p>
            <a:r>
              <a:rPr lang="en-GB" sz="2000" dirty="0">
                <a:effectLst/>
                <a:latin typeface="Arial" panose="020B0604020202020204" pitchFamily="34" charset="0"/>
                <a:ea typeface="Calibri" panose="020F0502020204030204" pitchFamily="34" charset="0"/>
              </a:rPr>
              <a:t>“</a:t>
            </a:r>
            <a:r>
              <a:rPr lang="en-GB" sz="2000" i="1" dirty="0">
                <a:effectLst/>
                <a:latin typeface="Arial" panose="020B0604020202020204" pitchFamily="34" charset="0"/>
                <a:ea typeface="Calibri" panose="020F0502020204030204" pitchFamily="34" charset="0"/>
              </a:rPr>
              <a:t>Ciarán was an excellent teacher. He was </a:t>
            </a:r>
            <a:r>
              <a:rPr lang="en-GB" sz="2000" i="1" dirty="0" err="1">
                <a:effectLst/>
                <a:latin typeface="Arial" panose="020B0604020202020204" pitchFamily="34" charset="0"/>
                <a:ea typeface="Calibri" panose="020F0502020204030204" pitchFamily="34" charset="0"/>
              </a:rPr>
              <a:t>entheusiastic</a:t>
            </a:r>
            <a:r>
              <a:rPr lang="en-GB" sz="2000" i="1" dirty="0">
                <a:effectLst/>
                <a:latin typeface="Arial" panose="020B0604020202020204" pitchFamily="34" charset="0"/>
                <a:ea typeface="Calibri" panose="020F0502020204030204" pitchFamily="34" charset="0"/>
              </a:rPr>
              <a:t> </a:t>
            </a:r>
            <a:r>
              <a:rPr lang="en-GB" sz="2000" dirty="0">
                <a:effectLst/>
                <a:latin typeface="Arial" panose="020B0604020202020204" pitchFamily="34" charset="0"/>
                <a:ea typeface="Calibri" panose="020F0502020204030204" pitchFamily="34" charset="0"/>
              </a:rPr>
              <a:t>[</a:t>
            </a:r>
            <a:r>
              <a:rPr lang="en-GB" sz="2000" i="1" dirty="0">
                <a:effectLst/>
                <a:latin typeface="Arial" panose="020B0604020202020204" pitchFamily="34" charset="0"/>
                <a:ea typeface="Calibri" panose="020F0502020204030204" pitchFamily="34" charset="0"/>
              </a:rPr>
              <a:t>sic</a:t>
            </a:r>
            <a:r>
              <a:rPr lang="en-GB" sz="2000" dirty="0">
                <a:effectLst/>
                <a:latin typeface="Arial" panose="020B0604020202020204" pitchFamily="34" charset="0"/>
                <a:ea typeface="Calibri" panose="020F0502020204030204" pitchFamily="34" charset="0"/>
              </a:rPr>
              <a:t>]</a:t>
            </a:r>
            <a:r>
              <a:rPr lang="en-GB" sz="2000" i="1" dirty="0">
                <a:effectLst/>
                <a:latin typeface="Arial" panose="020B0604020202020204" pitchFamily="34" charset="0"/>
                <a:ea typeface="Calibri" panose="020F0502020204030204" pitchFamily="34" charset="0"/>
              </a:rPr>
              <a:t> and engaging and made sure he taught things in a way that everyone understood.</a:t>
            </a:r>
            <a:r>
              <a:rPr lang="en-GB" sz="2000" dirty="0">
                <a:effectLst/>
                <a:latin typeface="Arial" panose="020B0604020202020204" pitchFamily="34" charset="0"/>
                <a:ea typeface="Calibri" panose="020F0502020204030204" pitchFamily="34" charset="0"/>
              </a:rPr>
              <a:t>”</a:t>
            </a:r>
            <a:endParaRPr lang="en-GB" sz="2000" dirty="0"/>
          </a:p>
        </p:txBody>
      </p:sp>
    </p:spTree>
    <p:extLst>
      <p:ext uri="{BB962C8B-B14F-4D97-AF65-F5344CB8AC3E}">
        <p14:creationId xmlns:p14="http://schemas.microsoft.com/office/powerpoint/2010/main" val="3749175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82D03F-83E9-8364-44FB-E077CE62EAD6}"/>
              </a:ext>
            </a:extLst>
          </p:cNvPr>
          <p:cNvSpPr>
            <a:spLocks noGrp="1"/>
          </p:cNvSpPr>
          <p:nvPr>
            <p:ph type="title"/>
          </p:nvPr>
        </p:nvSpPr>
        <p:spPr/>
        <p:txBody>
          <a:bodyPr/>
          <a:lstStyle/>
          <a:p>
            <a:r>
              <a:rPr lang="en-GB" dirty="0"/>
              <a:t>Good communicator</a:t>
            </a:r>
          </a:p>
        </p:txBody>
      </p:sp>
      <p:pic>
        <p:nvPicPr>
          <p:cNvPr id="7" name="Picture 2" descr="Q:\Research\CSER\CM1_PhD\Career\Lecturer Oxford Brookes\Interview prep\plus magazine logo.jpg">
            <a:extLst>
              <a:ext uri="{FF2B5EF4-FFF2-40B4-BE49-F238E27FC236}">
                <a16:creationId xmlns:a16="http://schemas.microsoft.com/office/drawing/2014/main" id="{1E42E76C-42F6-67CE-F315-0B0CF7D544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2332" y="4978190"/>
            <a:ext cx="4734610" cy="11272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Q:\Research\CSER\CM1_PhD\Career\Lecturer Oxford Brookes\Interview prep\3mt_logo_2_rgb.jpg">
            <a:extLst>
              <a:ext uri="{FF2B5EF4-FFF2-40B4-BE49-F238E27FC236}">
                <a16:creationId xmlns:a16="http://schemas.microsoft.com/office/drawing/2014/main" id="{B5448ADA-CF5F-5FE1-23EE-BFD83B4D22A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7571" y="3538974"/>
            <a:ext cx="4165058" cy="144041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EDE35A7-6C3F-DDC5-014A-29C3937BA547}"/>
              </a:ext>
            </a:extLst>
          </p:cNvPr>
          <p:cNvSpPr txBox="1"/>
          <p:nvPr/>
        </p:nvSpPr>
        <p:spPr>
          <a:xfrm>
            <a:off x="335361" y="948734"/>
            <a:ext cx="5221301" cy="523220"/>
          </a:xfrm>
          <a:prstGeom prst="rect">
            <a:avLst/>
          </a:prstGeom>
          <a:noFill/>
        </p:spPr>
        <p:txBody>
          <a:bodyPr wrap="none" rtlCol="0">
            <a:spAutoFit/>
          </a:bodyPr>
          <a:lstStyle/>
          <a:p>
            <a:r>
              <a:rPr lang="en-GB" sz="2800" dirty="0"/>
              <a:t>Outreach &amp; Public Engagement</a:t>
            </a:r>
          </a:p>
        </p:txBody>
      </p:sp>
      <p:pic>
        <p:nvPicPr>
          <p:cNvPr id="10" name="Picture 9" descr="A glass with a graduation cap on it&#10;&#10;Description automatically generated">
            <a:extLst>
              <a:ext uri="{FF2B5EF4-FFF2-40B4-BE49-F238E27FC236}">
                <a16:creationId xmlns:a16="http://schemas.microsoft.com/office/drawing/2014/main" id="{972CA9E7-10EF-8F3A-A87B-48A3C2D9ED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43500" y="1852657"/>
            <a:ext cx="1905000" cy="1905000"/>
          </a:xfrm>
          <a:prstGeom prst="rect">
            <a:avLst/>
          </a:prstGeom>
        </p:spPr>
      </p:pic>
      <p:pic>
        <p:nvPicPr>
          <p:cNvPr id="11" name="Picture 10" descr="A white background with black text&#10;&#10;Description automatically generated">
            <a:extLst>
              <a:ext uri="{FF2B5EF4-FFF2-40B4-BE49-F238E27FC236}">
                <a16:creationId xmlns:a16="http://schemas.microsoft.com/office/drawing/2014/main" id="{D95F04B9-E06A-46CC-8E27-6C16426A800E}"/>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592035" y="1774574"/>
            <a:ext cx="3360418" cy="1030583"/>
          </a:xfrm>
          <a:prstGeom prst="rect">
            <a:avLst/>
          </a:prstGeom>
        </p:spPr>
      </p:pic>
      <p:pic>
        <p:nvPicPr>
          <p:cNvPr id="13" name="Picture 12" descr="A purple and blue text&#10;&#10;Description automatically generated">
            <a:extLst>
              <a:ext uri="{FF2B5EF4-FFF2-40B4-BE49-F238E27FC236}">
                <a16:creationId xmlns:a16="http://schemas.microsoft.com/office/drawing/2014/main" id="{6C7802F2-C817-B460-F8B4-4B006A7C919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47540" y="1647672"/>
            <a:ext cx="3412120" cy="1425316"/>
          </a:xfrm>
          <a:prstGeom prst="rect">
            <a:avLst/>
          </a:prstGeom>
        </p:spPr>
      </p:pic>
      <p:pic>
        <p:nvPicPr>
          <p:cNvPr id="15" name="Picture 14" descr="A close up of a sign&#10;&#10;Description automatically generated">
            <a:extLst>
              <a:ext uri="{FF2B5EF4-FFF2-40B4-BE49-F238E27FC236}">
                <a16:creationId xmlns:a16="http://schemas.microsoft.com/office/drawing/2014/main" id="{D9BFECF0-DFF5-D648-537A-95099CE572D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1421" y="4978189"/>
            <a:ext cx="5761660" cy="1440415"/>
          </a:xfrm>
          <a:prstGeom prst="rect">
            <a:avLst/>
          </a:prstGeom>
        </p:spPr>
      </p:pic>
      <p:pic>
        <p:nvPicPr>
          <p:cNvPr id="17" name="Graphic 16">
            <a:extLst>
              <a:ext uri="{FF2B5EF4-FFF2-40B4-BE49-F238E27FC236}">
                <a16:creationId xmlns:a16="http://schemas.microsoft.com/office/drawing/2014/main" id="{68B5A3EE-65CA-9C9F-EF1B-D4135BF1D48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927224" y="3931612"/>
            <a:ext cx="2857500" cy="685800"/>
          </a:xfrm>
          <a:prstGeom prst="rect">
            <a:avLst/>
          </a:prstGeom>
        </p:spPr>
      </p:pic>
    </p:spTree>
    <p:extLst>
      <p:ext uri="{BB962C8B-B14F-4D97-AF65-F5344CB8AC3E}">
        <p14:creationId xmlns:p14="http://schemas.microsoft.com/office/powerpoint/2010/main" val="1382129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EA5CDC-F47B-23CD-13B0-58ED71600BE0}"/>
              </a:ext>
            </a:extLst>
          </p:cNvPr>
          <p:cNvSpPr>
            <a:spLocks noGrp="1"/>
          </p:cNvSpPr>
          <p:nvPr>
            <p:ph idx="1"/>
          </p:nvPr>
        </p:nvSpPr>
        <p:spPr/>
        <p:txBody>
          <a:bodyPr>
            <a:normAutofit/>
          </a:bodyPr>
          <a:lstStyle/>
          <a:p>
            <a:pPr marL="0" indent="0" algn="ctr">
              <a:buNone/>
            </a:pPr>
            <a:endParaRPr lang="en-GB" sz="5400" dirty="0"/>
          </a:p>
          <a:p>
            <a:pPr marL="0" indent="0" algn="ctr">
              <a:buNone/>
            </a:pPr>
            <a:endParaRPr lang="en-GB" sz="5400" dirty="0"/>
          </a:p>
          <a:p>
            <a:pPr marL="0" indent="0" algn="ctr">
              <a:buNone/>
            </a:pPr>
            <a:r>
              <a:rPr lang="en-GB" sz="5400" dirty="0"/>
              <a:t>Grade 7 researcher</a:t>
            </a:r>
          </a:p>
        </p:txBody>
      </p:sp>
      <p:sp>
        <p:nvSpPr>
          <p:cNvPr id="3" name="Title 2">
            <a:extLst>
              <a:ext uri="{FF2B5EF4-FFF2-40B4-BE49-F238E27FC236}">
                <a16:creationId xmlns:a16="http://schemas.microsoft.com/office/drawing/2014/main" id="{FB754199-F56A-DE21-D2DD-35712DF1D98D}"/>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610971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E87D2A-BD01-2E6F-D851-65BC9622388C}"/>
              </a:ext>
            </a:extLst>
          </p:cNvPr>
          <p:cNvSpPr>
            <a:spLocks noGrp="1"/>
          </p:cNvSpPr>
          <p:nvPr>
            <p:ph idx="1"/>
          </p:nvPr>
        </p:nvSpPr>
        <p:spPr>
          <a:xfrm>
            <a:off x="827314" y="1030514"/>
            <a:ext cx="11125338" cy="5500346"/>
          </a:xfrm>
        </p:spPr>
        <p:txBody>
          <a:bodyPr>
            <a:normAutofit/>
          </a:bodyPr>
          <a:lstStyle/>
          <a:p>
            <a:pPr marL="0" lvl="0" indent="0" algn="ctr" rtl="0">
              <a:buNone/>
            </a:pPr>
            <a:r>
              <a:rPr lang="en-GB" sz="3600" i="1" u="sng" dirty="0">
                <a:effectLst/>
                <a:latin typeface="Calibri" panose="020F0502020204030204" pitchFamily="34" charset="0"/>
                <a:ea typeface="DengXian" panose="02010600030101010101" pitchFamily="2" charset="-122"/>
                <a:cs typeface="Arial" panose="020B0604020202020204" pitchFamily="34" charset="0"/>
              </a:rPr>
              <a:t>What is a suitable candidate?</a:t>
            </a:r>
          </a:p>
          <a:p>
            <a:pPr marL="342900" lvl="0" indent="-342900" rtl="0">
              <a:buFont typeface="+mj-lt"/>
              <a:buAutoNum type="arabicPeriod"/>
            </a:pPr>
            <a:r>
              <a:rPr lang="en-GB" sz="3600" dirty="0">
                <a:effectLst/>
                <a:latin typeface="Calibri" panose="020F0502020204030204" pitchFamily="34" charset="0"/>
                <a:ea typeface="DengXian" panose="02010600030101010101" pitchFamily="2" charset="-122"/>
                <a:cs typeface="Arial" panose="020B0604020202020204" pitchFamily="34" charset="0"/>
              </a:rPr>
              <a:t> 	A researcher at grade 7 or above.</a:t>
            </a:r>
          </a:p>
          <a:p>
            <a:pPr marL="342900" lvl="0" indent="-342900">
              <a:buFont typeface="+mj-lt"/>
              <a:buAutoNum type="arabicPeriod"/>
            </a:pPr>
            <a:r>
              <a:rPr lang="en-GB" sz="3600" dirty="0">
                <a:effectLst/>
                <a:latin typeface="Calibri" panose="020F0502020204030204" pitchFamily="34" charset="0"/>
                <a:ea typeface="DengXian" panose="02010600030101010101" pitchFamily="2" charset="-122"/>
                <a:cs typeface="Arial" panose="020B0604020202020204" pitchFamily="34" charset="0"/>
              </a:rPr>
              <a:t> 	A programmer / scripter.</a:t>
            </a:r>
          </a:p>
          <a:p>
            <a:pPr marL="342900" lvl="0" indent="-342900">
              <a:buFont typeface="+mj-lt"/>
              <a:buAutoNum type="arabicPeriod"/>
            </a:pPr>
            <a:r>
              <a:rPr lang="en-GB" sz="3600" dirty="0">
                <a:effectLst/>
                <a:latin typeface="Calibri" panose="020F0502020204030204" pitchFamily="34" charset="0"/>
                <a:ea typeface="DengXian" panose="02010600030101010101" pitchFamily="2" charset="-122"/>
                <a:cs typeface="Arial" panose="020B0604020202020204" pitchFamily="34" charset="0"/>
              </a:rPr>
              <a:t> 	Someone competent with uncertainty.</a:t>
            </a:r>
          </a:p>
          <a:p>
            <a:pPr marL="342900" lvl="0" indent="-342900">
              <a:buFont typeface="+mj-lt"/>
              <a:buAutoNum type="arabicPeriod"/>
            </a:pPr>
            <a:r>
              <a:rPr lang="en-GB" sz="3600" dirty="0">
                <a:effectLst/>
                <a:latin typeface="Calibri" panose="020F0502020204030204" pitchFamily="34" charset="0"/>
                <a:ea typeface="DengXian" panose="02010600030101010101" pitchFamily="2" charset="-122"/>
                <a:cs typeface="Arial" panose="020B0604020202020204" pitchFamily="34" charset="0"/>
              </a:rPr>
              <a:t> 	A good communicator.</a:t>
            </a:r>
          </a:p>
          <a:p>
            <a:pPr marL="342900" lvl="0" indent="-342900">
              <a:spcAft>
                <a:spcPts val="800"/>
              </a:spcAft>
              <a:buFont typeface="+mj-lt"/>
              <a:buAutoNum type="arabicPeriod"/>
            </a:pPr>
            <a:r>
              <a:rPr lang="en-GB" sz="3600" dirty="0">
                <a:effectLst/>
                <a:latin typeface="Calibri" panose="020F0502020204030204" pitchFamily="34" charset="0"/>
                <a:ea typeface="DengXian" panose="02010600030101010101" pitchFamily="2" charset="-122"/>
                <a:cs typeface="Arial" panose="020B0604020202020204" pitchFamily="34" charset="0"/>
              </a:rPr>
              <a:t> 	Someone competent across domains.</a:t>
            </a:r>
          </a:p>
          <a:p>
            <a:endParaRPr lang="en-GB" sz="4400" dirty="0"/>
          </a:p>
        </p:txBody>
      </p:sp>
      <p:sp>
        <p:nvSpPr>
          <p:cNvPr id="3" name="Title 2">
            <a:extLst>
              <a:ext uri="{FF2B5EF4-FFF2-40B4-BE49-F238E27FC236}">
                <a16:creationId xmlns:a16="http://schemas.microsoft.com/office/drawing/2014/main" id="{8225872E-8A18-A224-247F-CF5B9C94DDDE}"/>
              </a:ext>
            </a:extLst>
          </p:cNvPr>
          <p:cNvSpPr>
            <a:spLocks noGrp="1"/>
          </p:cNvSpPr>
          <p:nvPr>
            <p:ph type="title"/>
          </p:nvPr>
        </p:nvSpPr>
        <p:spPr/>
        <p:txBody>
          <a:bodyPr/>
          <a:lstStyle/>
          <a:p>
            <a:endParaRPr lang="en-GB"/>
          </a:p>
        </p:txBody>
      </p:sp>
      <p:pic>
        <p:nvPicPr>
          <p:cNvPr id="5" name="Picture 4" descr="A green check mark on a black background&#10;&#10;Description automatically generated">
            <a:extLst>
              <a:ext uri="{FF2B5EF4-FFF2-40B4-BE49-F238E27FC236}">
                <a16:creationId xmlns:a16="http://schemas.microsoft.com/office/drawing/2014/main" id="{B64421FF-2923-ABDF-BB8C-569A4EE49A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61172" y="1712686"/>
            <a:ext cx="720000" cy="720000"/>
          </a:xfrm>
          <a:prstGeom prst="rect">
            <a:avLst/>
          </a:prstGeom>
        </p:spPr>
      </p:pic>
      <p:pic>
        <p:nvPicPr>
          <p:cNvPr id="4" name="Picture 3" descr="A green check mark on a black background&#10;&#10;Description automatically generated">
            <a:extLst>
              <a:ext uri="{FF2B5EF4-FFF2-40B4-BE49-F238E27FC236}">
                <a16:creationId xmlns:a16="http://schemas.microsoft.com/office/drawing/2014/main" id="{9AB81A2F-E4A1-55F0-762B-05340E8CE6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61172" y="2596420"/>
            <a:ext cx="720000" cy="720000"/>
          </a:xfrm>
          <a:prstGeom prst="rect">
            <a:avLst/>
          </a:prstGeom>
        </p:spPr>
      </p:pic>
      <p:pic>
        <p:nvPicPr>
          <p:cNvPr id="6" name="Picture 5" descr="A green check mark on a black background&#10;&#10;Description automatically generated">
            <a:extLst>
              <a:ext uri="{FF2B5EF4-FFF2-40B4-BE49-F238E27FC236}">
                <a16:creationId xmlns:a16="http://schemas.microsoft.com/office/drawing/2014/main" id="{CDE845BD-99AB-2514-FA51-8B6A11FD98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61172" y="3480154"/>
            <a:ext cx="720000" cy="720000"/>
          </a:xfrm>
          <a:prstGeom prst="rect">
            <a:avLst/>
          </a:prstGeom>
        </p:spPr>
      </p:pic>
      <p:pic>
        <p:nvPicPr>
          <p:cNvPr id="8" name="Picture 7" descr="A green check mark on a black background&#10;&#10;Description automatically generated">
            <a:extLst>
              <a:ext uri="{FF2B5EF4-FFF2-40B4-BE49-F238E27FC236}">
                <a16:creationId xmlns:a16="http://schemas.microsoft.com/office/drawing/2014/main" id="{0D4FA0C7-2623-4095-BA3C-DBED55DE6F7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61172" y="4363888"/>
            <a:ext cx="720000" cy="720000"/>
          </a:xfrm>
          <a:prstGeom prst="rect">
            <a:avLst/>
          </a:prstGeom>
        </p:spPr>
      </p:pic>
    </p:spTree>
    <p:extLst>
      <p:ext uri="{BB962C8B-B14F-4D97-AF65-F5344CB8AC3E}">
        <p14:creationId xmlns:p14="http://schemas.microsoft.com/office/powerpoint/2010/main" val="3986394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EA5CDC-F47B-23CD-13B0-58ED71600BE0}"/>
              </a:ext>
            </a:extLst>
          </p:cNvPr>
          <p:cNvSpPr>
            <a:spLocks noGrp="1"/>
          </p:cNvSpPr>
          <p:nvPr>
            <p:ph idx="1"/>
          </p:nvPr>
        </p:nvSpPr>
        <p:spPr/>
        <p:txBody>
          <a:bodyPr>
            <a:normAutofit/>
          </a:bodyPr>
          <a:lstStyle/>
          <a:p>
            <a:pPr marL="0" indent="0" algn="ctr">
              <a:buNone/>
            </a:pPr>
            <a:endParaRPr lang="en-GB" sz="5400" dirty="0"/>
          </a:p>
          <a:p>
            <a:pPr marL="0" indent="0" algn="ctr">
              <a:buNone/>
            </a:pPr>
            <a:endParaRPr lang="en-GB" sz="5400" dirty="0"/>
          </a:p>
          <a:p>
            <a:pPr marL="0" indent="0" algn="ctr">
              <a:buNone/>
            </a:pPr>
            <a:r>
              <a:rPr lang="en-GB" sz="5400" dirty="0"/>
              <a:t>Competent across domains</a:t>
            </a:r>
          </a:p>
        </p:txBody>
      </p:sp>
      <p:sp>
        <p:nvSpPr>
          <p:cNvPr id="3" name="Title 2">
            <a:extLst>
              <a:ext uri="{FF2B5EF4-FFF2-40B4-BE49-F238E27FC236}">
                <a16:creationId xmlns:a16="http://schemas.microsoft.com/office/drawing/2014/main" id="{FB754199-F56A-DE21-D2DD-35712DF1D98D}"/>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384809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A572EB-5F44-D54A-4C3E-40F37BD1D6B0}"/>
              </a:ext>
            </a:extLst>
          </p:cNvPr>
          <p:cNvSpPr>
            <a:spLocks noGrp="1"/>
          </p:cNvSpPr>
          <p:nvPr>
            <p:ph type="title"/>
          </p:nvPr>
        </p:nvSpPr>
        <p:spPr/>
        <p:txBody>
          <a:bodyPr/>
          <a:lstStyle/>
          <a:p>
            <a:r>
              <a:rPr lang="en-GB" dirty="0"/>
              <a:t>competent across domains</a:t>
            </a:r>
          </a:p>
        </p:txBody>
      </p:sp>
      <p:sp>
        <p:nvSpPr>
          <p:cNvPr id="4" name="Rectangle: Rounded Corners 3">
            <a:extLst>
              <a:ext uri="{FF2B5EF4-FFF2-40B4-BE49-F238E27FC236}">
                <a16:creationId xmlns:a16="http://schemas.microsoft.com/office/drawing/2014/main" id="{3E699082-3869-9362-8FCC-DACA264C6175}"/>
              </a:ext>
            </a:extLst>
          </p:cNvPr>
          <p:cNvSpPr/>
          <p:nvPr/>
        </p:nvSpPr>
        <p:spPr>
          <a:xfrm>
            <a:off x="4552630" y="1371599"/>
            <a:ext cx="3086741" cy="1557194"/>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ysClr val="windowText" lastClr="000000"/>
                </a:solidFill>
              </a:rPr>
              <a:t>Abstract and focus appropriately</a:t>
            </a:r>
          </a:p>
        </p:txBody>
      </p:sp>
      <p:grpSp>
        <p:nvGrpSpPr>
          <p:cNvPr id="7" name="Group 6">
            <a:extLst>
              <a:ext uri="{FF2B5EF4-FFF2-40B4-BE49-F238E27FC236}">
                <a16:creationId xmlns:a16="http://schemas.microsoft.com/office/drawing/2014/main" id="{1BD01F5D-BCCF-56FA-78E5-EFF1CAE37EFF}"/>
              </a:ext>
            </a:extLst>
          </p:cNvPr>
          <p:cNvGrpSpPr/>
          <p:nvPr/>
        </p:nvGrpSpPr>
        <p:grpSpPr>
          <a:xfrm>
            <a:off x="2080139" y="3641557"/>
            <a:ext cx="8031722" cy="1557194"/>
            <a:chOff x="1709166" y="3641557"/>
            <a:chExt cx="8031722" cy="1557194"/>
          </a:xfrm>
        </p:grpSpPr>
        <p:sp>
          <p:nvSpPr>
            <p:cNvPr id="5" name="Rectangle: Rounded Corners 4">
              <a:extLst>
                <a:ext uri="{FF2B5EF4-FFF2-40B4-BE49-F238E27FC236}">
                  <a16:creationId xmlns:a16="http://schemas.microsoft.com/office/drawing/2014/main" id="{0B0566A9-08F8-C771-FEBD-2FE6E9503D2B}"/>
                </a:ext>
              </a:extLst>
            </p:cNvPr>
            <p:cNvSpPr/>
            <p:nvPr/>
          </p:nvSpPr>
          <p:spPr>
            <a:xfrm>
              <a:off x="1709166" y="3641557"/>
              <a:ext cx="3086741" cy="1557194"/>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ysClr val="windowText" lastClr="000000"/>
                  </a:solidFill>
                </a:rPr>
                <a:t>Communicate effectively</a:t>
              </a:r>
            </a:p>
          </p:txBody>
        </p:sp>
        <p:sp>
          <p:nvSpPr>
            <p:cNvPr id="6" name="Rectangle: Rounded Corners 5">
              <a:extLst>
                <a:ext uri="{FF2B5EF4-FFF2-40B4-BE49-F238E27FC236}">
                  <a16:creationId xmlns:a16="http://schemas.microsoft.com/office/drawing/2014/main" id="{49023842-EDAE-F318-D24C-6F9D5DB53078}"/>
                </a:ext>
              </a:extLst>
            </p:cNvPr>
            <p:cNvSpPr/>
            <p:nvPr/>
          </p:nvSpPr>
          <p:spPr>
            <a:xfrm>
              <a:off x="6654147" y="3641557"/>
              <a:ext cx="3086741" cy="1557194"/>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ysClr val="windowText" lastClr="000000"/>
                  </a:solidFill>
                </a:rPr>
                <a:t>Learn quickly</a:t>
              </a:r>
            </a:p>
          </p:txBody>
        </p:sp>
      </p:grpSp>
    </p:spTree>
    <p:extLst>
      <p:ext uri="{BB962C8B-B14F-4D97-AF65-F5344CB8AC3E}">
        <p14:creationId xmlns:p14="http://schemas.microsoft.com/office/powerpoint/2010/main" val="546238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587284-E8A9-ED54-B8D8-3C39EF9D9E5E}"/>
              </a:ext>
            </a:extLst>
          </p:cNvPr>
          <p:cNvSpPr>
            <a:spLocks noGrp="1"/>
          </p:cNvSpPr>
          <p:nvPr>
            <p:ph type="title"/>
          </p:nvPr>
        </p:nvSpPr>
        <p:spPr/>
        <p:txBody>
          <a:bodyPr/>
          <a:lstStyle/>
          <a:p>
            <a:r>
              <a:rPr lang="en-GB" dirty="0"/>
              <a:t>competent across domains</a:t>
            </a:r>
          </a:p>
        </p:txBody>
      </p:sp>
      <p:sp>
        <p:nvSpPr>
          <p:cNvPr id="10" name="TextBox 9">
            <a:extLst>
              <a:ext uri="{FF2B5EF4-FFF2-40B4-BE49-F238E27FC236}">
                <a16:creationId xmlns:a16="http://schemas.microsoft.com/office/drawing/2014/main" id="{A42F3E24-8AA5-5170-70DE-30EAAD7094B0}"/>
              </a:ext>
            </a:extLst>
          </p:cNvPr>
          <p:cNvSpPr txBox="1"/>
          <p:nvPr/>
        </p:nvSpPr>
        <p:spPr>
          <a:xfrm>
            <a:off x="402985" y="606213"/>
            <a:ext cx="1043876" cy="523220"/>
          </a:xfrm>
          <a:prstGeom prst="rect">
            <a:avLst/>
          </a:prstGeom>
          <a:noFill/>
          <a:ln>
            <a:solidFill>
              <a:schemeClr val="tx1"/>
            </a:solidFill>
          </a:ln>
        </p:spPr>
        <p:txBody>
          <a:bodyPr wrap="none" rtlCol="0">
            <a:spAutoFit/>
          </a:bodyPr>
          <a:lstStyle/>
          <a:p>
            <a:r>
              <a:rPr lang="en-GB" sz="2800" dirty="0"/>
              <a:t>Sport</a:t>
            </a:r>
          </a:p>
        </p:txBody>
      </p:sp>
      <p:sp>
        <p:nvSpPr>
          <p:cNvPr id="11" name="TextBox 10">
            <a:extLst>
              <a:ext uri="{FF2B5EF4-FFF2-40B4-BE49-F238E27FC236}">
                <a16:creationId xmlns:a16="http://schemas.microsoft.com/office/drawing/2014/main" id="{81DD5061-496B-EC3B-99AF-20A59EBB0E50}"/>
              </a:ext>
            </a:extLst>
          </p:cNvPr>
          <p:cNvSpPr txBox="1"/>
          <p:nvPr/>
        </p:nvSpPr>
        <p:spPr>
          <a:xfrm>
            <a:off x="422953" y="4275641"/>
            <a:ext cx="2885726" cy="523220"/>
          </a:xfrm>
          <a:prstGeom prst="rect">
            <a:avLst/>
          </a:prstGeom>
          <a:noFill/>
          <a:ln>
            <a:solidFill>
              <a:schemeClr val="tx1"/>
            </a:solidFill>
          </a:ln>
        </p:spPr>
        <p:txBody>
          <a:bodyPr wrap="none" rtlCol="0">
            <a:spAutoFit/>
          </a:bodyPr>
          <a:lstStyle/>
          <a:p>
            <a:r>
              <a:rPr lang="en-GB" sz="2800" dirty="0"/>
              <a:t>Causal inference</a:t>
            </a:r>
          </a:p>
        </p:txBody>
      </p:sp>
      <p:sp>
        <p:nvSpPr>
          <p:cNvPr id="12" name="TextBox 11">
            <a:extLst>
              <a:ext uri="{FF2B5EF4-FFF2-40B4-BE49-F238E27FC236}">
                <a16:creationId xmlns:a16="http://schemas.microsoft.com/office/drawing/2014/main" id="{1AAF6EB5-A59E-7707-FCD4-A876D17F0B7A}"/>
              </a:ext>
            </a:extLst>
          </p:cNvPr>
          <p:cNvSpPr txBox="1"/>
          <p:nvPr/>
        </p:nvSpPr>
        <p:spPr>
          <a:xfrm>
            <a:off x="6902885" y="3167390"/>
            <a:ext cx="4065537" cy="523220"/>
          </a:xfrm>
          <a:prstGeom prst="rect">
            <a:avLst/>
          </a:prstGeom>
          <a:noFill/>
          <a:ln>
            <a:solidFill>
              <a:schemeClr val="tx1"/>
            </a:solidFill>
          </a:ln>
        </p:spPr>
        <p:txBody>
          <a:bodyPr wrap="none" rtlCol="0">
            <a:spAutoFit/>
          </a:bodyPr>
          <a:lstStyle/>
          <a:p>
            <a:r>
              <a:rPr lang="en-GB" sz="2800" dirty="0"/>
              <a:t>Clinical decision support</a:t>
            </a:r>
          </a:p>
        </p:txBody>
      </p:sp>
      <p:sp>
        <p:nvSpPr>
          <p:cNvPr id="15" name="TextBox 14">
            <a:extLst>
              <a:ext uri="{FF2B5EF4-FFF2-40B4-BE49-F238E27FC236}">
                <a16:creationId xmlns:a16="http://schemas.microsoft.com/office/drawing/2014/main" id="{FEC19CA2-0C90-6D58-3CDE-FD19A11936F2}"/>
              </a:ext>
            </a:extLst>
          </p:cNvPr>
          <p:cNvSpPr txBox="1"/>
          <p:nvPr/>
        </p:nvSpPr>
        <p:spPr>
          <a:xfrm>
            <a:off x="6902885" y="575436"/>
            <a:ext cx="4144083" cy="954107"/>
          </a:xfrm>
          <a:prstGeom prst="rect">
            <a:avLst/>
          </a:prstGeom>
          <a:noFill/>
          <a:ln>
            <a:solidFill>
              <a:schemeClr val="tx1"/>
            </a:solidFill>
          </a:ln>
        </p:spPr>
        <p:txBody>
          <a:bodyPr wrap="none" rtlCol="0">
            <a:spAutoFit/>
          </a:bodyPr>
          <a:lstStyle/>
          <a:p>
            <a:r>
              <a:rPr lang="en-GB" sz="2800" dirty="0"/>
              <a:t>Electronic health records</a:t>
            </a:r>
          </a:p>
          <a:p>
            <a:r>
              <a:rPr lang="en-GB" sz="2800" dirty="0"/>
              <a:t>and databases</a:t>
            </a:r>
          </a:p>
        </p:txBody>
      </p:sp>
      <p:pic>
        <p:nvPicPr>
          <p:cNvPr id="17" name="Picture 16">
            <a:extLst>
              <a:ext uri="{FF2B5EF4-FFF2-40B4-BE49-F238E27FC236}">
                <a16:creationId xmlns:a16="http://schemas.microsoft.com/office/drawing/2014/main" id="{B4EC379A-24B9-775A-53AB-9DE3BC85BA7F}"/>
              </a:ext>
            </a:extLst>
          </p:cNvPr>
          <p:cNvPicPr>
            <a:picLocks noChangeAspect="1"/>
          </p:cNvPicPr>
          <p:nvPr/>
        </p:nvPicPr>
        <p:blipFill>
          <a:blip r:embed="rId3"/>
          <a:stretch>
            <a:fillRect/>
          </a:stretch>
        </p:blipFill>
        <p:spPr>
          <a:xfrm>
            <a:off x="270878" y="1177711"/>
            <a:ext cx="4059109" cy="1042937"/>
          </a:xfrm>
          <a:prstGeom prst="rect">
            <a:avLst/>
          </a:prstGeom>
        </p:spPr>
      </p:pic>
      <p:pic>
        <p:nvPicPr>
          <p:cNvPr id="19" name="Picture 18">
            <a:extLst>
              <a:ext uri="{FF2B5EF4-FFF2-40B4-BE49-F238E27FC236}">
                <a16:creationId xmlns:a16="http://schemas.microsoft.com/office/drawing/2014/main" id="{92315DD7-D924-0DF3-77B1-20A0F3F05EA9}"/>
              </a:ext>
            </a:extLst>
          </p:cNvPr>
          <p:cNvPicPr>
            <a:picLocks noChangeAspect="1"/>
          </p:cNvPicPr>
          <p:nvPr/>
        </p:nvPicPr>
        <p:blipFill>
          <a:blip r:embed="rId4"/>
          <a:stretch>
            <a:fillRect/>
          </a:stretch>
        </p:blipFill>
        <p:spPr>
          <a:xfrm>
            <a:off x="272084" y="2975438"/>
            <a:ext cx="4051120" cy="1080000"/>
          </a:xfrm>
          <a:prstGeom prst="rect">
            <a:avLst/>
          </a:prstGeom>
        </p:spPr>
      </p:pic>
      <p:sp>
        <p:nvSpPr>
          <p:cNvPr id="20" name="TextBox 19">
            <a:extLst>
              <a:ext uri="{FF2B5EF4-FFF2-40B4-BE49-F238E27FC236}">
                <a16:creationId xmlns:a16="http://schemas.microsoft.com/office/drawing/2014/main" id="{A2B31962-8D8B-2F08-C68E-40A156CCB88D}"/>
              </a:ext>
            </a:extLst>
          </p:cNvPr>
          <p:cNvSpPr txBox="1"/>
          <p:nvPr/>
        </p:nvSpPr>
        <p:spPr>
          <a:xfrm>
            <a:off x="422953" y="2392724"/>
            <a:ext cx="4386137" cy="523220"/>
          </a:xfrm>
          <a:prstGeom prst="rect">
            <a:avLst/>
          </a:prstGeom>
          <a:noFill/>
          <a:ln>
            <a:solidFill>
              <a:schemeClr val="tx1"/>
            </a:solidFill>
          </a:ln>
        </p:spPr>
        <p:txBody>
          <a:bodyPr wrap="none" rtlCol="0">
            <a:spAutoFit/>
          </a:bodyPr>
          <a:lstStyle/>
          <a:p>
            <a:r>
              <a:rPr lang="en-GB" sz="2800" dirty="0"/>
              <a:t>Standards and regulations</a:t>
            </a:r>
          </a:p>
        </p:txBody>
      </p:sp>
      <p:pic>
        <p:nvPicPr>
          <p:cNvPr id="22" name="Picture 21">
            <a:extLst>
              <a:ext uri="{FF2B5EF4-FFF2-40B4-BE49-F238E27FC236}">
                <a16:creationId xmlns:a16="http://schemas.microsoft.com/office/drawing/2014/main" id="{81E6CD48-340B-1200-B482-3E33F6C01BFE}"/>
              </a:ext>
            </a:extLst>
          </p:cNvPr>
          <p:cNvPicPr>
            <a:picLocks noChangeAspect="1"/>
          </p:cNvPicPr>
          <p:nvPr/>
        </p:nvPicPr>
        <p:blipFill>
          <a:blip r:embed="rId5"/>
          <a:stretch>
            <a:fillRect/>
          </a:stretch>
        </p:blipFill>
        <p:spPr>
          <a:xfrm>
            <a:off x="272084" y="4798861"/>
            <a:ext cx="5273888" cy="827926"/>
          </a:xfrm>
          <a:prstGeom prst="rect">
            <a:avLst/>
          </a:prstGeom>
        </p:spPr>
      </p:pic>
      <p:pic>
        <p:nvPicPr>
          <p:cNvPr id="24" name="Picture 23">
            <a:extLst>
              <a:ext uri="{FF2B5EF4-FFF2-40B4-BE49-F238E27FC236}">
                <a16:creationId xmlns:a16="http://schemas.microsoft.com/office/drawing/2014/main" id="{2B419FED-2493-A4C2-35AF-574851CB6E4A}"/>
              </a:ext>
            </a:extLst>
          </p:cNvPr>
          <p:cNvPicPr>
            <a:picLocks noChangeAspect="1"/>
          </p:cNvPicPr>
          <p:nvPr/>
        </p:nvPicPr>
        <p:blipFill>
          <a:blip r:embed="rId6"/>
          <a:stretch>
            <a:fillRect/>
          </a:stretch>
        </p:blipFill>
        <p:spPr>
          <a:xfrm>
            <a:off x="6698836" y="1547045"/>
            <a:ext cx="5273888" cy="1050939"/>
          </a:xfrm>
          <a:prstGeom prst="rect">
            <a:avLst/>
          </a:prstGeom>
        </p:spPr>
      </p:pic>
      <p:pic>
        <p:nvPicPr>
          <p:cNvPr id="26" name="Picture 25">
            <a:extLst>
              <a:ext uri="{FF2B5EF4-FFF2-40B4-BE49-F238E27FC236}">
                <a16:creationId xmlns:a16="http://schemas.microsoft.com/office/drawing/2014/main" id="{7D914F21-889D-1581-8AF0-AEB581058931}"/>
              </a:ext>
            </a:extLst>
          </p:cNvPr>
          <p:cNvPicPr>
            <a:picLocks noChangeAspect="1"/>
          </p:cNvPicPr>
          <p:nvPr/>
        </p:nvPicPr>
        <p:blipFill>
          <a:blip r:embed="rId7"/>
          <a:stretch>
            <a:fillRect/>
          </a:stretch>
        </p:blipFill>
        <p:spPr>
          <a:xfrm>
            <a:off x="6698836" y="3813919"/>
            <a:ext cx="5221080" cy="2120607"/>
          </a:xfrm>
          <a:prstGeom prst="rect">
            <a:avLst/>
          </a:prstGeom>
        </p:spPr>
      </p:pic>
    </p:spTree>
    <p:extLst>
      <p:ext uri="{BB962C8B-B14F-4D97-AF65-F5344CB8AC3E}">
        <p14:creationId xmlns:p14="http://schemas.microsoft.com/office/powerpoint/2010/main" val="590844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D9EA05-61EC-3D5E-4DE1-C5E01624214C}"/>
              </a:ext>
            </a:extLst>
          </p:cNvPr>
          <p:cNvSpPr>
            <a:spLocks noGrp="1"/>
          </p:cNvSpPr>
          <p:nvPr>
            <p:ph type="title"/>
          </p:nvPr>
        </p:nvSpPr>
        <p:spPr/>
        <p:txBody>
          <a:bodyPr/>
          <a:lstStyle/>
          <a:p>
            <a:r>
              <a:rPr lang="en-GB" dirty="0"/>
              <a:t>competent across domains</a:t>
            </a:r>
          </a:p>
        </p:txBody>
      </p:sp>
      <p:sp>
        <p:nvSpPr>
          <p:cNvPr id="4" name="Rectangle: Rounded Corners 3">
            <a:extLst>
              <a:ext uri="{FF2B5EF4-FFF2-40B4-BE49-F238E27FC236}">
                <a16:creationId xmlns:a16="http://schemas.microsoft.com/office/drawing/2014/main" id="{0347AD8E-E2F4-70CD-29C1-925A5C612BF3}"/>
              </a:ext>
            </a:extLst>
          </p:cNvPr>
          <p:cNvSpPr/>
          <p:nvPr/>
        </p:nvSpPr>
        <p:spPr>
          <a:xfrm>
            <a:off x="335361" y="801080"/>
            <a:ext cx="3086741" cy="1557194"/>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ysClr val="windowText" lastClr="000000"/>
                </a:solidFill>
              </a:rPr>
              <a:t>Learn quickly</a:t>
            </a:r>
          </a:p>
        </p:txBody>
      </p:sp>
      <p:pic>
        <p:nvPicPr>
          <p:cNvPr id="8" name="Picture 7">
            <a:extLst>
              <a:ext uri="{FF2B5EF4-FFF2-40B4-BE49-F238E27FC236}">
                <a16:creationId xmlns:a16="http://schemas.microsoft.com/office/drawing/2014/main" id="{0183B7D8-2F99-88F8-BFE4-47302CD50A99}"/>
              </a:ext>
            </a:extLst>
          </p:cNvPr>
          <p:cNvPicPr>
            <a:picLocks noChangeAspect="1"/>
          </p:cNvPicPr>
          <p:nvPr/>
        </p:nvPicPr>
        <p:blipFill>
          <a:blip r:embed="rId3"/>
          <a:stretch>
            <a:fillRect/>
          </a:stretch>
        </p:blipFill>
        <p:spPr>
          <a:xfrm>
            <a:off x="3762273" y="1579677"/>
            <a:ext cx="7858125" cy="4038600"/>
          </a:xfrm>
          <a:prstGeom prst="rect">
            <a:avLst/>
          </a:prstGeom>
        </p:spPr>
      </p:pic>
      <p:sp>
        <p:nvSpPr>
          <p:cNvPr id="9" name="TextBox 8">
            <a:extLst>
              <a:ext uri="{FF2B5EF4-FFF2-40B4-BE49-F238E27FC236}">
                <a16:creationId xmlns:a16="http://schemas.microsoft.com/office/drawing/2014/main" id="{FB1A20B9-E85B-6992-CDD7-9F34EB171968}"/>
              </a:ext>
            </a:extLst>
          </p:cNvPr>
          <p:cNvSpPr txBox="1"/>
          <p:nvPr/>
        </p:nvSpPr>
        <p:spPr>
          <a:xfrm>
            <a:off x="2841662" y="3932431"/>
            <a:ext cx="750526" cy="1685846"/>
          </a:xfrm>
          <a:prstGeom prst="rect">
            <a:avLst/>
          </a:prstGeom>
          <a:noFill/>
        </p:spPr>
        <p:txBody>
          <a:bodyPr wrap="none" rtlCol="0">
            <a:spAutoFit/>
          </a:bodyPr>
          <a:lstStyle/>
          <a:p>
            <a:pPr>
              <a:lnSpc>
                <a:spcPct val="150000"/>
              </a:lnSpc>
            </a:pPr>
            <a:r>
              <a:rPr lang="en-GB" sz="2400" dirty="0">
                <a:hlinkClick r:id="rId4"/>
              </a:rPr>
              <a:t>Link</a:t>
            </a:r>
            <a:endParaRPr lang="en-GB" sz="2400" dirty="0"/>
          </a:p>
          <a:p>
            <a:pPr>
              <a:lnSpc>
                <a:spcPct val="150000"/>
              </a:lnSpc>
            </a:pPr>
            <a:r>
              <a:rPr lang="en-GB" sz="2400" dirty="0">
                <a:hlinkClick r:id="rId5"/>
              </a:rPr>
              <a:t>Link</a:t>
            </a:r>
            <a:endParaRPr lang="en-GB" sz="2400" dirty="0"/>
          </a:p>
          <a:p>
            <a:pPr>
              <a:lnSpc>
                <a:spcPct val="150000"/>
              </a:lnSpc>
            </a:pPr>
            <a:r>
              <a:rPr lang="en-GB" sz="2400" dirty="0">
                <a:hlinkClick r:id="rId6"/>
              </a:rPr>
              <a:t>Link</a:t>
            </a:r>
            <a:endParaRPr lang="en-GB" sz="2400" dirty="0"/>
          </a:p>
        </p:txBody>
      </p:sp>
    </p:spTree>
    <p:extLst>
      <p:ext uri="{BB962C8B-B14F-4D97-AF65-F5344CB8AC3E}">
        <p14:creationId xmlns:p14="http://schemas.microsoft.com/office/powerpoint/2010/main" val="2621453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E87D2A-BD01-2E6F-D851-65BC9622388C}"/>
              </a:ext>
            </a:extLst>
          </p:cNvPr>
          <p:cNvSpPr>
            <a:spLocks noGrp="1"/>
          </p:cNvSpPr>
          <p:nvPr>
            <p:ph idx="1"/>
          </p:nvPr>
        </p:nvSpPr>
        <p:spPr>
          <a:xfrm>
            <a:off x="827314" y="1030514"/>
            <a:ext cx="11125338" cy="5500346"/>
          </a:xfrm>
        </p:spPr>
        <p:txBody>
          <a:bodyPr>
            <a:normAutofit/>
          </a:bodyPr>
          <a:lstStyle/>
          <a:p>
            <a:pPr marL="0" lvl="0" indent="0" algn="ctr" rtl="0">
              <a:buNone/>
            </a:pPr>
            <a:r>
              <a:rPr lang="en-GB" sz="3600" i="1" u="sng" dirty="0">
                <a:effectLst/>
                <a:latin typeface="Calibri" panose="020F0502020204030204" pitchFamily="34" charset="0"/>
                <a:ea typeface="DengXian" panose="02010600030101010101" pitchFamily="2" charset="-122"/>
                <a:cs typeface="Arial" panose="020B0604020202020204" pitchFamily="34" charset="0"/>
              </a:rPr>
              <a:t>What is a suitable candidate?</a:t>
            </a:r>
          </a:p>
          <a:p>
            <a:pPr marL="342900" lvl="0" indent="-342900" rtl="0">
              <a:buFont typeface="+mj-lt"/>
              <a:buAutoNum type="arabicPeriod"/>
            </a:pPr>
            <a:r>
              <a:rPr lang="en-GB" sz="3600">
                <a:effectLst/>
                <a:latin typeface="Calibri" panose="020F0502020204030204" pitchFamily="34" charset="0"/>
                <a:ea typeface="DengXian" panose="02010600030101010101" pitchFamily="2" charset="-122"/>
                <a:cs typeface="Arial" panose="020B0604020202020204" pitchFamily="34" charset="0"/>
              </a:rPr>
              <a:t> 	A </a:t>
            </a:r>
            <a:r>
              <a:rPr lang="en-GB" sz="3600" dirty="0">
                <a:effectLst/>
                <a:latin typeface="Calibri" panose="020F0502020204030204" pitchFamily="34" charset="0"/>
                <a:ea typeface="DengXian" panose="02010600030101010101" pitchFamily="2" charset="-122"/>
                <a:cs typeface="Arial" panose="020B0604020202020204" pitchFamily="34" charset="0"/>
              </a:rPr>
              <a:t>researcher at grade 7 or above.</a:t>
            </a:r>
          </a:p>
          <a:p>
            <a:pPr marL="342900" lvl="0" indent="-342900">
              <a:buFont typeface="+mj-lt"/>
              <a:buAutoNum type="arabicPeriod"/>
            </a:pPr>
            <a:r>
              <a:rPr lang="en-GB" sz="3600" dirty="0">
                <a:effectLst/>
                <a:latin typeface="Calibri" panose="020F0502020204030204" pitchFamily="34" charset="0"/>
                <a:ea typeface="DengXian" panose="02010600030101010101" pitchFamily="2" charset="-122"/>
                <a:cs typeface="Arial" panose="020B0604020202020204" pitchFamily="34" charset="0"/>
              </a:rPr>
              <a:t> 	A programmer / scripter.</a:t>
            </a:r>
          </a:p>
          <a:p>
            <a:pPr marL="342900" lvl="0" indent="-342900">
              <a:buFont typeface="+mj-lt"/>
              <a:buAutoNum type="arabicPeriod"/>
            </a:pPr>
            <a:r>
              <a:rPr lang="en-GB" sz="3600" dirty="0">
                <a:effectLst/>
                <a:latin typeface="Calibri" panose="020F0502020204030204" pitchFamily="34" charset="0"/>
                <a:ea typeface="DengXian" panose="02010600030101010101" pitchFamily="2" charset="-122"/>
                <a:cs typeface="Arial" panose="020B0604020202020204" pitchFamily="34" charset="0"/>
              </a:rPr>
              <a:t> 	Someone competent with uncertainty.</a:t>
            </a:r>
          </a:p>
          <a:p>
            <a:pPr marL="342900" lvl="0" indent="-342900">
              <a:buFont typeface="+mj-lt"/>
              <a:buAutoNum type="arabicPeriod"/>
            </a:pPr>
            <a:r>
              <a:rPr lang="en-GB" sz="3600" dirty="0">
                <a:effectLst/>
                <a:latin typeface="Calibri" panose="020F0502020204030204" pitchFamily="34" charset="0"/>
                <a:ea typeface="DengXian" panose="02010600030101010101" pitchFamily="2" charset="-122"/>
                <a:cs typeface="Arial" panose="020B0604020202020204" pitchFamily="34" charset="0"/>
              </a:rPr>
              <a:t> 	A good communicator.</a:t>
            </a:r>
          </a:p>
          <a:p>
            <a:pPr marL="342900" lvl="0" indent="-342900">
              <a:spcAft>
                <a:spcPts val="800"/>
              </a:spcAft>
              <a:buFont typeface="+mj-lt"/>
              <a:buAutoNum type="arabicPeriod"/>
            </a:pPr>
            <a:r>
              <a:rPr lang="en-GB" sz="3600" dirty="0">
                <a:effectLst/>
                <a:latin typeface="Calibri" panose="020F0502020204030204" pitchFamily="34" charset="0"/>
                <a:ea typeface="DengXian" panose="02010600030101010101" pitchFamily="2" charset="-122"/>
                <a:cs typeface="Arial" panose="020B0604020202020204" pitchFamily="34" charset="0"/>
              </a:rPr>
              <a:t> 	Someone competent across domains.</a:t>
            </a:r>
          </a:p>
          <a:p>
            <a:endParaRPr lang="en-GB" sz="4400" dirty="0"/>
          </a:p>
        </p:txBody>
      </p:sp>
      <p:sp>
        <p:nvSpPr>
          <p:cNvPr id="3" name="Title 2">
            <a:extLst>
              <a:ext uri="{FF2B5EF4-FFF2-40B4-BE49-F238E27FC236}">
                <a16:creationId xmlns:a16="http://schemas.microsoft.com/office/drawing/2014/main" id="{8225872E-8A18-A224-247F-CF5B9C94DDDE}"/>
              </a:ext>
            </a:extLst>
          </p:cNvPr>
          <p:cNvSpPr>
            <a:spLocks noGrp="1"/>
          </p:cNvSpPr>
          <p:nvPr>
            <p:ph type="title"/>
          </p:nvPr>
        </p:nvSpPr>
        <p:spPr/>
        <p:txBody>
          <a:bodyPr/>
          <a:lstStyle/>
          <a:p>
            <a:endParaRPr lang="en-GB"/>
          </a:p>
        </p:txBody>
      </p:sp>
      <p:pic>
        <p:nvPicPr>
          <p:cNvPr id="5" name="Picture 4" descr="A green check mark on a black background&#10;&#10;Description automatically generated">
            <a:extLst>
              <a:ext uri="{FF2B5EF4-FFF2-40B4-BE49-F238E27FC236}">
                <a16:creationId xmlns:a16="http://schemas.microsoft.com/office/drawing/2014/main" id="{B64421FF-2923-ABDF-BB8C-569A4EE49A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61172" y="1712686"/>
            <a:ext cx="720000" cy="720000"/>
          </a:xfrm>
          <a:prstGeom prst="rect">
            <a:avLst/>
          </a:prstGeom>
        </p:spPr>
      </p:pic>
      <p:pic>
        <p:nvPicPr>
          <p:cNvPr id="4" name="Picture 3" descr="A green check mark on a black background&#10;&#10;Description automatically generated">
            <a:extLst>
              <a:ext uri="{FF2B5EF4-FFF2-40B4-BE49-F238E27FC236}">
                <a16:creationId xmlns:a16="http://schemas.microsoft.com/office/drawing/2014/main" id="{9AB81A2F-E4A1-55F0-762B-05340E8CE6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61172" y="2596420"/>
            <a:ext cx="720000" cy="720000"/>
          </a:xfrm>
          <a:prstGeom prst="rect">
            <a:avLst/>
          </a:prstGeom>
        </p:spPr>
      </p:pic>
      <p:pic>
        <p:nvPicPr>
          <p:cNvPr id="6" name="Picture 5" descr="A green check mark on a black background&#10;&#10;Description automatically generated">
            <a:extLst>
              <a:ext uri="{FF2B5EF4-FFF2-40B4-BE49-F238E27FC236}">
                <a16:creationId xmlns:a16="http://schemas.microsoft.com/office/drawing/2014/main" id="{CDE845BD-99AB-2514-FA51-8B6A11FD98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61172" y="3480154"/>
            <a:ext cx="720000" cy="720000"/>
          </a:xfrm>
          <a:prstGeom prst="rect">
            <a:avLst/>
          </a:prstGeom>
        </p:spPr>
      </p:pic>
      <p:pic>
        <p:nvPicPr>
          <p:cNvPr id="8" name="Picture 7" descr="A green check mark on a black background&#10;&#10;Description automatically generated">
            <a:extLst>
              <a:ext uri="{FF2B5EF4-FFF2-40B4-BE49-F238E27FC236}">
                <a16:creationId xmlns:a16="http://schemas.microsoft.com/office/drawing/2014/main" id="{0D4FA0C7-2623-4095-BA3C-DBED55DE6F7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61172" y="4363888"/>
            <a:ext cx="720000" cy="720000"/>
          </a:xfrm>
          <a:prstGeom prst="rect">
            <a:avLst/>
          </a:prstGeom>
        </p:spPr>
      </p:pic>
      <p:pic>
        <p:nvPicPr>
          <p:cNvPr id="9" name="Picture 8" descr="A green check mark on a black background&#10;&#10;Description automatically generated">
            <a:extLst>
              <a:ext uri="{FF2B5EF4-FFF2-40B4-BE49-F238E27FC236}">
                <a16:creationId xmlns:a16="http://schemas.microsoft.com/office/drawing/2014/main" id="{4E728A4D-349C-1040-5CBF-2EDD01A293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61172" y="5247622"/>
            <a:ext cx="720000" cy="720000"/>
          </a:xfrm>
          <a:prstGeom prst="rect">
            <a:avLst/>
          </a:prstGeom>
        </p:spPr>
      </p:pic>
    </p:spTree>
    <p:extLst>
      <p:ext uri="{BB962C8B-B14F-4D97-AF65-F5344CB8AC3E}">
        <p14:creationId xmlns:p14="http://schemas.microsoft.com/office/powerpoint/2010/main" val="1821882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9337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00EE82-09ED-A2E1-B416-F732165519CA}"/>
              </a:ext>
            </a:extLst>
          </p:cNvPr>
          <p:cNvSpPr>
            <a:spLocks noGrp="1"/>
          </p:cNvSpPr>
          <p:nvPr>
            <p:ph type="title"/>
          </p:nvPr>
        </p:nvSpPr>
        <p:spPr/>
        <p:txBody>
          <a:bodyPr/>
          <a:lstStyle/>
          <a:p>
            <a:r>
              <a:rPr lang="en-GB" dirty="0"/>
              <a:t>Competent with uncertainty</a:t>
            </a:r>
          </a:p>
        </p:txBody>
      </p:sp>
      <p:grpSp>
        <p:nvGrpSpPr>
          <p:cNvPr id="8" name="Group 7">
            <a:extLst>
              <a:ext uri="{FF2B5EF4-FFF2-40B4-BE49-F238E27FC236}">
                <a16:creationId xmlns:a16="http://schemas.microsoft.com/office/drawing/2014/main" id="{B57AE226-731E-C47E-25E3-856D2E5D8F21}"/>
              </a:ext>
            </a:extLst>
          </p:cNvPr>
          <p:cNvGrpSpPr/>
          <p:nvPr/>
        </p:nvGrpSpPr>
        <p:grpSpPr>
          <a:xfrm>
            <a:off x="1744115" y="958477"/>
            <a:ext cx="8544117" cy="5521618"/>
            <a:chOff x="1228857" y="1269999"/>
            <a:chExt cx="8544117" cy="5521618"/>
          </a:xfrm>
        </p:grpSpPr>
        <p:sp>
          <p:nvSpPr>
            <p:cNvPr id="2" name="Rectangle: Rounded Corners 1">
              <a:extLst>
                <a:ext uri="{FF2B5EF4-FFF2-40B4-BE49-F238E27FC236}">
                  <a16:creationId xmlns:a16="http://schemas.microsoft.com/office/drawing/2014/main" id="{784A1295-A673-5D57-E0FB-371F36603733}"/>
                </a:ext>
              </a:extLst>
            </p:cNvPr>
            <p:cNvSpPr/>
            <p:nvPr/>
          </p:nvSpPr>
          <p:spPr>
            <a:xfrm>
              <a:off x="1228859" y="1269999"/>
              <a:ext cx="3086741" cy="1557194"/>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ysClr val="windowText" lastClr="000000"/>
                  </a:solidFill>
                </a:rPr>
                <a:t>Prevalence of feature</a:t>
              </a:r>
            </a:p>
          </p:txBody>
        </p:sp>
        <p:sp>
          <p:nvSpPr>
            <p:cNvPr id="4" name="Rectangle: Rounded Corners 3">
              <a:extLst>
                <a:ext uri="{FF2B5EF4-FFF2-40B4-BE49-F238E27FC236}">
                  <a16:creationId xmlns:a16="http://schemas.microsoft.com/office/drawing/2014/main" id="{81827976-8305-D60C-48E5-011A269E91E3}"/>
                </a:ext>
              </a:extLst>
            </p:cNvPr>
            <p:cNvSpPr/>
            <p:nvPr/>
          </p:nvSpPr>
          <p:spPr>
            <a:xfrm>
              <a:off x="1228858" y="3252211"/>
              <a:ext cx="3086741" cy="1557194"/>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ysClr val="windowText" lastClr="000000"/>
                  </a:solidFill>
                </a:rPr>
                <a:t>Prevalence of target variable</a:t>
              </a:r>
            </a:p>
          </p:txBody>
        </p:sp>
        <p:sp>
          <p:nvSpPr>
            <p:cNvPr id="6" name="Rectangle: Rounded Corners 5">
              <a:extLst>
                <a:ext uri="{FF2B5EF4-FFF2-40B4-BE49-F238E27FC236}">
                  <a16:creationId xmlns:a16="http://schemas.microsoft.com/office/drawing/2014/main" id="{17C48A92-E3E4-F343-8246-53938B27712C}"/>
                </a:ext>
              </a:extLst>
            </p:cNvPr>
            <p:cNvSpPr/>
            <p:nvPr/>
          </p:nvSpPr>
          <p:spPr>
            <a:xfrm>
              <a:off x="1228857" y="5234423"/>
              <a:ext cx="3086741" cy="1557194"/>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ysClr val="windowText" lastClr="000000"/>
                  </a:solidFill>
                </a:rPr>
                <a:t>Coincidence</a:t>
              </a:r>
            </a:p>
          </p:txBody>
        </p:sp>
        <p:sp>
          <p:nvSpPr>
            <p:cNvPr id="7" name="Rectangle: Rounded Corners 6">
              <a:extLst>
                <a:ext uri="{FF2B5EF4-FFF2-40B4-BE49-F238E27FC236}">
                  <a16:creationId xmlns:a16="http://schemas.microsoft.com/office/drawing/2014/main" id="{7F96F7D0-1B02-6CA0-5D74-31BD32300BAC}"/>
                </a:ext>
              </a:extLst>
            </p:cNvPr>
            <p:cNvSpPr/>
            <p:nvPr/>
          </p:nvSpPr>
          <p:spPr>
            <a:xfrm>
              <a:off x="6686233" y="3252211"/>
              <a:ext cx="3086741" cy="1557194"/>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ysClr val="windowText" lastClr="000000"/>
                  </a:solidFill>
                </a:rPr>
                <a:t>Scaled mutual information</a:t>
              </a:r>
            </a:p>
          </p:txBody>
        </p:sp>
      </p:grpSp>
      <p:cxnSp>
        <p:nvCxnSpPr>
          <p:cNvPr id="10" name="Straight Arrow Connector 9">
            <a:extLst>
              <a:ext uri="{FF2B5EF4-FFF2-40B4-BE49-F238E27FC236}">
                <a16:creationId xmlns:a16="http://schemas.microsoft.com/office/drawing/2014/main" id="{7F2A6915-B9C4-2AF8-6806-9A5ED034BF9D}"/>
              </a:ext>
            </a:extLst>
          </p:cNvPr>
          <p:cNvCxnSpPr>
            <a:cxnSpLocks/>
          </p:cNvCxnSpPr>
          <p:nvPr/>
        </p:nvCxnSpPr>
        <p:spPr>
          <a:xfrm>
            <a:off x="4977201" y="1873426"/>
            <a:ext cx="2091256" cy="159763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B8AABBC-9460-B8F1-FFD0-557B931CB6A3}"/>
              </a:ext>
            </a:extLst>
          </p:cNvPr>
          <p:cNvCxnSpPr>
            <a:cxnSpLocks/>
          </p:cNvCxnSpPr>
          <p:nvPr/>
        </p:nvCxnSpPr>
        <p:spPr>
          <a:xfrm>
            <a:off x="5007429" y="3719286"/>
            <a:ext cx="2061028"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57803C2-0D52-EACA-370F-BAF98E8E6089}"/>
              </a:ext>
            </a:extLst>
          </p:cNvPr>
          <p:cNvCxnSpPr>
            <a:cxnSpLocks/>
          </p:cNvCxnSpPr>
          <p:nvPr/>
        </p:nvCxnSpPr>
        <p:spPr>
          <a:xfrm flipV="1">
            <a:off x="4977199" y="3896075"/>
            <a:ext cx="2091258" cy="169192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1384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647612-0D38-7A95-2E53-887F9F8378F9}"/>
              </a:ext>
            </a:extLst>
          </p:cNvPr>
          <p:cNvSpPr>
            <a:spLocks noGrp="1"/>
          </p:cNvSpPr>
          <p:nvPr>
            <p:ph type="title"/>
          </p:nvPr>
        </p:nvSpPr>
        <p:spPr/>
        <p:txBody>
          <a:bodyPr/>
          <a:lstStyle/>
          <a:p>
            <a:r>
              <a:rPr lang="en-GB" dirty="0"/>
              <a:t>Competent with uncertainty</a:t>
            </a:r>
          </a:p>
        </p:txBody>
      </p:sp>
      <p:graphicFrame>
        <p:nvGraphicFramePr>
          <p:cNvPr id="4" name="Chart 3">
            <a:extLst>
              <a:ext uri="{FF2B5EF4-FFF2-40B4-BE49-F238E27FC236}">
                <a16:creationId xmlns:a16="http://schemas.microsoft.com/office/drawing/2014/main" id="{C53A3D6B-0133-9E82-11DE-C1CBC5E50349}"/>
              </a:ext>
            </a:extLst>
          </p:cNvPr>
          <p:cNvGraphicFramePr>
            <a:graphicFrameLocks noGrp="1"/>
          </p:cNvGraphicFramePr>
          <p:nvPr/>
        </p:nvGraphicFramePr>
        <p:xfrm>
          <a:off x="682172" y="667196"/>
          <a:ext cx="10682514" cy="60751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02178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F9969F-F110-4499-9509-95CE5D2EE8A5}"/>
              </a:ext>
            </a:extLst>
          </p:cNvPr>
          <p:cNvSpPr>
            <a:spLocks noGrp="1"/>
          </p:cNvSpPr>
          <p:nvPr>
            <p:ph type="title"/>
          </p:nvPr>
        </p:nvSpPr>
        <p:spPr/>
        <p:txBody>
          <a:bodyPr/>
          <a:lstStyle/>
          <a:p>
            <a:r>
              <a:rPr lang="en-GB" dirty="0"/>
              <a:t>Grade 7 researcher</a:t>
            </a:r>
          </a:p>
        </p:txBody>
      </p:sp>
      <p:grpSp>
        <p:nvGrpSpPr>
          <p:cNvPr id="12" name="Group 11">
            <a:extLst>
              <a:ext uri="{FF2B5EF4-FFF2-40B4-BE49-F238E27FC236}">
                <a16:creationId xmlns:a16="http://schemas.microsoft.com/office/drawing/2014/main" id="{F3B838C5-2A18-810C-58FC-6614E4C4CD5E}"/>
              </a:ext>
            </a:extLst>
          </p:cNvPr>
          <p:cNvGrpSpPr/>
          <p:nvPr/>
        </p:nvGrpSpPr>
        <p:grpSpPr>
          <a:xfrm>
            <a:off x="-9847609" y="764004"/>
            <a:ext cx="21195805" cy="3262630"/>
            <a:chOff x="-9847609" y="997692"/>
            <a:chExt cx="21195805" cy="3262630"/>
          </a:xfrm>
        </p:grpSpPr>
        <p:grpSp>
          <p:nvGrpSpPr>
            <p:cNvPr id="10" name="Group 9">
              <a:extLst>
                <a:ext uri="{FF2B5EF4-FFF2-40B4-BE49-F238E27FC236}">
                  <a16:creationId xmlns:a16="http://schemas.microsoft.com/office/drawing/2014/main" id="{7D1FFF72-B92C-5DC1-3FE8-87FE43B06F6C}"/>
                </a:ext>
              </a:extLst>
            </p:cNvPr>
            <p:cNvGrpSpPr/>
            <p:nvPr/>
          </p:nvGrpSpPr>
          <p:grpSpPr>
            <a:xfrm>
              <a:off x="-9847609" y="997692"/>
              <a:ext cx="21195805" cy="2763738"/>
              <a:chOff x="-9964341" y="1114424"/>
              <a:chExt cx="21195805" cy="2763738"/>
            </a:xfrm>
          </p:grpSpPr>
          <p:pic>
            <p:nvPicPr>
              <p:cNvPr id="4" name="Picture 3">
                <a:extLst>
                  <a:ext uri="{FF2B5EF4-FFF2-40B4-BE49-F238E27FC236}">
                    <a16:creationId xmlns:a16="http://schemas.microsoft.com/office/drawing/2014/main" id="{FF591D39-BB78-D3B4-C159-A73C05DEFBFD}"/>
                  </a:ext>
                </a:extLst>
              </p:cNvPr>
              <p:cNvPicPr>
                <a:picLocks noChangeAspect="1"/>
              </p:cNvPicPr>
              <p:nvPr/>
            </p:nvPicPr>
            <p:blipFill>
              <a:blip r:embed="rId3"/>
              <a:stretch>
                <a:fillRect/>
              </a:stretch>
            </p:blipFill>
            <p:spPr>
              <a:xfrm>
                <a:off x="286004" y="1114424"/>
                <a:ext cx="3407664" cy="409575"/>
              </a:xfrm>
              <a:prstGeom prst="rect">
                <a:avLst/>
              </a:prstGeom>
            </p:spPr>
          </p:pic>
          <p:pic>
            <p:nvPicPr>
              <p:cNvPr id="5" name="Picture 4">
                <a:extLst>
                  <a:ext uri="{FF2B5EF4-FFF2-40B4-BE49-F238E27FC236}">
                    <a16:creationId xmlns:a16="http://schemas.microsoft.com/office/drawing/2014/main" id="{F2E8B850-CEAF-49A4-1D4F-20555EB80912}"/>
                  </a:ext>
                </a:extLst>
              </p:cNvPr>
              <p:cNvPicPr>
                <a:picLocks noChangeAspect="1"/>
              </p:cNvPicPr>
              <p:nvPr/>
            </p:nvPicPr>
            <p:blipFill rotWithShape="1">
              <a:blip r:embed="rId4"/>
              <a:srcRect r="593"/>
              <a:stretch/>
            </p:blipFill>
            <p:spPr>
              <a:xfrm>
                <a:off x="335361" y="1749425"/>
                <a:ext cx="10662839" cy="331064"/>
              </a:xfrm>
              <a:prstGeom prst="rect">
                <a:avLst/>
              </a:prstGeom>
            </p:spPr>
          </p:pic>
          <p:pic>
            <p:nvPicPr>
              <p:cNvPr id="6" name="Picture 5">
                <a:extLst>
                  <a:ext uri="{FF2B5EF4-FFF2-40B4-BE49-F238E27FC236}">
                    <a16:creationId xmlns:a16="http://schemas.microsoft.com/office/drawing/2014/main" id="{A4DA91EB-C260-6FF4-952D-CE9E3E2D8021}"/>
                  </a:ext>
                </a:extLst>
              </p:cNvPr>
              <p:cNvPicPr>
                <a:picLocks noChangeAspect="1"/>
              </p:cNvPicPr>
              <p:nvPr/>
            </p:nvPicPr>
            <p:blipFill>
              <a:blip r:embed="rId5"/>
              <a:stretch>
                <a:fillRect/>
              </a:stretch>
            </p:blipFill>
            <p:spPr>
              <a:xfrm>
                <a:off x="791464" y="2305914"/>
                <a:ext cx="10440000" cy="909451"/>
              </a:xfrm>
              <a:prstGeom prst="rect">
                <a:avLst/>
              </a:prstGeom>
            </p:spPr>
          </p:pic>
          <p:pic>
            <p:nvPicPr>
              <p:cNvPr id="7" name="Picture 6">
                <a:extLst>
                  <a:ext uri="{FF2B5EF4-FFF2-40B4-BE49-F238E27FC236}">
                    <a16:creationId xmlns:a16="http://schemas.microsoft.com/office/drawing/2014/main" id="{3FA4DDD3-52FB-11F5-A457-FDAE41EB4F96}"/>
                  </a:ext>
                </a:extLst>
              </p:cNvPr>
              <p:cNvPicPr>
                <a:picLocks noChangeAspect="1"/>
              </p:cNvPicPr>
              <p:nvPr/>
            </p:nvPicPr>
            <p:blipFill rotWithShape="1">
              <a:blip r:embed="rId6"/>
              <a:srcRect t="9031"/>
              <a:stretch/>
            </p:blipFill>
            <p:spPr>
              <a:xfrm>
                <a:off x="850900" y="3503579"/>
                <a:ext cx="7571292" cy="374583"/>
              </a:xfrm>
              <a:prstGeom prst="rect">
                <a:avLst/>
              </a:prstGeom>
            </p:spPr>
          </p:pic>
          <p:pic>
            <p:nvPicPr>
              <p:cNvPr id="8" name="Picture 7">
                <a:extLst>
                  <a:ext uri="{FF2B5EF4-FFF2-40B4-BE49-F238E27FC236}">
                    <a16:creationId xmlns:a16="http://schemas.microsoft.com/office/drawing/2014/main" id="{099595F5-B36A-D274-B46C-823985D44EE1}"/>
                  </a:ext>
                </a:extLst>
              </p:cNvPr>
              <p:cNvPicPr>
                <a:picLocks noChangeAspect="1"/>
              </p:cNvPicPr>
              <p:nvPr/>
            </p:nvPicPr>
            <p:blipFill rotWithShape="1">
              <a:blip r:embed="rId4"/>
              <a:srcRect l="-96100" t="3967" r="96693" b="-3967"/>
              <a:stretch/>
            </p:blipFill>
            <p:spPr>
              <a:xfrm>
                <a:off x="-9964340" y="2337470"/>
                <a:ext cx="10662839" cy="331064"/>
              </a:xfrm>
              <a:prstGeom prst="rect">
                <a:avLst/>
              </a:prstGeom>
            </p:spPr>
          </p:pic>
          <p:pic>
            <p:nvPicPr>
              <p:cNvPr id="9" name="Picture 8">
                <a:extLst>
                  <a:ext uri="{FF2B5EF4-FFF2-40B4-BE49-F238E27FC236}">
                    <a16:creationId xmlns:a16="http://schemas.microsoft.com/office/drawing/2014/main" id="{5B11782D-3515-B830-E4E0-06FEB7A90D25}"/>
                  </a:ext>
                </a:extLst>
              </p:cNvPr>
              <p:cNvPicPr>
                <a:picLocks noChangeAspect="1"/>
              </p:cNvPicPr>
              <p:nvPr/>
            </p:nvPicPr>
            <p:blipFill rotWithShape="1">
              <a:blip r:embed="rId4"/>
              <a:srcRect l="-96100" t="3967" r="96693" b="-3967"/>
              <a:stretch/>
            </p:blipFill>
            <p:spPr>
              <a:xfrm>
                <a:off x="-9964341" y="3547098"/>
                <a:ext cx="10662839" cy="331064"/>
              </a:xfrm>
              <a:prstGeom prst="rect">
                <a:avLst/>
              </a:prstGeom>
            </p:spPr>
          </p:pic>
        </p:grpSp>
        <p:pic>
          <p:nvPicPr>
            <p:cNvPr id="11" name="Picture 10">
              <a:extLst>
                <a:ext uri="{FF2B5EF4-FFF2-40B4-BE49-F238E27FC236}">
                  <a16:creationId xmlns:a16="http://schemas.microsoft.com/office/drawing/2014/main" id="{A00E5ABE-69FE-48E5-2812-0A3D4D09AF59}"/>
                </a:ext>
              </a:extLst>
            </p:cNvPr>
            <p:cNvPicPr>
              <a:picLocks noChangeAspect="1"/>
            </p:cNvPicPr>
            <p:nvPr/>
          </p:nvPicPr>
          <p:blipFill rotWithShape="1">
            <a:blip r:embed="rId7"/>
            <a:srcRect l="1" r="2620"/>
            <a:stretch/>
          </p:blipFill>
          <p:spPr>
            <a:xfrm>
              <a:off x="402736" y="3885739"/>
              <a:ext cx="2200764" cy="374583"/>
            </a:xfrm>
            <a:prstGeom prst="rect">
              <a:avLst/>
            </a:prstGeom>
          </p:spPr>
        </p:pic>
      </p:grpSp>
      <p:grpSp>
        <p:nvGrpSpPr>
          <p:cNvPr id="16" name="Group 15">
            <a:extLst>
              <a:ext uri="{FF2B5EF4-FFF2-40B4-BE49-F238E27FC236}">
                <a16:creationId xmlns:a16="http://schemas.microsoft.com/office/drawing/2014/main" id="{0F88ED4B-0993-B13B-6AB6-1CE6764D9612}"/>
              </a:ext>
            </a:extLst>
          </p:cNvPr>
          <p:cNvGrpSpPr/>
          <p:nvPr/>
        </p:nvGrpSpPr>
        <p:grpSpPr>
          <a:xfrm>
            <a:off x="452093" y="4306812"/>
            <a:ext cx="8129817" cy="845807"/>
            <a:chOff x="491002" y="4462681"/>
            <a:chExt cx="8129817" cy="845807"/>
          </a:xfrm>
        </p:grpSpPr>
        <p:pic>
          <p:nvPicPr>
            <p:cNvPr id="13" name="Picture 12">
              <a:extLst>
                <a:ext uri="{FF2B5EF4-FFF2-40B4-BE49-F238E27FC236}">
                  <a16:creationId xmlns:a16="http://schemas.microsoft.com/office/drawing/2014/main" id="{7C33B7FE-6356-0E10-7BB3-388F8D333B1C}"/>
                </a:ext>
              </a:extLst>
            </p:cNvPr>
            <p:cNvPicPr>
              <a:picLocks noChangeAspect="1"/>
            </p:cNvPicPr>
            <p:nvPr/>
          </p:nvPicPr>
          <p:blipFill>
            <a:blip r:embed="rId8"/>
            <a:stretch>
              <a:fillRect/>
            </a:stretch>
          </p:blipFill>
          <p:spPr>
            <a:xfrm>
              <a:off x="491002" y="4462681"/>
              <a:ext cx="3587063" cy="482874"/>
            </a:xfrm>
            <a:prstGeom prst="rect">
              <a:avLst/>
            </a:prstGeom>
          </p:spPr>
        </p:pic>
        <p:pic>
          <p:nvPicPr>
            <p:cNvPr id="14" name="Picture 13">
              <a:extLst>
                <a:ext uri="{FF2B5EF4-FFF2-40B4-BE49-F238E27FC236}">
                  <a16:creationId xmlns:a16="http://schemas.microsoft.com/office/drawing/2014/main" id="{5772387E-E208-3DE3-7977-5D99181F987D}"/>
                </a:ext>
              </a:extLst>
            </p:cNvPr>
            <p:cNvPicPr>
              <a:picLocks noChangeAspect="1"/>
            </p:cNvPicPr>
            <p:nvPr/>
          </p:nvPicPr>
          <p:blipFill>
            <a:blip r:embed="rId9"/>
            <a:stretch>
              <a:fillRect/>
            </a:stretch>
          </p:blipFill>
          <p:spPr>
            <a:xfrm>
              <a:off x="491002" y="4933906"/>
              <a:ext cx="8129817" cy="374582"/>
            </a:xfrm>
            <a:prstGeom prst="rect">
              <a:avLst/>
            </a:prstGeom>
          </p:spPr>
        </p:pic>
      </p:grpSp>
      <p:pic>
        <p:nvPicPr>
          <p:cNvPr id="15" name="Picture 14">
            <a:extLst>
              <a:ext uri="{FF2B5EF4-FFF2-40B4-BE49-F238E27FC236}">
                <a16:creationId xmlns:a16="http://schemas.microsoft.com/office/drawing/2014/main" id="{ACED371A-3C49-8948-DFC4-B1B443369E5A}"/>
              </a:ext>
            </a:extLst>
          </p:cNvPr>
          <p:cNvPicPr>
            <a:picLocks noChangeAspect="1"/>
          </p:cNvPicPr>
          <p:nvPr/>
        </p:nvPicPr>
        <p:blipFill>
          <a:blip r:embed="rId10"/>
          <a:stretch>
            <a:fillRect/>
          </a:stretch>
        </p:blipFill>
        <p:spPr>
          <a:xfrm>
            <a:off x="402736" y="5432798"/>
            <a:ext cx="11705089" cy="1078287"/>
          </a:xfrm>
          <a:prstGeom prst="rect">
            <a:avLst/>
          </a:prstGeom>
        </p:spPr>
      </p:pic>
      <p:sp>
        <p:nvSpPr>
          <p:cNvPr id="17" name="Rectangle: Rounded Corners 16">
            <a:extLst>
              <a:ext uri="{FF2B5EF4-FFF2-40B4-BE49-F238E27FC236}">
                <a16:creationId xmlns:a16="http://schemas.microsoft.com/office/drawing/2014/main" id="{F40138E1-F483-4745-CD88-9598CE793D62}"/>
              </a:ext>
            </a:extLst>
          </p:cNvPr>
          <p:cNvSpPr/>
          <p:nvPr/>
        </p:nvSpPr>
        <p:spPr>
          <a:xfrm>
            <a:off x="908195" y="1337004"/>
            <a:ext cx="3407663" cy="393066"/>
          </a:xfrm>
          <a:prstGeom prst="round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Rounded Corners 17">
            <a:extLst>
              <a:ext uri="{FF2B5EF4-FFF2-40B4-BE49-F238E27FC236}">
                <a16:creationId xmlns:a16="http://schemas.microsoft.com/office/drawing/2014/main" id="{8C716D6B-5470-15B0-1C64-D058AEE1EE2F}"/>
              </a:ext>
            </a:extLst>
          </p:cNvPr>
          <p:cNvSpPr/>
          <p:nvPr/>
        </p:nvSpPr>
        <p:spPr>
          <a:xfrm>
            <a:off x="5026204" y="2213686"/>
            <a:ext cx="2539253" cy="393066"/>
          </a:xfrm>
          <a:prstGeom prst="round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Rounded Corners 18">
            <a:extLst>
              <a:ext uri="{FF2B5EF4-FFF2-40B4-BE49-F238E27FC236}">
                <a16:creationId xmlns:a16="http://schemas.microsoft.com/office/drawing/2014/main" id="{2CAEDFFC-DEF8-1037-40E5-811A4948BF06}"/>
              </a:ext>
            </a:extLst>
          </p:cNvPr>
          <p:cNvSpPr/>
          <p:nvPr/>
        </p:nvSpPr>
        <p:spPr>
          <a:xfrm>
            <a:off x="4315858" y="3145124"/>
            <a:ext cx="4096622" cy="393066"/>
          </a:xfrm>
          <a:prstGeom prst="round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Rounded Corners 19">
            <a:extLst>
              <a:ext uri="{FF2B5EF4-FFF2-40B4-BE49-F238E27FC236}">
                <a16:creationId xmlns:a16="http://schemas.microsoft.com/office/drawing/2014/main" id="{6FB53731-6563-EE0A-8613-E8DD1150D104}"/>
              </a:ext>
            </a:extLst>
          </p:cNvPr>
          <p:cNvSpPr/>
          <p:nvPr/>
        </p:nvSpPr>
        <p:spPr>
          <a:xfrm>
            <a:off x="908195" y="3661765"/>
            <a:ext cx="1695305" cy="393066"/>
          </a:xfrm>
          <a:prstGeom prst="round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Rounded Corners 20">
            <a:extLst>
              <a:ext uri="{FF2B5EF4-FFF2-40B4-BE49-F238E27FC236}">
                <a16:creationId xmlns:a16="http://schemas.microsoft.com/office/drawing/2014/main" id="{791BB7D7-7E52-B374-BD9F-F6232C4DCBC7}"/>
              </a:ext>
            </a:extLst>
          </p:cNvPr>
          <p:cNvSpPr/>
          <p:nvPr/>
        </p:nvSpPr>
        <p:spPr>
          <a:xfrm>
            <a:off x="908195" y="4755370"/>
            <a:ext cx="4818837" cy="393066"/>
          </a:xfrm>
          <a:prstGeom prst="round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Rounded Corners 21">
            <a:extLst>
              <a:ext uri="{FF2B5EF4-FFF2-40B4-BE49-F238E27FC236}">
                <a16:creationId xmlns:a16="http://schemas.microsoft.com/office/drawing/2014/main" id="{60EB00C1-25FD-9B79-47D0-1272B5A2F1CB}"/>
              </a:ext>
            </a:extLst>
          </p:cNvPr>
          <p:cNvSpPr/>
          <p:nvPr/>
        </p:nvSpPr>
        <p:spPr>
          <a:xfrm>
            <a:off x="7353702" y="5824606"/>
            <a:ext cx="4273618" cy="393066"/>
          </a:xfrm>
          <a:prstGeom prst="round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42418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F9969F-F110-4499-9509-95CE5D2EE8A5}"/>
              </a:ext>
            </a:extLst>
          </p:cNvPr>
          <p:cNvSpPr>
            <a:spLocks noGrp="1"/>
          </p:cNvSpPr>
          <p:nvPr>
            <p:ph type="title"/>
          </p:nvPr>
        </p:nvSpPr>
        <p:spPr/>
        <p:txBody>
          <a:bodyPr/>
          <a:lstStyle/>
          <a:p>
            <a:r>
              <a:rPr lang="en-GB" dirty="0"/>
              <a:t>Grade 7 researcher</a:t>
            </a:r>
          </a:p>
        </p:txBody>
      </p:sp>
      <p:pic>
        <p:nvPicPr>
          <p:cNvPr id="2" name="Picture 1">
            <a:extLst>
              <a:ext uri="{FF2B5EF4-FFF2-40B4-BE49-F238E27FC236}">
                <a16:creationId xmlns:a16="http://schemas.microsoft.com/office/drawing/2014/main" id="{35B2940B-C557-A25D-9389-627767E86A9D}"/>
              </a:ext>
            </a:extLst>
          </p:cNvPr>
          <p:cNvPicPr>
            <a:picLocks noChangeAspect="1"/>
          </p:cNvPicPr>
          <p:nvPr/>
        </p:nvPicPr>
        <p:blipFill>
          <a:blip r:embed="rId3"/>
          <a:stretch>
            <a:fillRect/>
          </a:stretch>
        </p:blipFill>
        <p:spPr>
          <a:xfrm>
            <a:off x="270974" y="778212"/>
            <a:ext cx="11650051" cy="1516009"/>
          </a:xfrm>
          <a:prstGeom prst="rect">
            <a:avLst/>
          </a:prstGeom>
        </p:spPr>
      </p:pic>
      <p:pic>
        <p:nvPicPr>
          <p:cNvPr id="17" name="Picture 16">
            <a:extLst>
              <a:ext uri="{FF2B5EF4-FFF2-40B4-BE49-F238E27FC236}">
                <a16:creationId xmlns:a16="http://schemas.microsoft.com/office/drawing/2014/main" id="{A808536E-3F52-D28A-0588-D87CFC563655}"/>
              </a:ext>
            </a:extLst>
          </p:cNvPr>
          <p:cNvPicPr>
            <a:picLocks noChangeAspect="1"/>
          </p:cNvPicPr>
          <p:nvPr/>
        </p:nvPicPr>
        <p:blipFill>
          <a:blip r:embed="rId4"/>
          <a:stretch>
            <a:fillRect/>
          </a:stretch>
        </p:blipFill>
        <p:spPr>
          <a:xfrm>
            <a:off x="215936" y="2952544"/>
            <a:ext cx="11705089" cy="1428465"/>
          </a:xfrm>
          <a:prstGeom prst="rect">
            <a:avLst/>
          </a:prstGeom>
        </p:spPr>
      </p:pic>
      <p:pic>
        <p:nvPicPr>
          <p:cNvPr id="18" name="Picture 17">
            <a:extLst>
              <a:ext uri="{FF2B5EF4-FFF2-40B4-BE49-F238E27FC236}">
                <a16:creationId xmlns:a16="http://schemas.microsoft.com/office/drawing/2014/main" id="{F99F4A9A-C9BF-AA17-B690-BE75539DFEBC}"/>
              </a:ext>
            </a:extLst>
          </p:cNvPr>
          <p:cNvPicPr>
            <a:picLocks noChangeAspect="1"/>
          </p:cNvPicPr>
          <p:nvPr/>
        </p:nvPicPr>
        <p:blipFill>
          <a:blip r:embed="rId5"/>
          <a:stretch>
            <a:fillRect/>
          </a:stretch>
        </p:blipFill>
        <p:spPr>
          <a:xfrm>
            <a:off x="335361" y="5039333"/>
            <a:ext cx="7163133" cy="1040455"/>
          </a:xfrm>
          <a:prstGeom prst="rect">
            <a:avLst/>
          </a:prstGeom>
        </p:spPr>
      </p:pic>
      <p:sp>
        <p:nvSpPr>
          <p:cNvPr id="19" name="Rectangle: Rounded Corners 18">
            <a:extLst>
              <a:ext uri="{FF2B5EF4-FFF2-40B4-BE49-F238E27FC236}">
                <a16:creationId xmlns:a16="http://schemas.microsoft.com/office/drawing/2014/main" id="{78E3B352-E6B0-EE77-4D59-0870794C7169}"/>
              </a:ext>
            </a:extLst>
          </p:cNvPr>
          <p:cNvSpPr/>
          <p:nvPr/>
        </p:nvSpPr>
        <p:spPr>
          <a:xfrm>
            <a:off x="4721485" y="1216257"/>
            <a:ext cx="2324208" cy="393066"/>
          </a:xfrm>
          <a:prstGeom prst="round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Rounded Corners 19">
            <a:extLst>
              <a:ext uri="{FF2B5EF4-FFF2-40B4-BE49-F238E27FC236}">
                <a16:creationId xmlns:a16="http://schemas.microsoft.com/office/drawing/2014/main" id="{EB74799F-A7AF-7135-24D0-519C33BDB615}"/>
              </a:ext>
            </a:extLst>
          </p:cNvPr>
          <p:cNvSpPr/>
          <p:nvPr/>
        </p:nvSpPr>
        <p:spPr>
          <a:xfrm>
            <a:off x="763896" y="3341836"/>
            <a:ext cx="7571581" cy="393066"/>
          </a:xfrm>
          <a:prstGeom prst="round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Rounded Corners 20">
            <a:extLst>
              <a:ext uri="{FF2B5EF4-FFF2-40B4-BE49-F238E27FC236}">
                <a16:creationId xmlns:a16="http://schemas.microsoft.com/office/drawing/2014/main" id="{73053623-7FBD-923C-D984-F9F428CD2899}"/>
              </a:ext>
            </a:extLst>
          </p:cNvPr>
          <p:cNvSpPr/>
          <p:nvPr/>
        </p:nvSpPr>
        <p:spPr>
          <a:xfrm>
            <a:off x="1100781" y="5736752"/>
            <a:ext cx="6329921" cy="393066"/>
          </a:xfrm>
          <a:prstGeom prst="round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22694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E87D2A-BD01-2E6F-D851-65BC9622388C}"/>
              </a:ext>
            </a:extLst>
          </p:cNvPr>
          <p:cNvSpPr>
            <a:spLocks noGrp="1"/>
          </p:cNvSpPr>
          <p:nvPr>
            <p:ph idx="1"/>
          </p:nvPr>
        </p:nvSpPr>
        <p:spPr>
          <a:xfrm>
            <a:off x="827314" y="1030514"/>
            <a:ext cx="11125338" cy="5500346"/>
          </a:xfrm>
        </p:spPr>
        <p:txBody>
          <a:bodyPr>
            <a:normAutofit/>
          </a:bodyPr>
          <a:lstStyle/>
          <a:p>
            <a:pPr marL="0" lvl="0" indent="0" algn="ctr" rtl="0">
              <a:buNone/>
            </a:pPr>
            <a:r>
              <a:rPr lang="en-GB" sz="3600" i="1" u="sng" dirty="0">
                <a:effectLst/>
                <a:latin typeface="Calibri" panose="020F0502020204030204" pitchFamily="34" charset="0"/>
                <a:ea typeface="DengXian" panose="02010600030101010101" pitchFamily="2" charset="-122"/>
                <a:cs typeface="Arial" panose="020B0604020202020204" pitchFamily="34" charset="0"/>
              </a:rPr>
              <a:t>What is a suitable candidate?</a:t>
            </a:r>
          </a:p>
          <a:p>
            <a:pPr marL="342900" lvl="0" indent="-342900" rtl="0">
              <a:buFont typeface="+mj-lt"/>
              <a:buAutoNum type="arabicPeriod"/>
            </a:pPr>
            <a:r>
              <a:rPr lang="en-GB" sz="3600" dirty="0">
                <a:effectLst/>
                <a:latin typeface="Calibri" panose="020F0502020204030204" pitchFamily="34" charset="0"/>
                <a:ea typeface="DengXian" panose="02010600030101010101" pitchFamily="2" charset="-122"/>
                <a:cs typeface="Arial" panose="020B0604020202020204" pitchFamily="34" charset="0"/>
              </a:rPr>
              <a:t> 	A researcher at grade 7 or above.</a:t>
            </a:r>
          </a:p>
          <a:p>
            <a:pPr marL="342900" lvl="0" indent="-342900">
              <a:buFont typeface="+mj-lt"/>
              <a:buAutoNum type="arabicPeriod"/>
            </a:pPr>
            <a:r>
              <a:rPr lang="en-GB" sz="3600" dirty="0">
                <a:effectLst/>
                <a:latin typeface="Calibri" panose="020F0502020204030204" pitchFamily="34" charset="0"/>
                <a:ea typeface="DengXian" panose="02010600030101010101" pitchFamily="2" charset="-122"/>
                <a:cs typeface="Arial" panose="020B0604020202020204" pitchFamily="34" charset="0"/>
              </a:rPr>
              <a:t> 	A programmer / scripter.</a:t>
            </a:r>
          </a:p>
          <a:p>
            <a:pPr marL="342900" lvl="0" indent="-342900">
              <a:buFont typeface="+mj-lt"/>
              <a:buAutoNum type="arabicPeriod"/>
            </a:pPr>
            <a:r>
              <a:rPr lang="en-GB" sz="3600" dirty="0">
                <a:effectLst/>
                <a:latin typeface="Calibri" panose="020F0502020204030204" pitchFamily="34" charset="0"/>
                <a:ea typeface="DengXian" panose="02010600030101010101" pitchFamily="2" charset="-122"/>
                <a:cs typeface="Arial" panose="020B0604020202020204" pitchFamily="34" charset="0"/>
              </a:rPr>
              <a:t> 	Someone competent with uncertainty.</a:t>
            </a:r>
          </a:p>
          <a:p>
            <a:pPr marL="342900" lvl="0" indent="-342900">
              <a:buFont typeface="+mj-lt"/>
              <a:buAutoNum type="arabicPeriod"/>
            </a:pPr>
            <a:r>
              <a:rPr lang="en-GB" sz="3600" dirty="0">
                <a:effectLst/>
                <a:latin typeface="Calibri" panose="020F0502020204030204" pitchFamily="34" charset="0"/>
                <a:ea typeface="DengXian" panose="02010600030101010101" pitchFamily="2" charset="-122"/>
                <a:cs typeface="Arial" panose="020B0604020202020204" pitchFamily="34" charset="0"/>
              </a:rPr>
              <a:t> 	A good communicator.</a:t>
            </a:r>
          </a:p>
          <a:p>
            <a:pPr marL="342900" lvl="0" indent="-342900">
              <a:spcAft>
                <a:spcPts val="800"/>
              </a:spcAft>
              <a:buFont typeface="+mj-lt"/>
              <a:buAutoNum type="arabicPeriod"/>
            </a:pPr>
            <a:r>
              <a:rPr lang="en-GB" sz="3600" dirty="0">
                <a:effectLst/>
                <a:latin typeface="Calibri" panose="020F0502020204030204" pitchFamily="34" charset="0"/>
                <a:ea typeface="DengXian" panose="02010600030101010101" pitchFamily="2" charset="-122"/>
                <a:cs typeface="Arial" panose="020B0604020202020204" pitchFamily="34" charset="0"/>
              </a:rPr>
              <a:t> 	Someone competent across domains.</a:t>
            </a:r>
          </a:p>
          <a:p>
            <a:endParaRPr lang="en-GB" sz="4400" dirty="0"/>
          </a:p>
        </p:txBody>
      </p:sp>
      <p:sp>
        <p:nvSpPr>
          <p:cNvPr id="3" name="Title 2">
            <a:extLst>
              <a:ext uri="{FF2B5EF4-FFF2-40B4-BE49-F238E27FC236}">
                <a16:creationId xmlns:a16="http://schemas.microsoft.com/office/drawing/2014/main" id="{8225872E-8A18-A224-247F-CF5B9C94DDDE}"/>
              </a:ext>
            </a:extLst>
          </p:cNvPr>
          <p:cNvSpPr>
            <a:spLocks noGrp="1"/>
          </p:cNvSpPr>
          <p:nvPr>
            <p:ph type="title"/>
          </p:nvPr>
        </p:nvSpPr>
        <p:spPr/>
        <p:txBody>
          <a:bodyPr/>
          <a:lstStyle/>
          <a:p>
            <a:endParaRPr lang="en-GB"/>
          </a:p>
        </p:txBody>
      </p:sp>
      <p:pic>
        <p:nvPicPr>
          <p:cNvPr id="5" name="Picture 4" descr="A green check mark on a black background&#10;&#10;Description automatically generated">
            <a:extLst>
              <a:ext uri="{FF2B5EF4-FFF2-40B4-BE49-F238E27FC236}">
                <a16:creationId xmlns:a16="http://schemas.microsoft.com/office/drawing/2014/main" id="{B64421FF-2923-ABDF-BB8C-569A4EE49A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61172" y="1712686"/>
            <a:ext cx="720000" cy="720000"/>
          </a:xfrm>
          <a:prstGeom prst="rect">
            <a:avLst/>
          </a:prstGeom>
        </p:spPr>
      </p:pic>
    </p:spTree>
    <p:extLst>
      <p:ext uri="{BB962C8B-B14F-4D97-AF65-F5344CB8AC3E}">
        <p14:creationId xmlns:p14="http://schemas.microsoft.com/office/powerpoint/2010/main" val="1017784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EA5CDC-F47B-23CD-13B0-58ED71600BE0}"/>
              </a:ext>
            </a:extLst>
          </p:cNvPr>
          <p:cNvSpPr>
            <a:spLocks noGrp="1"/>
          </p:cNvSpPr>
          <p:nvPr>
            <p:ph idx="1"/>
          </p:nvPr>
        </p:nvSpPr>
        <p:spPr/>
        <p:txBody>
          <a:bodyPr>
            <a:normAutofit/>
          </a:bodyPr>
          <a:lstStyle/>
          <a:p>
            <a:pPr marL="0" indent="0" algn="ctr">
              <a:buNone/>
            </a:pPr>
            <a:endParaRPr lang="en-GB" sz="5400" dirty="0"/>
          </a:p>
          <a:p>
            <a:pPr marL="0" indent="0" algn="ctr">
              <a:buNone/>
            </a:pPr>
            <a:endParaRPr lang="en-GB" sz="5400" dirty="0"/>
          </a:p>
          <a:p>
            <a:pPr marL="0" indent="0" algn="ctr">
              <a:buNone/>
            </a:pPr>
            <a:r>
              <a:rPr lang="en-GB" sz="5400" dirty="0"/>
              <a:t>Programmer / Scripter</a:t>
            </a:r>
          </a:p>
        </p:txBody>
      </p:sp>
      <p:sp>
        <p:nvSpPr>
          <p:cNvPr id="3" name="Title 2">
            <a:extLst>
              <a:ext uri="{FF2B5EF4-FFF2-40B4-BE49-F238E27FC236}">
                <a16:creationId xmlns:a16="http://schemas.microsoft.com/office/drawing/2014/main" id="{FB754199-F56A-DE21-D2DD-35712DF1D98D}"/>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1157381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7B5C45-3EC6-7FE4-F81D-E539C295F26F}"/>
              </a:ext>
            </a:extLst>
          </p:cNvPr>
          <p:cNvSpPr>
            <a:spLocks noGrp="1"/>
          </p:cNvSpPr>
          <p:nvPr>
            <p:ph type="title"/>
          </p:nvPr>
        </p:nvSpPr>
        <p:spPr/>
        <p:txBody>
          <a:bodyPr/>
          <a:lstStyle/>
          <a:p>
            <a:r>
              <a:rPr lang="en-GB" dirty="0"/>
              <a:t>A programmer / scripter</a:t>
            </a:r>
          </a:p>
        </p:txBody>
      </p:sp>
      <p:pic>
        <p:nvPicPr>
          <p:cNvPr id="4" name="Picture 3">
            <a:extLst>
              <a:ext uri="{FF2B5EF4-FFF2-40B4-BE49-F238E27FC236}">
                <a16:creationId xmlns:a16="http://schemas.microsoft.com/office/drawing/2014/main" id="{B06BC2DA-D835-BC79-892E-DF514FC2E626}"/>
              </a:ext>
            </a:extLst>
          </p:cNvPr>
          <p:cNvPicPr>
            <a:picLocks noChangeAspect="1"/>
          </p:cNvPicPr>
          <p:nvPr/>
        </p:nvPicPr>
        <p:blipFill rotWithShape="1">
          <a:blip r:embed="rId3"/>
          <a:srcRect t="45479"/>
          <a:stretch/>
        </p:blipFill>
        <p:spPr>
          <a:xfrm>
            <a:off x="335361" y="1054085"/>
            <a:ext cx="7782040" cy="2072524"/>
          </a:xfrm>
          <a:prstGeom prst="rect">
            <a:avLst/>
          </a:prstGeom>
        </p:spPr>
      </p:pic>
      <p:pic>
        <p:nvPicPr>
          <p:cNvPr id="5" name="Picture 4">
            <a:extLst>
              <a:ext uri="{FF2B5EF4-FFF2-40B4-BE49-F238E27FC236}">
                <a16:creationId xmlns:a16="http://schemas.microsoft.com/office/drawing/2014/main" id="{205C1E83-EFC3-B21D-0B82-A3FC329F895F}"/>
              </a:ext>
            </a:extLst>
          </p:cNvPr>
          <p:cNvPicPr>
            <a:picLocks noChangeAspect="1"/>
          </p:cNvPicPr>
          <p:nvPr/>
        </p:nvPicPr>
        <p:blipFill>
          <a:blip r:embed="rId4"/>
          <a:stretch>
            <a:fillRect/>
          </a:stretch>
        </p:blipFill>
        <p:spPr>
          <a:xfrm>
            <a:off x="335361" y="3731392"/>
            <a:ext cx="8055610" cy="2564122"/>
          </a:xfrm>
          <a:prstGeom prst="rect">
            <a:avLst/>
          </a:prstGeom>
        </p:spPr>
      </p:pic>
      <p:pic>
        <p:nvPicPr>
          <p:cNvPr id="8" name="Picture 7" descr="A blue button with a letter r&#10;&#10;Description automatically generated">
            <a:extLst>
              <a:ext uri="{FF2B5EF4-FFF2-40B4-BE49-F238E27FC236}">
                <a16:creationId xmlns:a16="http://schemas.microsoft.com/office/drawing/2014/main" id="{3B4C187C-0B8A-5319-F1AC-C1BF369287D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47626" y="4295253"/>
            <a:ext cx="1436400" cy="1436400"/>
          </a:xfrm>
          <a:prstGeom prst="rect">
            <a:avLst/>
          </a:prstGeom>
        </p:spPr>
      </p:pic>
      <p:pic>
        <p:nvPicPr>
          <p:cNvPr id="12" name="Picture 11" descr="A colorful logo on a white background&#10;&#10;Description automatically generated">
            <a:extLst>
              <a:ext uri="{FF2B5EF4-FFF2-40B4-BE49-F238E27FC236}">
                <a16:creationId xmlns:a16="http://schemas.microsoft.com/office/drawing/2014/main" id="{EB4CA88B-AF3B-5FB0-D22D-C79A181C166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50572" y="1372147"/>
            <a:ext cx="1533454" cy="1436400"/>
          </a:xfrm>
          <a:prstGeom prst="rect">
            <a:avLst/>
          </a:prstGeom>
        </p:spPr>
      </p:pic>
    </p:spTree>
    <p:extLst>
      <p:ext uri="{BB962C8B-B14F-4D97-AF65-F5344CB8AC3E}">
        <p14:creationId xmlns:p14="http://schemas.microsoft.com/office/powerpoint/2010/main" val="2550895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D4C9D7-EB04-A0C1-E14D-3256A339A12E}"/>
              </a:ext>
            </a:extLst>
          </p:cNvPr>
          <p:cNvSpPr>
            <a:spLocks noGrp="1"/>
          </p:cNvSpPr>
          <p:nvPr>
            <p:ph type="title"/>
          </p:nvPr>
        </p:nvSpPr>
        <p:spPr/>
        <p:txBody>
          <a:bodyPr/>
          <a:lstStyle/>
          <a:p>
            <a:r>
              <a:rPr lang="en-GB" dirty="0"/>
              <a:t>A programmer / scripter</a:t>
            </a:r>
          </a:p>
        </p:txBody>
      </p:sp>
      <p:pic>
        <p:nvPicPr>
          <p:cNvPr id="4" name="Picture 3">
            <a:extLst>
              <a:ext uri="{FF2B5EF4-FFF2-40B4-BE49-F238E27FC236}">
                <a16:creationId xmlns:a16="http://schemas.microsoft.com/office/drawing/2014/main" id="{10116D6D-B97A-9378-1657-B30393A3645A}"/>
              </a:ext>
            </a:extLst>
          </p:cNvPr>
          <p:cNvPicPr>
            <a:picLocks noChangeAspect="1"/>
          </p:cNvPicPr>
          <p:nvPr/>
        </p:nvPicPr>
        <p:blipFill>
          <a:blip r:embed="rId3"/>
          <a:stretch>
            <a:fillRect/>
          </a:stretch>
        </p:blipFill>
        <p:spPr>
          <a:xfrm>
            <a:off x="335361" y="920647"/>
            <a:ext cx="8175259" cy="2144330"/>
          </a:xfrm>
          <a:prstGeom prst="rect">
            <a:avLst/>
          </a:prstGeom>
        </p:spPr>
      </p:pic>
      <p:pic>
        <p:nvPicPr>
          <p:cNvPr id="10" name="Picture 9">
            <a:extLst>
              <a:ext uri="{FF2B5EF4-FFF2-40B4-BE49-F238E27FC236}">
                <a16:creationId xmlns:a16="http://schemas.microsoft.com/office/drawing/2014/main" id="{AFCCEAAA-F18F-8219-ABA7-D9148C96E6A9}"/>
              </a:ext>
            </a:extLst>
          </p:cNvPr>
          <p:cNvPicPr>
            <a:picLocks noChangeAspect="1"/>
          </p:cNvPicPr>
          <p:nvPr/>
        </p:nvPicPr>
        <p:blipFill>
          <a:blip r:embed="rId4"/>
          <a:stretch>
            <a:fillRect/>
          </a:stretch>
        </p:blipFill>
        <p:spPr>
          <a:xfrm>
            <a:off x="387127" y="3593802"/>
            <a:ext cx="6389065" cy="2175226"/>
          </a:xfrm>
          <a:prstGeom prst="rect">
            <a:avLst/>
          </a:prstGeom>
        </p:spPr>
      </p:pic>
      <p:pic>
        <p:nvPicPr>
          <p:cNvPr id="7" name="Picture 6">
            <a:extLst>
              <a:ext uri="{FF2B5EF4-FFF2-40B4-BE49-F238E27FC236}">
                <a16:creationId xmlns:a16="http://schemas.microsoft.com/office/drawing/2014/main" id="{D6AF8599-6D85-1836-CDD2-A6DF21D98A49}"/>
              </a:ext>
            </a:extLst>
          </p:cNvPr>
          <p:cNvPicPr>
            <a:picLocks noChangeAspect="1"/>
          </p:cNvPicPr>
          <p:nvPr/>
        </p:nvPicPr>
        <p:blipFill>
          <a:blip r:embed="rId5"/>
          <a:stretch>
            <a:fillRect/>
          </a:stretch>
        </p:blipFill>
        <p:spPr>
          <a:xfrm>
            <a:off x="3421887" y="5359466"/>
            <a:ext cx="5088733" cy="1137720"/>
          </a:xfrm>
          <a:prstGeom prst="rect">
            <a:avLst/>
          </a:prstGeom>
        </p:spPr>
      </p:pic>
      <p:pic>
        <p:nvPicPr>
          <p:cNvPr id="12" name="Picture 11" descr="A logo with colorful cubes&#10;&#10;Description automatically generated">
            <a:extLst>
              <a:ext uri="{FF2B5EF4-FFF2-40B4-BE49-F238E27FC236}">
                <a16:creationId xmlns:a16="http://schemas.microsoft.com/office/drawing/2014/main" id="{B96B43E1-8909-D9D9-51C7-C737CD99E6E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22355" y="4104339"/>
            <a:ext cx="1436400" cy="1436400"/>
          </a:xfrm>
          <a:prstGeom prst="rect">
            <a:avLst/>
          </a:prstGeom>
        </p:spPr>
      </p:pic>
      <p:pic>
        <p:nvPicPr>
          <p:cNvPr id="9" name="Picture 8">
            <a:extLst>
              <a:ext uri="{FF2B5EF4-FFF2-40B4-BE49-F238E27FC236}">
                <a16:creationId xmlns:a16="http://schemas.microsoft.com/office/drawing/2014/main" id="{40F7B267-7E74-34F7-7997-175983EC8734}"/>
              </a:ext>
            </a:extLst>
          </p:cNvPr>
          <p:cNvPicPr>
            <a:picLocks noChangeAspect="1"/>
          </p:cNvPicPr>
          <p:nvPr/>
        </p:nvPicPr>
        <p:blipFill>
          <a:blip r:embed="rId7"/>
          <a:stretch>
            <a:fillRect/>
          </a:stretch>
        </p:blipFill>
        <p:spPr>
          <a:xfrm>
            <a:off x="6489277" y="3939071"/>
            <a:ext cx="1685446" cy="692237"/>
          </a:xfrm>
          <a:prstGeom prst="rect">
            <a:avLst/>
          </a:prstGeom>
        </p:spPr>
      </p:pic>
      <p:pic>
        <p:nvPicPr>
          <p:cNvPr id="17" name="Picture 16" descr="A blue and yellow snake logo&#10;&#10;Description automatically generated">
            <a:extLst>
              <a:ext uri="{FF2B5EF4-FFF2-40B4-BE49-F238E27FC236}">
                <a16:creationId xmlns:a16="http://schemas.microsoft.com/office/drawing/2014/main" id="{75646FA3-337D-966D-09E5-39AD06CEBD9A}"/>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9622355" y="1274612"/>
            <a:ext cx="1463306" cy="1436400"/>
          </a:xfrm>
          <a:prstGeom prst="rect">
            <a:avLst/>
          </a:prstGeom>
        </p:spPr>
      </p:pic>
    </p:spTree>
    <p:extLst>
      <p:ext uri="{BB962C8B-B14F-4D97-AF65-F5344CB8AC3E}">
        <p14:creationId xmlns:p14="http://schemas.microsoft.com/office/powerpoint/2010/main" val="1730093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E87D2A-BD01-2E6F-D851-65BC9622388C}"/>
              </a:ext>
            </a:extLst>
          </p:cNvPr>
          <p:cNvSpPr>
            <a:spLocks noGrp="1"/>
          </p:cNvSpPr>
          <p:nvPr>
            <p:ph idx="1"/>
          </p:nvPr>
        </p:nvSpPr>
        <p:spPr>
          <a:xfrm>
            <a:off x="827314" y="1030514"/>
            <a:ext cx="11125338" cy="5500346"/>
          </a:xfrm>
        </p:spPr>
        <p:txBody>
          <a:bodyPr>
            <a:normAutofit/>
          </a:bodyPr>
          <a:lstStyle/>
          <a:p>
            <a:pPr marL="0" lvl="0" indent="0" algn="ctr" rtl="0">
              <a:buNone/>
            </a:pPr>
            <a:r>
              <a:rPr lang="en-GB" sz="3600" i="1" u="sng" dirty="0">
                <a:effectLst/>
                <a:latin typeface="Calibri" panose="020F0502020204030204" pitchFamily="34" charset="0"/>
                <a:ea typeface="DengXian" panose="02010600030101010101" pitchFamily="2" charset="-122"/>
                <a:cs typeface="Arial" panose="020B0604020202020204" pitchFamily="34" charset="0"/>
              </a:rPr>
              <a:t>What is a suitable candidate?</a:t>
            </a:r>
          </a:p>
          <a:p>
            <a:pPr marL="342900" lvl="0" indent="-342900" rtl="0">
              <a:buFont typeface="+mj-lt"/>
              <a:buAutoNum type="arabicPeriod"/>
            </a:pPr>
            <a:r>
              <a:rPr lang="en-GB" sz="3600" dirty="0">
                <a:effectLst/>
                <a:latin typeface="Calibri" panose="020F0502020204030204" pitchFamily="34" charset="0"/>
                <a:ea typeface="DengXian" panose="02010600030101010101" pitchFamily="2" charset="-122"/>
                <a:cs typeface="Arial" panose="020B0604020202020204" pitchFamily="34" charset="0"/>
              </a:rPr>
              <a:t> 	A researcher at grade 7 or above.</a:t>
            </a:r>
          </a:p>
          <a:p>
            <a:pPr marL="342900" lvl="0" indent="-342900">
              <a:buFont typeface="+mj-lt"/>
              <a:buAutoNum type="arabicPeriod"/>
            </a:pPr>
            <a:r>
              <a:rPr lang="en-GB" sz="3600" dirty="0">
                <a:effectLst/>
                <a:latin typeface="Calibri" panose="020F0502020204030204" pitchFamily="34" charset="0"/>
                <a:ea typeface="DengXian" panose="02010600030101010101" pitchFamily="2" charset="-122"/>
                <a:cs typeface="Arial" panose="020B0604020202020204" pitchFamily="34" charset="0"/>
              </a:rPr>
              <a:t> 	A programmer / scripter.</a:t>
            </a:r>
          </a:p>
          <a:p>
            <a:pPr marL="342900" lvl="0" indent="-342900">
              <a:buFont typeface="+mj-lt"/>
              <a:buAutoNum type="arabicPeriod"/>
            </a:pPr>
            <a:r>
              <a:rPr lang="en-GB" sz="3600" dirty="0">
                <a:effectLst/>
                <a:latin typeface="Calibri" panose="020F0502020204030204" pitchFamily="34" charset="0"/>
                <a:ea typeface="DengXian" panose="02010600030101010101" pitchFamily="2" charset="-122"/>
                <a:cs typeface="Arial" panose="020B0604020202020204" pitchFamily="34" charset="0"/>
              </a:rPr>
              <a:t> 	Someone competent with uncertainty.</a:t>
            </a:r>
          </a:p>
          <a:p>
            <a:pPr marL="342900" lvl="0" indent="-342900">
              <a:buFont typeface="+mj-lt"/>
              <a:buAutoNum type="arabicPeriod"/>
            </a:pPr>
            <a:r>
              <a:rPr lang="en-GB" sz="3600" dirty="0">
                <a:effectLst/>
                <a:latin typeface="Calibri" panose="020F0502020204030204" pitchFamily="34" charset="0"/>
                <a:ea typeface="DengXian" panose="02010600030101010101" pitchFamily="2" charset="-122"/>
                <a:cs typeface="Arial" panose="020B0604020202020204" pitchFamily="34" charset="0"/>
              </a:rPr>
              <a:t> 	A good communicator.</a:t>
            </a:r>
          </a:p>
          <a:p>
            <a:pPr marL="342900" lvl="0" indent="-342900">
              <a:spcAft>
                <a:spcPts val="800"/>
              </a:spcAft>
              <a:buFont typeface="+mj-lt"/>
              <a:buAutoNum type="arabicPeriod"/>
            </a:pPr>
            <a:r>
              <a:rPr lang="en-GB" sz="3600" dirty="0">
                <a:effectLst/>
                <a:latin typeface="Calibri" panose="020F0502020204030204" pitchFamily="34" charset="0"/>
                <a:ea typeface="DengXian" panose="02010600030101010101" pitchFamily="2" charset="-122"/>
                <a:cs typeface="Arial" panose="020B0604020202020204" pitchFamily="34" charset="0"/>
              </a:rPr>
              <a:t> 	Someone competent across domains.</a:t>
            </a:r>
          </a:p>
          <a:p>
            <a:endParaRPr lang="en-GB" sz="4400" dirty="0"/>
          </a:p>
        </p:txBody>
      </p:sp>
      <p:sp>
        <p:nvSpPr>
          <p:cNvPr id="3" name="Title 2">
            <a:extLst>
              <a:ext uri="{FF2B5EF4-FFF2-40B4-BE49-F238E27FC236}">
                <a16:creationId xmlns:a16="http://schemas.microsoft.com/office/drawing/2014/main" id="{8225872E-8A18-A224-247F-CF5B9C94DDDE}"/>
              </a:ext>
            </a:extLst>
          </p:cNvPr>
          <p:cNvSpPr>
            <a:spLocks noGrp="1"/>
          </p:cNvSpPr>
          <p:nvPr>
            <p:ph type="title"/>
          </p:nvPr>
        </p:nvSpPr>
        <p:spPr/>
        <p:txBody>
          <a:bodyPr/>
          <a:lstStyle/>
          <a:p>
            <a:endParaRPr lang="en-GB"/>
          </a:p>
        </p:txBody>
      </p:sp>
      <p:pic>
        <p:nvPicPr>
          <p:cNvPr id="5" name="Picture 4" descr="A green check mark on a black background&#10;&#10;Description automatically generated">
            <a:extLst>
              <a:ext uri="{FF2B5EF4-FFF2-40B4-BE49-F238E27FC236}">
                <a16:creationId xmlns:a16="http://schemas.microsoft.com/office/drawing/2014/main" id="{B64421FF-2923-ABDF-BB8C-569A4EE49A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61172" y="1712686"/>
            <a:ext cx="720000" cy="720000"/>
          </a:xfrm>
          <a:prstGeom prst="rect">
            <a:avLst/>
          </a:prstGeom>
        </p:spPr>
      </p:pic>
      <p:pic>
        <p:nvPicPr>
          <p:cNvPr id="4" name="Picture 3" descr="A green check mark on a black background&#10;&#10;Description automatically generated">
            <a:extLst>
              <a:ext uri="{FF2B5EF4-FFF2-40B4-BE49-F238E27FC236}">
                <a16:creationId xmlns:a16="http://schemas.microsoft.com/office/drawing/2014/main" id="{9AB81A2F-E4A1-55F0-762B-05340E8CE6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61172" y="2596420"/>
            <a:ext cx="720000" cy="720000"/>
          </a:xfrm>
          <a:prstGeom prst="rect">
            <a:avLst/>
          </a:prstGeom>
        </p:spPr>
      </p:pic>
    </p:spTree>
    <p:extLst>
      <p:ext uri="{BB962C8B-B14F-4D97-AF65-F5344CB8AC3E}">
        <p14:creationId xmlns:p14="http://schemas.microsoft.com/office/powerpoint/2010/main" val="20492271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ustom 3">
      <a:dk1>
        <a:srgbClr val="000000"/>
      </a:dk1>
      <a:lt1>
        <a:srgbClr val="FFFFFF"/>
      </a:lt1>
      <a:dk2>
        <a:srgbClr val="3C3C3C"/>
      </a:dk2>
      <a:lt2>
        <a:srgbClr val="FFFFFF"/>
      </a:lt2>
      <a:accent1>
        <a:srgbClr val="960000"/>
      </a:accent1>
      <a:accent2>
        <a:srgbClr val="000096"/>
      </a:accent2>
      <a:accent3>
        <a:srgbClr val="009600"/>
      </a:accent3>
      <a:accent4>
        <a:srgbClr val="960096"/>
      </a:accent4>
      <a:accent5>
        <a:srgbClr val="969600"/>
      </a:accent5>
      <a:accent6>
        <a:srgbClr val="009696"/>
      </a:accent6>
      <a:hlink>
        <a:srgbClr val="000096"/>
      </a:hlink>
      <a:folHlink>
        <a:srgbClr val="960000"/>
      </a:folHlink>
    </a:clrScheme>
    <a:fontScheme name="Arial">
      <a:majorFont>
        <a:latin typeface="Arial"/>
        <a:ea typeface=""/>
        <a:cs typeface=""/>
      </a:majorFont>
      <a:minorFont>
        <a:latin typeface="Arial"/>
        <a:ea typeface=""/>
        <a:cs typeface=""/>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DE130CAEB37044C9F27A096B751B6FA" ma:contentTypeVersion="14" ma:contentTypeDescription="Create a new document." ma:contentTypeScope="" ma:versionID="e08f022f59b6a23135879b03ca8d4ab5">
  <xsd:schema xmlns:xsd="http://www.w3.org/2001/XMLSchema" xmlns:xs="http://www.w3.org/2001/XMLSchema" xmlns:p="http://schemas.microsoft.com/office/2006/metadata/properties" xmlns:ns3="bbd61249-83b9-438e-a84b-789da273a8cb" xmlns:ns4="5e36aeda-f48f-46f3-9de8-7474189645c5" targetNamespace="http://schemas.microsoft.com/office/2006/metadata/properties" ma:root="true" ma:fieldsID="a3d4b7c54c60b0ff6e1fda2449d7f1df" ns3:_="" ns4:_="">
    <xsd:import namespace="bbd61249-83b9-438e-a84b-789da273a8cb"/>
    <xsd:import namespace="5e36aeda-f48f-46f3-9de8-7474189645c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d61249-83b9-438e-a84b-789da273a8c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36aeda-f48f-46f3-9de8-7474189645c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7B19611-F5D1-4EB3-9716-BF7D8503511A}">
  <ds:schemaRefs>
    <ds:schemaRef ds:uri="http://schemas.microsoft.com/sharepoint/v3/contenttype/forms"/>
  </ds:schemaRefs>
</ds:datastoreItem>
</file>

<file path=customXml/itemProps2.xml><?xml version="1.0" encoding="utf-8"?>
<ds:datastoreItem xmlns:ds="http://schemas.openxmlformats.org/officeDocument/2006/customXml" ds:itemID="{C07CE509-00FA-4854-B252-B51347DEAE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bd61249-83b9-438e-a84b-789da273a8cb"/>
    <ds:schemaRef ds:uri="5e36aeda-f48f-46f3-9de8-7474189645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E152E3A-8CB2-4B55-A812-99FAA72C92D1}">
  <ds:schemaRef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5e36aeda-f48f-46f3-9de8-7474189645c5"/>
    <ds:schemaRef ds:uri="bbd61249-83b9-438e-a84b-789da273a8cb"/>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4134</TotalTime>
  <Words>2479</Words>
  <Application>Microsoft Office PowerPoint</Application>
  <PresentationFormat>Widescreen</PresentationFormat>
  <Paragraphs>230</Paragraphs>
  <Slides>28</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Cambria Math</vt:lpstr>
      <vt:lpstr>Courier New</vt:lpstr>
      <vt:lpstr>Symbol</vt:lpstr>
      <vt:lpstr>Wingdings</vt:lpstr>
      <vt:lpstr>Executive</vt:lpstr>
      <vt:lpstr>PowerPoint Presentation</vt:lpstr>
      <vt:lpstr>PowerPoint Presentation</vt:lpstr>
      <vt:lpstr>Grade 7 researcher</vt:lpstr>
      <vt:lpstr>Grade 7 researcher</vt:lpstr>
      <vt:lpstr>PowerPoint Presentation</vt:lpstr>
      <vt:lpstr>PowerPoint Presentation</vt:lpstr>
      <vt:lpstr>A programmer / scripter</vt:lpstr>
      <vt:lpstr>A programmer / scripter</vt:lpstr>
      <vt:lpstr>PowerPoint Presentation</vt:lpstr>
      <vt:lpstr>PowerPoint Presentation</vt:lpstr>
      <vt:lpstr>Competent with uncertainty</vt:lpstr>
      <vt:lpstr>Competent with uncertainty</vt:lpstr>
      <vt:lpstr>Competent with uncertainty</vt:lpstr>
      <vt:lpstr>Competent with uncertainty</vt:lpstr>
      <vt:lpstr>Competent with uncertainty</vt:lpstr>
      <vt:lpstr>PowerPoint Presentation</vt:lpstr>
      <vt:lpstr>PowerPoint Presentation</vt:lpstr>
      <vt:lpstr>Good communicator</vt:lpstr>
      <vt:lpstr>Good communicator</vt:lpstr>
      <vt:lpstr>PowerPoint Presentation</vt:lpstr>
      <vt:lpstr>PowerPoint Presentation</vt:lpstr>
      <vt:lpstr>competent across domains</vt:lpstr>
      <vt:lpstr>competent across domains</vt:lpstr>
      <vt:lpstr>competent across domains</vt:lpstr>
      <vt:lpstr>PowerPoint Presentation</vt:lpstr>
      <vt:lpstr>PowerPoint Presentation</vt:lpstr>
      <vt:lpstr>Competent with uncertainty</vt:lpstr>
      <vt:lpstr>Competent with uncertainty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S Gilthorpe</dc:creator>
  <cp:lastModifiedBy>Ciarán McInerney</cp:lastModifiedBy>
  <cp:revision>111</cp:revision>
  <cp:lastPrinted>2018-10-01T17:21:19Z</cp:lastPrinted>
  <dcterms:created xsi:type="dcterms:W3CDTF">2018-07-06T03:12:15Z</dcterms:created>
  <dcterms:modified xsi:type="dcterms:W3CDTF">2023-07-25T07:40:49Z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0x0101006DE130CAEB37044C9F27A096B751B6FA</vt:lpwstr>
  </property>
</Properties>
</file>