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5" r:id="rId5"/>
    <p:sldId id="264" r:id="rId6"/>
    <p:sldId id="266" r:id="rId7"/>
    <p:sldId id="267" r:id="rId8"/>
    <p:sldId id="269" r:id="rId9"/>
    <p:sldId id="270" r:id="rId10"/>
    <p:sldId id="271" r:id="rId11"/>
    <p:sldId id="273" r:id="rId12"/>
    <p:sldId id="272" r:id="rId13"/>
    <p:sldId id="275" r:id="rId14"/>
    <p:sldId id="274"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26" d="100"/>
          <a:sy n="126" d="100"/>
        </p:scale>
        <p:origin x="84" y="52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96D7A-671F-4C57-A078-E4704D058E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506774-5BCE-4CC8-B47B-858C9655DC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20C3FC-B45E-44A1-9089-2ACB0854F522}"/>
              </a:ext>
            </a:extLst>
          </p:cNvPr>
          <p:cNvSpPr>
            <a:spLocks noGrp="1"/>
          </p:cNvSpPr>
          <p:nvPr>
            <p:ph type="dt" sz="half" idx="10"/>
          </p:nvPr>
        </p:nvSpPr>
        <p:spPr/>
        <p:txBody>
          <a:bodyPr/>
          <a:lstStyle/>
          <a:p>
            <a:fld id="{ABC7F386-1E08-4365-A2B7-A2BB11BE67B8}" type="datetimeFigureOut">
              <a:rPr lang="en-US" smtClean="0"/>
              <a:t>9/14/2019</a:t>
            </a:fld>
            <a:endParaRPr lang="en-US"/>
          </a:p>
        </p:txBody>
      </p:sp>
      <p:sp>
        <p:nvSpPr>
          <p:cNvPr id="5" name="Footer Placeholder 4">
            <a:extLst>
              <a:ext uri="{FF2B5EF4-FFF2-40B4-BE49-F238E27FC236}">
                <a16:creationId xmlns:a16="http://schemas.microsoft.com/office/drawing/2014/main" id="{42B92773-A56D-422B-A68F-B561625547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6838D3-9952-4D69-9131-C9F62551FB0B}"/>
              </a:ext>
            </a:extLst>
          </p:cNvPr>
          <p:cNvSpPr>
            <a:spLocks noGrp="1"/>
          </p:cNvSpPr>
          <p:nvPr>
            <p:ph type="sldNum" sz="quarter" idx="12"/>
          </p:nvPr>
        </p:nvSpPr>
        <p:spPr/>
        <p:txBody>
          <a:bodyPr/>
          <a:lstStyle/>
          <a:p>
            <a:fld id="{AD8EE1A7-BCC1-41FD-93F5-5DD2034D1C8D}" type="slidenum">
              <a:rPr lang="en-US" smtClean="0"/>
              <a:t>‹#›</a:t>
            </a:fld>
            <a:endParaRPr lang="en-US"/>
          </a:p>
        </p:txBody>
      </p:sp>
    </p:spTree>
    <p:extLst>
      <p:ext uri="{BB962C8B-B14F-4D97-AF65-F5344CB8AC3E}">
        <p14:creationId xmlns:p14="http://schemas.microsoft.com/office/powerpoint/2010/main" val="3785441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A0FAE-DC76-46C2-8D9D-9A264E0577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3FFE9A-ABF2-4866-A9A6-0260551BB4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6B574D-BD49-4F44-9380-5030F33D23A5}"/>
              </a:ext>
            </a:extLst>
          </p:cNvPr>
          <p:cNvSpPr>
            <a:spLocks noGrp="1"/>
          </p:cNvSpPr>
          <p:nvPr>
            <p:ph type="dt" sz="half" idx="10"/>
          </p:nvPr>
        </p:nvSpPr>
        <p:spPr/>
        <p:txBody>
          <a:bodyPr/>
          <a:lstStyle/>
          <a:p>
            <a:fld id="{ABC7F386-1E08-4365-A2B7-A2BB11BE67B8}" type="datetimeFigureOut">
              <a:rPr lang="en-US" smtClean="0"/>
              <a:t>9/14/2019</a:t>
            </a:fld>
            <a:endParaRPr lang="en-US"/>
          </a:p>
        </p:txBody>
      </p:sp>
      <p:sp>
        <p:nvSpPr>
          <p:cNvPr id="5" name="Footer Placeholder 4">
            <a:extLst>
              <a:ext uri="{FF2B5EF4-FFF2-40B4-BE49-F238E27FC236}">
                <a16:creationId xmlns:a16="http://schemas.microsoft.com/office/drawing/2014/main" id="{275A91EF-14E4-40FB-97A7-9F154E9AE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220582-25C7-448E-9D4E-99D2E15C102F}"/>
              </a:ext>
            </a:extLst>
          </p:cNvPr>
          <p:cNvSpPr>
            <a:spLocks noGrp="1"/>
          </p:cNvSpPr>
          <p:nvPr>
            <p:ph type="sldNum" sz="quarter" idx="12"/>
          </p:nvPr>
        </p:nvSpPr>
        <p:spPr/>
        <p:txBody>
          <a:bodyPr/>
          <a:lstStyle/>
          <a:p>
            <a:fld id="{AD8EE1A7-BCC1-41FD-93F5-5DD2034D1C8D}" type="slidenum">
              <a:rPr lang="en-US" smtClean="0"/>
              <a:t>‹#›</a:t>
            </a:fld>
            <a:endParaRPr lang="en-US"/>
          </a:p>
        </p:txBody>
      </p:sp>
    </p:spTree>
    <p:extLst>
      <p:ext uri="{BB962C8B-B14F-4D97-AF65-F5344CB8AC3E}">
        <p14:creationId xmlns:p14="http://schemas.microsoft.com/office/powerpoint/2010/main" val="3063769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E97094-B6F2-4CF7-9C3D-7B112563DB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56D78D-713C-4B1E-9FF2-50157F8807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27CCEB-06B7-41E2-BC25-70769DE1FD99}"/>
              </a:ext>
            </a:extLst>
          </p:cNvPr>
          <p:cNvSpPr>
            <a:spLocks noGrp="1"/>
          </p:cNvSpPr>
          <p:nvPr>
            <p:ph type="dt" sz="half" idx="10"/>
          </p:nvPr>
        </p:nvSpPr>
        <p:spPr/>
        <p:txBody>
          <a:bodyPr/>
          <a:lstStyle/>
          <a:p>
            <a:fld id="{ABC7F386-1E08-4365-A2B7-A2BB11BE67B8}" type="datetimeFigureOut">
              <a:rPr lang="en-US" smtClean="0"/>
              <a:t>9/14/2019</a:t>
            </a:fld>
            <a:endParaRPr lang="en-US"/>
          </a:p>
        </p:txBody>
      </p:sp>
      <p:sp>
        <p:nvSpPr>
          <p:cNvPr id="5" name="Footer Placeholder 4">
            <a:extLst>
              <a:ext uri="{FF2B5EF4-FFF2-40B4-BE49-F238E27FC236}">
                <a16:creationId xmlns:a16="http://schemas.microsoft.com/office/drawing/2014/main" id="{3FD808CC-C2C1-4BC5-9E9E-B2E9CF060B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7866F9-72A7-48C3-BE49-8C743F5F8CF5}"/>
              </a:ext>
            </a:extLst>
          </p:cNvPr>
          <p:cNvSpPr>
            <a:spLocks noGrp="1"/>
          </p:cNvSpPr>
          <p:nvPr>
            <p:ph type="sldNum" sz="quarter" idx="12"/>
          </p:nvPr>
        </p:nvSpPr>
        <p:spPr/>
        <p:txBody>
          <a:bodyPr/>
          <a:lstStyle/>
          <a:p>
            <a:fld id="{AD8EE1A7-BCC1-41FD-93F5-5DD2034D1C8D}" type="slidenum">
              <a:rPr lang="en-US" smtClean="0"/>
              <a:t>‹#›</a:t>
            </a:fld>
            <a:endParaRPr lang="en-US"/>
          </a:p>
        </p:txBody>
      </p:sp>
    </p:spTree>
    <p:extLst>
      <p:ext uri="{BB962C8B-B14F-4D97-AF65-F5344CB8AC3E}">
        <p14:creationId xmlns:p14="http://schemas.microsoft.com/office/powerpoint/2010/main" val="4099726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4C80F-49A6-421A-BFE8-D55AD803A6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E8424B-5642-43C2-9ED9-B8C7C9ADBC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0A0F3B-49F4-4C19-9FF4-4577FF5CD39D}"/>
              </a:ext>
            </a:extLst>
          </p:cNvPr>
          <p:cNvSpPr>
            <a:spLocks noGrp="1"/>
          </p:cNvSpPr>
          <p:nvPr>
            <p:ph type="dt" sz="half" idx="10"/>
          </p:nvPr>
        </p:nvSpPr>
        <p:spPr/>
        <p:txBody>
          <a:bodyPr/>
          <a:lstStyle/>
          <a:p>
            <a:fld id="{ABC7F386-1E08-4365-A2B7-A2BB11BE67B8}" type="datetimeFigureOut">
              <a:rPr lang="en-US" smtClean="0"/>
              <a:t>9/14/2019</a:t>
            </a:fld>
            <a:endParaRPr lang="en-US"/>
          </a:p>
        </p:txBody>
      </p:sp>
      <p:sp>
        <p:nvSpPr>
          <p:cNvPr id="5" name="Footer Placeholder 4">
            <a:extLst>
              <a:ext uri="{FF2B5EF4-FFF2-40B4-BE49-F238E27FC236}">
                <a16:creationId xmlns:a16="http://schemas.microsoft.com/office/drawing/2014/main" id="{25C6906A-C2B6-4B8C-9F62-33C94F0E93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158E66-2FD9-4373-B0BC-D6DF796C0FC3}"/>
              </a:ext>
            </a:extLst>
          </p:cNvPr>
          <p:cNvSpPr>
            <a:spLocks noGrp="1"/>
          </p:cNvSpPr>
          <p:nvPr>
            <p:ph type="sldNum" sz="quarter" idx="12"/>
          </p:nvPr>
        </p:nvSpPr>
        <p:spPr/>
        <p:txBody>
          <a:bodyPr/>
          <a:lstStyle/>
          <a:p>
            <a:fld id="{AD8EE1A7-BCC1-41FD-93F5-5DD2034D1C8D}" type="slidenum">
              <a:rPr lang="en-US" smtClean="0"/>
              <a:t>‹#›</a:t>
            </a:fld>
            <a:endParaRPr lang="en-US"/>
          </a:p>
        </p:txBody>
      </p:sp>
    </p:spTree>
    <p:extLst>
      <p:ext uri="{BB962C8B-B14F-4D97-AF65-F5344CB8AC3E}">
        <p14:creationId xmlns:p14="http://schemas.microsoft.com/office/powerpoint/2010/main" val="2083921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5523A-AFC2-4D74-A391-6457F6BAB8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BC0521-2951-4F5C-ADA2-0F44A6FBFE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DD52AE-B2CE-4E6F-A826-40DE6C98961E}"/>
              </a:ext>
            </a:extLst>
          </p:cNvPr>
          <p:cNvSpPr>
            <a:spLocks noGrp="1"/>
          </p:cNvSpPr>
          <p:nvPr>
            <p:ph type="dt" sz="half" idx="10"/>
          </p:nvPr>
        </p:nvSpPr>
        <p:spPr/>
        <p:txBody>
          <a:bodyPr/>
          <a:lstStyle/>
          <a:p>
            <a:fld id="{ABC7F386-1E08-4365-A2B7-A2BB11BE67B8}" type="datetimeFigureOut">
              <a:rPr lang="en-US" smtClean="0"/>
              <a:t>9/14/2019</a:t>
            </a:fld>
            <a:endParaRPr lang="en-US"/>
          </a:p>
        </p:txBody>
      </p:sp>
      <p:sp>
        <p:nvSpPr>
          <p:cNvPr id="5" name="Footer Placeholder 4">
            <a:extLst>
              <a:ext uri="{FF2B5EF4-FFF2-40B4-BE49-F238E27FC236}">
                <a16:creationId xmlns:a16="http://schemas.microsoft.com/office/drawing/2014/main" id="{A0B6212F-F5EF-4E2C-ADD4-F8F3375B0E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F1744C-B6BB-4F87-8C33-362C27DB9D19}"/>
              </a:ext>
            </a:extLst>
          </p:cNvPr>
          <p:cNvSpPr>
            <a:spLocks noGrp="1"/>
          </p:cNvSpPr>
          <p:nvPr>
            <p:ph type="sldNum" sz="quarter" idx="12"/>
          </p:nvPr>
        </p:nvSpPr>
        <p:spPr/>
        <p:txBody>
          <a:bodyPr/>
          <a:lstStyle/>
          <a:p>
            <a:fld id="{AD8EE1A7-BCC1-41FD-93F5-5DD2034D1C8D}" type="slidenum">
              <a:rPr lang="en-US" smtClean="0"/>
              <a:t>‹#›</a:t>
            </a:fld>
            <a:endParaRPr lang="en-US"/>
          </a:p>
        </p:txBody>
      </p:sp>
    </p:spTree>
    <p:extLst>
      <p:ext uri="{BB962C8B-B14F-4D97-AF65-F5344CB8AC3E}">
        <p14:creationId xmlns:p14="http://schemas.microsoft.com/office/powerpoint/2010/main" val="3164895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1F6E-7FAF-4C45-899D-F054496D26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792166-3229-4C0F-86BF-44C29FD6FD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A3F3C-BE5F-4070-8E53-41D5AFC1EE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C53937-8AAF-4EE0-97D2-629C93216E83}"/>
              </a:ext>
            </a:extLst>
          </p:cNvPr>
          <p:cNvSpPr>
            <a:spLocks noGrp="1"/>
          </p:cNvSpPr>
          <p:nvPr>
            <p:ph type="dt" sz="half" idx="10"/>
          </p:nvPr>
        </p:nvSpPr>
        <p:spPr/>
        <p:txBody>
          <a:bodyPr/>
          <a:lstStyle/>
          <a:p>
            <a:fld id="{ABC7F386-1E08-4365-A2B7-A2BB11BE67B8}" type="datetimeFigureOut">
              <a:rPr lang="en-US" smtClean="0"/>
              <a:t>9/14/2019</a:t>
            </a:fld>
            <a:endParaRPr lang="en-US"/>
          </a:p>
        </p:txBody>
      </p:sp>
      <p:sp>
        <p:nvSpPr>
          <p:cNvPr id="6" name="Footer Placeholder 5">
            <a:extLst>
              <a:ext uri="{FF2B5EF4-FFF2-40B4-BE49-F238E27FC236}">
                <a16:creationId xmlns:a16="http://schemas.microsoft.com/office/drawing/2014/main" id="{8AEA554B-3B12-49B2-BFD8-9A7FCE37B0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DCF65A-36C5-4B00-8D0A-6058600B1924}"/>
              </a:ext>
            </a:extLst>
          </p:cNvPr>
          <p:cNvSpPr>
            <a:spLocks noGrp="1"/>
          </p:cNvSpPr>
          <p:nvPr>
            <p:ph type="sldNum" sz="quarter" idx="12"/>
          </p:nvPr>
        </p:nvSpPr>
        <p:spPr/>
        <p:txBody>
          <a:bodyPr/>
          <a:lstStyle/>
          <a:p>
            <a:fld id="{AD8EE1A7-BCC1-41FD-93F5-5DD2034D1C8D}" type="slidenum">
              <a:rPr lang="en-US" smtClean="0"/>
              <a:t>‹#›</a:t>
            </a:fld>
            <a:endParaRPr lang="en-US"/>
          </a:p>
        </p:txBody>
      </p:sp>
    </p:spTree>
    <p:extLst>
      <p:ext uri="{BB962C8B-B14F-4D97-AF65-F5344CB8AC3E}">
        <p14:creationId xmlns:p14="http://schemas.microsoft.com/office/powerpoint/2010/main" val="1778909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3FABB-8E78-4539-A8DF-ED6F3B7DF2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995D63-9FA0-4BA5-B0F8-142C6584A8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43757E-5EC2-4CAA-B4C1-788E2AA6BB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9B13ED-7A79-4473-85DD-BD4DD7C346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C088CD-FA1A-4099-B6B7-4B36DB7F3D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943162-51CD-464C-8F54-B23FE8F38C7E}"/>
              </a:ext>
            </a:extLst>
          </p:cNvPr>
          <p:cNvSpPr>
            <a:spLocks noGrp="1"/>
          </p:cNvSpPr>
          <p:nvPr>
            <p:ph type="dt" sz="half" idx="10"/>
          </p:nvPr>
        </p:nvSpPr>
        <p:spPr/>
        <p:txBody>
          <a:bodyPr/>
          <a:lstStyle/>
          <a:p>
            <a:fld id="{ABC7F386-1E08-4365-A2B7-A2BB11BE67B8}" type="datetimeFigureOut">
              <a:rPr lang="en-US" smtClean="0"/>
              <a:t>9/14/2019</a:t>
            </a:fld>
            <a:endParaRPr lang="en-US"/>
          </a:p>
        </p:txBody>
      </p:sp>
      <p:sp>
        <p:nvSpPr>
          <p:cNvPr id="8" name="Footer Placeholder 7">
            <a:extLst>
              <a:ext uri="{FF2B5EF4-FFF2-40B4-BE49-F238E27FC236}">
                <a16:creationId xmlns:a16="http://schemas.microsoft.com/office/drawing/2014/main" id="{67CFA7B6-6589-4234-A619-948B2BE6D8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DDDBCF-4815-4190-8451-6DCD33F0566E}"/>
              </a:ext>
            </a:extLst>
          </p:cNvPr>
          <p:cNvSpPr>
            <a:spLocks noGrp="1"/>
          </p:cNvSpPr>
          <p:nvPr>
            <p:ph type="sldNum" sz="quarter" idx="12"/>
          </p:nvPr>
        </p:nvSpPr>
        <p:spPr/>
        <p:txBody>
          <a:bodyPr/>
          <a:lstStyle/>
          <a:p>
            <a:fld id="{AD8EE1A7-BCC1-41FD-93F5-5DD2034D1C8D}" type="slidenum">
              <a:rPr lang="en-US" smtClean="0"/>
              <a:t>‹#›</a:t>
            </a:fld>
            <a:endParaRPr lang="en-US"/>
          </a:p>
        </p:txBody>
      </p:sp>
    </p:spTree>
    <p:extLst>
      <p:ext uri="{BB962C8B-B14F-4D97-AF65-F5344CB8AC3E}">
        <p14:creationId xmlns:p14="http://schemas.microsoft.com/office/powerpoint/2010/main" val="1629764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D74B6-426F-45D9-ADDB-DDF9B55141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1B8168-FD26-4369-93D7-1278801C3167}"/>
              </a:ext>
            </a:extLst>
          </p:cNvPr>
          <p:cNvSpPr>
            <a:spLocks noGrp="1"/>
          </p:cNvSpPr>
          <p:nvPr>
            <p:ph type="dt" sz="half" idx="10"/>
          </p:nvPr>
        </p:nvSpPr>
        <p:spPr/>
        <p:txBody>
          <a:bodyPr/>
          <a:lstStyle/>
          <a:p>
            <a:fld id="{ABC7F386-1E08-4365-A2B7-A2BB11BE67B8}" type="datetimeFigureOut">
              <a:rPr lang="en-US" smtClean="0"/>
              <a:t>9/14/2019</a:t>
            </a:fld>
            <a:endParaRPr lang="en-US"/>
          </a:p>
        </p:txBody>
      </p:sp>
      <p:sp>
        <p:nvSpPr>
          <p:cNvPr id="4" name="Footer Placeholder 3">
            <a:extLst>
              <a:ext uri="{FF2B5EF4-FFF2-40B4-BE49-F238E27FC236}">
                <a16:creationId xmlns:a16="http://schemas.microsoft.com/office/drawing/2014/main" id="{C7AABB6F-9817-40B8-B920-4FAFBCA0A8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D7C832-2DE6-4FFB-9517-52E612375110}"/>
              </a:ext>
            </a:extLst>
          </p:cNvPr>
          <p:cNvSpPr>
            <a:spLocks noGrp="1"/>
          </p:cNvSpPr>
          <p:nvPr>
            <p:ph type="sldNum" sz="quarter" idx="12"/>
          </p:nvPr>
        </p:nvSpPr>
        <p:spPr/>
        <p:txBody>
          <a:bodyPr/>
          <a:lstStyle/>
          <a:p>
            <a:fld id="{AD8EE1A7-BCC1-41FD-93F5-5DD2034D1C8D}" type="slidenum">
              <a:rPr lang="en-US" smtClean="0"/>
              <a:t>‹#›</a:t>
            </a:fld>
            <a:endParaRPr lang="en-US"/>
          </a:p>
        </p:txBody>
      </p:sp>
    </p:spTree>
    <p:extLst>
      <p:ext uri="{BB962C8B-B14F-4D97-AF65-F5344CB8AC3E}">
        <p14:creationId xmlns:p14="http://schemas.microsoft.com/office/powerpoint/2010/main" val="593733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0E619-AE33-4C8A-AB00-B49E31B535F2}"/>
              </a:ext>
            </a:extLst>
          </p:cNvPr>
          <p:cNvSpPr>
            <a:spLocks noGrp="1"/>
          </p:cNvSpPr>
          <p:nvPr>
            <p:ph type="dt" sz="half" idx="10"/>
          </p:nvPr>
        </p:nvSpPr>
        <p:spPr/>
        <p:txBody>
          <a:bodyPr/>
          <a:lstStyle/>
          <a:p>
            <a:fld id="{ABC7F386-1E08-4365-A2B7-A2BB11BE67B8}" type="datetimeFigureOut">
              <a:rPr lang="en-US" smtClean="0"/>
              <a:t>9/14/2019</a:t>
            </a:fld>
            <a:endParaRPr lang="en-US"/>
          </a:p>
        </p:txBody>
      </p:sp>
      <p:sp>
        <p:nvSpPr>
          <p:cNvPr id="3" name="Footer Placeholder 2">
            <a:extLst>
              <a:ext uri="{FF2B5EF4-FFF2-40B4-BE49-F238E27FC236}">
                <a16:creationId xmlns:a16="http://schemas.microsoft.com/office/drawing/2014/main" id="{1CAAAFD6-626E-4567-B7B0-AB15C6938F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FA8F38-BE21-403B-9653-7F3A34710F45}"/>
              </a:ext>
            </a:extLst>
          </p:cNvPr>
          <p:cNvSpPr>
            <a:spLocks noGrp="1"/>
          </p:cNvSpPr>
          <p:nvPr>
            <p:ph type="sldNum" sz="quarter" idx="12"/>
          </p:nvPr>
        </p:nvSpPr>
        <p:spPr/>
        <p:txBody>
          <a:bodyPr/>
          <a:lstStyle/>
          <a:p>
            <a:fld id="{AD8EE1A7-BCC1-41FD-93F5-5DD2034D1C8D}" type="slidenum">
              <a:rPr lang="en-US" smtClean="0"/>
              <a:t>‹#›</a:t>
            </a:fld>
            <a:endParaRPr lang="en-US"/>
          </a:p>
        </p:txBody>
      </p:sp>
    </p:spTree>
    <p:extLst>
      <p:ext uri="{BB962C8B-B14F-4D97-AF65-F5344CB8AC3E}">
        <p14:creationId xmlns:p14="http://schemas.microsoft.com/office/powerpoint/2010/main" val="2071756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6BD69-DA5E-474F-AC3D-21755601CD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C0EE29-2FCB-4FF3-BB81-E67EB9AF38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454B25-855C-44A6-9B86-D57D631FA3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E864E9-560B-4CE4-8CCC-322EE4FA0A37}"/>
              </a:ext>
            </a:extLst>
          </p:cNvPr>
          <p:cNvSpPr>
            <a:spLocks noGrp="1"/>
          </p:cNvSpPr>
          <p:nvPr>
            <p:ph type="dt" sz="half" idx="10"/>
          </p:nvPr>
        </p:nvSpPr>
        <p:spPr/>
        <p:txBody>
          <a:bodyPr/>
          <a:lstStyle/>
          <a:p>
            <a:fld id="{ABC7F386-1E08-4365-A2B7-A2BB11BE67B8}" type="datetimeFigureOut">
              <a:rPr lang="en-US" smtClean="0"/>
              <a:t>9/14/2019</a:t>
            </a:fld>
            <a:endParaRPr lang="en-US"/>
          </a:p>
        </p:txBody>
      </p:sp>
      <p:sp>
        <p:nvSpPr>
          <p:cNvPr id="6" name="Footer Placeholder 5">
            <a:extLst>
              <a:ext uri="{FF2B5EF4-FFF2-40B4-BE49-F238E27FC236}">
                <a16:creationId xmlns:a16="http://schemas.microsoft.com/office/drawing/2014/main" id="{09727E23-5347-4ACF-8ACF-8B536D19A7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9BD597-253A-4BFF-961C-29DF3F9CD096}"/>
              </a:ext>
            </a:extLst>
          </p:cNvPr>
          <p:cNvSpPr>
            <a:spLocks noGrp="1"/>
          </p:cNvSpPr>
          <p:nvPr>
            <p:ph type="sldNum" sz="quarter" idx="12"/>
          </p:nvPr>
        </p:nvSpPr>
        <p:spPr/>
        <p:txBody>
          <a:bodyPr/>
          <a:lstStyle/>
          <a:p>
            <a:fld id="{AD8EE1A7-BCC1-41FD-93F5-5DD2034D1C8D}" type="slidenum">
              <a:rPr lang="en-US" smtClean="0"/>
              <a:t>‹#›</a:t>
            </a:fld>
            <a:endParaRPr lang="en-US"/>
          </a:p>
        </p:txBody>
      </p:sp>
    </p:spTree>
    <p:extLst>
      <p:ext uri="{BB962C8B-B14F-4D97-AF65-F5344CB8AC3E}">
        <p14:creationId xmlns:p14="http://schemas.microsoft.com/office/powerpoint/2010/main" val="1553419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6EA1B-B4C7-4F70-A278-328A11EB9B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28D99A-7708-4EE2-990D-CB820E1781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E0F2B6-F16B-4442-B842-809181D4A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01AFE5-E606-4460-8E6F-0A71E5B9FAA2}"/>
              </a:ext>
            </a:extLst>
          </p:cNvPr>
          <p:cNvSpPr>
            <a:spLocks noGrp="1"/>
          </p:cNvSpPr>
          <p:nvPr>
            <p:ph type="dt" sz="half" idx="10"/>
          </p:nvPr>
        </p:nvSpPr>
        <p:spPr/>
        <p:txBody>
          <a:bodyPr/>
          <a:lstStyle/>
          <a:p>
            <a:fld id="{ABC7F386-1E08-4365-A2B7-A2BB11BE67B8}" type="datetimeFigureOut">
              <a:rPr lang="en-US" smtClean="0"/>
              <a:t>9/14/2019</a:t>
            </a:fld>
            <a:endParaRPr lang="en-US"/>
          </a:p>
        </p:txBody>
      </p:sp>
      <p:sp>
        <p:nvSpPr>
          <p:cNvPr id="6" name="Footer Placeholder 5">
            <a:extLst>
              <a:ext uri="{FF2B5EF4-FFF2-40B4-BE49-F238E27FC236}">
                <a16:creationId xmlns:a16="http://schemas.microsoft.com/office/drawing/2014/main" id="{5785CD27-1564-4DC4-AFA2-18E32D94AA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DD9C46-07A2-40A1-BAE2-AE3D23C072B8}"/>
              </a:ext>
            </a:extLst>
          </p:cNvPr>
          <p:cNvSpPr>
            <a:spLocks noGrp="1"/>
          </p:cNvSpPr>
          <p:nvPr>
            <p:ph type="sldNum" sz="quarter" idx="12"/>
          </p:nvPr>
        </p:nvSpPr>
        <p:spPr/>
        <p:txBody>
          <a:bodyPr/>
          <a:lstStyle/>
          <a:p>
            <a:fld id="{AD8EE1A7-BCC1-41FD-93F5-5DD2034D1C8D}" type="slidenum">
              <a:rPr lang="en-US" smtClean="0"/>
              <a:t>‹#›</a:t>
            </a:fld>
            <a:endParaRPr lang="en-US"/>
          </a:p>
        </p:txBody>
      </p:sp>
    </p:spTree>
    <p:extLst>
      <p:ext uri="{BB962C8B-B14F-4D97-AF65-F5344CB8AC3E}">
        <p14:creationId xmlns:p14="http://schemas.microsoft.com/office/powerpoint/2010/main" val="28054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FC502E-8272-4E5E-ACB5-D7973CC59B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408B51-63A6-437B-B806-50C4789C29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F28E5C-4DDC-4A75-8304-56C9769FE4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C7F386-1E08-4365-A2B7-A2BB11BE67B8}" type="datetimeFigureOut">
              <a:rPr lang="en-US" smtClean="0"/>
              <a:t>9/14/2019</a:t>
            </a:fld>
            <a:endParaRPr lang="en-US"/>
          </a:p>
        </p:txBody>
      </p:sp>
      <p:sp>
        <p:nvSpPr>
          <p:cNvPr id="5" name="Footer Placeholder 4">
            <a:extLst>
              <a:ext uri="{FF2B5EF4-FFF2-40B4-BE49-F238E27FC236}">
                <a16:creationId xmlns:a16="http://schemas.microsoft.com/office/drawing/2014/main" id="{EBE630BF-6DE9-4E06-9722-F63B04DC4E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C6A6FE-EE36-4880-BC67-0FF029A28D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8EE1A7-BCC1-41FD-93F5-5DD2034D1C8D}" type="slidenum">
              <a:rPr lang="en-US" smtClean="0"/>
              <a:t>‹#›</a:t>
            </a:fld>
            <a:endParaRPr lang="en-US"/>
          </a:p>
        </p:txBody>
      </p:sp>
    </p:spTree>
    <p:extLst>
      <p:ext uri="{BB962C8B-B14F-4D97-AF65-F5344CB8AC3E}">
        <p14:creationId xmlns:p14="http://schemas.microsoft.com/office/powerpoint/2010/main" val="1990420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D7206F0-E719-43B4-B29E-C9DB9658AA63}"/>
              </a:ext>
            </a:extLst>
          </p:cNvPr>
          <p:cNvSpPr>
            <a:spLocks noGrp="1"/>
          </p:cNvSpPr>
          <p:nvPr>
            <p:ph type="ctrTitle"/>
          </p:nvPr>
        </p:nvSpPr>
        <p:spPr>
          <a:xfrm>
            <a:off x="3045368" y="2043663"/>
            <a:ext cx="6105194" cy="2031055"/>
          </a:xfrm>
        </p:spPr>
        <p:txBody>
          <a:bodyPr>
            <a:normAutofit/>
          </a:bodyPr>
          <a:lstStyle/>
          <a:p>
            <a:r>
              <a:rPr lang="en-US">
                <a:solidFill>
                  <a:srgbClr val="FFFFFF"/>
                </a:solidFill>
              </a:rPr>
              <a:t>Learning Basic C#</a:t>
            </a:r>
          </a:p>
        </p:txBody>
      </p:sp>
      <p:sp>
        <p:nvSpPr>
          <p:cNvPr id="3" name="Subtitle 2">
            <a:extLst>
              <a:ext uri="{FF2B5EF4-FFF2-40B4-BE49-F238E27FC236}">
                <a16:creationId xmlns:a16="http://schemas.microsoft.com/office/drawing/2014/main" id="{1944AEBE-47F5-423B-91AF-E373E0242CD8}"/>
              </a:ext>
            </a:extLst>
          </p:cNvPr>
          <p:cNvSpPr>
            <a:spLocks noGrp="1"/>
          </p:cNvSpPr>
          <p:nvPr>
            <p:ph type="subTitle" idx="1"/>
          </p:nvPr>
        </p:nvSpPr>
        <p:spPr>
          <a:xfrm>
            <a:off x="3045368" y="4074718"/>
            <a:ext cx="6105194" cy="682079"/>
          </a:xfrm>
        </p:spPr>
        <p:txBody>
          <a:bodyPr>
            <a:normAutofit fontScale="92500"/>
          </a:bodyPr>
          <a:lstStyle/>
          <a:p>
            <a:r>
              <a:rPr lang="en-US" dirty="0">
                <a:solidFill>
                  <a:srgbClr val="FFFFFF"/>
                </a:solidFill>
              </a:rPr>
              <a:t>Lesson 02 - Basic C#, Syntax, Types, Flow Control</a:t>
            </a:r>
          </a:p>
        </p:txBody>
      </p:sp>
    </p:spTree>
    <p:extLst>
      <p:ext uri="{BB962C8B-B14F-4D97-AF65-F5344CB8AC3E}">
        <p14:creationId xmlns:p14="http://schemas.microsoft.com/office/powerpoint/2010/main" val="3053413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1607B-FA61-4D5E-84EF-C4A02A6EF54E}"/>
              </a:ext>
            </a:extLst>
          </p:cNvPr>
          <p:cNvSpPr>
            <a:spLocks noGrp="1"/>
          </p:cNvSpPr>
          <p:nvPr>
            <p:ph type="title"/>
          </p:nvPr>
        </p:nvSpPr>
        <p:spPr/>
        <p:txBody>
          <a:bodyPr/>
          <a:lstStyle/>
          <a:p>
            <a:r>
              <a:rPr lang="en-US" dirty="0"/>
              <a:t>What is .NET?</a:t>
            </a:r>
          </a:p>
        </p:txBody>
      </p:sp>
      <p:sp>
        <p:nvSpPr>
          <p:cNvPr id="3" name="Content Placeholder 2">
            <a:extLst>
              <a:ext uri="{FF2B5EF4-FFF2-40B4-BE49-F238E27FC236}">
                <a16:creationId xmlns:a16="http://schemas.microsoft.com/office/drawing/2014/main" id="{0AFF464B-F800-4EE4-8749-E89983859B2F}"/>
              </a:ext>
            </a:extLst>
          </p:cNvPr>
          <p:cNvSpPr>
            <a:spLocks noGrp="1"/>
          </p:cNvSpPr>
          <p:nvPr>
            <p:ph idx="1"/>
          </p:nvPr>
        </p:nvSpPr>
        <p:spPr/>
        <p:txBody>
          <a:bodyPr/>
          <a:lstStyle/>
          <a:p>
            <a:r>
              <a:rPr lang="en-US" dirty="0"/>
              <a:t>.NET is a programming platform that consists of a few components</a:t>
            </a:r>
          </a:p>
          <a:p>
            <a:pPr lvl="1"/>
            <a:r>
              <a:rPr lang="en-US" dirty="0"/>
              <a:t>Common Language Runtime</a:t>
            </a:r>
          </a:p>
          <a:p>
            <a:pPr lvl="1"/>
            <a:r>
              <a:rPr lang="en-US" dirty="0"/>
              <a:t>Common Object Runtime Library</a:t>
            </a:r>
          </a:p>
          <a:p>
            <a:pPr lvl="1"/>
            <a:r>
              <a:rPr lang="en-US" dirty="0"/>
              <a:t>Just-in-time Compiler</a:t>
            </a:r>
          </a:p>
          <a:p>
            <a:pPr lvl="1"/>
            <a:r>
              <a:rPr lang="en-US" dirty="0"/>
              <a:t>Intermediary Language</a:t>
            </a:r>
          </a:p>
          <a:p>
            <a:pPr lvl="1"/>
            <a:r>
              <a:rPr lang="en-US" dirty="0"/>
              <a:t>Compilers </a:t>
            </a:r>
          </a:p>
          <a:p>
            <a:pPr marL="457200" lvl="1" indent="0">
              <a:buNone/>
            </a:pPr>
            <a:endParaRPr lang="en-US" dirty="0"/>
          </a:p>
        </p:txBody>
      </p:sp>
    </p:spTree>
    <p:extLst>
      <p:ext uri="{BB962C8B-B14F-4D97-AF65-F5344CB8AC3E}">
        <p14:creationId xmlns:p14="http://schemas.microsoft.com/office/powerpoint/2010/main" val="3890963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1607B-FA61-4D5E-84EF-C4A02A6EF54E}"/>
              </a:ext>
            </a:extLst>
          </p:cNvPr>
          <p:cNvSpPr>
            <a:spLocks noGrp="1"/>
          </p:cNvSpPr>
          <p:nvPr>
            <p:ph type="title"/>
          </p:nvPr>
        </p:nvSpPr>
        <p:spPr/>
        <p:txBody>
          <a:bodyPr/>
          <a:lstStyle/>
          <a:p>
            <a:r>
              <a:rPr lang="en-US" dirty="0"/>
              <a:t>Common Language Runtime</a:t>
            </a:r>
          </a:p>
        </p:txBody>
      </p:sp>
      <p:sp>
        <p:nvSpPr>
          <p:cNvPr id="3" name="Content Placeholder 2">
            <a:extLst>
              <a:ext uri="{FF2B5EF4-FFF2-40B4-BE49-F238E27FC236}">
                <a16:creationId xmlns:a16="http://schemas.microsoft.com/office/drawing/2014/main" id="{0AFF464B-F800-4EE4-8749-E89983859B2F}"/>
              </a:ext>
            </a:extLst>
          </p:cNvPr>
          <p:cNvSpPr>
            <a:spLocks noGrp="1"/>
          </p:cNvSpPr>
          <p:nvPr>
            <p:ph idx="1"/>
          </p:nvPr>
        </p:nvSpPr>
        <p:spPr>
          <a:xfrm>
            <a:off x="838200" y="1825625"/>
            <a:ext cx="6618454" cy="4351338"/>
          </a:xfrm>
        </p:spPr>
        <p:txBody>
          <a:bodyPr/>
          <a:lstStyle/>
          <a:p>
            <a:pPr marL="0" lvl="1" indent="0">
              <a:buNone/>
            </a:pPr>
            <a:r>
              <a:rPr lang="en-US" dirty="0"/>
              <a:t>It’s a ‘virtual machine’ that allows .NET applications to run over different underlying platforms without having to change the compiled code. </a:t>
            </a:r>
          </a:p>
          <a:p>
            <a:pPr marL="0" lvl="1" indent="0">
              <a:buNone/>
            </a:pPr>
            <a:endParaRPr lang="en-US" dirty="0"/>
          </a:p>
          <a:p>
            <a:pPr marL="0" lvl="1" indent="0">
              <a:buNone/>
            </a:pPr>
            <a:r>
              <a:rPr lang="en-US" dirty="0"/>
              <a:t>It also defines a common layout for the compiled files so its possible to read them and understand what's inside (called Reflection)</a:t>
            </a:r>
          </a:p>
          <a:p>
            <a:pPr marL="0" lvl="1" indent="0">
              <a:buNone/>
            </a:pPr>
            <a:endParaRPr lang="en-US" dirty="0"/>
          </a:p>
          <a:p>
            <a:pPr marL="0" lvl="1" indent="0">
              <a:buNone/>
            </a:pPr>
            <a:r>
              <a:rPr lang="en-US" dirty="0"/>
              <a:t>The Common Language Runtime from the .NET framework has been rewritten as .NET Core. There is now a version for Windows, Linux, MacOS, ARM. </a:t>
            </a:r>
          </a:p>
        </p:txBody>
      </p:sp>
      <p:sp>
        <p:nvSpPr>
          <p:cNvPr id="4" name="Rectangle 3">
            <a:extLst>
              <a:ext uri="{FF2B5EF4-FFF2-40B4-BE49-F238E27FC236}">
                <a16:creationId xmlns:a16="http://schemas.microsoft.com/office/drawing/2014/main" id="{A3EC5E18-59D7-4394-9F02-5BA64C84CF65}"/>
              </a:ext>
            </a:extLst>
          </p:cNvPr>
          <p:cNvSpPr/>
          <p:nvPr/>
        </p:nvSpPr>
        <p:spPr>
          <a:xfrm>
            <a:off x="7769874" y="5274219"/>
            <a:ext cx="3213030" cy="7123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Operating System</a:t>
            </a:r>
          </a:p>
        </p:txBody>
      </p:sp>
      <p:sp>
        <p:nvSpPr>
          <p:cNvPr id="5" name="Rectangle 4">
            <a:extLst>
              <a:ext uri="{FF2B5EF4-FFF2-40B4-BE49-F238E27FC236}">
                <a16:creationId xmlns:a16="http://schemas.microsoft.com/office/drawing/2014/main" id="{480BB21C-F34A-4989-BDAC-B074F1C3A993}"/>
              </a:ext>
            </a:extLst>
          </p:cNvPr>
          <p:cNvSpPr/>
          <p:nvPr/>
        </p:nvSpPr>
        <p:spPr>
          <a:xfrm>
            <a:off x="7769874" y="4409497"/>
            <a:ext cx="3213030" cy="712322"/>
          </a:xfrm>
          <a:prstGeom prst="rect">
            <a:avLst/>
          </a:prstGeom>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Language Runtime</a:t>
            </a:r>
          </a:p>
        </p:txBody>
      </p:sp>
      <p:sp>
        <p:nvSpPr>
          <p:cNvPr id="6" name="Rectangle 5">
            <a:extLst>
              <a:ext uri="{FF2B5EF4-FFF2-40B4-BE49-F238E27FC236}">
                <a16:creationId xmlns:a16="http://schemas.microsoft.com/office/drawing/2014/main" id="{627B27CC-4E4E-49B0-8404-F8406BF2F6FB}"/>
              </a:ext>
            </a:extLst>
          </p:cNvPr>
          <p:cNvSpPr/>
          <p:nvPr/>
        </p:nvSpPr>
        <p:spPr>
          <a:xfrm>
            <a:off x="7769874" y="3544775"/>
            <a:ext cx="3213030" cy="712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Base Class Library</a:t>
            </a:r>
          </a:p>
        </p:txBody>
      </p:sp>
      <p:sp>
        <p:nvSpPr>
          <p:cNvPr id="7" name="Rectangle 6">
            <a:extLst>
              <a:ext uri="{FF2B5EF4-FFF2-40B4-BE49-F238E27FC236}">
                <a16:creationId xmlns:a16="http://schemas.microsoft.com/office/drawing/2014/main" id="{749FA70D-81C5-40FA-A8EA-649F73CDCB62}"/>
              </a:ext>
            </a:extLst>
          </p:cNvPr>
          <p:cNvSpPr/>
          <p:nvPr/>
        </p:nvSpPr>
        <p:spPr>
          <a:xfrm>
            <a:off x="7769874" y="2680053"/>
            <a:ext cx="1500424" cy="712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JIT Compiler</a:t>
            </a:r>
          </a:p>
        </p:txBody>
      </p:sp>
      <p:sp>
        <p:nvSpPr>
          <p:cNvPr id="8" name="Rectangle 7">
            <a:extLst>
              <a:ext uri="{FF2B5EF4-FFF2-40B4-BE49-F238E27FC236}">
                <a16:creationId xmlns:a16="http://schemas.microsoft.com/office/drawing/2014/main" id="{FB5C31CC-9900-47D9-A577-5D5DA6D6D62B}"/>
              </a:ext>
            </a:extLst>
          </p:cNvPr>
          <p:cNvSpPr/>
          <p:nvPr/>
        </p:nvSpPr>
        <p:spPr>
          <a:xfrm>
            <a:off x="9482480" y="2680053"/>
            <a:ext cx="1500424" cy="712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Garbage Collector</a:t>
            </a:r>
          </a:p>
        </p:txBody>
      </p:sp>
      <p:sp>
        <p:nvSpPr>
          <p:cNvPr id="9" name="Rectangle 8">
            <a:extLst>
              <a:ext uri="{FF2B5EF4-FFF2-40B4-BE49-F238E27FC236}">
                <a16:creationId xmlns:a16="http://schemas.microsoft.com/office/drawing/2014/main" id="{F303A09E-DAC3-4F31-86EC-4C2815DEC993}"/>
              </a:ext>
            </a:extLst>
          </p:cNvPr>
          <p:cNvSpPr/>
          <p:nvPr/>
        </p:nvSpPr>
        <p:spPr>
          <a:xfrm>
            <a:off x="7769874" y="1843088"/>
            <a:ext cx="3213030" cy="712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Your Code</a:t>
            </a:r>
          </a:p>
        </p:txBody>
      </p:sp>
    </p:spTree>
    <p:extLst>
      <p:ext uri="{BB962C8B-B14F-4D97-AF65-F5344CB8AC3E}">
        <p14:creationId xmlns:p14="http://schemas.microsoft.com/office/powerpoint/2010/main" val="340732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1607B-FA61-4D5E-84EF-C4A02A6EF54E}"/>
              </a:ext>
            </a:extLst>
          </p:cNvPr>
          <p:cNvSpPr>
            <a:spLocks noGrp="1"/>
          </p:cNvSpPr>
          <p:nvPr>
            <p:ph type="title"/>
          </p:nvPr>
        </p:nvSpPr>
        <p:spPr/>
        <p:txBody>
          <a:bodyPr/>
          <a:lstStyle/>
          <a:p>
            <a:r>
              <a:rPr lang="en-US" dirty="0"/>
              <a:t>Base Class Library</a:t>
            </a:r>
          </a:p>
        </p:txBody>
      </p:sp>
      <p:sp>
        <p:nvSpPr>
          <p:cNvPr id="3" name="Content Placeholder 2">
            <a:extLst>
              <a:ext uri="{FF2B5EF4-FFF2-40B4-BE49-F238E27FC236}">
                <a16:creationId xmlns:a16="http://schemas.microsoft.com/office/drawing/2014/main" id="{0AFF464B-F800-4EE4-8749-E89983859B2F}"/>
              </a:ext>
            </a:extLst>
          </p:cNvPr>
          <p:cNvSpPr>
            <a:spLocks noGrp="1"/>
          </p:cNvSpPr>
          <p:nvPr>
            <p:ph idx="1"/>
          </p:nvPr>
        </p:nvSpPr>
        <p:spPr>
          <a:xfrm>
            <a:off x="838200" y="1825625"/>
            <a:ext cx="6618454" cy="4351338"/>
          </a:xfrm>
        </p:spPr>
        <p:txBody>
          <a:bodyPr/>
          <a:lstStyle/>
          <a:p>
            <a:pPr marL="0" lvl="1" indent="0">
              <a:buNone/>
            </a:pPr>
            <a:r>
              <a:rPr lang="en-US" dirty="0"/>
              <a:t>This is a collection of library code which you can use to achieve lots of the things you need to make good software. e.g. </a:t>
            </a:r>
          </a:p>
          <a:p>
            <a:pPr marL="342900" lvl="1" indent="-342900"/>
            <a:r>
              <a:rPr lang="en-US" dirty="0"/>
              <a:t>Reading and Writing files</a:t>
            </a:r>
          </a:p>
          <a:p>
            <a:pPr marL="342900" lvl="1" indent="-342900"/>
            <a:r>
              <a:rPr lang="en-US" dirty="0"/>
              <a:t>Communicating across a network</a:t>
            </a:r>
          </a:p>
          <a:p>
            <a:pPr marL="342900" lvl="1" indent="-342900"/>
            <a:r>
              <a:rPr lang="en-US" dirty="0"/>
              <a:t>Performing Calculations</a:t>
            </a:r>
          </a:p>
          <a:p>
            <a:pPr marL="342900" lvl="1" indent="-342900"/>
            <a:r>
              <a:rPr lang="en-US" dirty="0"/>
              <a:t>Drawing on the screen</a:t>
            </a:r>
          </a:p>
          <a:p>
            <a:pPr marL="342900" lvl="1" indent="-342900"/>
            <a:r>
              <a:rPr lang="en-US" dirty="0"/>
              <a:t>Printing </a:t>
            </a:r>
          </a:p>
          <a:p>
            <a:pPr marL="342900" lvl="1" indent="-342900"/>
            <a:r>
              <a:rPr lang="en-US" dirty="0"/>
              <a:t>Lots of other stuff</a:t>
            </a:r>
          </a:p>
          <a:p>
            <a:pPr marL="342900" lvl="1" indent="-342900"/>
            <a:endParaRPr lang="en-US" dirty="0"/>
          </a:p>
        </p:txBody>
      </p:sp>
      <p:sp>
        <p:nvSpPr>
          <p:cNvPr id="4" name="Rectangle 3">
            <a:extLst>
              <a:ext uri="{FF2B5EF4-FFF2-40B4-BE49-F238E27FC236}">
                <a16:creationId xmlns:a16="http://schemas.microsoft.com/office/drawing/2014/main" id="{A3EC5E18-59D7-4394-9F02-5BA64C84CF65}"/>
              </a:ext>
            </a:extLst>
          </p:cNvPr>
          <p:cNvSpPr/>
          <p:nvPr/>
        </p:nvSpPr>
        <p:spPr>
          <a:xfrm>
            <a:off x="7769874" y="5274219"/>
            <a:ext cx="3213030" cy="7123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Operating System</a:t>
            </a:r>
          </a:p>
        </p:txBody>
      </p:sp>
      <p:sp>
        <p:nvSpPr>
          <p:cNvPr id="5" name="Rectangle 4">
            <a:extLst>
              <a:ext uri="{FF2B5EF4-FFF2-40B4-BE49-F238E27FC236}">
                <a16:creationId xmlns:a16="http://schemas.microsoft.com/office/drawing/2014/main" id="{480BB21C-F34A-4989-BDAC-B074F1C3A993}"/>
              </a:ext>
            </a:extLst>
          </p:cNvPr>
          <p:cNvSpPr/>
          <p:nvPr/>
        </p:nvSpPr>
        <p:spPr>
          <a:xfrm>
            <a:off x="7769874" y="4409497"/>
            <a:ext cx="3213030" cy="712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Language Runtime</a:t>
            </a:r>
          </a:p>
        </p:txBody>
      </p:sp>
      <p:sp>
        <p:nvSpPr>
          <p:cNvPr id="6" name="Rectangle 5">
            <a:extLst>
              <a:ext uri="{FF2B5EF4-FFF2-40B4-BE49-F238E27FC236}">
                <a16:creationId xmlns:a16="http://schemas.microsoft.com/office/drawing/2014/main" id="{627B27CC-4E4E-49B0-8404-F8406BF2F6FB}"/>
              </a:ext>
            </a:extLst>
          </p:cNvPr>
          <p:cNvSpPr/>
          <p:nvPr/>
        </p:nvSpPr>
        <p:spPr>
          <a:xfrm>
            <a:off x="7769874" y="3544775"/>
            <a:ext cx="3213030" cy="712322"/>
          </a:xfrm>
          <a:prstGeom prst="rect">
            <a:avLst/>
          </a:prstGeom>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Base Class Library</a:t>
            </a:r>
          </a:p>
        </p:txBody>
      </p:sp>
      <p:sp>
        <p:nvSpPr>
          <p:cNvPr id="7" name="Rectangle 6">
            <a:extLst>
              <a:ext uri="{FF2B5EF4-FFF2-40B4-BE49-F238E27FC236}">
                <a16:creationId xmlns:a16="http://schemas.microsoft.com/office/drawing/2014/main" id="{749FA70D-81C5-40FA-A8EA-649F73CDCB62}"/>
              </a:ext>
            </a:extLst>
          </p:cNvPr>
          <p:cNvSpPr/>
          <p:nvPr/>
        </p:nvSpPr>
        <p:spPr>
          <a:xfrm>
            <a:off x="7769874" y="2680053"/>
            <a:ext cx="1500424" cy="712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JIT Compiler</a:t>
            </a:r>
          </a:p>
        </p:txBody>
      </p:sp>
      <p:sp>
        <p:nvSpPr>
          <p:cNvPr id="8" name="Rectangle 7">
            <a:extLst>
              <a:ext uri="{FF2B5EF4-FFF2-40B4-BE49-F238E27FC236}">
                <a16:creationId xmlns:a16="http://schemas.microsoft.com/office/drawing/2014/main" id="{FB5C31CC-9900-47D9-A577-5D5DA6D6D62B}"/>
              </a:ext>
            </a:extLst>
          </p:cNvPr>
          <p:cNvSpPr/>
          <p:nvPr/>
        </p:nvSpPr>
        <p:spPr>
          <a:xfrm>
            <a:off x="9482480" y="2680053"/>
            <a:ext cx="1500424" cy="712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Garbage Collector</a:t>
            </a:r>
          </a:p>
        </p:txBody>
      </p:sp>
      <p:sp>
        <p:nvSpPr>
          <p:cNvPr id="9" name="Rectangle 8">
            <a:extLst>
              <a:ext uri="{FF2B5EF4-FFF2-40B4-BE49-F238E27FC236}">
                <a16:creationId xmlns:a16="http://schemas.microsoft.com/office/drawing/2014/main" id="{F303A09E-DAC3-4F31-86EC-4C2815DEC993}"/>
              </a:ext>
            </a:extLst>
          </p:cNvPr>
          <p:cNvSpPr/>
          <p:nvPr/>
        </p:nvSpPr>
        <p:spPr>
          <a:xfrm>
            <a:off x="7769874" y="1843088"/>
            <a:ext cx="3213030" cy="712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Your Code</a:t>
            </a:r>
          </a:p>
        </p:txBody>
      </p:sp>
    </p:spTree>
    <p:extLst>
      <p:ext uri="{BB962C8B-B14F-4D97-AF65-F5344CB8AC3E}">
        <p14:creationId xmlns:p14="http://schemas.microsoft.com/office/powerpoint/2010/main" val="2367966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1607B-FA61-4D5E-84EF-C4A02A6EF54E}"/>
              </a:ext>
            </a:extLst>
          </p:cNvPr>
          <p:cNvSpPr>
            <a:spLocks noGrp="1"/>
          </p:cNvSpPr>
          <p:nvPr>
            <p:ph type="title"/>
          </p:nvPr>
        </p:nvSpPr>
        <p:spPr/>
        <p:txBody>
          <a:bodyPr/>
          <a:lstStyle/>
          <a:p>
            <a:r>
              <a:rPr lang="en-US" dirty="0"/>
              <a:t>JIT Compiler</a:t>
            </a:r>
          </a:p>
        </p:txBody>
      </p:sp>
      <p:sp>
        <p:nvSpPr>
          <p:cNvPr id="3" name="Content Placeholder 2">
            <a:extLst>
              <a:ext uri="{FF2B5EF4-FFF2-40B4-BE49-F238E27FC236}">
                <a16:creationId xmlns:a16="http://schemas.microsoft.com/office/drawing/2014/main" id="{0AFF464B-F800-4EE4-8749-E89983859B2F}"/>
              </a:ext>
            </a:extLst>
          </p:cNvPr>
          <p:cNvSpPr>
            <a:spLocks noGrp="1"/>
          </p:cNvSpPr>
          <p:nvPr>
            <p:ph idx="1"/>
          </p:nvPr>
        </p:nvSpPr>
        <p:spPr>
          <a:xfrm>
            <a:off x="838200" y="1825625"/>
            <a:ext cx="6618454" cy="4351338"/>
          </a:xfrm>
        </p:spPr>
        <p:txBody>
          <a:bodyPr/>
          <a:lstStyle/>
          <a:p>
            <a:pPr marL="0" lvl="1" indent="0">
              <a:buNone/>
            </a:pPr>
            <a:r>
              <a:rPr lang="en-US" dirty="0"/>
              <a:t>When you write your source code in a .NET language like C#, the compiler tool reads it and outputs a more detailed set of ‘low level’ instructions called Intermediary Language. </a:t>
            </a:r>
          </a:p>
          <a:p>
            <a:pPr marL="0" lvl="1" indent="0">
              <a:buNone/>
            </a:pPr>
            <a:endParaRPr lang="en-US" dirty="0"/>
          </a:p>
          <a:p>
            <a:pPr marL="0" lvl="1" indent="0">
              <a:buNone/>
            </a:pPr>
            <a:r>
              <a:rPr lang="en-US" dirty="0"/>
              <a:t>When you run your program there is a .NET component that reads that Intermediary Language and converts it to machine code as it runs</a:t>
            </a:r>
          </a:p>
          <a:p>
            <a:pPr marL="0" lvl="1" indent="0">
              <a:buNone/>
            </a:pPr>
            <a:endParaRPr lang="en-US" dirty="0"/>
          </a:p>
          <a:p>
            <a:pPr marL="0" lvl="1" indent="0">
              <a:buNone/>
            </a:pPr>
            <a:r>
              <a:rPr lang="en-US" dirty="0"/>
              <a:t>This helps you program run fast across any platform with the CLR on it</a:t>
            </a:r>
          </a:p>
        </p:txBody>
      </p:sp>
      <p:sp>
        <p:nvSpPr>
          <p:cNvPr id="4" name="Rectangle 3">
            <a:extLst>
              <a:ext uri="{FF2B5EF4-FFF2-40B4-BE49-F238E27FC236}">
                <a16:creationId xmlns:a16="http://schemas.microsoft.com/office/drawing/2014/main" id="{A3EC5E18-59D7-4394-9F02-5BA64C84CF65}"/>
              </a:ext>
            </a:extLst>
          </p:cNvPr>
          <p:cNvSpPr/>
          <p:nvPr/>
        </p:nvSpPr>
        <p:spPr>
          <a:xfrm>
            <a:off x="7769874" y="5274219"/>
            <a:ext cx="3213030" cy="7123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Operating System</a:t>
            </a:r>
          </a:p>
        </p:txBody>
      </p:sp>
      <p:sp>
        <p:nvSpPr>
          <p:cNvPr id="5" name="Rectangle 4">
            <a:extLst>
              <a:ext uri="{FF2B5EF4-FFF2-40B4-BE49-F238E27FC236}">
                <a16:creationId xmlns:a16="http://schemas.microsoft.com/office/drawing/2014/main" id="{480BB21C-F34A-4989-BDAC-B074F1C3A993}"/>
              </a:ext>
            </a:extLst>
          </p:cNvPr>
          <p:cNvSpPr/>
          <p:nvPr/>
        </p:nvSpPr>
        <p:spPr>
          <a:xfrm>
            <a:off x="7769874" y="4409497"/>
            <a:ext cx="3213030" cy="712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Language Runtime</a:t>
            </a:r>
          </a:p>
        </p:txBody>
      </p:sp>
      <p:sp>
        <p:nvSpPr>
          <p:cNvPr id="6" name="Rectangle 5">
            <a:extLst>
              <a:ext uri="{FF2B5EF4-FFF2-40B4-BE49-F238E27FC236}">
                <a16:creationId xmlns:a16="http://schemas.microsoft.com/office/drawing/2014/main" id="{627B27CC-4E4E-49B0-8404-F8406BF2F6FB}"/>
              </a:ext>
            </a:extLst>
          </p:cNvPr>
          <p:cNvSpPr/>
          <p:nvPr/>
        </p:nvSpPr>
        <p:spPr>
          <a:xfrm>
            <a:off x="7769874" y="3544775"/>
            <a:ext cx="3213030" cy="712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Base Class Library</a:t>
            </a:r>
          </a:p>
        </p:txBody>
      </p:sp>
      <p:sp>
        <p:nvSpPr>
          <p:cNvPr id="7" name="Rectangle 6">
            <a:extLst>
              <a:ext uri="{FF2B5EF4-FFF2-40B4-BE49-F238E27FC236}">
                <a16:creationId xmlns:a16="http://schemas.microsoft.com/office/drawing/2014/main" id="{749FA70D-81C5-40FA-A8EA-649F73CDCB62}"/>
              </a:ext>
            </a:extLst>
          </p:cNvPr>
          <p:cNvSpPr/>
          <p:nvPr/>
        </p:nvSpPr>
        <p:spPr>
          <a:xfrm>
            <a:off x="7769874" y="2680053"/>
            <a:ext cx="1500424" cy="712322"/>
          </a:xfrm>
          <a:prstGeom prst="rect">
            <a:avLst/>
          </a:prstGeom>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JIT Compiler</a:t>
            </a:r>
          </a:p>
        </p:txBody>
      </p:sp>
      <p:sp>
        <p:nvSpPr>
          <p:cNvPr id="8" name="Rectangle 7">
            <a:extLst>
              <a:ext uri="{FF2B5EF4-FFF2-40B4-BE49-F238E27FC236}">
                <a16:creationId xmlns:a16="http://schemas.microsoft.com/office/drawing/2014/main" id="{FB5C31CC-9900-47D9-A577-5D5DA6D6D62B}"/>
              </a:ext>
            </a:extLst>
          </p:cNvPr>
          <p:cNvSpPr/>
          <p:nvPr/>
        </p:nvSpPr>
        <p:spPr>
          <a:xfrm>
            <a:off x="9482480" y="2680053"/>
            <a:ext cx="1500424" cy="712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Garbage Collector</a:t>
            </a:r>
          </a:p>
        </p:txBody>
      </p:sp>
      <p:sp>
        <p:nvSpPr>
          <p:cNvPr id="9" name="Rectangle 8">
            <a:extLst>
              <a:ext uri="{FF2B5EF4-FFF2-40B4-BE49-F238E27FC236}">
                <a16:creationId xmlns:a16="http://schemas.microsoft.com/office/drawing/2014/main" id="{F303A09E-DAC3-4F31-86EC-4C2815DEC993}"/>
              </a:ext>
            </a:extLst>
          </p:cNvPr>
          <p:cNvSpPr/>
          <p:nvPr/>
        </p:nvSpPr>
        <p:spPr>
          <a:xfrm>
            <a:off x="7769874" y="1843088"/>
            <a:ext cx="3213030" cy="712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Your Code</a:t>
            </a:r>
          </a:p>
        </p:txBody>
      </p:sp>
    </p:spTree>
    <p:extLst>
      <p:ext uri="{BB962C8B-B14F-4D97-AF65-F5344CB8AC3E}">
        <p14:creationId xmlns:p14="http://schemas.microsoft.com/office/powerpoint/2010/main" val="1846626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1607B-FA61-4D5E-84EF-C4A02A6EF54E}"/>
              </a:ext>
            </a:extLst>
          </p:cNvPr>
          <p:cNvSpPr>
            <a:spLocks noGrp="1"/>
          </p:cNvSpPr>
          <p:nvPr>
            <p:ph type="title"/>
          </p:nvPr>
        </p:nvSpPr>
        <p:spPr/>
        <p:txBody>
          <a:bodyPr/>
          <a:lstStyle/>
          <a:p>
            <a:r>
              <a:rPr lang="en-US" dirty="0"/>
              <a:t>Garbage Collector</a:t>
            </a:r>
          </a:p>
        </p:txBody>
      </p:sp>
      <p:sp>
        <p:nvSpPr>
          <p:cNvPr id="3" name="Content Placeholder 2">
            <a:extLst>
              <a:ext uri="{FF2B5EF4-FFF2-40B4-BE49-F238E27FC236}">
                <a16:creationId xmlns:a16="http://schemas.microsoft.com/office/drawing/2014/main" id="{0AFF464B-F800-4EE4-8749-E89983859B2F}"/>
              </a:ext>
            </a:extLst>
          </p:cNvPr>
          <p:cNvSpPr>
            <a:spLocks noGrp="1"/>
          </p:cNvSpPr>
          <p:nvPr>
            <p:ph idx="1"/>
          </p:nvPr>
        </p:nvSpPr>
        <p:spPr>
          <a:xfrm>
            <a:off x="838200" y="1825625"/>
            <a:ext cx="6618454" cy="4351338"/>
          </a:xfrm>
        </p:spPr>
        <p:txBody>
          <a:bodyPr/>
          <a:lstStyle/>
          <a:p>
            <a:pPr marL="0" lvl="1" indent="0">
              <a:buNone/>
            </a:pPr>
            <a:r>
              <a:rPr lang="en-US" dirty="0"/>
              <a:t>As you use objects from the Base Class Library and you application data, your application will need to allocate memory for it. When you have finished using it you need to release that memory.</a:t>
            </a:r>
          </a:p>
          <a:p>
            <a:pPr marL="0" lvl="1" indent="0">
              <a:buNone/>
            </a:pPr>
            <a:endParaRPr lang="en-US" dirty="0"/>
          </a:p>
          <a:p>
            <a:pPr marL="0" lvl="1" indent="0">
              <a:buNone/>
            </a:pPr>
            <a:r>
              <a:rPr lang="en-US" dirty="0"/>
              <a:t>This is a common cause of problems when platforms need the programmer to manage this perfectly</a:t>
            </a:r>
          </a:p>
          <a:p>
            <a:pPr marL="0" lvl="1" indent="0">
              <a:buNone/>
            </a:pPr>
            <a:endParaRPr lang="en-US" dirty="0"/>
          </a:p>
          <a:p>
            <a:pPr marL="0" lvl="1" indent="0">
              <a:buNone/>
            </a:pPr>
            <a:r>
              <a:rPr lang="en-US" dirty="0"/>
              <a:t>.NET has a Garbage collector that manages </a:t>
            </a:r>
            <a:r>
              <a:rPr lang="en-US"/>
              <a:t>that consumption and releasing of memory for you. </a:t>
            </a:r>
            <a:endParaRPr lang="en-US" dirty="0"/>
          </a:p>
        </p:txBody>
      </p:sp>
      <p:sp>
        <p:nvSpPr>
          <p:cNvPr id="4" name="Rectangle 3">
            <a:extLst>
              <a:ext uri="{FF2B5EF4-FFF2-40B4-BE49-F238E27FC236}">
                <a16:creationId xmlns:a16="http://schemas.microsoft.com/office/drawing/2014/main" id="{A3EC5E18-59D7-4394-9F02-5BA64C84CF65}"/>
              </a:ext>
            </a:extLst>
          </p:cNvPr>
          <p:cNvSpPr/>
          <p:nvPr/>
        </p:nvSpPr>
        <p:spPr>
          <a:xfrm>
            <a:off x="7769874" y="5274219"/>
            <a:ext cx="3213030" cy="7123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Operating System</a:t>
            </a:r>
          </a:p>
        </p:txBody>
      </p:sp>
      <p:sp>
        <p:nvSpPr>
          <p:cNvPr id="5" name="Rectangle 4">
            <a:extLst>
              <a:ext uri="{FF2B5EF4-FFF2-40B4-BE49-F238E27FC236}">
                <a16:creationId xmlns:a16="http://schemas.microsoft.com/office/drawing/2014/main" id="{480BB21C-F34A-4989-BDAC-B074F1C3A993}"/>
              </a:ext>
            </a:extLst>
          </p:cNvPr>
          <p:cNvSpPr/>
          <p:nvPr/>
        </p:nvSpPr>
        <p:spPr>
          <a:xfrm>
            <a:off x="7769874" y="4409497"/>
            <a:ext cx="3213030" cy="712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Language Runtime</a:t>
            </a:r>
          </a:p>
        </p:txBody>
      </p:sp>
      <p:sp>
        <p:nvSpPr>
          <p:cNvPr id="6" name="Rectangle 5">
            <a:extLst>
              <a:ext uri="{FF2B5EF4-FFF2-40B4-BE49-F238E27FC236}">
                <a16:creationId xmlns:a16="http://schemas.microsoft.com/office/drawing/2014/main" id="{627B27CC-4E4E-49B0-8404-F8406BF2F6FB}"/>
              </a:ext>
            </a:extLst>
          </p:cNvPr>
          <p:cNvSpPr/>
          <p:nvPr/>
        </p:nvSpPr>
        <p:spPr>
          <a:xfrm>
            <a:off x="7769874" y="3544775"/>
            <a:ext cx="3213030" cy="712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Base Class Library</a:t>
            </a:r>
          </a:p>
        </p:txBody>
      </p:sp>
      <p:sp>
        <p:nvSpPr>
          <p:cNvPr id="7" name="Rectangle 6">
            <a:extLst>
              <a:ext uri="{FF2B5EF4-FFF2-40B4-BE49-F238E27FC236}">
                <a16:creationId xmlns:a16="http://schemas.microsoft.com/office/drawing/2014/main" id="{749FA70D-81C5-40FA-A8EA-649F73CDCB62}"/>
              </a:ext>
            </a:extLst>
          </p:cNvPr>
          <p:cNvSpPr/>
          <p:nvPr/>
        </p:nvSpPr>
        <p:spPr>
          <a:xfrm>
            <a:off x="7769874" y="2680053"/>
            <a:ext cx="1500424" cy="712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JIT Compiler</a:t>
            </a:r>
          </a:p>
        </p:txBody>
      </p:sp>
      <p:sp>
        <p:nvSpPr>
          <p:cNvPr id="8" name="Rectangle 7">
            <a:extLst>
              <a:ext uri="{FF2B5EF4-FFF2-40B4-BE49-F238E27FC236}">
                <a16:creationId xmlns:a16="http://schemas.microsoft.com/office/drawing/2014/main" id="{FB5C31CC-9900-47D9-A577-5D5DA6D6D62B}"/>
              </a:ext>
            </a:extLst>
          </p:cNvPr>
          <p:cNvSpPr/>
          <p:nvPr/>
        </p:nvSpPr>
        <p:spPr>
          <a:xfrm>
            <a:off x="9482480" y="2680053"/>
            <a:ext cx="1500424" cy="712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Garbage Collector</a:t>
            </a:r>
          </a:p>
        </p:txBody>
      </p:sp>
      <p:sp>
        <p:nvSpPr>
          <p:cNvPr id="9" name="Rectangle 8">
            <a:extLst>
              <a:ext uri="{FF2B5EF4-FFF2-40B4-BE49-F238E27FC236}">
                <a16:creationId xmlns:a16="http://schemas.microsoft.com/office/drawing/2014/main" id="{F303A09E-DAC3-4F31-86EC-4C2815DEC993}"/>
              </a:ext>
            </a:extLst>
          </p:cNvPr>
          <p:cNvSpPr/>
          <p:nvPr/>
        </p:nvSpPr>
        <p:spPr>
          <a:xfrm>
            <a:off x="7769874" y="1843088"/>
            <a:ext cx="3213030" cy="712322"/>
          </a:xfrm>
          <a:prstGeom prst="rect">
            <a:avLst/>
          </a:prstGeom>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Your Code</a:t>
            </a:r>
          </a:p>
        </p:txBody>
      </p:sp>
    </p:spTree>
    <p:extLst>
      <p:ext uri="{BB962C8B-B14F-4D97-AF65-F5344CB8AC3E}">
        <p14:creationId xmlns:p14="http://schemas.microsoft.com/office/powerpoint/2010/main" val="2451577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D0359E9-4F91-41BA-A63F-431764BA324A}"/>
              </a:ext>
            </a:extLst>
          </p:cNvPr>
          <p:cNvPicPr>
            <a:picLocks noChangeAspect="1"/>
          </p:cNvPicPr>
          <p:nvPr/>
        </p:nvPicPr>
        <p:blipFill rotWithShape="1">
          <a:blip r:embed="rId2">
            <a:extLst>
              <a:ext uri="{28A0092B-C50C-407E-A947-70E740481C1C}">
                <a14:useLocalDpi xmlns:a14="http://schemas.microsoft.com/office/drawing/2010/main" val="0"/>
              </a:ext>
            </a:extLst>
          </a:blip>
          <a:srcRect r="8039" b="16361"/>
          <a:stretch/>
        </p:blipFill>
        <p:spPr>
          <a:xfrm>
            <a:off x="2394357" y="1694989"/>
            <a:ext cx="7403287" cy="3468023"/>
          </a:xfrm>
          <a:prstGeom prst="rect">
            <a:avLst/>
          </a:prstGeom>
        </p:spPr>
      </p:pic>
    </p:spTree>
    <p:extLst>
      <p:ext uri="{BB962C8B-B14F-4D97-AF65-F5344CB8AC3E}">
        <p14:creationId xmlns:p14="http://schemas.microsoft.com/office/powerpoint/2010/main" val="939381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0C2B0-3D27-44CE-8920-66DB76CEE0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1A32FB-BF2C-4CF1-BD88-EE230F6572B9}"/>
              </a:ext>
            </a:extLst>
          </p:cNvPr>
          <p:cNvSpPr>
            <a:spLocks noGrp="1"/>
          </p:cNvSpPr>
          <p:nvPr>
            <p:ph idx="1"/>
          </p:nvPr>
        </p:nvSpPr>
        <p:spPr/>
        <p:txBody>
          <a:bodyPr>
            <a:normAutofit lnSpcReduction="10000"/>
          </a:bodyPr>
          <a:lstStyle/>
          <a:p>
            <a:r>
              <a:rPr lang="en-US" dirty="0"/>
              <a:t>Syntax</a:t>
            </a:r>
          </a:p>
          <a:p>
            <a:r>
              <a:rPr lang="en-US" dirty="0"/>
              <a:t>Data Types</a:t>
            </a:r>
          </a:p>
          <a:p>
            <a:pPr lvl="1"/>
            <a:r>
              <a:rPr lang="en-US" dirty="0"/>
              <a:t>Built Ins</a:t>
            </a:r>
          </a:p>
          <a:p>
            <a:pPr lvl="1"/>
            <a:r>
              <a:rPr lang="en-US" dirty="0"/>
              <a:t>Others like </a:t>
            </a:r>
            <a:r>
              <a:rPr lang="en-US" dirty="0" err="1"/>
              <a:t>DateTime</a:t>
            </a:r>
            <a:endParaRPr lang="en-US" dirty="0"/>
          </a:p>
          <a:p>
            <a:pPr lvl="1"/>
            <a:r>
              <a:rPr lang="en-US" dirty="0"/>
              <a:t>Using other types</a:t>
            </a:r>
          </a:p>
          <a:p>
            <a:r>
              <a:rPr lang="en-US" dirty="0"/>
              <a:t>Flow Control</a:t>
            </a:r>
          </a:p>
          <a:p>
            <a:pPr lvl="1"/>
            <a:r>
              <a:rPr lang="en-US" dirty="0"/>
              <a:t>Functions</a:t>
            </a:r>
          </a:p>
          <a:p>
            <a:pPr lvl="1"/>
            <a:r>
              <a:rPr lang="en-US" dirty="0"/>
              <a:t>If</a:t>
            </a:r>
          </a:p>
          <a:p>
            <a:pPr lvl="1"/>
            <a:r>
              <a:rPr lang="en-US" dirty="0"/>
              <a:t>Switch</a:t>
            </a:r>
          </a:p>
          <a:p>
            <a:pPr lvl="1"/>
            <a:r>
              <a:rPr lang="en-US" dirty="0"/>
              <a:t>For </a:t>
            </a:r>
          </a:p>
          <a:p>
            <a:pPr lvl="1"/>
            <a:r>
              <a:rPr lang="en-US" dirty="0"/>
              <a:t>While</a:t>
            </a:r>
          </a:p>
          <a:p>
            <a:pPr lvl="1"/>
            <a:endParaRPr lang="en-US" dirty="0"/>
          </a:p>
        </p:txBody>
      </p:sp>
    </p:spTree>
    <p:extLst>
      <p:ext uri="{BB962C8B-B14F-4D97-AF65-F5344CB8AC3E}">
        <p14:creationId xmlns:p14="http://schemas.microsoft.com/office/powerpoint/2010/main" val="1657750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597FA-445B-4757-8ED7-D45BEB1EA293}"/>
              </a:ext>
            </a:extLst>
          </p:cNvPr>
          <p:cNvSpPr>
            <a:spLocks noGrp="1"/>
          </p:cNvSpPr>
          <p:nvPr>
            <p:ph type="title"/>
          </p:nvPr>
        </p:nvSpPr>
        <p:spPr/>
        <p:txBody>
          <a:bodyPr/>
          <a:lstStyle/>
          <a:p>
            <a:r>
              <a:rPr lang="en-US" dirty="0"/>
              <a:t>Basic Syntax</a:t>
            </a:r>
          </a:p>
        </p:txBody>
      </p:sp>
      <p:sp>
        <p:nvSpPr>
          <p:cNvPr id="3" name="Content Placeholder 2">
            <a:extLst>
              <a:ext uri="{FF2B5EF4-FFF2-40B4-BE49-F238E27FC236}">
                <a16:creationId xmlns:a16="http://schemas.microsoft.com/office/drawing/2014/main" id="{C3D8BF65-BB2D-4C26-B8C6-3FBAD6A392D9}"/>
              </a:ext>
            </a:extLst>
          </p:cNvPr>
          <p:cNvSpPr>
            <a:spLocks noGrp="1"/>
          </p:cNvSpPr>
          <p:nvPr>
            <p:ph idx="1"/>
          </p:nvPr>
        </p:nvSpPr>
        <p:spPr/>
        <p:txBody>
          <a:bodyPr/>
          <a:lstStyle/>
          <a:p>
            <a:r>
              <a:rPr lang="en-US" dirty="0"/>
              <a:t>C# is a C based language</a:t>
            </a:r>
          </a:p>
          <a:p>
            <a:r>
              <a:rPr lang="en-US" dirty="0"/>
              <a:t>It is NOT layout sensitive</a:t>
            </a:r>
          </a:p>
          <a:p>
            <a:r>
              <a:rPr lang="en-US" dirty="0"/>
              <a:t>It uses semicolon ; to end statement</a:t>
            </a:r>
          </a:p>
          <a:p>
            <a:r>
              <a:rPr lang="en-US" dirty="0"/>
              <a:t>It uses braces { } to group statements</a:t>
            </a:r>
          </a:p>
        </p:txBody>
      </p:sp>
    </p:spTree>
    <p:extLst>
      <p:ext uri="{BB962C8B-B14F-4D97-AF65-F5344CB8AC3E}">
        <p14:creationId xmlns:p14="http://schemas.microsoft.com/office/powerpoint/2010/main" val="1942115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597FA-445B-4757-8ED7-D45BEB1EA293}"/>
              </a:ext>
            </a:extLst>
          </p:cNvPr>
          <p:cNvSpPr>
            <a:spLocks noGrp="1"/>
          </p:cNvSpPr>
          <p:nvPr>
            <p:ph type="title"/>
          </p:nvPr>
        </p:nvSpPr>
        <p:spPr/>
        <p:txBody>
          <a:bodyPr/>
          <a:lstStyle/>
          <a:p>
            <a:r>
              <a:rPr lang="en-US" dirty="0"/>
              <a:t>Built in Operators</a:t>
            </a:r>
          </a:p>
        </p:txBody>
      </p:sp>
      <p:sp>
        <p:nvSpPr>
          <p:cNvPr id="3" name="Content Placeholder 2">
            <a:extLst>
              <a:ext uri="{FF2B5EF4-FFF2-40B4-BE49-F238E27FC236}">
                <a16:creationId xmlns:a16="http://schemas.microsoft.com/office/drawing/2014/main" id="{C3D8BF65-BB2D-4C26-B8C6-3FBAD6A392D9}"/>
              </a:ext>
            </a:extLst>
          </p:cNvPr>
          <p:cNvSpPr>
            <a:spLocks noGrp="1"/>
          </p:cNvSpPr>
          <p:nvPr>
            <p:ph idx="1"/>
          </p:nvPr>
        </p:nvSpPr>
        <p:spPr/>
        <p:txBody>
          <a:bodyPr/>
          <a:lstStyle/>
          <a:p>
            <a:r>
              <a:rPr lang="en-US" dirty="0"/>
              <a:t>Arithmetic Operators + - / * </a:t>
            </a:r>
          </a:p>
          <a:p>
            <a:r>
              <a:rPr lang="en-US" dirty="0"/>
              <a:t>Braces to group operations:  4 * (1 + 2)</a:t>
            </a:r>
          </a:p>
          <a:p>
            <a:endParaRPr lang="en-US" dirty="0"/>
          </a:p>
        </p:txBody>
      </p:sp>
    </p:spTree>
    <p:extLst>
      <p:ext uri="{BB962C8B-B14F-4D97-AF65-F5344CB8AC3E}">
        <p14:creationId xmlns:p14="http://schemas.microsoft.com/office/powerpoint/2010/main" val="1771611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D6B6D-A1ED-4828-8C06-2510CBC05E1B}"/>
              </a:ext>
            </a:extLst>
          </p:cNvPr>
          <p:cNvSpPr>
            <a:spLocks noGrp="1"/>
          </p:cNvSpPr>
          <p:nvPr>
            <p:ph type="title"/>
          </p:nvPr>
        </p:nvSpPr>
        <p:spPr/>
        <p:txBody>
          <a:bodyPr/>
          <a:lstStyle/>
          <a:p>
            <a:r>
              <a:rPr lang="en-US" dirty="0"/>
              <a:t>Basic types</a:t>
            </a:r>
          </a:p>
        </p:txBody>
      </p:sp>
      <p:graphicFrame>
        <p:nvGraphicFramePr>
          <p:cNvPr id="9" name="Table 9">
            <a:extLst>
              <a:ext uri="{FF2B5EF4-FFF2-40B4-BE49-F238E27FC236}">
                <a16:creationId xmlns:a16="http://schemas.microsoft.com/office/drawing/2014/main" id="{3B35FABC-4993-474A-8F4B-DE8473D34505}"/>
              </a:ext>
            </a:extLst>
          </p:cNvPr>
          <p:cNvGraphicFramePr>
            <a:graphicFrameLocks noGrp="1"/>
          </p:cNvGraphicFramePr>
          <p:nvPr>
            <p:ph idx="1"/>
            <p:extLst>
              <p:ext uri="{D42A27DB-BD31-4B8C-83A1-F6EECF244321}">
                <p14:modId xmlns:p14="http://schemas.microsoft.com/office/powerpoint/2010/main" val="308225741"/>
              </p:ext>
            </p:extLst>
          </p:nvPr>
        </p:nvGraphicFramePr>
        <p:xfrm>
          <a:off x="838200" y="1449906"/>
          <a:ext cx="10515597" cy="3840480"/>
        </p:xfrm>
        <a:graphic>
          <a:graphicData uri="http://schemas.openxmlformats.org/drawingml/2006/table">
            <a:tbl>
              <a:tblPr firstRow="1" bandRow="1">
                <a:tableStyleId>{5C22544A-7EE6-4342-B048-85BDC9FD1C3A}</a:tableStyleId>
              </a:tblPr>
              <a:tblGrid>
                <a:gridCol w="1642299">
                  <a:extLst>
                    <a:ext uri="{9D8B030D-6E8A-4147-A177-3AD203B41FA5}">
                      <a16:colId xmlns:a16="http://schemas.microsoft.com/office/drawing/2014/main" val="1683515739"/>
                    </a:ext>
                  </a:extLst>
                </a:gridCol>
                <a:gridCol w="2162228">
                  <a:extLst>
                    <a:ext uri="{9D8B030D-6E8A-4147-A177-3AD203B41FA5}">
                      <a16:colId xmlns:a16="http://schemas.microsoft.com/office/drawing/2014/main" val="1034159869"/>
                    </a:ext>
                  </a:extLst>
                </a:gridCol>
                <a:gridCol w="6711070">
                  <a:extLst>
                    <a:ext uri="{9D8B030D-6E8A-4147-A177-3AD203B41FA5}">
                      <a16:colId xmlns:a16="http://schemas.microsoft.com/office/drawing/2014/main" val="964155024"/>
                    </a:ext>
                  </a:extLst>
                </a:gridCol>
              </a:tblGrid>
              <a:tr h="301994">
                <a:tc>
                  <a:txBody>
                    <a:bodyPr/>
                    <a:lstStyle/>
                    <a:p>
                      <a:endParaRPr lang="en-US" sz="1800"/>
                    </a:p>
                  </a:txBody>
                  <a:tcPr/>
                </a:tc>
                <a:tc>
                  <a:txBody>
                    <a:bodyPr/>
                    <a:lstStyle/>
                    <a:p>
                      <a:endParaRPr lang="en-US" sz="1800"/>
                    </a:p>
                  </a:txBody>
                  <a:tcPr/>
                </a:tc>
                <a:tc>
                  <a:txBody>
                    <a:bodyPr/>
                    <a:lstStyle/>
                    <a:p>
                      <a:endParaRPr lang="en-US" sz="1800"/>
                    </a:p>
                  </a:txBody>
                  <a:tcPr/>
                </a:tc>
                <a:extLst>
                  <a:ext uri="{0D108BD9-81ED-4DB2-BD59-A6C34878D82A}">
                    <a16:rowId xmlns:a16="http://schemas.microsoft.com/office/drawing/2014/main" val="1639774794"/>
                  </a:ext>
                </a:extLst>
              </a:tr>
              <a:tr h="296455">
                <a:tc>
                  <a:txBody>
                    <a:bodyPr/>
                    <a:lstStyle/>
                    <a:p>
                      <a:r>
                        <a:rPr lang="en-US" sz="1800" dirty="0"/>
                        <a:t>object</a:t>
                      </a:r>
                    </a:p>
                  </a:txBody>
                  <a:tcPr/>
                </a:tc>
                <a:tc>
                  <a:txBody>
                    <a:bodyPr/>
                    <a:lstStyle/>
                    <a:p>
                      <a:r>
                        <a:rPr lang="en-US" sz="1800" dirty="0" err="1"/>
                        <a:t>System.Object</a:t>
                      </a:r>
                      <a:endParaRPr lang="en-US" sz="1800" dirty="0"/>
                    </a:p>
                  </a:txBody>
                  <a:tcPr/>
                </a:tc>
                <a:tc>
                  <a:txBody>
                    <a:bodyPr/>
                    <a:lstStyle/>
                    <a:p>
                      <a:r>
                        <a:rPr lang="en-US" sz="1800" dirty="0"/>
                        <a:t>This is the base class of all the Classes / Types in .NET. A variable of type object can hold anything</a:t>
                      </a:r>
                    </a:p>
                  </a:txBody>
                  <a:tcPr/>
                </a:tc>
                <a:extLst>
                  <a:ext uri="{0D108BD9-81ED-4DB2-BD59-A6C34878D82A}">
                    <a16:rowId xmlns:a16="http://schemas.microsoft.com/office/drawing/2014/main" val="921275976"/>
                  </a:ext>
                </a:extLst>
              </a:tr>
              <a:tr h="296455">
                <a:tc>
                  <a:txBody>
                    <a:bodyPr/>
                    <a:lstStyle/>
                    <a:p>
                      <a:r>
                        <a:rPr lang="en-US" sz="1800" dirty="0"/>
                        <a:t>string</a:t>
                      </a:r>
                    </a:p>
                  </a:txBody>
                  <a:tcPr/>
                </a:tc>
                <a:tc>
                  <a:txBody>
                    <a:bodyPr/>
                    <a:lstStyle/>
                    <a:p>
                      <a:r>
                        <a:rPr lang="en-US" sz="1800" dirty="0" err="1"/>
                        <a:t>System.String</a:t>
                      </a:r>
                      <a:endParaRPr lang="en-US" sz="1800" dirty="0"/>
                    </a:p>
                  </a:txBody>
                  <a:tcPr/>
                </a:tc>
                <a:tc>
                  <a:txBody>
                    <a:bodyPr/>
                    <a:lstStyle/>
                    <a:p>
                      <a:r>
                        <a:rPr lang="en-US" sz="1800" dirty="0"/>
                        <a:t>This is a string of characters, so basically any text. </a:t>
                      </a:r>
                    </a:p>
                    <a:p>
                      <a:r>
                        <a:rPr lang="en-US" sz="1800" dirty="0"/>
                        <a:t>String hello = “Hello World!”;</a:t>
                      </a:r>
                    </a:p>
                    <a:p>
                      <a:r>
                        <a:rPr lang="en-US" sz="1800" dirty="0"/>
                        <a:t>A string can hold up to 2GB of text </a:t>
                      </a:r>
                    </a:p>
                  </a:txBody>
                  <a:tcPr/>
                </a:tc>
                <a:extLst>
                  <a:ext uri="{0D108BD9-81ED-4DB2-BD59-A6C34878D82A}">
                    <a16:rowId xmlns:a16="http://schemas.microsoft.com/office/drawing/2014/main" val="2101023957"/>
                  </a:ext>
                </a:extLst>
              </a:tr>
              <a:tr h="296455">
                <a:tc>
                  <a:txBody>
                    <a:bodyPr/>
                    <a:lstStyle/>
                    <a:p>
                      <a:r>
                        <a:rPr lang="en-US" sz="1800" dirty="0"/>
                        <a:t>char</a:t>
                      </a:r>
                    </a:p>
                  </a:txBody>
                  <a:tcPr/>
                </a:tc>
                <a:tc>
                  <a:txBody>
                    <a:bodyPr/>
                    <a:lstStyle/>
                    <a:p>
                      <a:r>
                        <a:rPr lang="en-US" sz="1800" dirty="0" err="1"/>
                        <a:t>System.Char</a:t>
                      </a:r>
                      <a:endParaRPr lang="en-US" sz="1800" dirty="0"/>
                    </a:p>
                  </a:txBody>
                  <a:tcPr/>
                </a:tc>
                <a:tc>
                  <a:txBody>
                    <a:bodyPr/>
                    <a:lstStyle/>
                    <a:p>
                      <a:r>
                        <a:rPr lang="en-US" sz="1800" dirty="0"/>
                        <a:t>A single character. Use with the single quote. </a:t>
                      </a:r>
                      <a:r>
                        <a:rPr lang="en-US" sz="1800" dirty="0" err="1"/>
                        <a:t>E.g</a:t>
                      </a:r>
                      <a:r>
                        <a:rPr lang="en-US" sz="1800" dirty="0"/>
                        <a:t> </a:t>
                      </a:r>
                    </a:p>
                    <a:p>
                      <a:r>
                        <a:rPr lang="en-US" sz="1800" dirty="0"/>
                        <a:t>char </a:t>
                      </a:r>
                      <a:r>
                        <a:rPr lang="en-US" sz="1800" dirty="0" err="1"/>
                        <a:t>letterA</a:t>
                      </a:r>
                      <a:r>
                        <a:rPr lang="en-US" sz="1800" dirty="0"/>
                        <a:t> = ‘a’;</a:t>
                      </a:r>
                    </a:p>
                  </a:txBody>
                  <a:tcPr/>
                </a:tc>
                <a:extLst>
                  <a:ext uri="{0D108BD9-81ED-4DB2-BD59-A6C34878D82A}">
                    <a16:rowId xmlns:a16="http://schemas.microsoft.com/office/drawing/2014/main" val="1924527923"/>
                  </a:ext>
                </a:extLst>
              </a:tr>
              <a:tr h="307568">
                <a:tc>
                  <a:txBody>
                    <a:bodyPr/>
                    <a:lstStyle/>
                    <a:p>
                      <a:r>
                        <a:rPr lang="en-US" sz="1800" dirty="0"/>
                        <a:t>bool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System.Boolean</a:t>
                      </a:r>
                      <a:endParaRPr lang="en-US" sz="1800" dirty="0"/>
                    </a:p>
                  </a:txBody>
                  <a:tcPr/>
                </a:tc>
                <a:tc>
                  <a:txBody>
                    <a:bodyPr/>
                    <a:lstStyle/>
                    <a:p>
                      <a:r>
                        <a:rPr lang="en-US" sz="1800" dirty="0"/>
                        <a:t>A true/false variable. It’s the result of most comparison operations and the input to most flow control.</a:t>
                      </a:r>
                    </a:p>
                    <a:p>
                      <a:r>
                        <a:rPr lang="en-US" sz="1800" dirty="0"/>
                        <a:t>bool </a:t>
                      </a:r>
                      <a:r>
                        <a:rPr lang="en-US" sz="1800" dirty="0" err="1"/>
                        <a:t>trueValue</a:t>
                      </a:r>
                      <a:r>
                        <a:rPr lang="en-US" sz="1800" dirty="0"/>
                        <a:t> = true;</a:t>
                      </a:r>
                    </a:p>
                  </a:txBody>
                  <a:tcPr/>
                </a:tc>
                <a:extLst>
                  <a:ext uri="{0D108BD9-81ED-4DB2-BD59-A6C34878D82A}">
                    <a16:rowId xmlns:a16="http://schemas.microsoft.com/office/drawing/2014/main" val="401206854"/>
                  </a:ext>
                </a:extLst>
              </a:tr>
              <a:tr h="296455">
                <a:tc>
                  <a:txBody>
                    <a:bodyPr/>
                    <a:lstStyle/>
                    <a:p>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endParaRPr lang="en-US" sz="1800" dirty="0"/>
                    </a:p>
                  </a:txBody>
                  <a:tcPr/>
                </a:tc>
                <a:extLst>
                  <a:ext uri="{0D108BD9-81ED-4DB2-BD59-A6C34878D82A}">
                    <a16:rowId xmlns:a16="http://schemas.microsoft.com/office/drawing/2014/main" val="3780300534"/>
                  </a:ext>
                </a:extLst>
              </a:tr>
            </a:tbl>
          </a:graphicData>
        </a:graphic>
      </p:graphicFrame>
    </p:spTree>
    <p:extLst>
      <p:ext uri="{BB962C8B-B14F-4D97-AF65-F5344CB8AC3E}">
        <p14:creationId xmlns:p14="http://schemas.microsoft.com/office/powerpoint/2010/main" val="503975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C2E4F-6EF4-425C-8776-F775633AAFA6}"/>
              </a:ext>
            </a:extLst>
          </p:cNvPr>
          <p:cNvSpPr>
            <a:spLocks noGrp="1"/>
          </p:cNvSpPr>
          <p:nvPr>
            <p:ph type="title"/>
          </p:nvPr>
        </p:nvSpPr>
        <p:spPr/>
        <p:txBody>
          <a:bodyPr/>
          <a:lstStyle/>
          <a:p>
            <a:r>
              <a:rPr lang="en-US" dirty="0"/>
              <a:t>Basic Types: Integer types</a:t>
            </a:r>
          </a:p>
        </p:txBody>
      </p:sp>
      <p:sp>
        <p:nvSpPr>
          <p:cNvPr id="3" name="Content Placeholder 2">
            <a:extLst>
              <a:ext uri="{FF2B5EF4-FFF2-40B4-BE49-F238E27FC236}">
                <a16:creationId xmlns:a16="http://schemas.microsoft.com/office/drawing/2014/main" id="{5AE60C0A-DE39-4009-BAC5-DA736A9E0D83}"/>
              </a:ext>
            </a:extLst>
          </p:cNvPr>
          <p:cNvSpPr>
            <a:spLocks noGrp="1"/>
          </p:cNvSpPr>
          <p:nvPr>
            <p:ph idx="1"/>
          </p:nvPr>
        </p:nvSpPr>
        <p:spPr/>
        <p:txBody>
          <a:bodyPr/>
          <a:lstStyle/>
          <a:p>
            <a:endParaRPr lang="en-US"/>
          </a:p>
        </p:txBody>
      </p:sp>
      <p:graphicFrame>
        <p:nvGraphicFramePr>
          <p:cNvPr id="4" name="Table 9">
            <a:extLst>
              <a:ext uri="{FF2B5EF4-FFF2-40B4-BE49-F238E27FC236}">
                <a16:creationId xmlns:a16="http://schemas.microsoft.com/office/drawing/2014/main" id="{9AB43D33-C6E2-4164-810E-BBDD7201D3B9}"/>
              </a:ext>
            </a:extLst>
          </p:cNvPr>
          <p:cNvGraphicFramePr>
            <a:graphicFrameLocks/>
          </p:cNvGraphicFramePr>
          <p:nvPr>
            <p:extLst>
              <p:ext uri="{D42A27DB-BD31-4B8C-83A1-F6EECF244321}">
                <p14:modId xmlns:p14="http://schemas.microsoft.com/office/powerpoint/2010/main" val="1214629182"/>
              </p:ext>
            </p:extLst>
          </p:nvPr>
        </p:nvGraphicFramePr>
        <p:xfrm>
          <a:off x="378896" y="1825625"/>
          <a:ext cx="11508305" cy="2956560"/>
        </p:xfrm>
        <a:graphic>
          <a:graphicData uri="http://schemas.openxmlformats.org/drawingml/2006/table">
            <a:tbl>
              <a:tblPr firstRow="1" bandRow="1">
                <a:tableStyleId>{5C22544A-7EE6-4342-B048-85BDC9FD1C3A}</a:tableStyleId>
              </a:tblPr>
              <a:tblGrid>
                <a:gridCol w="789553">
                  <a:extLst>
                    <a:ext uri="{9D8B030D-6E8A-4147-A177-3AD203B41FA5}">
                      <a16:colId xmlns:a16="http://schemas.microsoft.com/office/drawing/2014/main" val="1683515739"/>
                    </a:ext>
                  </a:extLst>
                </a:gridCol>
                <a:gridCol w="1399331">
                  <a:extLst>
                    <a:ext uri="{9D8B030D-6E8A-4147-A177-3AD203B41FA5}">
                      <a16:colId xmlns:a16="http://schemas.microsoft.com/office/drawing/2014/main" val="1034159869"/>
                    </a:ext>
                  </a:extLst>
                </a:gridCol>
                <a:gridCol w="2691283">
                  <a:extLst>
                    <a:ext uri="{9D8B030D-6E8A-4147-A177-3AD203B41FA5}">
                      <a16:colId xmlns:a16="http://schemas.microsoft.com/office/drawing/2014/main" val="964155024"/>
                    </a:ext>
                  </a:extLst>
                </a:gridCol>
                <a:gridCol w="3415107">
                  <a:extLst>
                    <a:ext uri="{9D8B030D-6E8A-4147-A177-3AD203B41FA5}">
                      <a16:colId xmlns:a16="http://schemas.microsoft.com/office/drawing/2014/main" val="452098154"/>
                    </a:ext>
                  </a:extLst>
                </a:gridCol>
                <a:gridCol w="3213031">
                  <a:extLst>
                    <a:ext uri="{9D8B030D-6E8A-4147-A177-3AD203B41FA5}">
                      <a16:colId xmlns:a16="http://schemas.microsoft.com/office/drawing/2014/main" val="2721362877"/>
                    </a:ext>
                  </a:extLst>
                </a:gridCol>
              </a:tblGrid>
              <a:tr h="281751">
                <a:tc>
                  <a:txBody>
                    <a:bodyPr/>
                    <a:lstStyle/>
                    <a:p>
                      <a:r>
                        <a:rPr lang="en-US" sz="1400" dirty="0"/>
                        <a:t>C# Name</a:t>
                      </a:r>
                    </a:p>
                  </a:txBody>
                  <a:tcPr/>
                </a:tc>
                <a:tc>
                  <a:txBody>
                    <a:bodyPr/>
                    <a:lstStyle/>
                    <a:p>
                      <a:r>
                        <a:rPr lang="en-US" sz="1400" dirty="0"/>
                        <a:t>CLR Type</a:t>
                      </a:r>
                    </a:p>
                  </a:txBody>
                  <a:tcPr/>
                </a:tc>
                <a:tc>
                  <a:txBody>
                    <a:bodyPr/>
                    <a:lstStyle/>
                    <a:p>
                      <a:r>
                        <a:rPr lang="en-US" sz="1400" dirty="0"/>
                        <a:t>What is it.</a:t>
                      </a:r>
                    </a:p>
                  </a:txBody>
                  <a:tcPr/>
                </a:tc>
                <a:tc>
                  <a:txBody>
                    <a:bodyPr/>
                    <a:lstStyle/>
                    <a:p>
                      <a:r>
                        <a:rPr lang="en-US" sz="1400" dirty="0"/>
                        <a:t>Minimum Value</a:t>
                      </a:r>
                    </a:p>
                  </a:txBody>
                  <a:tcPr/>
                </a:tc>
                <a:tc>
                  <a:txBody>
                    <a:bodyPr/>
                    <a:lstStyle/>
                    <a:p>
                      <a:r>
                        <a:rPr lang="en-US" sz="1400" dirty="0"/>
                        <a:t>Maximum Value</a:t>
                      </a:r>
                    </a:p>
                  </a:txBody>
                  <a:tcPr/>
                </a:tc>
                <a:extLst>
                  <a:ext uri="{0D108BD9-81ED-4DB2-BD59-A6C34878D82A}">
                    <a16:rowId xmlns:a16="http://schemas.microsoft.com/office/drawing/2014/main" val="1639774794"/>
                  </a:ext>
                </a:extLst>
              </a:tr>
              <a:tr h="276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byte</a:t>
                      </a:r>
                    </a:p>
                  </a:txBody>
                  <a:tcPr/>
                </a:tc>
                <a:tc>
                  <a:txBody>
                    <a:bodyPr/>
                    <a:lstStyle/>
                    <a:p>
                      <a:r>
                        <a:rPr lang="en-US" sz="1400" dirty="0" err="1"/>
                        <a:t>System.Byte</a:t>
                      </a:r>
                      <a:endParaRPr lang="en-US" sz="1400" dirty="0"/>
                    </a:p>
                  </a:txBody>
                  <a:tcPr/>
                </a:tc>
                <a:tc>
                  <a:txBody>
                    <a:bodyPr/>
                    <a:lstStyle/>
                    <a:p>
                      <a:r>
                        <a:rPr lang="en-US" sz="1400" dirty="0"/>
                        <a:t>A single byte to hold a number. </a:t>
                      </a:r>
                    </a:p>
                  </a:txBody>
                  <a:tcPr/>
                </a:tc>
                <a:tc>
                  <a:txBody>
                    <a:bodyPr/>
                    <a:lstStyle/>
                    <a:p>
                      <a:pPr algn="r"/>
                      <a:r>
                        <a:rPr lang="en-US" sz="1100" dirty="0">
                          <a:latin typeface="Consolas" panose="020B0609020204030204" pitchFamily="49" charset="0"/>
                        </a:rPr>
                        <a:t>0</a:t>
                      </a:r>
                    </a:p>
                  </a:txBody>
                  <a:tcPr/>
                </a:tc>
                <a:tc>
                  <a:txBody>
                    <a:bodyPr/>
                    <a:lstStyle/>
                    <a:p>
                      <a:pPr algn="r"/>
                      <a:r>
                        <a:rPr lang="en-US" sz="1100" dirty="0">
                          <a:latin typeface="Consolas" panose="020B0609020204030204" pitchFamily="49" charset="0"/>
                        </a:rPr>
                        <a:t>255</a:t>
                      </a:r>
                    </a:p>
                  </a:txBody>
                  <a:tcPr/>
                </a:tc>
                <a:extLst>
                  <a:ext uri="{0D108BD9-81ED-4DB2-BD59-A6C34878D82A}">
                    <a16:rowId xmlns:a16="http://schemas.microsoft.com/office/drawing/2014/main" val="2876265109"/>
                  </a:ext>
                </a:extLst>
              </a:tr>
              <a:tr h="276584">
                <a:tc>
                  <a:txBody>
                    <a:bodyPr/>
                    <a:lstStyle/>
                    <a:p>
                      <a:r>
                        <a:rPr lang="en-US" sz="1400" dirty="0" err="1"/>
                        <a:t>sbyte</a:t>
                      </a:r>
                      <a:endParaRPr lang="en-US" sz="1400" dirty="0"/>
                    </a:p>
                  </a:txBody>
                  <a:tcPr/>
                </a:tc>
                <a:tc>
                  <a:txBody>
                    <a:bodyPr/>
                    <a:lstStyle/>
                    <a:p>
                      <a:r>
                        <a:rPr lang="en-US" sz="1400" dirty="0" err="1"/>
                        <a:t>System.SByte</a:t>
                      </a:r>
                      <a:endParaRPr lang="en-US" sz="1400" dirty="0"/>
                    </a:p>
                  </a:txBody>
                  <a:tcPr/>
                </a:tc>
                <a:tc>
                  <a:txBody>
                    <a:bodyPr/>
                    <a:lstStyle/>
                    <a:p>
                      <a:r>
                        <a:rPr lang="en-US" sz="1400" dirty="0"/>
                        <a:t>A signed byte to hold a number. </a:t>
                      </a:r>
                    </a:p>
                  </a:txBody>
                  <a:tcPr/>
                </a:tc>
                <a:tc>
                  <a:txBody>
                    <a:bodyPr/>
                    <a:lstStyle/>
                    <a:p>
                      <a:pPr algn="r"/>
                      <a:r>
                        <a:rPr lang="en-US" sz="1100" dirty="0">
                          <a:latin typeface="Consolas" panose="020B0609020204030204" pitchFamily="49" charset="0"/>
                        </a:rPr>
                        <a:t>-128</a:t>
                      </a:r>
                    </a:p>
                  </a:txBody>
                  <a:tcPr/>
                </a:tc>
                <a:tc>
                  <a:txBody>
                    <a:bodyPr/>
                    <a:lstStyle/>
                    <a:p>
                      <a:pPr algn="r"/>
                      <a:r>
                        <a:rPr lang="en-US" sz="1100" dirty="0">
                          <a:latin typeface="Consolas" panose="020B0609020204030204" pitchFamily="49" charset="0"/>
                        </a:rPr>
                        <a:t>127</a:t>
                      </a:r>
                    </a:p>
                  </a:txBody>
                  <a:tcPr/>
                </a:tc>
                <a:extLst>
                  <a:ext uri="{0D108BD9-81ED-4DB2-BD59-A6C34878D82A}">
                    <a16:rowId xmlns:a16="http://schemas.microsoft.com/office/drawing/2014/main" val="3253971457"/>
                  </a:ext>
                </a:extLst>
              </a:tr>
              <a:tr h="276584">
                <a:tc>
                  <a:txBody>
                    <a:bodyPr/>
                    <a:lstStyle/>
                    <a:p>
                      <a:r>
                        <a:rPr lang="en-US" sz="1400" dirty="0"/>
                        <a:t>short</a:t>
                      </a:r>
                    </a:p>
                  </a:txBody>
                  <a:tcPr/>
                </a:tc>
                <a:tc>
                  <a:txBody>
                    <a:bodyPr/>
                    <a:lstStyle/>
                    <a:p>
                      <a:r>
                        <a:rPr lang="en-US" sz="1400" dirty="0"/>
                        <a:t>System.Int16</a:t>
                      </a:r>
                    </a:p>
                  </a:txBody>
                  <a:tcPr/>
                </a:tc>
                <a:tc>
                  <a:txBody>
                    <a:bodyPr/>
                    <a:lstStyle/>
                    <a:p>
                      <a:r>
                        <a:rPr lang="en-US" sz="1400" dirty="0"/>
                        <a:t>A 16 bit signed integer value</a:t>
                      </a:r>
                    </a:p>
                  </a:txBody>
                  <a:tcPr/>
                </a:tc>
                <a:tc>
                  <a:txBody>
                    <a:bodyPr/>
                    <a:lstStyle/>
                    <a:p>
                      <a:pPr algn="r"/>
                      <a:r>
                        <a:rPr lang="en-US" sz="1100" dirty="0">
                          <a:latin typeface="Consolas" panose="020B0609020204030204" pitchFamily="49" charset="0"/>
                        </a:rPr>
                        <a:t>-32,768</a:t>
                      </a:r>
                    </a:p>
                  </a:txBody>
                  <a:tcPr/>
                </a:tc>
                <a:tc>
                  <a:txBody>
                    <a:bodyPr/>
                    <a:lstStyle/>
                    <a:p>
                      <a:pPr algn="r"/>
                      <a:r>
                        <a:rPr lang="en-US" sz="1100" dirty="0">
                          <a:latin typeface="Consolas" panose="020B0609020204030204" pitchFamily="49" charset="0"/>
                        </a:rPr>
                        <a:t>32,767</a:t>
                      </a:r>
                    </a:p>
                  </a:txBody>
                  <a:tcPr/>
                </a:tc>
                <a:extLst>
                  <a:ext uri="{0D108BD9-81ED-4DB2-BD59-A6C34878D82A}">
                    <a16:rowId xmlns:a16="http://schemas.microsoft.com/office/drawing/2014/main" val="356811351"/>
                  </a:ext>
                </a:extLst>
              </a:tr>
              <a:tr h="276584">
                <a:tc>
                  <a:txBody>
                    <a:bodyPr/>
                    <a:lstStyle/>
                    <a:p>
                      <a:r>
                        <a:rPr lang="en-US" sz="1400" dirty="0" err="1"/>
                        <a:t>ushort</a:t>
                      </a:r>
                      <a:endParaRPr lang="en-US" sz="1400" dirty="0"/>
                    </a:p>
                  </a:txBody>
                  <a:tcPr/>
                </a:tc>
                <a:tc>
                  <a:txBody>
                    <a:bodyPr/>
                    <a:lstStyle/>
                    <a:p>
                      <a:r>
                        <a:rPr lang="en-US" sz="1400" dirty="0"/>
                        <a:t>System.UInt16</a:t>
                      </a:r>
                    </a:p>
                  </a:txBody>
                  <a:tcPr/>
                </a:tc>
                <a:tc>
                  <a:txBody>
                    <a:bodyPr/>
                    <a:lstStyle/>
                    <a:p>
                      <a:r>
                        <a:rPr lang="en-US" sz="1400" dirty="0"/>
                        <a:t>A</a:t>
                      </a:r>
                    </a:p>
                  </a:txBody>
                  <a:tcPr/>
                </a:tc>
                <a:tc>
                  <a:txBody>
                    <a:bodyPr/>
                    <a:lstStyle/>
                    <a:p>
                      <a:pPr algn="r"/>
                      <a:r>
                        <a:rPr lang="en-US" sz="1100" dirty="0">
                          <a:latin typeface="Consolas" panose="020B0609020204030204" pitchFamily="49" charset="0"/>
                        </a:rPr>
                        <a:t>0</a:t>
                      </a:r>
                    </a:p>
                  </a:txBody>
                  <a:tcPr/>
                </a:tc>
                <a:tc>
                  <a:txBody>
                    <a:bodyPr/>
                    <a:lstStyle/>
                    <a:p>
                      <a:pPr algn="r"/>
                      <a:r>
                        <a:rPr lang="en-US" sz="1100" dirty="0">
                          <a:latin typeface="Consolas" panose="020B0609020204030204" pitchFamily="49" charset="0"/>
                        </a:rPr>
                        <a:t>65,535</a:t>
                      </a:r>
                    </a:p>
                  </a:txBody>
                  <a:tcPr/>
                </a:tc>
                <a:extLst>
                  <a:ext uri="{0D108BD9-81ED-4DB2-BD59-A6C34878D82A}">
                    <a16:rowId xmlns:a16="http://schemas.microsoft.com/office/drawing/2014/main" val="888360474"/>
                  </a:ext>
                </a:extLst>
              </a:tr>
              <a:tr h="276584">
                <a:tc>
                  <a:txBody>
                    <a:bodyPr/>
                    <a:lstStyle/>
                    <a:p>
                      <a:r>
                        <a:rPr lang="en-US" sz="1400" dirty="0"/>
                        <a:t>int</a:t>
                      </a:r>
                    </a:p>
                  </a:txBody>
                  <a:tcPr/>
                </a:tc>
                <a:tc>
                  <a:txBody>
                    <a:bodyPr/>
                    <a:lstStyle/>
                    <a:p>
                      <a:r>
                        <a:rPr lang="en-US" sz="1400" dirty="0"/>
                        <a:t>System.Int32</a:t>
                      </a:r>
                    </a:p>
                  </a:txBody>
                  <a:tcPr/>
                </a:tc>
                <a:tc>
                  <a:txBody>
                    <a:bodyPr/>
                    <a:lstStyle/>
                    <a:p>
                      <a:endParaRPr lang="en-US" sz="1400" dirty="0"/>
                    </a:p>
                  </a:txBody>
                  <a:tcPr/>
                </a:tc>
                <a:tc>
                  <a:txBody>
                    <a:bodyPr/>
                    <a:lstStyle/>
                    <a:p>
                      <a:pPr algn="r"/>
                      <a:r>
                        <a:rPr lang="en-US" sz="1100" dirty="0">
                          <a:latin typeface="Consolas" panose="020B0609020204030204" pitchFamily="49" charset="0"/>
                        </a:rPr>
                        <a:t>-2,147,483,648</a:t>
                      </a:r>
                    </a:p>
                  </a:txBody>
                  <a:tcPr/>
                </a:tc>
                <a:tc>
                  <a:txBody>
                    <a:bodyPr/>
                    <a:lstStyle/>
                    <a:p>
                      <a:pPr algn="r"/>
                      <a:r>
                        <a:rPr lang="en-US" sz="1100" dirty="0">
                          <a:latin typeface="Consolas" panose="020B0609020204030204" pitchFamily="49" charset="0"/>
                        </a:rPr>
                        <a:t>2,147,483,647</a:t>
                      </a:r>
                    </a:p>
                  </a:txBody>
                  <a:tcPr/>
                </a:tc>
                <a:extLst>
                  <a:ext uri="{0D108BD9-81ED-4DB2-BD59-A6C34878D82A}">
                    <a16:rowId xmlns:a16="http://schemas.microsoft.com/office/drawing/2014/main" val="748640274"/>
                  </a:ext>
                </a:extLst>
              </a:tr>
              <a:tr h="276584">
                <a:tc>
                  <a:txBody>
                    <a:bodyPr/>
                    <a:lstStyle/>
                    <a:p>
                      <a:r>
                        <a:rPr lang="en-US" sz="1400" dirty="0" err="1"/>
                        <a:t>uint</a:t>
                      </a:r>
                      <a:endParaRPr lang="en-US" sz="1400" dirty="0"/>
                    </a:p>
                  </a:txBody>
                  <a:tcPr/>
                </a:tc>
                <a:tc>
                  <a:txBody>
                    <a:bodyPr/>
                    <a:lstStyle/>
                    <a:p>
                      <a:r>
                        <a:rPr lang="en-US" sz="1400" dirty="0"/>
                        <a:t>System.UInt32</a:t>
                      </a:r>
                    </a:p>
                  </a:txBody>
                  <a:tcPr/>
                </a:tc>
                <a:tc>
                  <a:txBody>
                    <a:bodyPr/>
                    <a:lstStyle/>
                    <a:p>
                      <a:endParaRPr lang="en-US" sz="1400" dirty="0"/>
                    </a:p>
                  </a:txBody>
                  <a:tcPr/>
                </a:tc>
                <a:tc>
                  <a:txBody>
                    <a:bodyPr/>
                    <a:lstStyle/>
                    <a:p>
                      <a:pPr algn="r"/>
                      <a:r>
                        <a:rPr lang="en-US" sz="1100" dirty="0">
                          <a:latin typeface="Consolas" panose="020B0609020204030204" pitchFamily="49" charset="0"/>
                        </a:rPr>
                        <a:t>0</a:t>
                      </a:r>
                    </a:p>
                  </a:txBody>
                  <a:tcPr/>
                </a:tc>
                <a:tc>
                  <a:txBody>
                    <a:bodyPr/>
                    <a:lstStyle/>
                    <a:p>
                      <a:pPr algn="r"/>
                      <a:r>
                        <a:rPr lang="en-US" sz="1100" dirty="0">
                          <a:latin typeface="Consolas" panose="020B0609020204030204" pitchFamily="49" charset="0"/>
                        </a:rPr>
                        <a:t>4,294,967,295</a:t>
                      </a:r>
                    </a:p>
                  </a:txBody>
                  <a:tcPr/>
                </a:tc>
                <a:extLst>
                  <a:ext uri="{0D108BD9-81ED-4DB2-BD59-A6C34878D82A}">
                    <a16:rowId xmlns:a16="http://schemas.microsoft.com/office/drawing/2014/main" val="384955617"/>
                  </a:ext>
                </a:extLst>
              </a:tr>
              <a:tr h="276584">
                <a:tc>
                  <a:txBody>
                    <a:bodyPr/>
                    <a:lstStyle/>
                    <a:p>
                      <a:r>
                        <a:rPr lang="en-US" sz="1400" dirty="0"/>
                        <a:t>long</a:t>
                      </a:r>
                    </a:p>
                  </a:txBody>
                  <a:tcPr/>
                </a:tc>
                <a:tc>
                  <a:txBody>
                    <a:bodyPr/>
                    <a:lstStyle/>
                    <a:p>
                      <a:r>
                        <a:rPr lang="en-US" sz="1400" dirty="0"/>
                        <a:t>System.Int64</a:t>
                      </a:r>
                    </a:p>
                  </a:txBody>
                  <a:tcPr/>
                </a:tc>
                <a:tc>
                  <a:txBody>
                    <a:bodyPr/>
                    <a:lstStyle/>
                    <a:p>
                      <a:endParaRPr lang="en-US" sz="1400" dirty="0"/>
                    </a:p>
                  </a:txBody>
                  <a:tcPr/>
                </a:tc>
                <a:tc>
                  <a:txBody>
                    <a:bodyPr/>
                    <a:lstStyle/>
                    <a:p>
                      <a:pPr algn="r"/>
                      <a:r>
                        <a:rPr lang="en-US" sz="1100" dirty="0">
                          <a:latin typeface="Consolas" panose="020B0609020204030204" pitchFamily="49" charset="0"/>
                        </a:rPr>
                        <a:t>-9,223,372,036,854,775,808</a:t>
                      </a:r>
                    </a:p>
                  </a:txBody>
                  <a:tcPr/>
                </a:tc>
                <a:tc>
                  <a:txBody>
                    <a:bodyPr/>
                    <a:lstStyle/>
                    <a:p>
                      <a:pPr algn="r"/>
                      <a:r>
                        <a:rPr lang="en-US" sz="1100" dirty="0">
                          <a:latin typeface="Consolas" panose="020B0609020204030204" pitchFamily="49" charset="0"/>
                        </a:rPr>
                        <a:t>9,223,372,036,854,775,807</a:t>
                      </a:r>
                    </a:p>
                  </a:txBody>
                  <a:tcPr/>
                </a:tc>
                <a:extLst>
                  <a:ext uri="{0D108BD9-81ED-4DB2-BD59-A6C34878D82A}">
                    <a16:rowId xmlns:a16="http://schemas.microsoft.com/office/drawing/2014/main" val="2406534560"/>
                  </a:ext>
                </a:extLst>
              </a:tr>
              <a:tr h="276584">
                <a:tc>
                  <a:txBody>
                    <a:bodyPr/>
                    <a:lstStyle/>
                    <a:p>
                      <a:r>
                        <a:rPr lang="en-US" sz="1400" dirty="0" err="1"/>
                        <a:t>ulong</a:t>
                      </a:r>
                      <a:endParaRPr lang="en-US" sz="1400" dirty="0"/>
                    </a:p>
                  </a:txBody>
                  <a:tcPr/>
                </a:tc>
                <a:tc>
                  <a:txBody>
                    <a:bodyPr/>
                    <a:lstStyle/>
                    <a:p>
                      <a:r>
                        <a:rPr lang="en-US" sz="1400" dirty="0"/>
                        <a:t>System.UInt64</a:t>
                      </a:r>
                    </a:p>
                  </a:txBody>
                  <a:tcPr/>
                </a:tc>
                <a:tc>
                  <a:txBody>
                    <a:bodyPr/>
                    <a:lstStyle/>
                    <a:p>
                      <a:endParaRPr lang="en-US" sz="1400" dirty="0"/>
                    </a:p>
                  </a:txBody>
                  <a:tcPr/>
                </a:tc>
                <a:tc>
                  <a:txBody>
                    <a:bodyPr/>
                    <a:lstStyle/>
                    <a:p>
                      <a:pPr algn="r"/>
                      <a:r>
                        <a:rPr lang="en-US" sz="1100" dirty="0">
                          <a:latin typeface="Consolas" panose="020B0609020204030204" pitchFamily="49" charset="0"/>
                        </a:rPr>
                        <a:t>0</a:t>
                      </a:r>
                    </a:p>
                  </a:txBody>
                  <a:tcPr/>
                </a:tc>
                <a:tc>
                  <a:txBody>
                    <a:bodyPr/>
                    <a:lstStyle/>
                    <a:p>
                      <a:pPr algn="r"/>
                      <a:r>
                        <a:rPr lang="en-US" sz="1100" dirty="0">
                          <a:latin typeface="Consolas" panose="020B0609020204030204" pitchFamily="49" charset="0"/>
                        </a:rPr>
                        <a:t>18446744073709551615</a:t>
                      </a:r>
                    </a:p>
                  </a:txBody>
                  <a:tcPr/>
                </a:tc>
                <a:extLst>
                  <a:ext uri="{0D108BD9-81ED-4DB2-BD59-A6C34878D82A}">
                    <a16:rowId xmlns:a16="http://schemas.microsoft.com/office/drawing/2014/main" val="1407743976"/>
                  </a:ext>
                </a:extLst>
              </a:tr>
            </a:tbl>
          </a:graphicData>
        </a:graphic>
      </p:graphicFrame>
    </p:spTree>
    <p:extLst>
      <p:ext uri="{BB962C8B-B14F-4D97-AF65-F5344CB8AC3E}">
        <p14:creationId xmlns:p14="http://schemas.microsoft.com/office/powerpoint/2010/main" val="3885750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C2E4F-6EF4-425C-8776-F775633AAFA6}"/>
              </a:ext>
            </a:extLst>
          </p:cNvPr>
          <p:cNvSpPr>
            <a:spLocks noGrp="1"/>
          </p:cNvSpPr>
          <p:nvPr>
            <p:ph type="title"/>
          </p:nvPr>
        </p:nvSpPr>
        <p:spPr/>
        <p:txBody>
          <a:bodyPr/>
          <a:lstStyle/>
          <a:p>
            <a:r>
              <a:rPr lang="en-US" dirty="0"/>
              <a:t>Basic Types: Real numbers</a:t>
            </a:r>
          </a:p>
        </p:txBody>
      </p:sp>
      <p:sp>
        <p:nvSpPr>
          <p:cNvPr id="3" name="Content Placeholder 2">
            <a:extLst>
              <a:ext uri="{FF2B5EF4-FFF2-40B4-BE49-F238E27FC236}">
                <a16:creationId xmlns:a16="http://schemas.microsoft.com/office/drawing/2014/main" id="{5AE60C0A-DE39-4009-BAC5-DA736A9E0D83}"/>
              </a:ext>
            </a:extLst>
          </p:cNvPr>
          <p:cNvSpPr>
            <a:spLocks noGrp="1"/>
          </p:cNvSpPr>
          <p:nvPr>
            <p:ph idx="1"/>
          </p:nvPr>
        </p:nvSpPr>
        <p:spPr>
          <a:xfrm>
            <a:off x="838200" y="3748535"/>
            <a:ext cx="10515600" cy="2428428"/>
          </a:xfrm>
        </p:spPr>
        <p:txBody>
          <a:bodyPr/>
          <a:lstStyle/>
          <a:p>
            <a:pPr marL="0" indent="0">
              <a:buNone/>
            </a:pPr>
            <a:r>
              <a:rPr lang="en-US" dirty="0"/>
              <a:t>Epsilon</a:t>
            </a:r>
          </a:p>
          <a:p>
            <a:r>
              <a:rPr lang="en-US" dirty="0"/>
              <a:t>For Float:   1.401298E-45</a:t>
            </a:r>
          </a:p>
          <a:p>
            <a:r>
              <a:rPr lang="en-US" dirty="0"/>
              <a:t>For Double: 4.94065645841247E-324</a:t>
            </a:r>
          </a:p>
        </p:txBody>
      </p:sp>
      <p:graphicFrame>
        <p:nvGraphicFramePr>
          <p:cNvPr id="4" name="Table 9">
            <a:extLst>
              <a:ext uri="{FF2B5EF4-FFF2-40B4-BE49-F238E27FC236}">
                <a16:creationId xmlns:a16="http://schemas.microsoft.com/office/drawing/2014/main" id="{9AB43D33-C6E2-4164-810E-BBDD7201D3B9}"/>
              </a:ext>
            </a:extLst>
          </p:cNvPr>
          <p:cNvGraphicFramePr>
            <a:graphicFrameLocks/>
          </p:cNvGraphicFramePr>
          <p:nvPr>
            <p:extLst>
              <p:ext uri="{D42A27DB-BD31-4B8C-83A1-F6EECF244321}">
                <p14:modId xmlns:p14="http://schemas.microsoft.com/office/powerpoint/2010/main" val="308962240"/>
              </p:ext>
            </p:extLst>
          </p:nvPr>
        </p:nvGraphicFramePr>
        <p:xfrm>
          <a:off x="378896" y="1825625"/>
          <a:ext cx="11508305" cy="1645920"/>
        </p:xfrm>
        <a:graphic>
          <a:graphicData uri="http://schemas.openxmlformats.org/drawingml/2006/table">
            <a:tbl>
              <a:tblPr firstRow="1" bandRow="1">
                <a:tableStyleId>{5C22544A-7EE6-4342-B048-85BDC9FD1C3A}</a:tableStyleId>
              </a:tblPr>
              <a:tblGrid>
                <a:gridCol w="789553">
                  <a:extLst>
                    <a:ext uri="{9D8B030D-6E8A-4147-A177-3AD203B41FA5}">
                      <a16:colId xmlns:a16="http://schemas.microsoft.com/office/drawing/2014/main" val="1683515739"/>
                    </a:ext>
                  </a:extLst>
                </a:gridCol>
                <a:gridCol w="1399331">
                  <a:extLst>
                    <a:ext uri="{9D8B030D-6E8A-4147-A177-3AD203B41FA5}">
                      <a16:colId xmlns:a16="http://schemas.microsoft.com/office/drawing/2014/main" val="1034159869"/>
                    </a:ext>
                  </a:extLst>
                </a:gridCol>
                <a:gridCol w="2691283">
                  <a:extLst>
                    <a:ext uri="{9D8B030D-6E8A-4147-A177-3AD203B41FA5}">
                      <a16:colId xmlns:a16="http://schemas.microsoft.com/office/drawing/2014/main" val="964155024"/>
                    </a:ext>
                  </a:extLst>
                </a:gridCol>
                <a:gridCol w="3415107">
                  <a:extLst>
                    <a:ext uri="{9D8B030D-6E8A-4147-A177-3AD203B41FA5}">
                      <a16:colId xmlns:a16="http://schemas.microsoft.com/office/drawing/2014/main" val="452098154"/>
                    </a:ext>
                  </a:extLst>
                </a:gridCol>
                <a:gridCol w="3213031">
                  <a:extLst>
                    <a:ext uri="{9D8B030D-6E8A-4147-A177-3AD203B41FA5}">
                      <a16:colId xmlns:a16="http://schemas.microsoft.com/office/drawing/2014/main" val="2721362877"/>
                    </a:ext>
                  </a:extLst>
                </a:gridCol>
              </a:tblGrid>
              <a:tr h="281751">
                <a:tc>
                  <a:txBody>
                    <a:bodyPr/>
                    <a:lstStyle/>
                    <a:p>
                      <a:r>
                        <a:rPr lang="en-US" sz="1400" dirty="0"/>
                        <a:t>C# Name</a:t>
                      </a:r>
                    </a:p>
                  </a:txBody>
                  <a:tcPr/>
                </a:tc>
                <a:tc>
                  <a:txBody>
                    <a:bodyPr/>
                    <a:lstStyle/>
                    <a:p>
                      <a:r>
                        <a:rPr lang="en-US" sz="1400" dirty="0"/>
                        <a:t>CLR Type</a:t>
                      </a:r>
                    </a:p>
                  </a:txBody>
                  <a:tcPr/>
                </a:tc>
                <a:tc>
                  <a:txBody>
                    <a:bodyPr/>
                    <a:lstStyle/>
                    <a:p>
                      <a:r>
                        <a:rPr lang="en-US" sz="1400" dirty="0"/>
                        <a:t>What is it.</a:t>
                      </a:r>
                    </a:p>
                  </a:txBody>
                  <a:tcPr/>
                </a:tc>
                <a:tc>
                  <a:txBody>
                    <a:bodyPr/>
                    <a:lstStyle/>
                    <a:p>
                      <a:r>
                        <a:rPr lang="en-US" sz="1400" dirty="0"/>
                        <a:t>Minimum Value</a:t>
                      </a:r>
                    </a:p>
                  </a:txBody>
                  <a:tcPr/>
                </a:tc>
                <a:tc>
                  <a:txBody>
                    <a:bodyPr/>
                    <a:lstStyle/>
                    <a:p>
                      <a:r>
                        <a:rPr lang="en-US" sz="1400" dirty="0"/>
                        <a:t>Maximum Value</a:t>
                      </a:r>
                    </a:p>
                  </a:txBody>
                  <a:tcPr/>
                </a:tc>
                <a:extLst>
                  <a:ext uri="{0D108BD9-81ED-4DB2-BD59-A6C34878D82A}">
                    <a16:rowId xmlns:a16="http://schemas.microsoft.com/office/drawing/2014/main" val="1639774794"/>
                  </a:ext>
                </a:extLst>
              </a:tr>
              <a:tr h="276584">
                <a:tc>
                  <a:txBody>
                    <a:bodyPr/>
                    <a:lstStyle/>
                    <a:p>
                      <a:r>
                        <a:rPr lang="en-US" sz="1400" dirty="0"/>
                        <a:t>float</a:t>
                      </a:r>
                    </a:p>
                  </a:txBody>
                  <a:tcPr/>
                </a:tc>
                <a:tc>
                  <a:txBody>
                    <a:bodyPr/>
                    <a:lstStyle/>
                    <a:p>
                      <a:r>
                        <a:rPr lang="en-US" sz="1400"/>
                        <a:t>System.Single</a:t>
                      </a:r>
                      <a:endParaRPr lang="en-US" sz="1400" dirty="0"/>
                    </a:p>
                  </a:txBody>
                  <a:tcPr/>
                </a:tc>
                <a:tc>
                  <a:txBody>
                    <a:bodyPr/>
                    <a:lstStyle/>
                    <a:p>
                      <a:r>
                        <a:rPr lang="en-US" sz="1400" dirty="0"/>
                        <a:t>A 32 bit floating point number</a:t>
                      </a:r>
                    </a:p>
                  </a:txBody>
                  <a:tcPr/>
                </a:tc>
                <a:tc>
                  <a:txBody>
                    <a:bodyPr/>
                    <a:lstStyle/>
                    <a:p>
                      <a:pPr algn="r"/>
                      <a:r>
                        <a:rPr lang="it-IT" sz="1100" dirty="0">
                          <a:latin typeface="Consolas" panose="020B0609020204030204" pitchFamily="49" charset="0"/>
                        </a:rPr>
                        <a:t>-3.402823E+38</a:t>
                      </a:r>
                      <a:endParaRPr lang="en-US" sz="1100" dirty="0">
                        <a:latin typeface="Consolas" panose="020B0609020204030204" pitchFamily="49" charset="0"/>
                      </a:endParaRPr>
                    </a:p>
                  </a:txBody>
                  <a:tcPr/>
                </a:tc>
                <a:tc>
                  <a:txBody>
                    <a:bodyPr/>
                    <a:lstStyle/>
                    <a:p>
                      <a:pPr algn="r"/>
                      <a:r>
                        <a:rPr lang="it-IT" sz="1100" dirty="0">
                          <a:latin typeface="Consolas" panose="020B0609020204030204" pitchFamily="49" charset="0"/>
                        </a:rPr>
                        <a:t>3.402823E+38</a:t>
                      </a:r>
                      <a:endParaRPr lang="en-US" sz="1100" dirty="0">
                        <a:latin typeface="Consolas" panose="020B0609020204030204" pitchFamily="49" charset="0"/>
                      </a:endParaRPr>
                    </a:p>
                  </a:txBody>
                  <a:tcPr/>
                </a:tc>
                <a:extLst>
                  <a:ext uri="{0D108BD9-81ED-4DB2-BD59-A6C34878D82A}">
                    <a16:rowId xmlns:a16="http://schemas.microsoft.com/office/drawing/2014/main" val="4005663770"/>
                  </a:ext>
                </a:extLst>
              </a:tr>
              <a:tr h="276584">
                <a:tc>
                  <a:txBody>
                    <a:bodyPr/>
                    <a:lstStyle/>
                    <a:p>
                      <a:r>
                        <a:rPr lang="en-US" sz="1400" dirty="0"/>
                        <a:t>double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System.Double</a:t>
                      </a:r>
                      <a:endParaRPr lang="en-US" sz="1400" dirty="0"/>
                    </a:p>
                  </a:txBody>
                  <a:tcPr/>
                </a:tc>
                <a:tc>
                  <a:txBody>
                    <a:bodyPr/>
                    <a:lstStyle/>
                    <a:p>
                      <a:r>
                        <a:rPr lang="en-US" sz="1400" dirty="0"/>
                        <a:t>A 64 bit floating point number</a:t>
                      </a:r>
                    </a:p>
                  </a:txBody>
                  <a:tcPr/>
                </a:tc>
                <a:tc>
                  <a:txBody>
                    <a:bodyPr/>
                    <a:lstStyle/>
                    <a:p>
                      <a:pPr algn="r"/>
                      <a:r>
                        <a:rPr lang="it-IT" sz="1100" dirty="0">
                          <a:latin typeface="Consolas" panose="020B0609020204030204" pitchFamily="49" charset="0"/>
                        </a:rPr>
                        <a:t>-1.79769313486232E+308</a:t>
                      </a:r>
                      <a:endParaRPr lang="en-US" sz="1100" dirty="0">
                        <a:latin typeface="Consolas" panose="020B0609020204030204" pitchFamily="49" charset="0"/>
                      </a:endParaRPr>
                    </a:p>
                  </a:txBody>
                  <a:tcPr/>
                </a:tc>
                <a:tc>
                  <a:txBody>
                    <a:bodyPr/>
                    <a:lstStyle/>
                    <a:p>
                      <a:pPr algn="r"/>
                      <a:r>
                        <a:rPr lang="it-IT" sz="1100" dirty="0">
                          <a:latin typeface="Consolas" panose="020B0609020204030204" pitchFamily="49" charset="0"/>
                        </a:rPr>
                        <a:t>1.79769313486232E+308</a:t>
                      </a:r>
                      <a:endParaRPr lang="en-US" sz="1100" dirty="0">
                        <a:latin typeface="Consolas" panose="020B0609020204030204" pitchFamily="49" charset="0"/>
                      </a:endParaRPr>
                    </a:p>
                  </a:txBody>
                  <a:tcPr/>
                </a:tc>
                <a:extLst>
                  <a:ext uri="{0D108BD9-81ED-4DB2-BD59-A6C34878D82A}">
                    <a16:rowId xmlns:a16="http://schemas.microsoft.com/office/drawing/2014/main" val="1294223992"/>
                  </a:ext>
                </a:extLst>
              </a:tr>
              <a:tr h="276584">
                <a:tc>
                  <a:txBody>
                    <a:bodyPr/>
                    <a:lstStyle/>
                    <a:p>
                      <a:r>
                        <a:rPr lang="en-US" sz="1400" dirty="0"/>
                        <a:t>decimal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System.Decimal</a:t>
                      </a:r>
                      <a:endParaRPr lang="en-US" sz="1400" dirty="0"/>
                    </a:p>
                  </a:txBody>
                  <a:tcPr/>
                </a:tc>
                <a:tc>
                  <a:txBody>
                    <a:bodyPr/>
                    <a:lstStyle/>
                    <a:p>
                      <a:r>
                        <a:rPr lang="en-US" sz="1400" dirty="0"/>
                        <a:t>A 128 bit floating point number. But works differently to Double</a:t>
                      </a:r>
                    </a:p>
                  </a:txBody>
                  <a:tcPr/>
                </a:tc>
                <a:tc>
                  <a:txBody>
                    <a:bodyPr/>
                    <a:lstStyle/>
                    <a:p>
                      <a:pPr algn="r"/>
                      <a:r>
                        <a:rPr lang="en-US" sz="1100" dirty="0">
                          <a:latin typeface="Consolas" panose="020B0609020204030204" pitchFamily="49" charset="0"/>
                        </a:rPr>
                        <a:t>-79,228,162,514,264,337,593,543,950,335</a:t>
                      </a:r>
                    </a:p>
                  </a:txBody>
                  <a:tcPr/>
                </a:tc>
                <a:tc>
                  <a:txBody>
                    <a:bodyPr/>
                    <a:lstStyle/>
                    <a:p>
                      <a:pPr algn="r"/>
                      <a:r>
                        <a:rPr lang="en-US" sz="1100" dirty="0">
                          <a:latin typeface="Consolas" panose="020B0609020204030204" pitchFamily="49" charset="0"/>
                        </a:rPr>
                        <a:t>79,228,162,514,264,337,593,543,950,335</a:t>
                      </a:r>
                    </a:p>
                  </a:txBody>
                  <a:tcPr/>
                </a:tc>
                <a:extLst>
                  <a:ext uri="{0D108BD9-81ED-4DB2-BD59-A6C34878D82A}">
                    <a16:rowId xmlns:a16="http://schemas.microsoft.com/office/drawing/2014/main" val="718999678"/>
                  </a:ext>
                </a:extLst>
              </a:tr>
            </a:tbl>
          </a:graphicData>
        </a:graphic>
      </p:graphicFrame>
    </p:spTree>
    <p:extLst>
      <p:ext uri="{BB962C8B-B14F-4D97-AF65-F5344CB8AC3E}">
        <p14:creationId xmlns:p14="http://schemas.microsoft.com/office/powerpoint/2010/main" val="670825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C2E4F-6EF4-425C-8776-F775633AAFA6}"/>
              </a:ext>
            </a:extLst>
          </p:cNvPr>
          <p:cNvSpPr>
            <a:spLocks noGrp="1"/>
          </p:cNvSpPr>
          <p:nvPr>
            <p:ph type="title"/>
          </p:nvPr>
        </p:nvSpPr>
        <p:spPr/>
        <p:txBody>
          <a:bodyPr/>
          <a:lstStyle/>
          <a:p>
            <a:r>
              <a:rPr lang="en-US" dirty="0"/>
              <a:t>Other Useful Types</a:t>
            </a:r>
          </a:p>
        </p:txBody>
      </p:sp>
      <p:graphicFrame>
        <p:nvGraphicFramePr>
          <p:cNvPr id="4" name="Table 9">
            <a:extLst>
              <a:ext uri="{FF2B5EF4-FFF2-40B4-BE49-F238E27FC236}">
                <a16:creationId xmlns:a16="http://schemas.microsoft.com/office/drawing/2014/main" id="{9AB43D33-C6E2-4164-810E-BBDD7201D3B9}"/>
              </a:ext>
            </a:extLst>
          </p:cNvPr>
          <p:cNvGraphicFramePr>
            <a:graphicFrameLocks/>
          </p:cNvGraphicFramePr>
          <p:nvPr>
            <p:extLst>
              <p:ext uri="{D42A27DB-BD31-4B8C-83A1-F6EECF244321}">
                <p14:modId xmlns:p14="http://schemas.microsoft.com/office/powerpoint/2010/main" val="222325445"/>
              </p:ext>
            </p:extLst>
          </p:nvPr>
        </p:nvGraphicFramePr>
        <p:xfrm>
          <a:off x="692114" y="1825625"/>
          <a:ext cx="10661685" cy="2133600"/>
        </p:xfrm>
        <a:graphic>
          <a:graphicData uri="http://schemas.openxmlformats.org/drawingml/2006/table">
            <a:tbl>
              <a:tblPr firstRow="1" bandRow="1">
                <a:tableStyleId>{5C22544A-7EE6-4342-B048-85BDC9FD1C3A}</a:tableStyleId>
              </a:tblPr>
              <a:tblGrid>
                <a:gridCol w="2601747">
                  <a:extLst>
                    <a:ext uri="{9D8B030D-6E8A-4147-A177-3AD203B41FA5}">
                      <a16:colId xmlns:a16="http://schemas.microsoft.com/office/drawing/2014/main" val="1034159869"/>
                    </a:ext>
                  </a:extLst>
                </a:gridCol>
                <a:gridCol w="8059938">
                  <a:extLst>
                    <a:ext uri="{9D8B030D-6E8A-4147-A177-3AD203B41FA5}">
                      <a16:colId xmlns:a16="http://schemas.microsoft.com/office/drawing/2014/main" val="964155024"/>
                    </a:ext>
                  </a:extLst>
                </a:gridCol>
              </a:tblGrid>
              <a:tr h="281751">
                <a:tc>
                  <a:txBody>
                    <a:bodyPr/>
                    <a:lstStyle/>
                    <a:p>
                      <a:r>
                        <a:rPr lang="en-US" sz="1400" dirty="0"/>
                        <a:t>CLR Type</a:t>
                      </a:r>
                    </a:p>
                  </a:txBody>
                  <a:tcPr/>
                </a:tc>
                <a:tc>
                  <a:txBody>
                    <a:bodyPr/>
                    <a:lstStyle/>
                    <a:p>
                      <a:r>
                        <a:rPr lang="en-US" sz="1400" dirty="0"/>
                        <a:t>What is it.</a:t>
                      </a:r>
                    </a:p>
                  </a:txBody>
                  <a:tcPr/>
                </a:tc>
                <a:extLst>
                  <a:ext uri="{0D108BD9-81ED-4DB2-BD59-A6C34878D82A}">
                    <a16:rowId xmlns:a16="http://schemas.microsoft.com/office/drawing/2014/main" val="1639774794"/>
                  </a:ext>
                </a:extLst>
              </a:tr>
              <a:tr h="276584">
                <a:tc>
                  <a:txBody>
                    <a:bodyPr/>
                    <a:lstStyle/>
                    <a:p>
                      <a:r>
                        <a:rPr lang="en-US" sz="1400" dirty="0" err="1"/>
                        <a:t>System.DateTime</a:t>
                      </a:r>
                      <a:endParaRPr lang="en-US" sz="1400" dirty="0"/>
                    </a:p>
                  </a:txBody>
                  <a:tcPr/>
                </a:tc>
                <a:tc>
                  <a:txBody>
                    <a:bodyPr/>
                    <a:lstStyle/>
                    <a:p>
                      <a:r>
                        <a:rPr lang="en-US" sz="1400" dirty="0"/>
                        <a:t>Holds dates</a:t>
                      </a:r>
                    </a:p>
                  </a:txBody>
                  <a:tcPr/>
                </a:tc>
                <a:extLst>
                  <a:ext uri="{0D108BD9-81ED-4DB2-BD59-A6C34878D82A}">
                    <a16:rowId xmlns:a16="http://schemas.microsoft.com/office/drawing/2014/main" val="4005663770"/>
                  </a:ext>
                </a:extLst>
              </a:tr>
              <a:tr h="276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System.DateTimeOffset</a:t>
                      </a:r>
                      <a:endParaRPr lang="en-US" sz="1400" dirty="0"/>
                    </a:p>
                  </a:txBody>
                  <a:tcPr/>
                </a:tc>
                <a:tc>
                  <a:txBody>
                    <a:bodyPr/>
                    <a:lstStyle/>
                    <a:p>
                      <a:r>
                        <a:rPr lang="en-US" sz="1400" dirty="0"/>
                        <a:t>Holds dates with a </a:t>
                      </a:r>
                      <a:r>
                        <a:rPr lang="en-US" sz="1400" dirty="0" err="1"/>
                        <a:t>timezone</a:t>
                      </a:r>
                      <a:endParaRPr lang="en-US" sz="1400" dirty="0"/>
                    </a:p>
                  </a:txBody>
                  <a:tcPr/>
                </a:tc>
                <a:extLst>
                  <a:ext uri="{0D108BD9-81ED-4DB2-BD59-A6C34878D82A}">
                    <a16:rowId xmlns:a16="http://schemas.microsoft.com/office/drawing/2014/main" val="1294223992"/>
                  </a:ext>
                </a:extLst>
              </a:tr>
              <a:tr h="276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List&lt;&gt;, Dictionary&lt;,&gt;</a:t>
                      </a:r>
                    </a:p>
                  </a:txBody>
                  <a:tcPr/>
                </a:tc>
                <a:tc>
                  <a:txBody>
                    <a:bodyPr/>
                    <a:lstStyle/>
                    <a:p>
                      <a:r>
                        <a:rPr lang="en-US" sz="1400" dirty="0"/>
                        <a:t>Collections used for holding multiple values</a:t>
                      </a:r>
                    </a:p>
                  </a:txBody>
                  <a:tcPr/>
                </a:tc>
                <a:extLst>
                  <a:ext uri="{0D108BD9-81ED-4DB2-BD59-A6C34878D82A}">
                    <a16:rowId xmlns:a16="http://schemas.microsoft.com/office/drawing/2014/main" val="718999678"/>
                  </a:ext>
                </a:extLst>
              </a:tr>
              <a:tr h="276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Enum</a:t>
                      </a:r>
                      <a:endParaRPr lang="en-US" sz="1400" dirty="0"/>
                    </a:p>
                  </a:txBody>
                  <a:tcPr/>
                </a:tc>
                <a:tc>
                  <a:txBody>
                    <a:bodyPr/>
                    <a:lstStyle/>
                    <a:p>
                      <a:r>
                        <a:rPr lang="en-US" sz="1400" dirty="0" err="1"/>
                        <a:t>Enums</a:t>
                      </a:r>
                      <a:r>
                        <a:rPr lang="en-US" sz="1400" dirty="0"/>
                        <a:t> are for hold a list of possible values</a:t>
                      </a:r>
                    </a:p>
                  </a:txBody>
                  <a:tcPr/>
                </a:tc>
                <a:extLst>
                  <a:ext uri="{0D108BD9-81ED-4DB2-BD59-A6C34878D82A}">
                    <a16:rowId xmlns:a16="http://schemas.microsoft.com/office/drawing/2014/main" val="2748131292"/>
                  </a:ext>
                </a:extLst>
              </a:tr>
              <a:tr h="276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Type</a:t>
                      </a:r>
                    </a:p>
                  </a:txBody>
                  <a:tcPr/>
                </a:tc>
                <a:tc>
                  <a:txBody>
                    <a:bodyPr/>
                    <a:lstStyle/>
                    <a:p>
                      <a:r>
                        <a:rPr lang="en-US" sz="1400" dirty="0"/>
                        <a:t>Holds the information about classes and types </a:t>
                      </a:r>
                    </a:p>
                  </a:txBody>
                  <a:tcPr/>
                </a:tc>
                <a:extLst>
                  <a:ext uri="{0D108BD9-81ED-4DB2-BD59-A6C34878D82A}">
                    <a16:rowId xmlns:a16="http://schemas.microsoft.com/office/drawing/2014/main" val="1006760146"/>
                  </a:ext>
                </a:extLst>
              </a:tr>
              <a:tr h="276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Delegate, Action, </a:t>
                      </a:r>
                      <a:r>
                        <a:rPr lang="en-US" sz="1400" dirty="0" err="1"/>
                        <a:t>Func</a:t>
                      </a:r>
                      <a:endParaRPr lang="en-US" sz="1400" dirty="0"/>
                    </a:p>
                  </a:txBody>
                  <a:tcPr/>
                </a:tc>
                <a:tc>
                  <a:txBody>
                    <a:bodyPr/>
                    <a:lstStyle/>
                    <a:p>
                      <a:r>
                        <a:rPr lang="en-US" sz="1400" dirty="0"/>
                        <a:t>It’s a variable that can hold a Function</a:t>
                      </a:r>
                    </a:p>
                  </a:txBody>
                  <a:tcPr/>
                </a:tc>
                <a:extLst>
                  <a:ext uri="{0D108BD9-81ED-4DB2-BD59-A6C34878D82A}">
                    <a16:rowId xmlns:a16="http://schemas.microsoft.com/office/drawing/2014/main" val="1236867179"/>
                  </a:ext>
                </a:extLst>
              </a:tr>
            </a:tbl>
          </a:graphicData>
        </a:graphic>
      </p:graphicFrame>
    </p:spTree>
    <p:extLst>
      <p:ext uri="{BB962C8B-B14F-4D97-AF65-F5344CB8AC3E}">
        <p14:creationId xmlns:p14="http://schemas.microsoft.com/office/powerpoint/2010/main" val="2417110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F12F-6EDD-46E8-8840-13731FA5D8C8}"/>
              </a:ext>
            </a:extLst>
          </p:cNvPr>
          <p:cNvSpPr>
            <a:spLocks noGrp="1"/>
          </p:cNvSpPr>
          <p:nvPr>
            <p:ph type="title"/>
          </p:nvPr>
        </p:nvSpPr>
        <p:spPr/>
        <p:txBody>
          <a:bodyPr/>
          <a:lstStyle/>
          <a:p>
            <a:r>
              <a:rPr lang="en-US" dirty="0"/>
              <a:t>Calling Functions </a:t>
            </a:r>
          </a:p>
        </p:txBody>
      </p:sp>
      <p:sp>
        <p:nvSpPr>
          <p:cNvPr id="3" name="Content Placeholder 2">
            <a:extLst>
              <a:ext uri="{FF2B5EF4-FFF2-40B4-BE49-F238E27FC236}">
                <a16:creationId xmlns:a16="http://schemas.microsoft.com/office/drawing/2014/main" id="{18707C94-3E4A-4039-9033-8A7355AA9C0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73975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2821</TotalTime>
  <Words>802</Words>
  <Application>Microsoft Office PowerPoint</Application>
  <PresentationFormat>Widescreen</PresentationFormat>
  <Paragraphs>177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Consolas</vt:lpstr>
      <vt:lpstr>Office Theme</vt:lpstr>
      <vt:lpstr>Learning Basic C#</vt:lpstr>
      <vt:lpstr>PowerPoint Presentation</vt:lpstr>
      <vt:lpstr>Basic Syntax</vt:lpstr>
      <vt:lpstr>Built in Operators</vt:lpstr>
      <vt:lpstr>Basic types</vt:lpstr>
      <vt:lpstr>Basic Types: Integer types</vt:lpstr>
      <vt:lpstr>Basic Types: Real numbers</vt:lpstr>
      <vt:lpstr>Other Useful Types</vt:lpstr>
      <vt:lpstr>Calling Functions </vt:lpstr>
      <vt:lpstr>What is .NET?</vt:lpstr>
      <vt:lpstr>Common Language Runtime</vt:lpstr>
      <vt:lpstr>Base Class Library</vt:lpstr>
      <vt:lpstr>JIT Compiler</vt:lpstr>
      <vt:lpstr>Garbage Collector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Basic C#</dc:title>
  <dc:creator>Ciaran O'Donnell</dc:creator>
  <cp:lastModifiedBy>Ciaran O'Donnell</cp:lastModifiedBy>
  <cp:revision>19</cp:revision>
  <dcterms:created xsi:type="dcterms:W3CDTF">2019-09-12T01:54:04Z</dcterms:created>
  <dcterms:modified xsi:type="dcterms:W3CDTF">2019-09-17T01:57:47Z</dcterms:modified>
</cp:coreProperties>
</file>