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8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4C8E1-47DA-42E9-B2E2-738995D80566}" type="datetimeFigureOut">
              <a:rPr lang="en-IE" smtClean="0"/>
              <a:t>21/04/2017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5176-AEAC-4499-80A2-AC6569D7F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860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55176-AEAC-4499-80A2-AC6569D7F4A2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935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3ECD5B-A964-4B33-88B5-7523DC0C5274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D709-A086-4C8E-B56F-B206C491FCCA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5CE-9B55-47E7-BF93-2BE54F333BC0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ECA8-7F6C-402E-8A74-6B7F5657B7EF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3401-E5F0-4BB6-B6CA-08055A838309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E59F-A64F-471A-AEB1-9A380E32EE22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2968-68B0-4A70-BFDC-83726476E55E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58E1-EF29-4120-A8E9-6EC44D8FA342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4C47-E4FD-4E38-9A11-9C5A214718BF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021-F6DC-4480-9199-C26C67E8B6E4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2449-B8C4-4DA0-8A6A-618DF58D1453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788-F3D2-4A03-9107-491CF0170BB9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91E4-4FDC-45D0-BD09-8D2A62D2A3E3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C06-8DC9-4DB9-876B-F3C4A07484F2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9C7-2A03-48FD-8263-5AE4A25FCA00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FD03-B19E-463F-8D12-D844961AA6E9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2D0A-2B90-451E-AB07-CE6B034FF309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14AE-68CA-41EF-AF81-B9D71A52C5CE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Event Request Unit (ERU)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Embedded systems assignment 2 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Ciara Power : 20072488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51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to embedded systems</a:t>
            </a:r>
            <a:endParaRPr lang="en-I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962526"/>
            <a:ext cx="9905999" cy="548640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This unit reduces software usage for interactions between certain inputs (e.g. Analog and Digital inputs) and the corresponding triggered </a:t>
            </a:r>
            <a:r>
              <a:rPr lang="en-IE" dirty="0" smtClean="0"/>
              <a:t>output event.</a:t>
            </a:r>
          </a:p>
          <a:p>
            <a:r>
              <a:rPr lang="en-IE" dirty="0" smtClean="0"/>
              <a:t>Real Time Systems as triggers/events are hardware handled, software usage increases time delays.</a:t>
            </a:r>
          </a:p>
          <a:p>
            <a:r>
              <a:rPr lang="en-IE" dirty="0" smtClean="0"/>
              <a:t>Reduction in software handlers as interrupt controllers are not needed. For hardware actions/events.</a:t>
            </a:r>
            <a:endParaRPr lang="en-IE" dirty="0"/>
          </a:p>
          <a:p>
            <a:r>
              <a:rPr lang="en-IE" dirty="0" smtClean="0"/>
              <a:t>Allows for a combination of inputs to be used easily for triggering output signals.</a:t>
            </a:r>
          </a:p>
          <a:p>
            <a:r>
              <a:rPr lang="en-IE" dirty="0" smtClean="0"/>
              <a:t>ERU usage expands the P-to-P connections of the device : </a:t>
            </a:r>
          </a:p>
          <a:p>
            <a:pPr marL="457200" lvl="1" indent="0">
              <a:buNone/>
            </a:pPr>
            <a:r>
              <a:rPr lang="en-IE" dirty="0" smtClean="0"/>
              <a:t>		- ports-to-peripherals</a:t>
            </a:r>
          </a:p>
          <a:p>
            <a:pPr marL="457200" lvl="1" indent="0">
              <a:buNone/>
            </a:pPr>
            <a:r>
              <a:rPr lang="en-IE" dirty="0" smtClean="0"/>
              <a:t>	</a:t>
            </a:r>
            <a:r>
              <a:rPr lang="en-IE" dirty="0"/>
              <a:t>	</a:t>
            </a:r>
            <a:r>
              <a:rPr lang="en-IE" dirty="0" smtClean="0"/>
              <a:t>- peripherals-to-peripherals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 smtClean="0"/>
              <a:t>	- ports-to-ports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0" y="6266363"/>
            <a:ext cx="6239309" cy="365125"/>
          </a:xfrm>
        </p:spPr>
        <p:txBody>
          <a:bodyPr/>
          <a:lstStyle/>
          <a:p>
            <a:r>
              <a:rPr lang="en-US" dirty="0" smtClean="0"/>
              <a:t>Ciara Power : 20072488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83238"/>
            <a:ext cx="9905998" cy="1478570"/>
          </a:xfrm>
        </p:spPr>
        <p:txBody>
          <a:bodyPr/>
          <a:lstStyle/>
          <a:p>
            <a:pPr algn="ctr"/>
            <a:r>
              <a:rPr lang="en-I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eru?</a:t>
            </a:r>
            <a:endParaRPr lang="en-I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95664"/>
            <a:ext cx="9905999" cy="4487612"/>
          </a:xfrm>
        </p:spPr>
        <p:txBody>
          <a:bodyPr>
            <a:noAutofit/>
          </a:bodyPr>
          <a:lstStyle/>
          <a:p>
            <a:r>
              <a:rPr lang="en-IE" sz="2600" dirty="0" smtClean="0"/>
              <a:t>An ERU is an Event Request Unit is found in XMC1100 microcontrollers produced by Infineon.</a:t>
            </a:r>
          </a:p>
          <a:p>
            <a:r>
              <a:rPr lang="en-IE" sz="2600" dirty="0" smtClean="0"/>
              <a:t>An ERU can select, combine, detect and memorize peripheral events, and then trigger a pulse that the system will accept as a request for hardware actions.</a:t>
            </a:r>
          </a:p>
          <a:p>
            <a:r>
              <a:rPr lang="en-IE" sz="2600" dirty="0"/>
              <a:t>An event occurring on the dedicated input(s), having undertook any specified operations, will trigger the relevant output in real-time, which is suitable for the time-critical systems common for all Embedded Systems. </a:t>
            </a:r>
            <a:endParaRPr lang="en-IE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091823"/>
            <a:ext cx="6239309" cy="365125"/>
          </a:xfrm>
        </p:spPr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0404"/>
            <a:ext cx="9905998" cy="1478570"/>
          </a:xfrm>
        </p:spPr>
        <p:txBody>
          <a:bodyPr/>
          <a:lstStyle/>
          <a:p>
            <a:pPr algn="ctr"/>
            <a:r>
              <a:rPr lang="en-I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function visual overview</a:t>
            </a:r>
            <a:endParaRPr lang="en-I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970" y="1456469"/>
            <a:ext cx="8412881" cy="42343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3381398" y="1110750"/>
            <a:ext cx="2195391" cy="2248209"/>
          </a:xfrm>
          <a:custGeom>
            <a:avLst/>
            <a:gdLst>
              <a:gd name="connsiteX0" fmla="*/ 0 w 1730425"/>
              <a:gd name="connsiteY0" fmla="*/ 885643 h 1771286"/>
              <a:gd name="connsiteX1" fmla="*/ 432606 w 1730425"/>
              <a:gd name="connsiteY1" fmla="*/ 0 h 1771286"/>
              <a:gd name="connsiteX2" fmla="*/ 1297819 w 1730425"/>
              <a:gd name="connsiteY2" fmla="*/ 0 h 1771286"/>
              <a:gd name="connsiteX3" fmla="*/ 1730425 w 1730425"/>
              <a:gd name="connsiteY3" fmla="*/ 885643 h 1771286"/>
              <a:gd name="connsiteX4" fmla="*/ 1297819 w 1730425"/>
              <a:gd name="connsiteY4" fmla="*/ 1771286 h 1771286"/>
              <a:gd name="connsiteX5" fmla="*/ 432606 w 1730425"/>
              <a:gd name="connsiteY5" fmla="*/ 1771286 h 1771286"/>
              <a:gd name="connsiteX6" fmla="*/ 0 w 1730425"/>
              <a:gd name="connsiteY6" fmla="*/ 885643 h 177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425" h="1771286">
                <a:moveTo>
                  <a:pt x="865213" y="1"/>
                </a:moveTo>
                <a:lnTo>
                  <a:pt x="1730425" y="442821"/>
                </a:lnTo>
                <a:lnTo>
                  <a:pt x="1730425" y="1328465"/>
                </a:lnTo>
                <a:lnTo>
                  <a:pt x="865213" y="1771285"/>
                </a:lnTo>
                <a:lnTo>
                  <a:pt x="0" y="1328465"/>
                </a:lnTo>
                <a:lnTo>
                  <a:pt x="0" y="442822"/>
                </a:lnTo>
                <a:lnTo>
                  <a:pt x="865213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glow rad="1092200">
              <a:schemeClr val="accent4">
                <a:satMod val="175000"/>
                <a:alpha val="60000"/>
              </a:schemeClr>
            </a:glow>
            <a:softEdge rad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6655" tIns="379844" rIns="386654" bIns="37984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400" kern="1200" dirty="0" smtClean="0"/>
              <a:t>Flexible processing of service requests </a:t>
            </a:r>
            <a:endParaRPr lang="en-IE" sz="2400" kern="1200" dirty="0"/>
          </a:p>
        </p:txBody>
      </p:sp>
      <p:sp>
        <p:nvSpPr>
          <p:cNvPr id="8" name="Freeform 7"/>
          <p:cNvSpPr/>
          <p:nvPr/>
        </p:nvSpPr>
        <p:spPr>
          <a:xfrm>
            <a:off x="10310374" y="1941279"/>
            <a:ext cx="1029863" cy="429296"/>
          </a:xfrm>
          <a:custGeom>
            <a:avLst/>
            <a:gdLst>
              <a:gd name="connsiteX0" fmla="*/ 0 w 593779"/>
              <a:gd name="connsiteY0" fmla="*/ 0 h 319236"/>
              <a:gd name="connsiteX1" fmla="*/ 593779 w 593779"/>
              <a:gd name="connsiteY1" fmla="*/ 0 h 319236"/>
              <a:gd name="connsiteX2" fmla="*/ 593779 w 593779"/>
              <a:gd name="connsiteY2" fmla="*/ 319236 h 319236"/>
              <a:gd name="connsiteX3" fmla="*/ 0 w 593779"/>
              <a:gd name="connsiteY3" fmla="*/ 319236 h 319236"/>
              <a:gd name="connsiteX4" fmla="*/ 0 w 593779"/>
              <a:gd name="connsiteY4" fmla="*/ 0 h 31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779" h="319236">
                <a:moveTo>
                  <a:pt x="0" y="0"/>
                </a:moveTo>
                <a:lnTo>
                  <a:pt x="593779" y="0"/>
                </a:lnTo>
                <a:lnTo>
                  <a:pt x="593779" y="319236"/>
                </a:lnTo>
                <a:lnTo>
                  <a:pt x="0" y="3192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5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829480" y="3365749"/>
            <a:ext cx="2332507" cy="2384971"/>
          </a:xfrm>
          <a:custGeom>
            <a:avLst/>
            <a:gdLst>
              <a:gd name="connsiteX0" fmla="*/ 0 w 1035586"/>
              <a:gd name="connsiteY0" fmla="*/ 650346 h 1300691"/>
              <a:gd name="connsiteX1" fmla="*/ 258897 w 1035586"/>
              <a:gd name="connsiteY1" fmla="*/ 0 h 1300691"/>
              <a:gd name="connsiteX2" fmla="*/ 776690 w 1035586"/>
              <a:gd name="connsiteY2" fmla="*/ 0 h 1300691"/>
              <a:gd name="connsiteX3" fmla="*/ 1035586 w 1035586"/>
              <a:gd name="connsiteY3" fmla="*/ 650346 h 1300691"/>
              <a:gd name="connsiteX4" fmla="*/ 776690 w 1035586"/>
              <a:gd name="connsiteY4" fmla="*/ 1300691 h 1300691"/>
              <a:gd name="connsiteX5" fmla="*/ 258897 w 1035586"/>
              <a:gd name="connsiteY5" fmla="*/ 1300691 h 1300691"/>
              <a:gd name="connsiteX6" fmla="*/ 0 w 1035586"/>
              <a:gd name="connsiteY6" fmla="*/ 650346 h 13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586" h="1300691">
                <a:moveTo>
                  <a:pt x="517793" y="1"/>
                </a:moveTo>
                <a:lnTo>
                  <a:pt x="1035586" y="325174"/>
                </a:lnTo>
                <a:lnTo>
                  <a:pt x="1035586" y="975519"/>
                </a:lnTo>
                <a:lnTo>
                  <a:pt x="517793" y="1300690"/>
                </a:lnTo>
                <a:lnTo>
                  <a:pt x="0" y="975519"/>
                </a:lnTo>
                <a:lnTo>
                  <a:pt x="0" y="325174"/>
                </a:lnTo>
                <a:lnTo>
                  <a:pt x="517793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glow rad="1092200">
              <a:schemeClr val="accent4">
                <a:satMod val="175000"/>
                <a:alpha val="60000"/>
              </a:schemeClr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363" tIns="241178" rIns="285362" bIns="24117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400" kern="1200" dirty="0" smtClean="0"/>
              <a:t>Can be used for level or edge triggered events</a:t>
            </a:r>
            <a:endParaRPr lang="en-IE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8069340" y="3779586"/>
            <a:ext cx="996642" cy="429296"/>
          </a:xfrm>
          <a:custGeom>
            <a:avLst/>
            <a:gdLst>
              <a:gd name="connsiteX0" fmla="*/ 0 w 574625"/>
              <a:gd name="connsiteY0" fmla="*/ 0 h 319236"/>
              <a:gd name="connsiteX1" fmla="*/ 574625 w 574625"/>
              <a:gd name="connsiteY1" fmla="*/ 0 h 319236"/>
              <a:gd name="connsiteX2" fmla="*/ 574625 w 574625"/>
              <a:gd name="connsiteY2" fmla="*/ 319236 h 319236"/>
              <a:gd name="connsiteX3" fmla="*/ 0 w 574625"/>
              <a:gd name="connsiteY3" fmla="*/ 319236 h 319236"/>
              <a:gd name="connsiteX4" fmla="*/ 0 w 574625"/>
              <a:gd name="connsiteY4" fmla="*/ 0 h 31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625" h="319236">
                <a:moveTo>
                  <a:pt x="0" y="0"/>
                </a:moveTo>
                <a:lnTo>
                  <a:pt x="574625" y="0"/>
                </a:lnTo>
                <a:lnTo>
                  <a:pt x="574625" y="319236"/>
                </a:lnTo>
                <a:lnTo>
                  <a:pt x="0" y="3192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500" kern="1200"/>
          </a:p>
        </p:txBody>
      </p:sp>
      <p:sp>
        <p:nvSpPr>
          <p:cNvPr id="13" name="Freeform 12"/>
          <p:cNvSpPr/>
          <p:nvPr/>
        </p:nvSpPr>
        <p:spPr>
          <a:xfrm>
            <a:off x="6561221" y="1109957"/>
            <a:ext cx="2261089" cy="2305097"/>
          </a:xfrm>
          <a:custGeom>
            <a:avLst/>
            <a:gdLst>
              <a:gd name="connsiteX0" fmla="*/ 0 w 1468034"/>
              <a:gd name="connsiteY0" fmla="*/ 981080 h 1962160"/>
              <a:gd name="connsiteX1" fmla="*/ 367009 w 1468034"/>
              <a:gd name="connsiteY1" fmla="*/ 0 h 1962160"/>
              <a:gd name="connsiteX2" fmla="*/ 1101026 w 1468034"/>
              <a:gd name="connsiteY2" fmla="*/ 0 h 1962160"/>
              <a:gd name="connsiteX3" fmla="*/ 1468034 w 1468034"/>
              <a:gd name="connsiteY3" fmla="*/ 981080 h 1962160"/>
              <a:gd name="connsiteX4" fmla="*/ 1101026 w 1468034"/>
              <a:gd name="connsiteY4" fmla="*/ 1962160 h 1962160"/>
              <a:gd name="connsiteX5" fmla="*/ 367009 w 1468034"/>
              <a:gd name="connsiteY5" fmla="*/ 1962160 h 1962160"/>
              <a:gd name="connsiteX6" fmla="*/ 0 w 1468034"/>
              <a:gd name="connsiteY6" fmla="*/ 981080 h 19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034" h="1962160">
                <a:moveTo>
                  <a:pt x="734017" y="1"/>
                </a:moveTo>
                <a:lnTo>
                  <a:pt x="1468034" y="490541"/>
                </a:lnTo>
                <a:lnTo>
                  <a:pt x="1468034" y="1471620"/>
                </a:lnTo>
                <a:lnTo>
                  <a:pt x="734017" y="1962159"/>
                </a:lnTo>
                <a:lnTo>
                  <a:pt x="0" y="1471620"/>
                </a:lnTo>
                <a:lnTo>
                  <a:pt x="0" y="490541"/>
                </a:lnTo>
                <a:lnTo>
                  <a:pt x="734017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glow rad="1092200">
              <a:schemeClr val="accent4">
                <a:satMod val="175000"/>
                <a:alpha val="60000"/>
              </a:schemeClr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5607" tIns="313252" rIns="395607" bIns="313252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400" kern="1200" dirty="0" smtClean="0"/>
              <a:t>Multiple inputs from per channel </a:t>
            </a:r>
            <a:endParaRPr lang="en-IE" sz="2400" kern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4" y="44651"/>
            <a:ext cx="9905998" cy="1478570"/>
          </a:xfrm>
        </p:spPr>
        <p:txBody>
          <a:bodyPr/>
          <a:lstStyle/>
          <a:p>
            <a:pPr algn="ctr"/>
            <a:r>
              <a:rPr lang="en-I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Features </a:t>
            </a:r>
            <a:endParaRPr lang="en-I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310374" y="5432737"/>
            <a:ext cx="1029863" cy="429296"/>
          </a:xfrm>
          <a:custGeom>
            <a:avLst/>
            <a:gdLst>
              <a:gd name="connsiteX0" fmla="*/ 0 w 593779"/>
              <a:gd name="connsiteY0" fmla="*/ 0 h 319236"/>
              <a:gd name="connsiteX1" fmla="*/ 593779 w 593779"/>
              <a:gd name="connsiteY1" fmla="*/ 0 h 319236"/>
              <a:gd name="connsiteX2" fmla="*/ 593779 w 593779"/>
              <a:gd name="connsiteY2" fmla="*/ 319236 h 319236"/>
              <a:gd name="connsiteX3" fmla="*/ 0 w 593779"/>
              <a:gd name="connsiteY3" fmla="*/ 319236 h 319236"/>
              <a:gd name="connsiteX4" fmla="*/ 0 w 593779"/>
              <a:gd name="connsiteY4" fmla="*/ 0 h 31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779" h="319236">
                <a:moveTo>
                  <a:pt x="0" y="0"/>
                </a:moveTo>
                <a:lnTo>
                  <a:pt x="593779" y="0"/>
                </a:lnTo>
                <a:lnTo>
                  <a:pt x="593779" y="319236"/>
                </a:lnTo>
                <a:lnTo>
                  <a:pt x="0" y="3192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500" kern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Ciara Power : 20072488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893334" y="3367847"/>
            <a:ext cx="2330919" cy="2453682"/>
          </a:xfrm>
          <a:custGeom>
            <a:avLst/>
            <a:gdLst>
              <a:gd name="connsiteX0" fmla="*/ 0 w 1730425"/>
              <a:gd name="connsiteY0" fmla="*/ 885643 h 1771286"/>
              <a:gd name="connsiteX1" fmla="*/ 432606 w 1730425"/>
              <a:gd name="connsiteY1" fmla="*/ 0 h 1771286"/>
              <a:gd name="connsiteX2" fmla="*/ 1297819 w 1730425"/>
              <a:gd name="connsiteY2" fmla="*/ 0 h 1771286"/>
              <a:gd name="connsiteX3" fmla="*/ 1730425 w 1730425"/>
              <a:gd name="connsiteY3" fmla="*/ 885643 h 1771286"/>
              <a:gd name="connsiteX4" fmla="*/ 1297819 w 1730425"/>
              <a:gd name="connsiteY4" fmla="*/ 1771286 h 1771286"/>
              <a:gd name="connsiteX5" fmla="*/ 432606 w 1730425"/>
              <a:gd name="connsiteY5" fmla="*/ 1771286 h 1771286"/>
              <a:gd name="connsiteX6" fmla="*/ 0 w 1730425"/>
              <a:gd name="connsiteY6" fmla="*/ 885643 h 177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425" h="1771286">
                <a:moveTo>
                  <a:pt x="865213" y="1"/>
                </a:moveTo>
                <a:lnTo>
                  <a:pt x="1730425" y="442821"/>
                </a:lnTo>
                <a:lnTo>
                  <a:pt x="1730425" y="1328465"/>
                </a:lnTo>
                <a:lnTo>
                  <a:pt x="865213" y="1771285"/>
                </a:lnTo>
                <a:lnTo>
                  <a:pt x="0" y="1328465"/>
                </a:lnTo>
                <a:lnTo>
                  <a:pt x="0" y="442822"/>
                </a:lnTo>
                <a:lnTo>
                  <a:pt x="865213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glow rad="1092200">
              <a:schemeClr val="accent4">
                <a:satMod val="175000"/>
                <a:alpha val="60000"/>
              </a:schemeClr>
            </a:glow>
            <a:softEdge rad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6655" tIns="379844" rIns="386654" bIns="37984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400" kern="1200" dirty="0" smtClean="0"/>
              <a:t>Input and Output Gating Functionality</a:t>
            </a:r>
            <a:endParaRPr lang="en-IE" sz="24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7742528" y="3415054"/>
            <a:ext cx="2330919" cy="2356670"/>
          </a:xfrm>
          <a:custGeom>
            <a:avLst/>
            <a:gdLst>
              <a:gd name="connsiteX0" fmla="*/ 0 w 1730425"/>
              <a:gd name="connsiteY0" fmla="*/ 885643 h 1771286"/>
              <a:gd name="connsiteX1" fmla="*/ 432606 w 1730425"/>
              <a:gd name="connsiteY1" fmla="*/ 0 h 1771286"/>
              <a:gd name="connsiteX2" fmla="*/ 1297819 w 1730425"/>
              <a:gd name="connsiteY2" fmla="*/ 0 h 1771286"/>
              <a:gd name="connsiteX3" fmla="*/ 1730425 w 1730425"/>
              <a:gd name="connsiteY3" fmla="*/ 885643 h 1771286"/>
              <a:gd name="connsiteX4" fmla="*/ 1297819 w 1730425"/>
              <a:gd name="connsiteY4" fmla="*/ 1771286 h 1771286"/>
              <a:gd name="connsiteX5" fmla="*/ 432606 w 1730425"/>
              <a:gd name="connsiteY5" fmla="*/ 1771286 h 1771286"/>
              <a:gd name="connsiteX6" fmla="*/ 0 w 1730425"/>
              <a:gd name="connsiteY6" fmla="*/ 885643 h 177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425" h="1771286">
                <a:moveTo>
                  <a:pt x="865213" y="1"/>
                </a:moveTo>
                <a:lnTo>
                  <a:pt x="1730425" y="442821"/>
                </a:lnTo>
                <a:lnTo>
                  <a:pt x="1730425" y="1328465"/>
                </a:lnTo>
                <a:lnTo>
                  <a:pt x="865213" y="1771285"/>
                </a:lnTo>
                <a:lnTo>
                  <a:pt x="0" y="1328465"/>
                </a:lnTo>
                <a:lnTo>
                  <a:pt x="0" y="442822"/>
                </a:lnTo>
                <a:lnTo>
                  <a:pt x="865213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glow rad="1092200">
              <a:schemeClr val="accent4">
                <a:satMod val="175000"/>
                <a:alpha val="60000"/>
              </a:schemeClr>
            </a:glow>
            <a:softEdge rad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6655" tIns="379844" rIns="386654" bIns="37984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400" kern="1200" dirty="0" smtClean="0"/>
              <a:t>Triggers combinable from multiple inputs</a:t>
            </a:r>
            <a:endParaRPr lang="en-IE" sz="2400" kern="1200" dirty="0"/>
          </a:p>
        </p:txBody>
      </p:sp>
    </p:spTree>
    <p:extLst>
      <p:ext uri="{BB962C8B-B14F-4D97-AF65-F5344CB8AC3E}">
        <p14:creationId xmlns:p14="http://schemas.microsoft.com/office/powerpoint/2010/main" val="728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1833"/>
            <a:ext cx="9905998" cy="1478570"/>
          </a:xfrm>
        </p:spPr>
        <p:txBody>
          <a:bodyPr/>
          <a:lstStyle/>
          <a:p>
            <a:pPr algn="ctr"/>
            <a:r>
              <a:rPr lang="en-I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ERU Blocks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346465"/>
            <a:ext cx="6239309" cy="365125"/>
          </a:xfrm>
        </p:spPr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781975"/>
            <a:ext cx="2826588" cy="1432175"/>
          </a:xfrm>
          <a:prstGeom prst="cube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IE" sz="2800" dirty="0" smtClean="0"/>
              <a:t>Event Trigger Logic (ETL)</a:t>
            </a:r>
            <a:endParaRPr lang="en-IE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43662" y="1210189"/>
            <a:ext cx="61280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300" dirty="0" smtClean="0"/>
              <a:t>Connected to each input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300" dirty="0" smtClean="0"/>
              <a:t>Allows for the transition to be defined (edge or level triggered, and what consists of a trigger input (High/Low).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300" dirty="0"/>
              <a:t>T</a:t>
            </a:r>
            <a:r>
              <a:rPr lang="en-IE" sz="2300" dirty="0" smtClean="0"/>
              <a:t>he selected signals’ input levels are translated into the corresponding events.</a:t>
            </a:r>
          </a:p>
        </p:txBody>
      </p:sp>
      <p:sp>
        <p:nvSpPr>
          <p:cNvPr id="6" name="Cube 5"/>
          <p:cNvSpPr/>
          <p:nvPr/>
        </p:nvSpPr>
        <p:spPr>
          <a:xfrm>
            <a:off x="7822569" y="4256969"/>
            <a:ext cx="2987009" cy="1445770"/>
          </a:xfrm>
          <a:prstGeom prst="cube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/>
              <a:t>Event Request Select (ERS) Unit</a:t>
            </a:r>
            <a:endParaRPr lang="en-IE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3047" y="3728552"/>
            <a:ext cx="6594657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300" dirty="0"/>
              <a:t>Event Input Selectors inspect two inputs on the microcontroller. They allow the selection of one of these inputs, for which there are 4 possible signals available.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300" dirty="0"/>
              <a:t>The Event Combinations at this stage may perform a logical combination of any two of the configured inputs, to act as a single input for a trigger</a:t>
            </a:r>
            <a:r>
              <a:rPr lang="en-IE" sz="2300" dirty="0" smtClean="0"/>
              <a:t>.</a:t>
            </a:r>
          </a:p>
          <a:p>
            <a:endParaRPr lang="en-IE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3652224"/>
            <a:ext cx="10812379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  <a:prstDash val="lgDashDot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1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29760"/>
            <a:ext cx="9905998" cy="1478570"/>
          </a:xfrm>
        </p:spPr>
        <p:txBody>
          <a:bodyPr/>
          <a:lstStyle/>
          <a:p>
            <a:pPr algn="ctr"/>
            <a:r>
              <a:rPr lang="en-I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ERU Blocks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080895"/>
            <a:ext cx="6239309" cy="365125"/>
          </a:xfrm>
        </p:spPr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3075" y="1808330"/>
            <a:ext cx="2612441" cy="1365541"/>
          </a:xfrm>
          <a:prstGeom prst="cube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E" dirty="0" smtClean="0"/>
              <a:t>Trigger Cross Connect Matrix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4010526" y="1604211"/>
            <a:ext cx="7202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Distributes the events and status flags to the Output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Also receives peripheral trigger signals which can be combined (OR logic) with other trigger signals.</a:t>
            </a:r>
            <a:endParaRPr lang="en-IE" sz="24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123361" y="4120349"/>
            <a:ext cx="3029534" cy="1574598"/>
          </a:xfrm>
          <a:prstGeom prst="cube">
            <a:avLst/>
          </a:prstGeom>
          <a:solidFill>
            <a:srgbClr val="7030A0"/>
          </a:solidFill>
          <a:ln w="15875" cap="flat" cmpd="sng" algn="ctr">
            <a:solidFill>
              <a:schemeClr val="accent4">
                <a:lumMod val="50000"/>
              </a:schemeClr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sz="3200" dirty="0" smtClean="0"/>
              <a:t>Output Gating Unit (OGU)</a:t>
            </a:r>
            <a:endParaRPr lang="en-IE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3652224"/>
            <a:ext cx="10812379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  <a:prstDash val="lgDashDot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7642" y="3849846"/>
            <a:ext cx="65692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300" dirty="0" smtClean="0"/>
              <a:t>Combines trigger events and status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300" dirty="0" smtClean="0"/>
              <a:t>Gates the output depending on a gating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300" dirty="0" smtClean="0"/>
              <a:t>Trigger Combo: trigger event and pattern change event are OR-combined.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300" dirty="0" smtClean="0"/>
              <a:t>Pattern Detection: Pattern match can be detected when enabled status flags set.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9412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-34781"/>
            <a:ext cx="9905998" cy="1478570"/>
          </a:xfrm>
        </p:spPr>
        <p:txBody>
          <a:bodyPr/>
          <a:lstStyle/>
          <a:p>
            <a:pPr algn="ctr"/>
            <a:r>
              <a:rPr lang="en-I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ERU Initialization</a:t>
            </a:r>
            <a:endParaRPr lang="en-I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1090861"/>
            <a:ext cx="9905999" cy="4924927"/>
          </a:xfrm>
        </p:spPr>
        <p:txBody>
          <a:bodyPr>
            <a:noAutofit/>
          </a:bodyPr>
          <a:lstStyle/>
          <a:p>
            <a:r>
              <a:rPr lang="en-IE" sz="2600" dirty="0" smtClean="0"/>
              <a:t>Service Requests must be enabled at source and destination.</a:t>
            </a:r>
          </a:p>
          <a:p>
            <a:r>
              <a:rPr lang="en-IE" sz="2600" dirty="0" smtClean="0"/>
              <a:t>Write to register bit fields to determine functions and initialise ERU.</a:t>
            </a:r>
          </a:p>
          <a:p>
            <a:r>
              <a:rPr lang="en-IE" sz="2600" b="1" dirty="0" smtClean="0"/>
              <a:t>Peripheral Outputs </a:t>
            </a:r>
          </a:p>
          <a:p>
            <a:pPr lvl="1">
              <a:buFontTx/>
              <a:buChar char="-"/>
            </a:pPr>
            <a:r>
              <a:rPr lang="en-IE" sz="2400" dirty="0"/>
              <a:t>M</a:t>
            </a:r>
            <a:r>
              <a:rPr lang="en-IE" sz="2400" dirty="0" smtClean="0"/>
              <a:t>ust be selectively enabled, but the procedure to do so depends on the individual peripheral.</a:t>
            </a:r>
          </a:p>
          <a:p>
            <a:pPr lvl="1">
              <a:buFontTx/>
              <a:buChar char="-"/>
            </a:pPr>
            <a:r>
              <a:rPr lang="en-IE" sz="2400" dirty="0" smtClean="0"/>
              <a:t>The ERU0 can be programmed to process and route the request (Optional)</a:t>
            </a:r>
          </a:p>
          <a:p>
            <a:r>
              <a:rPr lang="en-IE" sz="2600" b="1" dirty="0" smtClean="0"/>
              <a:t>External Requests</a:t>
            </a:r>
          </a:p>
          <a:p>
            <a:pPr lvl="1">
              <a:buFontTx/>
              <a:buChar char="-"/>
            </a:pPr>
            <a:r>
              <a:rPr lang="en-IE" sz="2400" dirty="0" smtClean="0"/>
              <a:t>The selected ports must be programmed for input.</a:t>
            </a:r>
          </a:p>
          <a:p>
            <a:pPr lvl="1">
              <a:buFontTx/>
              <a:buChar char="-"/>
            </a:pPr>
            <a:r>
              <a:rPr lang="en-IE" sz="2400" dirty="0" smtClean="0"/>
              <a:t>ERU0 must be programmed to process and route the external request.</a:t>
            </a:r>
            <a:endParaRPr lang="en-I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58096"/>
            <a:ext cx="9905998" cy="969650"/>
          </a:xfrm>
        </p:spPr>
        <p:txBody>
          <a:bodyPr/>
          <a:lstStyle/>
          <a:p>
            <a:pPr algn="ctr"/>
            <a:r>
              <a:rPr lang="en-I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Structure</a:t>
            </a:r>
            <a:endParaRPr lang="en-I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463675"/>
            <a:ext cx="5756646" cy="4784725"/>
          </a:xfrm>
        </p:spPr>
        <p:txBody>
          <a:bodyPr>
            <a:noAutofit/>
          </a:bodyPr>
          <a:lstStyle/>
          <a:p>
            <a:r>
              <a:rPr lang="en-IE" sz="2600" dirty="0"/>
              <a:t>5</a:t>
            </a:r>
            <a:r>
              <a:rPr lang="en-IE" sz="2600" dirty="0" smtClean="0"/>
              <a:t> x External Input Control Selection Registers </a:t>
            </a:r>
          </a:p>
          <a:p>
            <a:r>
              <a:rPr lang="en-IE" sz="2600" dirty="0" smtClean="0"/>
              <a:t>4 x Output Control Registers</a:t>
            </a:r>
          </a:p>
          <a:p>
            <a:r>
              <a:rPr lang="en-IE" sz="2600" dirty="0" smtClean="0"/>
              <a:t>ERU connectivity with XMC1100 chip </a:t>
            </a:r>
            <a:r>
              <a:rPr lang="en-IE" sz="26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IE" sz="2600" dirty="0" smtClean="0">
                <a:sym typeface="Wingdings" panose="05000000000000000000" pitchFamily="2" charset="2"/>
              </a:rPr>
              <a:t>Certain Input/Outputs for the ERU are programmed onto certain ports of the chip, e.g. </a:t>
            </a:r>
            <a:r>
              <a:rPr lang="en-IE" sz="2600" dirty="0" smtClean="0"/>
              <a:t>ERU0.GOUT2 on P0.2, P2.1</a:t>
            </a:r>
            <a:endParaRPr lang="en-IE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54" y="1263148"/>
            <a:ext cx="5425533" cy="46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5271"/>
          </a:xfrm>
        </p:spPr>
        <p:txBody>
          <a:bodyPr>
            <a:normAutofit/>
          </a:bodyPr>
          <a:lstStyle/>
          <a:p>
            <a:pPr algn="ctr"/>
            <a:r>
              <a:rPr lang="en-I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I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en-I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19200"/>
            <a:ext cx="9905999" cy="4812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accent4">
                    <a:lumMod val="75000"/>
                  </a:schemeClr>
                </a:solidFill>
              </a:rPr>
              <a:t>Description of Example: ERU0 used to trigger an external interrupt request upon detection </a:t>
            </a:r>
            <a:r>
              <a:rPr lang="en-IE" dirty="0" smtClean="0">
                <a:solidFill>
                  <a:schemeClr val="accent4">
                    <a:lumMod val="75000"/>
                  </a:schemeClr>
                </a:solidFill>
              </a:rPr>
              <a:t>of two input signals being logically </a:t>
            </a:r>
            <a:r>
              <a:rPr lang="en-IE" dirty="0" err="1" smtClean="0">
                <a:solidFill>
                  <a:schemeClr val="accent4">
                    <a:lumMod val="75000"/>
                  </a:schemeClr>
                </a:solidFill>
              </a:rPr>
              <a:t>ANDed</a:t>
            </a:r>
            <a:r>
              <a:rPr lang="en-IE" dirty="0" smtClean="0">
                <a:solidFill>
                  <a:schemeClr val="accent4">
                    <a:lumMod val="75000"/>
                  </a:schemeClr>
                </a:solidFill>
              </a:rPr>
              <a:t> together. Both inputs must be high to trigger the event. </a:t>
            </a:r>
          </a:p>
          <a:p>
            <a:r>
              <a:rPr lang="en-IE" dirty="0" smtClean="0"/>
              <a:t>Two Digital inputs must be configured on ERU accepted ports (P2.6, P2.10) and connected to signals A and B on the event detector. ( </a:t>
            </a:r>
            <a:r>
              <a:rPr lang="en-IE" dirty="0" err="1" smtClean="0"/>
              <a:t>eg</a:t>
            </a:r>
            <a:r>
              <a:rPr lang="en-IE" dirty="0" smtClean="0"/>
              <a:t> button inputs)</a:t>
            </a:r>
          </a:p>
          <a:p>
            <a:r>
              <a:rPr lang="en-IE" dirty="0"/>
              <a:t> </a:t>
            </a:r>
            <a:r>
              <a:rPr lang="en-IE" dirty="0" smtClean="0"/>
              <a:t>The trigger out signal must be connected to the trigger in of the event generator.</a:t>
            </a:r>
          </a:p>
          <a:p>
            <a:r>
              <a:rPr lang="en-IE" dirty="0" smtClean="0"/>
              <a:t>The </a:t>
            </a:r>
            <a:r>
              <a:rPr lang="en-IE" dirty="0" err="1" smtClean="0"/>
              <a:t>iout</a:t>
            </a:r>
            <a:r>
              <a:rPr lang="en-IE" dirty="0" smtClean="0"/>
              <a:t> output signal of the event generator must be connected to an interrupt </a:t>
            </a:r>
            <a:r>
              <a:rPr lang="en-IE" dirty="0" err="1" smtClean="0"/>
              <a:t>sr_irq</a:t>
            </a:r>
            <a:r>
              <a:rPr lang="en-IE" dirty="0" smtClean="0"/>
              <a:t>, which will have an IRQ handler method which produces the required output ( flash LED </a:t>
            </a:r>
            <a:r>
              <a:rPr lang="en-IE" dirty="0" err="1" smtClean="0"/>
              <a:t>etc</a:t>
            </a:r>
            <a:r>
              <a:rPr lang="en-IE" dirty="0" smtClean="0"/>
              <a:t>) . 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031831"/>
            <a:ext cx="6239309" cy="365125"/>
          </a:xfrm>
        </p:spPr>
        <p:txBody>
          <a:bodyPr/>
          <a:lstStyle/>
          <a:p>
            <a:r>
              <a:rPr lang="en-US" smtClean="0"/>
              <a:t>Ciara Power : 20072488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236</TotalTime>
  <Words>693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Wingdings</vt:lpstr>
      <vt:lpstr>Circuit</vt:lpstr>
      <vt:lpstr>Event Request Unit (ERU)</vt:lpstr>
      <vt:lpstr>What is an eru?</vt:lpstr>
      <vt:lpstr>Basic function visual overview</vt:lpstr>
      <vt:lpstr>Useful Features </vt:lpstr>
      <vt:lpstr>ERU Blocks</vt:lpstr>
      <vt:lpstr>ERU Blocks</vt:lpstr>
      <vt:lpstr>ERU Initialization</vt:lpstr>
      <vt:lpstr>Physical Structure</vt:lpstr>
      <vt:lpstr>Example configuration</vt:lpstr>
      <vt:lpstr>Benefits to embedded systems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Request Unit (ERU)</dc:title>
  <dc:creator>Ciara Power</dc:creator>
  <cp:lastModifiedBy>Ciara Power</cp:lastModifiedBy>
  <cp:revision>28</cp:revision>
  <dcterms:created xsi:type="dcterms:W3CDTF">2017-03-27T08:43:41Z</dcterms:created>
  <dcterms:modified xsi:type="dcterms:W3CDTF">2017-04-21T14:25:18Z</dcterms:modified>
</cp:coreProperties>
</file>