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57" r:id="rId3"/>
    <p:sldId id="262" r:id="rId4"/>
    <p:sldId id="264" r:id="rId5"/>
    <p:sldId id="265"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2D0E8-7D7A-A148-97F7-C8557D1F53B2}" v="1" dt="2024-05-24T09:28:54.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02"/>
  </p:normalViewPr>
  <p:slideViewPr>
    <p:cSldViewPr snapToGrid="0">
      <p:cViewPr varScale="1">
        <p:scale>
          <a:sx n="118" d="100"/>
          <a:sy n="118" d="100"/>
        </p:scale>
        <p:origin x="20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6628B25-B737-EB41-8D93-AB5DADC10DF6}"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360362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172632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864818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79263A5-7E30-2945-9D2B-DB7CC00F909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9028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4750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6628B25-B737-EB41-8D93-AB5DADC10DF6}" type="datetimeFigureOut">
              <a:rPr lang="en-US" smtClean="0"/>
              <a:t>5/24/24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439050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6628B25-B737-EB41-8D93-AB5DADC10DF6}" type="datetimeFigureOut">
              <a:rPr lang="en-US" smtClean="0"/>
              <a:t>5/24/24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377419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28B25-B737-EB41-8D93-AB5DADC10DF6}"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62740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6628B25-B737-EB41-8D93-AB5DADC10DF6}" type="datetimeFigureOut">
              <a:rPr lang="en-US" smtClean="0"/>
              <a:t>5/24/24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79263A5-7E30-2945-9D2B-DB7CC00F909F}" type="slidenum">
              <a:rPr lang="en-US" smtClean="0"/>
              <a:t>‹#›</a:t>
            </a:fld>
            <a:endParaRPr lang="en-US"/>
          </a:p>
        </p:txBody>
      </p:sp>
    </p:spTree>
    <p:extLst>
      <p:ext uri="{BB962C8B-B14F-4D97-AF65-F5344CB8AC3E}">
        <p14:creationId xmlns:p14="http://schemas.microsoft.com/office/powerpoint/2010/main" val="173962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28B25-B737-EB41-8D93-AB5DADC10DF6}"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77814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628B25-B737-EB41-8D93-AB5DADC10DF6}"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14035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45831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628B25-B737-EB41-8D93-AB5DADC10DF6}" type="datetimeFigureOut">
              <a:rPr lang="en-US" smtClean="0"/>
              <a:t>5/24/24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32820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6628B25-B737-EB41-8D93-AB5DADC10DF6}" type="datetimeFigureOut">
              <a:rPr lang="en-US" smtClean="0"/>
              <a:t>5/24/24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5404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6628B25-B737-EB41-8D93-AB5DADC10DF6}" type="datetimeFigureOut">
              <a:rPr lang="en-US" smtClean="0"/>
              <a:t>5/24/24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218582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290459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28B25-B737-EB41-8D93-AB5DADC10DF6}"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63A5-7E30-2945-9D2B-DB7CC00F909F}" type="slidenum">
              <a:rPr lang="en-US" smtClean="0"/>
              <a:t>‹#›</a:t>
            </a:fld>
            <a:endParaRPr lang="en-US"/>
          </a:p>
        </p:txBody>
      </p:sp>
    </p:spTree>
    <p:extLst>
      <p:ext uri="{BB962C8B-B14F-4D97-AF65-F5344CB8AC3E}">
        <p14:creationId xmlns:p14="http://schemas.microsoft.com/office/powerpoint/2010/main" val="33132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628B25-B737-EB41-8D93-AB5DADC10DF6}" type="datetimeFigureOut">
              <a:rPr lang="en-US" smtClean="0"/>
              <a:t>5/24/24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79263A5-7E30-2945-9D2B-DB7CC00F909F}" type="slidenum">
              <a:rPr lang="en-US" smtClean="0"/>
              <a:t>‹#›</a:t>
            </a:fld>
            <a:endParaRPr lang="en-US"/>
          </a:p>
        </p:txBody>
      </p:sp>
    </p:spTree>
    <p:extLst>
      <p:ext uri="{BB962C8B-B14F-4D97-AF65-F5344CB8AC3E}">
        <p14:creationId xmlns:p14="http://schemas.microsoft.com/office/powerpoint/2010/main" val="302328093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97BA984-0DDF-3AED-DDF7-E1C9A8D247F5}"/>
              </a:ext>
            </a:extLst>
          </p:cNvPr>
          <p:cNvSpPr>
            <a:spLocks noGrp="1"/>
          </p:cNvSpPr>
          <p:nvPr>
            <p:ph type="ctrTitle"/>
          </p:nvPr>
        </p:nvSpPr>
        <p:spPr>
          <a:xfrm>
            <a:off x="680322" y="2063262"/>
            <a:ext cx="3739278" cy="2661138"/>
          </a:xfrm>
        </p:spPr>
        <p:txBody>
          <a:bodyPr anchor="ctr">
            <a:normAutofit/>
          </a:bodyPr>
          <a:lstStyle/>
          <a:p>
            <a:r>
              <a:rPr lang="en-US" dirty="0">
                <a:solidFill>
                  <a:srgbClr val="FFFFFF"/>
                </a:solidFill>
              </a:rPr>
              <a:t>Delay Prediction 2023 Q3</a:t>
            </a:r>
          </a:p>
        </p:txBody>
      </p:sp>
      <p:sp>
        <p:nvSpPr>
          <p:cNvPr id="3" name="Subtitle 2">
            <a:extLst>
              <a:ext uri="{FF2B5EF4-FFF2-40B4-BE49-F238E27FC236}">
                <a16:creationId xmlns:a16="http://schemas.microsoft.com/office/drawing/2014/main" id="{293262FF-FD5D-3F91-01E0-EFC24CD1AE47}"/>
              </a:ext>
            </a:extLst>
          </p:cNvPr>
          <p:cNvSpPr>
            <a:spLocks noGrp="1"/>
          </p:cNvSpPr>
          <p:nvPr>
            <p:ph type="subTitle" idx="1"/>
          </p:nvPr>
        </p:nvSpPr>
        <p:spPr>
          <a:xfrm>
            <a:off x="680323" y="5101298"/>
            <a:ext cx="3739277" cy="1116622"/>
          </a:xfrm>
        </p:spPr>
        <p:txBody>
          <a:bodyPr>
            <a:normAutofit/>
          </a:bodyPr>
          <a:lstStyle/>
          <a:p>
            <a:r>
              <a:rPr lang="en-US" dirty="0">
                <a:solidFill>
                  <a:srgbClr val="FFFFFF"/>
                </a:solidFill>
              </a:rPr>
              <a:t>Distance &amp; Rush Hour – our biggest enemies?</a:t>
            </a:r>
          </a:p>
        </p:txBody>
      </p:sp>
      <p:sp>
        <p:nvSpPr>
          <p:cNvPr id="30" name="Rectangle 29">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giHaul - YouTube">
            <a:extLst>
              <a:ext uri="{FF2B5EF4-FFF2-40B4-BE49-F238E27FC236}">
                <a16:creationId xmlns:a16="http://schemas.microsoft.com/office/drawing/2014/main" id="{7C48CFDB-8364-DD45-7589-39E0B4228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784" y="640079"/>
            <a:ext cx="5388429" cy="538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640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47BB-1B75-40B0-EC8A-4D3EE4BD0607}"/>
              </a:ext>
            </a:extLst>
          </p:cNvPr>
          <p:cNvSpPr>
            <a:spLocks noGrp="1"/>
          </p:cNvSpPr>
          <p:nvPr>
            <p:ph type="title"/>
          </p:nvPr>
        </p:nvSpPr>
        <p:spPr/>
        <p:txBody>
          <a:bodyPr/>
          <a:lstStyle/>
          <a:p>
            <a:r>
              <a:rPr lang="en-US" dirty="0"/>
              <a:t>Shipper Notification Proposal</a:t>
            </a:r>
          </a:p>
        </p:txBody>
      </p:sp>
      <p:sp>
        <p:nvSpPr>
          <p:cNvPr id="3" name="Content Placeholder 2">
            <a:extLst>
              <a:ext uri="{FF2B5EF4-FFF2-40B4-BE49-F238E27FC236}">
                <a16:creationId xmlns:a16="http://schemas.microsoft.com/office/drawing/2014/main" id="{6C6134E9-D055-B4A9-9592-CE42B42F422E}"/>
              </a:ext>
            </a:extLst>
          </p:cNvPr>
          <p:cNvSpPr>
            <a:spLocks noGrp="1"/>
          </p:cNvSpPr>
          <p:nvPr>
            <p:ph idx="1"/>
          </p:nvPr>
        </p:nvSpPr>
        <p:spPr>
          <a:xfrm>
            <a:off x="680321" y="2336872"/>
            <a:ext cx="9613861" cy="4368727"/>
          </a:xfrm>
        </p:spPr>
        <p:txBody>
          <a:bodyPr>
            <a:normAutofit/>
          </a:bodyPr>
          <a:lstStyle/>
          <a:p>
            <a:r>
              <a:rPr lang="en-US" dirty="0"/>
              <a:t>In Q3 of 2023, 62.64% of deliveries were on time. </a:t>
            </a:r>
          </a:p>
          <a:p>
            <a:r>
              <a:rPr lang="en-US" dirty="0"/>
              <a:t>Over 1/3</a:t>
            </a:r>
            <a:r>
              <a:rPr lang="en-US" baseline="30000" dirty="0"/>
              <a:t>rd</a:t>
            </a:r>
            <a:r>
              <a:rPr lang="en-US" dirty="0"/>
              <a:t> were late. Shippers need to be notified when a delay will occur.</a:t>
            </a:r>
          </a:p>
          <a:p>
            <a:r>
              <a:rPr lang="en-US" dirty="0"/>
              <a:t>We propose to automatically notify Shippers of a delayed delivery when a collection is detected as late.</a:t>
            </a:r>
          </a:p>
          <a:p>
            <a:pPr lvl="1"/>
            <a:r>
              <a:rPr lang="en-US" dirty="0"/>
              <a:t>On time collections resulting in late deliveries: 25%</a:t>
            </a:r>
          </a:p>
          <a:p>
            <a:pPr lvl="1"/>
            <a:r>
              <a:rPr lang="en-US" dirty="0"/>
              <a:t>Late collections resulting in late deliveries: 57%</a:t>
            </a:r>
          </a:p>
          <a:p>
            <a:r>
              <a:rPr lang="en-US" dirty="0"/>
              <a:t>Deliveries are twice as likely to be delayed when the collection is late.</a:t>
            </a:r>
          </a:p>
        </p:txBody>
      </p:sp>
    </p:spTree>
    <p:extLst>
      <p:ext uri="{BB962C8B-B14F-4D97-AF65-F5344CB8AC3E}">
        <p14:creationId xmlns:p14="http://schemas.microsoft.com/office/powerpoint/2010/main" val="288007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E394-FF9C-6FD8-C282-9DCEC35A1F6F}"/>
              </a:ext>
            </a:extLst>
          </p:cNvPr>
          <p:cNvSpPr>
            <a:spLocks noGrp="1"/>
          </p:cNvSpPr>
          <p:nvPr>
            <p:ph type="title"/>
          </p:nvPr>
        </p:nvSpPr>
        <p:spPr/>
        <p:txBody>
          <a:bodyPr/>
          <a:lstStyle/>
          <a:p>
            <a:r>
              <a:rPr lang="en-US" dirty="0"/>
              <a:t>Recommendations 1:</a:t>
            </a:r>
          </a:p>
        </p:txBody>
      </p:sp>
      <p:sp>
        <p:nvSpPr>
          <p:cNvPr id="3" name="Content Placeholder 2">
            <a:extLst>
              <a:ext uri="{FF2B5EF4-FFF2-40B4-BE49-F238E27FC236}">
                <a16:creationId xmlns:a16="http://schemas.microsoft.com/office/drawing/2014/main" id="{40C0FBF1-5B12-9B18-D256-E27C1A2AB7C0}"/>
              </a:ext>
            </a:extLst>
          </p:cNvPr>
          <p:cNvSpPr>
            <a:spLocks noGrp="1"/>
          </p:cNvSpPr>
          <p:nvPr>
            <p:ph idx="1"/>
          </p:nvPr>
        </p:nvSpPr>
        <p:spPr>
          <a:xfrm>
            <a:off x="680321" y="2336872"/>
            <a:ext cx="9613861" cy="4129241"/>
          </a:xfrm>
        </p:spPr>
        <p:txBody>
          <a:bodyPr>
            <a:normAutofit fontScale="92500" lnSpcReduction="10000"/>
          </a:bodyPr>
          <a:lstStyle/>
          <a:p>
            <a:r>
              <a:rPr lang="en-GB" b="1" dirty="0"/>
              <a:t>Improve Communication with Shippers:</a:t>
            </a:r>
            <a:r>
              <a:rPr lang="en-GB" dirty="0"/>
              <a:t> </a:t>
            </a:r>
          </a:p>
          <a:p>
            <a:pPr lvl="1"/>
            <a:r>
              <a:rPr lang="en-GB" b="1" dirty="0"/>
              <a:t>Automatic Delay Notifications:</a:t>
            </a:r>
            <a:r>
              <a:rPr lang="en-GB" dirty="0"/>
              <a:t> Implement the proposed system to automatically notify shippers of potential delays when a collection is late. This will improve transparency and customer satisfaction.</a:t>
            </a:r>
          </a:p>
          <a:p>
            <a:r>
              <a:rPr lang="en-GB" b="1" dirty="0"/>
              <a:t>Focus on Early Collections and Deliveries:</a:t>
            </a:r>
            <a:endParaRPr lang="en-GB" dirty="0"/>
          </a:p>
          <a:p>
            <a:pPr lvl="1"/>
            <a:r>
              <a:rPr lang="en-GB" b="1" dirty="0"/>
              <a:t>Schedule Adjustments: </a:t>
            </a:r>
            <a:r>
              <a:rPr lang="en-GB" dirty="0"/>
              <a:t>Prioritize early morning collections (before 8 am) and later evening deliveries (after 5 pm) to avoid delays. Weekends might be suitable for collections due to lower lateness rates, and weekdays for deliveries.</a:t>
            </a:r>
          </a:p>
          <a:p>
            <a:r>
              <a:rPr lang="en-GB" b="1" dirty="0"/>
              <a:t>Optimize Routes for Mid-Range Distances:</a:t>
            </a:r>
          </a:p>
          <a:p>
            <a:pPr lvl="1"/>
            <a:r>
              <a:rPr lang="en-GB" b="1" dirty="0"/>
              <a:t>Route Analysis:</a:t>
            </a:r>
            <a:r>
              <a:rPr lang="en-GB" dirty="0"/>
              <a:t> Investigate the reasons behind higher lateness rates for deliveries in the 200-300 km range. This could involve factors like traffic patterns, depot locations, or driver schedules. Optimize routes for these distances to improve on-time deliveries.</a:t>
            </a:r>
          </a:p>
          <a:p>
            <a:endParaRPr lang="en-GB" dirty="0"/>
          </a:p>
          <a:p>
            <a:endParaRPr lang="en-GB" dirty="0"/>
          </a:p>
          <a:p>
            <a:endParaRPr lang="en-US" dirty="0"/>
          </a:p>
        </p:txBody>
      </p:sp>
    </p:spTree>
    <p:extLst>
      <p:ext uri="{BB962C8B-B14F-4D97-AF65-F5344CB8AC3E}">
        <p14:creationId xmlns:p14="http://schemas.microsoft.com/office/powerpoint/2010/main" val="267972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8E6E-20F1-7E79-E8F7-66B5F16CB460}"/>
              </a:ext>
            </a:extLst>
          </p:cNvPr>
          <p:cNvSpPr>
            <a:spLocks noGrp="1"/>
          </p:cNvSpPr>
          <p:nvPr>
            <p:ph type="title"/>
          </p:nvPr>
        </p:nvSpPr>
        <p:spPr/>
        <p:txBody>
          <a:bodyPr/>
          <a:lstStyle/>
          <a:p>
            <a:r>
              <a:rPr lang="en-US" dirty="0"/>
              <a:t>Recommendations 2:</a:t>
            </a:r>
          </a:p>
        </p:txBody>
      </p:sp>
      <p:sp>
        <p:nvSpPr>
          <p:cNvPr id="3" name="Content Placeholder 2">
            <a:extLst>
              <a:ext uri="{FF2B5EF4-FFF2-40B4-BE49-F238E27FC236}">
                <a16:creationId xmlns:a16="http://schemas.microsoft.com/office/drawing/2014/main" id="{CDAD1B24-D7A3-1ACE-E055-67002F0A9B57}"/>
              </a:ext>
            </a:extLst>
          </p:cNvPr>
          <p:cNvSpPr>
            <a:spLocks noGrp="1"/>
          </p:cNvSpPr>
          <p:nvPr>
            <p:ph idx="1"/>
          </p:nvPr>
        </p:nvSpPr>
        <p:spPr>
          <a:xfrm>
            <a:off x="680321" y="2336873"/>
            <a:ext cx="9613861" cy="4270756"/>
          </a:xfrm>
        </p:spPr>
        <p:txBody>
          <a:bodyPr>
            <a:normAutofit/>
          </a:bodyPr>
          <a:lstStyle/>
          <a:p>
            <a:r>
              <a:rPr lang="en-GB" b="1" dirty="0"/>
              <a:t>Saturday Collection Operations:</a:t>
            </a:r>
            <a:endParaRPr lang="en-GB" dirty="0"/>
          </a:p>
          <a:p>
            <a:pPr lvl="1"/>
            <a:r>
              <a:rPr lang="en-GB" b="1" dirty="0"/>
              <a:t>Leverage Saturday Collections:</a:t>
            </a:r>
            <a:r>
              <a:rPr lang="en-GB" dirty="0"/>
              <a:t> Since Saturday collections have lower lateness rates, consider strategically scheduling more collections for this day.</a:t>
            </a:r>
          </a:p>
          <a:p>
            <a:r>
              <a:rPr lang="en-GB" b="1" dirty="0"/>
              <a:t>Investigate Friday and Saturday Delivery Lateness:</a:t>
            </a:r>
            <a:endParaRPr lang="en-GB" dirty="0"/>
          </a:p>
          <a:p>
            <a:pPr lvl="1"/>
            <a:r>
              <a:rPr lang="en-GB" b="1" dirty="0"/>
              <a:t>Weekend Strategy:</a:t>
            </a:r>
            <a:r>
              <a:rPr lang="en-GB" dirty="0"/>
              <a:t> </a:t>
            </a:r>
            <a:r>
              <a:rPr lang="en-GB" dirty="0" err="1"/>
              <a:t>Analyze</a:t>
            </a:r>
            <a:r>
              <a:rPr lang="en-GB" dirty="0"/>
              <a:t> the reasons behind high lateness rates for Friday and Saturday deliveries. Is it weekend traffic or other logistical challenges? Develop targeted solutions to address these issues.</a:t>
            </a:r>
          </a:p>
          <a:p>
            <a:r>
              <a:rPr lang="en-GB" b="1" dirty="0"/>
              <a:t>Consider Overall Lateness:</a:t>
            </a:r>
            <a:endParaRPr lang="en-GB" dirty="0"/>
          </a:p>
          <a:p>
            <a:pPr lvl="1"/>
            <a:r>
              <a:rPr lang="en-GB" b="1" dirty="0"/>
              <a:t>Focus on Improvement:</a:t>
            </a:r>
            <a:r>
              <a:rPr lang="en-GB" dirty="0"/>
              <a:t> While the overall on-time delivery rate (63%) isn't terrible, there's room for improvement. Increased customer satisfaction and potentially attracting new business will be gained if we can target the above issues</a:t>
            </a:r>
          </a:p>
          <a:p>
            <a:endParaRPr lang="en-US" dirty="0"/>
          </a:p>
        </p:txBody>
      </p:sp>
    </p:spTree>
    <p:extLst>
      <p:ext uri="{BB962C8B-B14F-4D97-AF65-F5344CB8AC3E}">
        <p14:creationId xmlns:p14="http://schemas.microsoft.com/office/powerpoint/2010/main" val="343713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B14129-AB17-9087-F9C7-7DC11944D438}"/>
              </a:ext>
            </a:extLst>
          </p:cNvPr>
          <p:cNvSpPr>
            <a:spLocks noGrp="1"/>
          </p:cNvSpPr>
          <p:nvPr>
            <p:ph type="title"/>
          </p:nvPr>
        </p:nvSpPr>
        <p:spPr>
          <a:xfrm>
            <a:off x="643467" y="1286929"/>
            <a:ext cx="7674983" cy="4284129"/>
          </a:xfrm>
        </p:spPr>
        <p:txBody>
          <a:bodyPr vert="horz" lIns="91440" tIns="45720" rIns="91440" bIns="45720" rtlCol="0" anchor="ctr">
            <a:normAutofit/>
          </a:bodyPr>
          <a:lstStyle/>
          <a:p>
            <a:pPr algn="r"/>
            <a:r>
              <a:rPr lang="en-US" sz="8000" dirty="0"/>
              <a:t>Deeper Dive into the reasons for lateness…</a:t>
            </a:r>
          </a:p>
        </p:txBody>
      </p:sp>
    </p:spTree>
    <p:extLst>
      <p:ext uri="{BB962C8B-B14F-4D97-AF65-F5344CB8AC3E}">
        <p14:creationId xmlns:p14="http://schemas.microsoft.com/office/powerpoint/2010/main" val="87430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6179-3009-1B9F-4993-CE2C59FFCC9F}"/>
              </a:ext>
            </a:extLst>
          </p:cNvPr>
          <p:cNvSpPr>
            <a:spLocks noGrp="1"/>
          </p:cNvSpPr>
          <p:nvPr>
            <p:ph type="title"/>
          </p:nvPr>
        </p:nvSpPr>
        <p:spPr/>
        <p:txBody>
          <a:bodyPr/>
          <a:lstStyle/>
          <a:p>
            <a:r>
              <a:rPr lang="en-US" dirty="0"/>
              <a:t>Why are shipments delayed?</a:t>
            </a:r>
          </a:p>
        </p:txBody>
      </p:sp>
      <p:sp>
        <p:nvSpPr>
          <p:cNvPr id="3" name="Content Placeholder 2">
            <a:extLst>
              <a:ext uri="{FF2B5EF4-FFF2-40B4-BE49-F238E27FC236}">
                <a16:creationId xmlns:a16="http://schemas.microsoft.com/office/drawing/2014/main" id="{2D3558D1-6782-3834-04DC-C34F0DA9B61D}"/>
              </a:ext>
            </a:extLst>
          </p:cNvPr>
          <p:cNvSpPr>
            <a:spLocks noGrp="1"/>
          </p:cNvSpPr>
          <p:nvPr>
            <p:ph idx="1"/>
          </p:nvPr>
        </p:nvSpPr>
        <p:spPr/>
        <p:txBody>
          <a:bodyPr/>
          <a:lstStyle/>
          <a:p>
            <a:r>
              <a:rPr lang="en-US" dirty="0"/>
              <a:t>In order of importance, the following factors:</a:t>
            </a:r>
          </a:p>
          <a:p>
            <a:pPr marL="914400" lvl="1" indent="-457200">
              <a:buAutoNum type="arabicPeriod"/>
            </a:pPr>
            <a:r>
              <a:rPr lang="en-US" dirty="0"/>
              <a:t>Distance</a:t>
            </a:r>
          </a:p>
          <a:p>
            <a:pPr marL="914400" lvl="1" indent="-457200">
              <a:buAutoNum type="arabicPeriod"/>
            </a:pPr>
            <a:r>
              <a:rPr lang="en-US" dirty="0"/>
              <a:t>Hour of the Delivery &amp; Collection (Morning/Noon/Night)</a:t>
            </a:r>
          </a:p>
          <a:p>
            <a:pPr marL="914400" lvl="1" indent="-457200">
              <a:buAutoNum type="arabicPeriod"/>
            </a:pPr>
            <a:r>
              <a:rPr lang="en-US" dirty="0"/>
              <a:t>Day of the Week of Delivery &amp; Collection</a:t>
            </a:r>
          </a:p>
          <a:p>
            <a:r>
              <a:rPr lang="en-US" dirty="0"/>
              <a:t>Is rush hour a factor? </a:t>
            </a:r>
          </a:p>
          <a:p>
            <a:pPr marL="457200" indent="-457200">
              <a:buAutoNum type="arabicPeriod"/>
            </a:pPr>
            <a:endParaRPr lang="en-US" dirty="0"/>
          </a:p>
        </p:txBody>
      </p:sp>
    </p:spTree>
    <p:extLst>
      <p:ext uri="{BB962C8B-B14F-4D97-AF65-F5344CB8AC3E}">
        <p14:creationId xmlns:p14="http://schemas.microsoft.com/office/powerpoint/2010/main" val="379616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0982DA6-3EEC-85D7-6E74-FC7FD992E65A}"/>
              </a:ext>
            </a:extLst>
          </p:cNvPr>
          <p:cNvSpPr>
            <a:spLocks noGrp="1"/>
          </p:cNvSpPr>
          <p:nvPr>
            <p:ph type="title"/>
          </p:nvPr>
        </p:nvSpPr>
        <p:spPr>
          <a:xfrm>
            <a:off x="680321" y="753228"/>
            <a:ext cx="4136123" cy="1080938"/>
          </a:xfrm>
        </p:spPr>
        <p:txBody>
          <a:bodyPr>
            <a:normAutofit/>
          </a:bodyPr>
          <a:lstStyle/>
          <a:p>
            <a:r>
              <a:rPr lang="en-US" sz="3200" dirty="0">
                <a:solidFill>
                  <a:srgbClr val="FFFFFF"/>
                </a:solidFill>
              </a:rPr>
              <a:t>Distance vs Lateness</a:t>
            </a:r>
          </a:p>
        </p:txBody>
      </p:sp>
      <p:pic>
        <p:nvPicPr>
          <p:cNvPr id="19" name="Picture 1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FA9B64F1-DA41-2609-991D-F994E46332CF}"/>
              </a:ext>
            </a:extLst>
          </p:cNvPr>
          <p:cNvSpPr>
            <a:spLocks noGrp="1"/>
          </p:cNvSpPr>
          <p:nvPr>
            <p:ph idx="1"/>
          </p:nvPr>
        </p:nvSpPr>
        <p:spPr>
          <a:xfrm>
            <a:off x="680321" y="2336873"/>
            <a:ext cx="3656289" cy="3599316"/>
          </a:xfrm>
        </p:spPr>
        <p:txBody>
          <a:bodyPr>
            <a:normAutofit/>
          </a:bodyPr>
          <a:lstStyle/>
          <a:p>
            <a:r>
              <a:rPr lang="en-US" sz="1800" dirty="0">
                <a:solidFill>
                  <a:srgbClr val="FFFFFF"/>
                </a:solidFill>
              </a:rPr>
              <a:t>The orange graph shows that deliveries around middle-ground, 200-300km are most likely to be late.</a:t>
            </a:r>
          </a:p>
          <a:p>
            <a:r>
              <a:rPr lang="en-US" sz="1800" dirty="0">
                <a:solidFill>
                  <a:srgbClr val="FFFFFF"/>
                </a:solidFill>
              </a:rPr>
              <a:t>Surprisingly, longer distance (500km+) and shorter distances (0-100km) are more dense in the Not-Late category, see the bottom and top of the blue graph is wider than the orange.</a:t>
            </a:r>
          </a:p>
        </p:txBody>
      </p:sp>
      <p:sp useBgFill="1">
        <p:nvSpPr>
          <p:cNvPr id="21" name="Rectangle 2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orange shapes&#10;&#10;Description automatically generated">
            <a:extLst>
              <a:ext uri="{FF2B5EF4-FFF2-40B4-BE49-F238E27FC236}">
                <a16:creationId xmlns:a16="http://schemas.microsoft.com/office/drawing/2014/main" id="{7720CDBF-24E0-3A5C-91E6-5333542BD78F}"/>
              </a:ext>
            </a:extLst>
          </p:cNvPr>
          <p:cNvPicPr>
            <a:picLocks noChangeAspect="1"/>
          </p:cNvPicPr>
          <p:nvPr/>
        </p:nvPicPr>
        <p:blipFill>
          <a:blip r:embed="rId4"/>
          <a:stretch>
            <a:fillRect/>
          </a:stretch>
        </p:blipFill>
        <p:spPr>
          <a:xfrm>
            <a:off x="5593085" y="1645347"/>
            <a:ext cx="5629268" cy="3560512"/>
          </a:xfrm>
          <a:prstGeom prst="rect">
            <a:avLst/>
          </a:prstGeom>
          <a:ln>
            <a:noFill/>
          </a:ln>
          <a:effectLst/>
        </p:spPr>
      </p:pic>
      <p:sp>
        <p:nvSpPr>
          <p:cNvPr id="5" name="TextBox 4">
            <a:extLst>
              <a:ext uri="{FF2B5EF4-FFF2-40B4-BE49-F238E27FC236}">
                <a16:creationId xmlns:a16="http://schemas.microsoft.com/office/drawing/2014/main" id="{D01058CD-D7A4-3463-7833-ECACF57337ED}"/>
              </a:ext>
            </a:extLst>
          </p:cNvPr>
          <p:cNvSpPr txBox="1"/>
          <p:nvPr/>
        </p:nvSpPr>
        <p:spPr>
          <a:xfrm>
            <a:off x="7379874" y="2070134"/>
            <a:ext cx="1027845" cy="369332"/>
          </a:xfrm>
          <a:prstGeom prst="rect">
            <a:avLst/>
          </a:prstGeom>
          <a:noFill/>
        </p:spPr>
        <p:txBody>
          <a:bodyPr wrap="none" rtlCol="0">
            <a:spAutoFit/>
          </a:bodyPr>
          <a:lstStyle/>
          <a:p>
            <a:r>
              <a:rPr lang="en-US" dirty="0"/>
              <a:t>On-time</a:t>
            </a:r>
          </a:p>
        </p:txBody>
      </p:sp>
      <p:sp>
        <p:nvSpPr>
          <p:cNvPr id="6" name="TextBox 5">
            <a:extLst>
              <a:ext uri="{FF2B5EF4-FFF2-40B4-BE49-F238E27FC236}">
                <a16:creationId xmlns:a16="http://schemas.microsoft.com/office/drawing/2014/main" id="{C9969C2A-0738-B66D-D710-7063DCFCD836}"/>
              </a:ext>
            </a:extLst>
          </p:cNvPr>
          <p:cNvSpPr txBox="1"/>
          <p:nvPr/>
        </p:nvSpPr>
        <p:spPr>
          <a:xfrm>
            <a:off x="10047514" y="2140250"/>
            <a:ext cx="641522" cy="369332"/>
          </a:xfrm>
          <a:prstGeom prst="rect">
            <a:avLst/>
          </a:prstGeom>
          <a:noFill/>
        </p:spPr>
        <p:txBody>
          <a:bodyPr wrap="none" rtlCol="0">
            <a:spAutoFit/>
          </a:bodyPr>
          <a:lstStyle/>
          <a:p>
            <a:r>
              <a:rPr lang="en-US" dirty="0"/>
              <a:t>Late</a:t>
            </a:r>
          </a:p>
        </p:txBody>
      </p:sp>
    </p:spTree>
    <p:extLst>
      <p:ext uri="{BB962C8B-B14F-4D97-AF65-F5344CB8AC3E}">
        <p14:creationId xmlns:p14="http://schemas.microsoft.com/office/powerpoint/2010/main" val="39622615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DB53884-7D49-4D06-ADC1-1F12BE4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3182E5E9-DE42-4120-922C-1321AC9A5C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6" name="Rectangle 45">
            <a:extLst>
              <a:ext uri="{FF2B5EF4-FFF2-40B4-BE49-F238E27FC236}">
                <a16:creationId xmlns:a16="http://schemas.microsoft.com/office/drawing/2014/main" id="{329BD449-87FC-473A-A2A2-BEE0C9A3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1FFDFE1-ACF2-4AFB-AB5B-547DC199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3FC13A7-BE8D-D004-32DD-BE5E5E910A9E}"/>
              </a:ext>
            </a:extLst>
          </p:cNvPr>
          <p:cNvSpPr>
            <a:spLocks noGrp="1"/>
          </p:cNvSpPr>
          <p:nvPr>
            <p:ph type="title"/>
          </p:nvPr>
        </p:nvSpPr>
        <p:spPr>
          <a:xfrm>
            <a:off x="680321" y="753228"/>
            <a:ext cx="7087552" cy="1080938"/>
          </a:xfrm>
        </p:spPr>
        <p:txBody>
          <a:bodyPr>
            <a:normAutofit/>
          </a:bodyPr>
          <a:lstStyle/>
          <a:p>
            <a:r>
              <a:rPr lang="en-US"/>
              <a:t>Time of Collection &amp; Delivery</a:t>
            </a:r>
            <a:endParaRPr lang="en-US" dirty="0"/>
          </a:p>
        </p:txBody>
      </p:sp>
      <p:pic>
        <p:nvPicPr>
          <p:cNvPr id="50" name="Picture 49">
            <a:extLst>
              <a:ext uri="{FF2B5EF4-FFF2-40B4-BE49-F238E27FC236}">
                <a16:creationId xmlns:a16="http://schemas.microsoft.com/office/drawing/2014/main" id="{8B2AD4DD-502F-4AF2-AFAF-580E7CC4BD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55A71D2B-BFBA-BE4F-B614-10499439CF5F}"/>
              </a:ext>
            </a:extLst>
          </p:cNvPr>
          <p:cNvSpPr>
            <a:spLocks noGrp="1"/>
          </p:cNvSpPr>
          <p:nvPr>
            <p:ph idx="1"/>
          </p:nvPr>
        </p:nvSpPr>
        <p:spPr>
          <a:xfrm>
            <a:off x="680321" y="2336873"/>
            <a:ext cx="6423211" cy="3599316"/>
          </a:xfrm>
        </p:spPr>
        <p:txBody>
          <a:bodyPr>
            <a:normAutofit/>
          </a:bodyPr>
          <a:lstStyle/>
          <a:p>
            <a:r>
              <a:rPr lang="en-US" sz="2000" dirty="0"/>
              <a:t>These plots show the effect of the time of day (along the bottom of the graphs) on lateness of deliveries. </a:t>
            </a:r>
          </a:p>
          <a:p>
            <a:r>
              <a:rPr lang="en-US" sz="2000" dirty="0"/>
              <a:t>Orders collected in early morning tend to be on time, but orders collected at after 8pm are more likely to be late.</a:t>
            </a:r>
          </a:p>
          <a:p>
            <a:r>
              <a:rPr lang="en-US" sz="2000" dirty="0"/>
              <a:t>Conversely, orders set to be delivered in the early morning tend to be late, but orders set to be delivered in the later evening tend to be on time.</a:t>
            </a:r>
          </a:p>
          <a:p>
            <a:r>
              <a:rPr lang="en-US" sz="2000" dirty="0"/>
              <a:t>Rush Hour appears to play no strong effect.</a:t>
            </a:r>
          </a:p>
        </p:txBody>
      </p:sp>
      <p:sp>
        <p:nvSpPr>
          <p:cNvPr id="52" name="Rectangle 51">
            <a:extLst>
              <a:ext uri="{FF2B5EF4-FFF2-40B4-BE49-F238E27FC236}">
                <a16:creationId xmlns:a16="http://schemas.microsoft.com/office/drawing/2014/main" id="{79BB2C37-0554-4926-9BC6-636E0CA1A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F2FDA44-FE4C-3ABD-D035-AA823DD20792}"/>
              </a:ext>
            </a:extLst>
          </p:cNvPr>
          <p:cNvPicPr>
            <a:picLocks noChangeAspect="1"/>
          </p:cNvPicPr>
          <p:nvPr/>
        </p:nvPicPr>
        <p:blipFill>
          <a:blip r:embed="rId4"/>
          <a:stretch>
            <a:fillRect/>
          </a:stretch>
        </p:blipFill>
        <p:spPr>
          <a:xfrm>
            <a:off x="8292554" y="3902534"/>
            <a:ext cx="3218042" cy="2183671"/>
          </a:xfrm>
          <a:prstGeom prst="rect">
            <a:avLst/>
          </a:prstGeom>
          <a:ln>
            <a:noFill/>
          </a:ln>
          <a:effectLst/>
        </p:spPr>
      </p:pic>
      <p:pic>
        <p:nvPicPr>
          <p:cNvPr id="5" name="Picture 4">
            <a:extLst>
              <a:ext uri="{FF2B5EF4-FFF2-40B4-BE49-F238E27FC236}">
                <a16:creationId xmlns:a16="http://schemas.microsoft.com/office/drawing/2014/main" id="{EB15F065-424A-2470-3491-573783C72348}"/>
              </a:ext>
            </a:extLst>
          </p:cNvPr>
          <p:cNvPicPr>
            <a:picLocks noChangeAspect="1"/>
          </p:cNvPicPr>
          <p:nvPr/>
        </p:nvPicPr>
        <p:blipFill>
          <a:blip r:embed="rId5"/>
          <a:stretch>
            <a:fillRect/>
          </a:stretch>
        </p:blipFill>
        <p:spPr>
          <a:xfrm>
            <a:off x="8285845" y="1145309"/>
            <a:ext cx="3231459" cy="2135361"/>
          </a:xfrm>
          <a:prstGeom prst="rect">
            <a:avLst/>
          </a:prstGeom>
        </p:spPr>
      </p:pic>
    </p:spTree>
    <p:extLst>
      <p:ext uri="{BB962C8B-B14F-4D97-AF65-F5344CB8AC3E}">
        <p14:creationId xmlns:p14="http://schemas.microsoft.com/office/powerpoint/2010/main" val="420553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7A96CE5-4D75-1D6A-F01B-4401CCCF40B0}"/>
              </a:ext>
            </a:extLst>
          </p:cNvPr>
          <p:cNvSpPr>
            <a:spLocks noGrp="1"/>
          </p:cNvSpPr>
          <p:nvPr>
            <p:ph type="title"/>
          </p:nvPr>
        </p:nvSpPr>
        <p:spPr>
          <a:xfrm>
            <a:off x="680321" y="753228"/>
            <a:ext cx="7087552" cy="1080938"/>
          </a:xfrm>
        </p:spPr>
        <p:txBody>
          <a:bodyPr>
            <a:normAutofit/>
          </a:bodyPr>
          <a:lstStyle/>
          <a:p>
            <a:r>
              <a:rPr lang="en-US" dirty="0"/>
              <a:t>Day of the Week</a:t>
            </a:r>
          </a:p>
        </p:txBody>
      </p:sp>
      <p:pic>
        <p:nvPicPr>
          <p:cNvPr id="20" name="Picture 19">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A4538171-58B6-51BF-D2D2-BC7913DCA8C6}"/>
              </a:ext>
            </a:extLst>
          </p:cNvPr>
          <p:cNvSpPr>
            <a:spLocks noGrp="1"/>
          </p:cNvSpPr>
          <p:nvPr>
            <p:ph idx="1"/>
          </p:nvPr>
        </p:nvSpPr>
        <p:spPr>
          <a:xfrm>
            <a:off x="680321" y="2336873"/>
            <a:ext cx="6423211" cy="3599316"/>
          </a:xfrm>
        </p:spPr>
        <p:txBody>
          <a:bodyPr>
            <a:normAutofit/>
          </a:bodyPr>
          <a:lstStyle/>
          <a:p>
            <a:r>
              <a:rPr lang="en-US" sz="2000" dirty="0"/>
              <a:t>Going from Monday to Sunday (0 – 6), the lateness doesn’t differ hugely (between 35-40% lateness for all)</a:t>
            </a:r>
          </a:p>
          <a:p>
            <a:r>
              <a:rPr lang="en-US" sz="2000" dirty="0"/>
              <a:t>Collection day has a different level in lateness to Delivery. Saturday collections are some of the lowest levels of lateness, and Sunday some of the highest (as they lead into the busy start of the week perhaps?)</a:t>
            </a:r>
          </a:p>
          <a:p>
            <a:r>
              <a:rPr lang="en-US" sz="2000" dirty="0"/>
              <a:t>Friday and Saturday have the highest lateness for delivery day, likely due to weekend traffic</a:t>
            </a:r>
          </a:p>
          <a:p>
            <a:endParaRPr lang="en-US" sz="2000" dirty="0"/>
          </a:p>
        </p:txBody>
      </p:sp>
      <p:pic>
        <p:nvPicPr>
          <p:cNvPr id="4" name="Content Placeholder 3">
            <a:extLst>
              <a:ext uri="{FF2B5EF4-FFF2-40B4-BE49-F238E27FC236}">
                <a16:creationId xmlns:a16="http://schemas.microsoft.com/office/drawing/2014/main" id="{C028CDF3-239E-65C4-5326-C0C3A3CA5E5A}"/>
              </a:ext>
            </a:extLst>
          </p:cNvPr>
          <p:cNvPicPr>
            <a:picLocks noChangeAspect="1"/>
          </p:cNvPicPr>
          <p:nvPr/>
        </p:nvPicPr>
        <p:blipFill>
          <a:blip r:embed="rId4"/>
          <a:stretch>
            <a:fillRect/>
          </a:stretch>
        </p:blipFill>
        <p:spPr>
          <a:xfrm>
            <a:off x="8008822" y="4065500"/>
            <a:ext cx="3725336" cy="2527906"/>
          </a:xfrm>
          <a:prstGeom prst="rect">
            <a:avLst/>
          </a:prstGeom>
        </p:spPr>
      </p:pic>
      <p:pic>
        <p:nvPicPr>
          <p:cNvPr id="5" name="Picture 4">
            <a:extLst>
              <a:ext uri="{FF2B5EF4-FFF2-40B4-BE49-F238E27FC236}">
                <a16:creationId xmlns:a16="http://schemas.microsoft.com/office/drawing/2014/main" id="{24AAA11F-8D2B-BC43-C1F0-9F1F9D5A7F23}"/>
              </a:ext>
            </a:extLst>
          </p:cNvPr>
          <p:cNvPicPr>
            <a:picLocks noChangeAspect="1"/>
          </p:cNvPicPr>
          <p:nvPr/>
        </p:nvPicPr>
        <p:blipFill>
          <a:blip r:embed="rId5"/>
          <a:stretch>
            <a:fillRect/>
          </a:stretch>
        </p:blipFill>
        <p:spPr>
          <a:xfrm>
            <a:off x="7967050" y="844771"/>
            <a:ext cx="3725335" cy="2527905"/>
          </a:xfrm>
          <a:prstGeom prst="rect">
            <a:avLst/>
          </a:prstGeom>
        </p:spPr>
      </p:pic>
      <p:sp>
        <p:nvSpPr>
          <p:cNvPr id="6" name="TextBox 5">
            <a:extLst>
              <a:ext uri="{FF2B5EF4-FFF2-40B4-BE49-F238E27FC236}">
                <a16:creationId xmlns:a16="http://schemas.microsoft.com/office/drawing/2014/main" id="{8AF2704D-6CF1-0EB2-5AF1-999D67FC3E9D}"/>
              </a:ext>
            </a:extLst>
          </p:cNvPr>
          <p:cNvSpPr txBox="1"/>
          <p:nvPr/>
        </p:nvSpPr>
        <p:spPr>
          <a:xfrm>
            <a:off x="8674005" y="424934"/>
            <a:ext cx="2645917" cy="369332"/>
          </a:xfrm>
          <a:prstGeom prst="rect">
            <a:avLst/>
          </a:prstGeom>
          <a:noFill/>
        </p:spPr>
        <p:txBody>
          <a:bodyPr wrap="none" rtlCol="0">
            <a:spAutoFit/>
          </a:bodyPr>
          <a:lstStyle/>
          <a:p>
            <a:r>
              <a:rPr lang="en-US" dirty="0">
                <a:solidFill>
                  <a:schemeClr val="bg1"/>
                </a:solidFill>
              </a:rPr>
              <a:t>Collection Day of Week </a:t>
            </a:r>
          </a:p>
        </p:txBody>
      </p:sp>
      <p:sp>
        <p:nvSpPr>
          <p:cNvPr id="7" name="TextBox 6">
            <a:extLst>
              <a:ext uri="{FF2B5EF4-FFF2-40B4-BE49-F238E27FC236}">
                <a16:creationId xmlns:a16="http://schemas.microsoft.com/office/drawing/2014/main" id="{FAF59380-5AEE-2834-6D59-8074F5074D0B}"/>
              </a:ext>
            </a:extLst>
          </p:cNvPr>
          <p:cNvSpPr txBox="1"/>
          <p:nvPr/>
        </p:nvSpPr>
        <p:spPr>
          <a:xfrm>
            <a:off x="8807857" y="3696167"/>
            <a:ext cx="2378215" cy="369332"/>
          </a:xfrm>
          <a:prstGeom prst="rect">
            <a:avLst/>
          </a:prstGeom>
          <a:noFill/>
        </p:spPr>
        <p:txBody>
          <a:bodyPr wrap="none" rtlCol="0">
            <a:spAutoFit/>
          </a:bodyPr>
          <a:lstStyle/>
          <a:p>
            <a:r>
              <a:rPr lang="en-US" dirty="0">
                <a:solidFill>
                  <a:schemeClr val="bg1"/>
                </a:solidFill>
              </a:rPr>
              <a:t>Delivery Day of Week</a:t>
            </a:r>
          </a:p>
        </p:txBody>
      </p:sp>
    </p:spTree>
    <p:extLst>
      <p:ext uri="{BB962C8B-B14F-4D97-AF65-F5344CB8AC3E}">
        <p14:creationId xmlns:p14="http://schemas.microsoft.com/office/powerpoint/2010/main" val="23006653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42</TotalTime>
  <Words>635</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Delay Prediction 2023 Q3</vt:lpstr>
      <vt:lpstr>Shipper Notification Proposal</vt:lpstr>
      <vt:lpstr>Recommendations 1:</vt:lpstr>
      <vt:lpstr>Recommendations 2:</vt:lpstr>
      <vt:lpstr>Deeper Dive into the reasons for lateness…</vt:lpstr>
      <vt:lpstr>Why are shipments delayed?</vt:lpstr>
      <vt:lpstr>Distance vs Lateness</vt:lpstr>
      <vt:lpstr>Time of Collection &amp; Delivery</vt:lpstr>
      <vt:lpstr>Day of the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Prediction 2023 Q3</dc:title>
  <dc:creator>Ciaran Ryan</dc:creator>
  <cp:lastModifiedBy>Ciaran Ryan</cp:lastModifiedBy>
  <cp:revision>1</cp:revision>
  <dcterms:created xsi:type="dcterms:W3CDTF">2024-05-24T08:57:02Z</dcterms:created>
  <dcterms:modified xsi:type="dcterms:W3CDTF">2024-05-24T09:39:50Z</dcterms:modified>
</cp:coreProperties>
</file>