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7B6"/>
    <a:srgbClr val="F1ECB8"/>
    <a:srgbClr val="F1DEB7"/>
    <a:srgbClr val="F4E1BB"/>
    <a:srgbClr val="F4EDC8"/>
    <a:srgbClr val="F4DC97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167" autoAdjust="0"/>
  </p:normalViewPr>
  <p:slideViewPr>
    <p:cSldViewPr snapToGrid="0" snapToObjects="1">
      <p:cViewPr>
        <p:scale>
          <a:sx n="65" d="100"/>
          <a:sy n="65" d="100"/>
        </p:scale>
        <p:origin x="1336" y="2480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entury Gothic"/>
                <a:cs typeface="Century Gothic"/>
              </a:defRPr>
            </a:pPr>
            <a:r>
              <a:rPr lang="en-US" dirty="0" smtClean="0">
                <a:latin typeface="Century Gothic"/>
                <a:cs typeface="Century Gothic"/>
              </a:rPr>
              <a:t>Efficacy</a:t>
            </a:r>
            <a:r>
              <a:rPr lang="en-US" baseline="0" dirty="0" smtClean="0">
                <a:latin typeface="Century Gothic"/>
                <a:cs typeface="Century Gothic"/>
              </a:rPr>
              <a:t> of Classification Methods</a:t>
            </a:r>
            <a:endParaRPr lang="en-US" dirty="0">
              <a:latin typeface="Century Gothic"/>
              <a:cs typeface="Century Gothic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Log. Ridge (L2)</c:v>
                </c:pt>
                <c:pt idx="1">
                  <c:v>SVM Polynomial</c:v>
                </c:pt>
                <c:pt idx="2">
                  <c:v>Log. Lasso (L1)</c:v>
                </c:pt>
                <c:pt idx="3">
                  <c:v>Sigmoid</c:v>
                </c:pt>
                <c:pt idx="4">
                  <c:v>Log. Unregularized</c:v>
                </c:pt>
                <c:pt idx="5">
                  <c:v>SVM Radial</c:v>
                </c:pt>
                <c:pt idx="6">
                  <c:v>SVM Linear </c:v>
                </c:pt>
                <c:pt idx="7">
                  <c:v>Random Forests</c:v>
                </c:pt>
                <c:pt idx="8">
                  <c:v>Boosting</c:v>
                </c:pt>
                <c:pt idx="9">
                  <c:v>Bagging</c:v>
                </c:pt>
                <c:pt idx="10">
                  <c:v>4NN*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0.988</c:v>
                </c:pt>
                <c:pt idx="1">
                  <c:v>0.982</c:v>
                </c:pt>
                <c:pt idx="2">
                  <c:v>0.987</c:v>
                </c:pt>
                <c:pt idx="3">
                  <c:v>0.954</c:v>
                </c:pt>
                <c:pt idx="4">
                  <c:v>0.986</c:v>
                </c:pt>
                <c:pt idx="5">
                  <c:v>0.988</c:v>
                </c:pt>
                <c:pt idx="6">
                  <c:v>0.989</c:v>
                </c:pt>
                <c:pt idx="7">
                  <c:v>0.991</c:v>
                </c:pt>
                <c:pt idx="8">
                  <c:v>0.992</c:v>
                </c:pt>
                <c:pt idx="9">
                  <c:v>0.992</c:v>
                </c:pt>
                <c:pt idx="10">
                  <c:v>0.987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Log. Ridge (L2)</c:v>
                </c:pt>
                <c:pt idx="1">
                  <c:v>SVM Polynomial</c:v>
                </c:pt>
                <c:pt idx="2">
                  <c:v>Log. Lasso (L1)</c:v>
                </c:pt>
                <c:pt idx="3">
                  <c:v>Sigmoid</c:v>
                </c:pt>
                <c:pt idx="4">
                  <c:v>Log. Unregularized</c:v>
                </c:pt>
                <c:pt idx="5">
                  <c:v>SVM Radial</c:v>
                </c:pt>
                <c:pt idx="6">
                  <c:v>SVM Linear </c:v>
                </c:pt>
                <c:pt idx="7">
                  <c:v>Random Forests</c:v>
                </c:pt>
                <c:pt idx="8">
                  <c:v>Boosting</c:v>
                </c:pt>
                <c:pt idx="9">
                  <c:v>Bagging</c:v>
                </c:pt>
                <c:pt idx="10">
                  <c:v>4NN*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0.991</c:v>
                </c:pt>
                <c:pt idx="1">
                  <c:v>0.987</c:v>
                </c:pt>
                <c:pt idx="2">
                  <c:v>0.986</c:v>
                </c:pt>
                <c:pt idx="3">
                  <c:v>0.983</c:v>
                </c:pt>
                <c:pt idx="4">
                  <c:v>0.981</c:v>
                </c:pt>
                <c:pt idx="5">
                  <c:v>0.981</c:v>
                </c:pt>
                <c:pt idx="6">
                  <c:v>0.979</c:v>
                </c:pt>
                <c:pt idx="7">
                  <c:v>0.963</c:v>
                </c:pt>
                <c:pt idx="8">
                  <c:v>0.962</c:v>
                </c:pt>
                <c:pt idx="9">
                  <c:v>0.956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1385288"/>
        <c:axId val="-2068860712"/>
      </c:barChart>
      <c:catAx>
        <c:axId val="-20513852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Century Gothic"/>
                <a:cs typeface="Century Gothic"/>
              </a:defRPr>
            </a:pPr>
            <a:endParaRPr lang="en-US"/>
          </a:p>
        </c:txPr>
        <c:crossAx val="-2068860712"/>
        <c:crosses val="autoZero"/>
        <c:auto val="1"/>
        <c:lblAlgn val="ctr"/>
        <c:lblOffset val="100"/>
        <c:noMultiLvlLbl val="0"/>
      </c:catAx>
      <c:valAx>
        <c:axId val="-2068860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entury Gothic"/>
                <a:cs typeface="Century Gothic"/>
              </a:defRPr>
            </a:pPr>
            <a:endParaRPr lang="en-US"/>
          </a:p>
        </c:txPr>
        <c:crossAx val="-2051385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>
              <a:latin typeface="Century Gothic"/>
              <a:cs typeface="Century Gothic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69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69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1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DD803-6135-A244-8BF9-D2EDF0427204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844B-5419-2440-A45A-963A589F1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chart" Target="../charts/chart1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oleObject" Target="../embeddings/oleObject2.bin"/><Relationship Id="rId27" Type="http://schemas.openxmlformats.org/officeDocument/2006/relationships/image" Target="../media/image2.emf"/><Relationship Id="rId28" Type="http://schemas.openxmlformats.org/officeDocument/2006/relationships/oleObject" Target="../embeddings/oleObject3.bin"/><Relationship Id="rId2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30" Type="http://schemas.openxmlformats.org/officeDocument/2006/relationships/oleObject" Target="../embeddings/oleObject4.bin"/><Relationship Id="rId31" Type="http://schemas.openxmlformats.org/officeDocument/2006/relationships/oleObject" Target="../embeddings/oleObject5.bin"/><Relationship Id="rId32" Type="http://schemas.openxmlformats.org/officeDocument/2006/relationships/oleObject" Target="../embeddings/oleObject6.bin"/><Relationship Id="rId9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33" Type="http://schemas.openxmlformats.org/officeDocument/2006/relationships/image" Target="../media/image4.emf"/><Relationship Id="rId34" Type="http://schemas.openxmlformats.org/officeDocument/2006/relationships/oleObject" Target="../embeddings/oleObject7.bin"/><Relationship Id="rId35" Type="http://schemas.openxmlformats.org/officeDocument/2006/relationships/image" Target="../media/image5.emf"/><Relationship Id="rId36" Type="http://schemas.openxmlformats.org/officeDocument/2006/relationships/oleObject" Target="../embeddings/oleObject8.bin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37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434" y="10141644"/>
            <a:ext cx="3478061" cy="320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321423" y="2339260"/>
            <a:ext cx="9144000" cy="15472534"/>
          </a:xfrm>
          <a:prstGeom prst="rect">
            <a:avLst/>
          </a:prstGeom>
          <a:noFill/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3423" y="2339260"/>
            <a:ext cx="9144000" cy="15472534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116933"/>
            <a:ext cx="27432000" cy="24622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Century Gothic"/>
              <a:cs typeface="Century Gothic"/>
            </a:endParaRPr>
          </a:p>
          <a:p>
            <a:pPr algn="ctr"/>
            <a:r>
              <a:rPr lang="en-US" sz="7200" b="1" dirty="0" smtClean="0">
                <a:latin typeface="Century Gothic"/>
                <a:cs typeface="Century Gothic"/>
              </a:rPr>
              <a:t>Machine Recognition of “Squiggles” in SETI Signal Data</a:t>
            </a:r>
          </a:p>
          <a:p>
            <a:pPr algn="ctr"/>
            <a:r>
              <a:rPr lang="en-US" sz="5000" dirty="0" smtClean="0">
                <a:latin typeface="Century Gothic"/>
                <a:cs typeface="Century Gothic"/>
              </a:rPr>
              <a:t>  Travis Chen, Kenny Smith, Jason Wang</a:t>
            </a:r>
            <a:endParaRPr lang="en-US" sz="5000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426226"/>
            <a:ext cx="27432000" cy="8617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0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814" y="2339034"/>
            <a:ext cx="2920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Motivation</a:t>
            </a:r>
            <a:endParaRPr lang="en-US" sz="4200" b="1" dirty="0">
              <a:solidFill>
                <a:srgbClr val="953735"/>
              </a:solidFill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435" y="7636103"/>
            <a:ext cx="1434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Data</a:t>
            </a:r>
            <a:endParaRPr lang="en-US" sz="4200" b="1" dirty="0">
              <a:solidFill>
                <a:srgbClr val="953735"/>
              </a:solidFill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9645" y="12760778"/>
            <a:ext cx="2834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Approach</a:t>
            </a:r>
            <a:endParaRPr lang="en-US" sz="4200" b="1" dirty="0">
              <a:solidFill>
                <a:srgbClr val="953735"/>
              </a:solidFill>
              <a:latin typeface="Century Gothic"/>
              <a:cs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3052" y="2311933"/>
            <a:ext cx="3631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Classification </a:t>
            </a:r>
            <a:endParaRPr lang="en-US" sz="4200" b="1" dirty="0">
              <a:solidFill>
                <a:srgbClr val="953735"/>
              </a:solidFill>
              <a:latin typeface="Century Gothic"/>
              <a:cs typeface="Century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0680" y="5976604"/>
            <a:ext cx="3691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Intermediate</a:t>
            </a:r>
          </a:p>
          <a:p>
            <a:r>
              <a:rPr lang="en-US" sz="2200" dirty="0" smtClean="0">
                <a:latin typeface="Century Gothic"/>
                <a:cs typeface="Century Gothic"/>
              </a:rPr>
              <a:t>Logistic Regression on 63 discrete Fourier transform</a:t>
            </a:r>
          </a:p>
          <a:p>
            <a:r>
              <a:rPr lang="en-US" sz="2200" dirty="0">
                <a:latin typeface="Century Gothic"/>
                <a:cs typeface="Century Gothic"/>
              </a:rPr>
              <a:t>s</a:t>
            </a:r>
            <a:r>
              <a:rPr lang="en-US" sz="2200" dirty="0" smtClean="0">
                <a:latin typeface="Century Gothic"/>
                <a:cs typeface="Century Gothic"/>
              </a:rPr>
              <a:t>amples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89648" y="2284451"/>
            <a:ext cx="27804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rPr>
              <a:t>Clustering</a:t>
            </a:r>
            <a:endParaRPr lang="en-US" sz="4200" b="1" dirty="0">
              <a:solidFill>
                <a:schemeClr val="accent2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71783" y="13515574"/>
            <a:ext cx="44589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Insights</a:t>
            </a:r>
          </a:p>
          <a:p>
            <a:r>
              <a:rPr lang="en-US" sz="2400" dirty="0" smtClean="0">
                <a:latin typeface="Century Gothic"/>
                <a:cs typeface="Century Gothic"/>
              </a:rPr>
              <a:t>We performed chi-square tests to determine relationships between temporal characteristics and squiggle subgroups derived from </a:t>
            </a:r>
            <a:r>
              <a:rPr lang="en-US" sz="2400" dirty="0">
                <a:latin typeface="Century Gothic"/>
                <a:cs typeface="Century Gothic"/>
              </a:rPr>
              <a:t>H</a:t>
            </a:r>
            <a:r>
              <a:rPr lang="en-US" sz="2400" dirty="0" smtClean="0">
                <a:latin typeface="Century Gothic"/>
                <a:cs typeface="Century Gothic"/>
              </a:rPr>
              <a:t>ierarchical Ward D2, </a:t>
            </a:r>
            <a:r>
              <a:rPr lang="en-US" sz="2400" dirty="0">
                <a:latin typeface="Century Gothic"/>
                <a:cs typeface="Century Gothic"/>
              </a:rPr>
              <a:t>E</a:t>
            </a:r>
            <a:r>
              <a:rPr lang="en-US" sz="2400" dirty="0" smtClean="0">
                <a:latin typeface="Century Gothic"/>
                <a:cs typeface="Century Gothic"/>
              </a:rPr>
              <a:t>uclidean clustering. We found several strong correlations shown at right.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-7998" r="60122"/>
          <a:stretch/>
        </p:blipFill>
        <p:spPr>
          <a:xfrm>
            <a:off x="22949030" y="3552712"/>
            <a:ext cx="2439324" cy="855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r="60130"/>
          <a:stretch/>
        </p:blipFill>
        <p:spPr>
          <a:xfrm>
            <a:off x="23356872" y="4397611"/>
            <a:ext cx="2031482" cy="855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60090" r="-1496"/>
          <a:stretch/>
        </p:blipFill>
        <p:spPr>
          <a:xfrm>
            <a:off x="23356873" y="5267614"/>
            <a:ext cx="2109634" cy="8558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4732" y="3364391"/>
            <a:ext cx="3478061" cy="3200400"/>
          </a:xfrm>
          <a:prstGeom prst="rect">
            <a:avLst/>
          </a:prstGeom>
        </p:spPr>
      </p:pic>
      <p:cxnSp>
        <p:nvCxnSpPr>
          <p:cNvPr id="27" name="Elbow Connector 26"/>
          <p:cNvCxnSpPr>
            <a:stCxn id="25" idx="1"/>
          </p:cNvCxnSpPr>
          <p:nvPr/>
        </p:nvCxnSpPr>
        <p:spPr>
          <a:xfrm rot="10800000">
            <a:off x="20132843" y="4943589"/>
            <a:ext cx="3224030" cy="751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20480421" y="4395849"/>
            <a:ext cx="3102502" cy="12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1"/>
          </p:cNvCxnSpPr>
          <p:nvPr/>
        </p:nvCxnSpPr>
        <p:spPr>
          <a:xfrm rot="10800000">
            <a:off x="21313586" y="4825530"/>
            <a:ext cx="20432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491170" y="5542202"/>
            <a:ext cx="1337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0.416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446969" y="4641812"/>
            <a:ext cx="1337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>
                <a:latin typeface="Century Gothic"/>
                <a:cs typeface="Century Gothic"/>
              </a:rPr>
              <a:t>s</a:t>
            </a:r>
            <a:r>
              <a:rPr lang="en-US" sz="2200" dirty="0" smtClean="0">
                <a:latin typeface="Century Gothic"/>
                <a:cs typeface="Century Gothic"/>
              </a:rPr>
              <a:t> = 0.059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446969" y="3708601"/>
            <a:ext cx="1337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 smtClean="0">
                <a:latin typeface="Century Gothic"/>
                <a:cs typeface="Century Gothic"/>
              </a:rPr>
              <a:t>s</a:t>
            </a:r>
            <a:r>
              <a:rPr lang="en-US" sz="2200" dirty="0" smtClean="0">
                <a:latin typeface="Century Gothic"/>
                <a:cs typeface="Century Gothic"/>
              </a:rPr>
              <a:t> = 0.127</a:t>
            </a:r>
            <a:endParaRPr lang="en-US" sz="2200" dirty="0">
              <a:latin typeface="Century Gothic"/>
              <a:cs typeface="Century Gothic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40134" y="6726355"/>
            <a:ext cx="3478060" cy="3200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/>
          <a:srcRect l="-3764" r="58629" b="5694"/>
          <a:stretch/>
        </p:blipFill>
        <p:spPr>
          <a:xfrm>
            <a:off x="23230682" y="6851911"/>
            <a:ext cx="2216288" cy="8071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/>
          <a:srcRect l="59448"/>
          <a:stretch/>
        </p:blipFill>
        <p:spPr>
          <a:xfrm>
            <a:off x="23415489" y="7760733"/>
            <a:ext cx="2066210" cy="8558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/>
          <a:srcRect l="59260"/>
          <a:stretch/>
        </p:blipFill>
        <p:spPr>
          <a:xfrm>
            <a:off x="23429801" y="8704670"/>
            <a:ext cx="2075784" cy="85583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5505585" y="7056149"/>
            <a:ext cx="17710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0.230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541237" y="8002604"/>
            <a:ext cx="20353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0.438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541237" y="8999076"/>
            <a:ext cx="17710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0.362</a:t>
            </a:r>
            <a:endParaRPr lang="en-US" sz="2200" dirty="0">
              <a:latin typeface="Century Gothic"/>
              <a:cs typeface="Century Gothic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0800000" flipV="1">
            <a:off x="21161375" y="7255461"/>
            <a:ext cx="2347328" cy="10153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1"/>
          </p:cNvCxnSpPr>
          <p:nvPr/>
        </p:nvCxnSpPr>
        <p:spPr>
          <a:xfrm rot="10800000">
            <a:off x="20894843" y="7659014"/>
            <a:ext cx="2520647" cy="52963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1"/>
          </p:cNvCxnSpPr>
          <p:nvPr/>
        </p:nvCxnSpPr>
        <p:spPr>
          <a:xfrm rot="10800000">
            <a:off x="20039263" y="7977205"/>
            <a:ext cx="3390538" cy="1155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409375" y="3529333"/>
            <a:ext cx="4879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/>
                <a:cs typeface="Century Gothic"/>
              </a:rPr>
              <a:t>Hierarchical Ward D2, </a:t>
            </a:r>
            <a:r>
              <a:rPr lang="en-US" sz="2200" dirty="0" smtClean="0">
                <a:latin typeface="Century Gothic"/>
                <a:cs typeface="Century Gothic"/>
              </a:rPr>
              <a:t>Manhattan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212868" y="6851911"/>
            <a:ext cx="2919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Century Gothic"/>
                <a:cs typeface="Century Gothic"/>
              </a:rPr>
              <a:t>K</a:t>
            </a:r>
            <a:r>
              <a:rPr lang="en-US" sz="2200" dirty="0" smtClean="0">
                <a:latin typeface="Century Gothic"/>
                <a:cs typeface="Century Gothic"/>
              </a:rPr>
              <a:t>-Means, Euclidean</a:t>
            </a:r>
            <a:endParaRPr lang="en-US" sz="2200" i="1" dirty="0">
              <a:latin typeface="Century Gothic"/>
              <a:cs typeface="Century Gothic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-715" r="59898"/>
          <a:stretch/>
        </p:blipFill>
        <p:spPr>
          <a:xfrm>
            <a:off x="23450083" y="10690718"/>
            <a:ext cx="2079711" cy="8558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2"/>
          <a:srcRect r="60732"/>
          <a:stretch/>
        </p:blipFill>
        <p:spPr>
          <a:xfrm>
            <a:off x="23528978" y="11716772"/>
            <a:ext cx="2000816" cy="855839"/>
          </a:xfrm>
          <a:prstGeom prst="rect">
            <a:avLst/>
          </a:prstGeom>
        </p:spPr>
      </p:pic>
      <p:cxnSp>
        <p:nvCxnSpPr>
          <p:cNvPr id="48" name="Elbow Connector 47"/>
          <p:cNvCxnSpPr/>
          <p:nvPr/>
        </p:nvCxnSpPr>
        <p:spPr>
          <a:xfrm rot="10800000">
            <a:off x="20894842" y="11760084"/>
            <a:ext cx="2634136" cy="416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20132843" y="11150387"/>
            <a:ext cx="3317240" cy="609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549973" y="10894695"/>
            <a:ext cx="16355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0.253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549973" y="11867681"/>
            <a:ext cx="15442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>
                <a:latin typeface="Century Gothic"/>
                <a:cs typeface="Century Gothic"/>
              </a:rPr>
              <a:t>s = </a:t>
            </a:r>
            <a:r>
              <a:rPr lang="en-US" sz="2200" dirty="0" smtClean="0">
                <a:latin typeface="Century Gothic"/>
                <a:cs typeface="Century Gothic"/>
              </a:rPr>
              <a:t>0.382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58757" y="10265774"/>
            <a:ext cx="476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/>
                <a:cs typeface="Century Gothic"/>
              </a:rPr>
              <a:t>Hierarchical Ward D2, Euclidean</a:t>
            </a:r>
            <a:endParaRPr lang="en-US" sz="2200" i="1" dirty="0">
              <a:latin typeface="Century Gothic"/>
              <a:cs typeface="Century Gothic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082" y="2981218"/>
            <a:ext cx="86084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entury Gothic"/>
                <a:cs typeface="Century Gothic"/>
              </a:rPr>
              <a:t>The </a:t>
            </a:r>
            <a:r>
              <a:rPr lang="en-US" sz="2200" dirty="0" smtClean="0">
                <a:latin typeface="Century Gothic"/>
                <a:cs typeface="Century Gothic"/>
              </a:rPr>
              <a:t>question</a:t>
            </a:r>
            <a:r>
              <a:rPr lang="en-US" sz="2200" dirty="0">
                <a:latin typeface="Century Gothic"/>
                <a:cs typeface="Century Gothic"/>
              </a:rPr>
              <a:t>, “</a:t>
            </a:r>
            <a:r>
              <a:rPr lang="en-US" sz="2200" i="1" dirty="0">
                <a:latin typeface="Century Gothic"/>
                <a:cs typeface="Century Gothic"/>
              </a:rPr>
              <a:t>are we alone</a:t>
            </a:r>
            <a:r>
              <a:rPr lang="en-US" sz="2200" dirty="0">
                <a:latin typeface="Century Gothic"/>
                <a:cs typeface="Century Gothic"/>
              </a:rPr>
              <a:t>?,” has boggled scientists for centuries. </a:t>
            </a:r>
            <a:r>
              <a:rPr lang="en-US" sz="2200" dirty="0" smtClean="0">
                <a:latin typeface="Century Gothic"/>
                <a:cs typeface="Century Gothic"/>
              </a:rPr>
              <a:t>The Search </a:t>
            </a:r>
            <a:r>
              <a:rPr lang="en-US" sz="2200" dirty="0">
                <a:latin typeface="Century Gothic"/>
                <a:cs typeface="Century Gothic"/>
              </a:rPr>
              <a:t>for Extraterrestrial </a:t>
            </a:r>
            <a:r>
              <a:rPr lang="en-US" sz="2200" dirty="0" smtClean="0">
                <a:latin typeface="Century Gothic"/>
                <a:cs typeface="Century Gothic"/>
              </a:rPr>
              <a:t>Intelligence (SETI) Institute operates </a:t>
            </a:r>
            <a:r>
              <a:rPr lang="en-US" sz="2200" dirty="0">
                <a:latin typeface="Century Gothic"/>
                <a:cs typeface="Century Gothic"/>
              </a:rPr>
              <a:t>the Allen Telescope </a:t>
            </a:r>
            <a:r>
              <a:rPr lang="en-US" sz="2200" dirty="0" smtClean="0">
                <a:latin typeface="Century Gothic"/>
                <a:cs typeface="Century Gothic"/>
              </a:rPr>
              <a:t>Array, </a:t>
            </a:r>
            <a:r>
              <a:rPr lang="en-US" sz="2200" dirty="0">
                <a:latin typeface="Century Gothic"/>
                <a:cs typeface="Century Gothic"/>
              </a:rPr>
              <a:t>a set of 42 antennas, to observe star systems for radio signals which may provide evidence of </a:t>
            </a:r>
            <a:r>
              <a:rPr lang="en-US" sz="2200" dirty="0" smtClean="0">
                <a:latin typeface="Century Gothic"/>
                <a:cs typeface="Century Gothic"/>
              </a:rPr>
              <a:t>ET intelligence. </a:t>
            </a:r>
            <a:r>
              <a:rPr lang="en-US" sz="2200" dirty="0">
                <a:latin typeface="Century Gothic"/>
                <a:cs typeface="Century Gothic"/>
              </a:rPr>
              <a:t>The </a:t>
            </a:r>
            <a:r>
              <a:rPr lang="en-US" sz="2200" dirty="0" smtClean="0">
                <a:latin typeface="Century Gothic"/>
                <a:cs typeface="Century Gothic"/>
              </a:rPr>
              <a:t>key problem is identifying recurring patterns </a:t>
            </a:r>
            <a:r>
              <a:rPr lang="en-US" sz="2200" dirty="0">
                <a:latin typeface="Century Gothic"/>
                <a:cs typeface="Century Gothic"/>
              </a:rPr>
              <a:t>in the signal stream that are not associated with known interferences, such as aircraft RFI, radio waves, </a:t>
            </a:r>
            <a:r>
              <a:rPr lang="en-US" sz="2200" dirty="0" smtClean="0">
                <a:latin typeface="Century Gothic"/>
                <a:cs typeface="Century Gothic"/>
              </a:rPr>
              <a:t>etc. Recently, an unknown subset of signals inelegantly referred to as “squiggles” has become prevalent. We seek to study squiggles and their origin in two ways: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1462" y="7726201"/>
            <a:ext cx="2578012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Squiggle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34368" y="7731488"/>
            <a:ext cx="2526927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Non-Squiggle</a:t>
            </a:r>
            <a:endParaRPr lang="en-US" sz="2200" dirty="0">
              <a:latin typeface="Century Gothic"/>
              <a:cs typeface="Century Gothic"/>
            </a:endParaRPr>
          </a:p>
        </p:txBody>
      </p:sp>
      <p:pic>
        <p:nvPicPr>
          <p:cNvPr id="103" name="Picture 102" descr="2014-10-29_01-01-32_UTC.act39434.dx3022.id-5.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3" r="2912"/>
          <a:stretch/>
        </p:blipFill>
        <p:spPr>
          <a:xfrm>
            <a:off x="322386" y="8230297"/>
            <a:ext cx="2617088" cy="914400"/>
          </a:xfrm>
          <a:prstGeom prst="rect">
            <a:avLst/>
          </a:prstGeom>
        </p:spPr>
      </p:pic>
      <p:pic>
        <p:nvPicPr>
          <p:cNvPr id="105" name="Picture 104" descr="2014-09-24_04-39-38_UTC.act35317.dx3030.id-49.R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7"/>
          <a:stretch/>
        </p:blipFill>
        <p:spPr>
          <a:xfrm>
            <a:off x="310322" y="9218189"/>
            <a:ext cx="2668228" cy="914400"/>
          </a:xfrm>
          <a:prstGeom prst="rect">
            <a:avLst/>
          </a:prstGeom>
        </p:spPr>
      </p:pic>
      <p:pic>
        <p:nvPicPr>
          <p:cNvPr id="108" name="Picture 107" descr="2014-09-05_00-31-11_UTC.act18353.dx1005.id-0.L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9" r="-2347"/>
          <a:stretch/>
        </p:blipFill>
        <p:spPr>
          <a:xfrm>
            <a:off x="310322" y="10199261"/>
            <a:ext cx="2765918" cy="914400"/>
          </a:xfrm>
          <a:prstGeom prst="rect">
            <a:avLst/>
          </a:prstGeom>
        </p:spPr>
      </p:pic>
      <p:pic>
        <p:nvPicPr>
          <p:cNvPr id="109" name="Picture 108" descr="2014-08-15_13-49-25_UTC.act27165.dx1015.id-4.L.pn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r="46702"/>
          <a:stretch/>
        </p:blipFill>
        <p:spPr>
          <a:xfrm>
            <a:off x="293082" y="11176740"/>
            <a:ext cx="2703784" cy="914400"/>
          </a:xfrm>
          <a:prstGeom prst="rect">
            <a:avLst/>
          </a:prstGeom>
        </p:spPr>
      </p:pic>
      <p:pic>
        <p:nvPicPr>
          <p:cNvPr id="111" name="Picture 110" descr="wat (748)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"/>
          <a:stretch/>
        </p:blipFill>
        <p:spPr>
          <a:xfrm>
            <a:off x="6234368" y="9203363"/>
            <a:ext cx="2507389" cy="914400"/>
          </a:xfrm>
          <a:prstGeom prst="rect">
            <a:avLst/>
          </a:prstGeom>
        </p:spPr>
      </p:pic>
      <p:pic>
        <p:nvPicPr>
          <p:cNvPr id="112" name="Picture 111" descr="wat (753)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/>
          <a:stretch/>
        </p:blipFill>
        <p:spPr>
          <a:xfrm>
            <a:off x="6234368" y="10172948"/>
            <a:ext cx="2507389" cy="914400"/>
          </a:xfrm>
          <a:prstGeom prst="rect">
            <a:avLst/>
          </a:prstGeom>
        </p:spPr>
      </p:pic>
      <p:pic>
        <p:nvPicPr>
          <p:cNvPr id="114" name="Picture 113" descr="wat (773)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/>
          <a:stretch/>
        </p:blipFill>
        <p:spPr>
          <a:xfrm>
            <a:off x="6234368" y="11176740"/>
            <a:ext cx="2507389" cy="914400"/>
          </a:xfrm>
          <a:prstGeom prst="rect">
            <a:avLst/>
          </a:prstGeom>
        </p:spPr>
      </p:pic>
      <p:pic>
        <p:nvPicPr>
          <p:cNvPr id="115" name="Picture 114" descr="wat (832)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4"/>
          <a:stretch/>
        </p:blipFill>
        <p:spPr>
          <a:xfrm>
            <a:off x="6234368" y="8247810"/>
            <a:ext cx="2526927" cy="91440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020203" y="8886657"/>
            <a:ext cx="3129347" cy="2462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entury Gothic"/>
                <a:cs typeface="Century Gothic"/>
              </a:rPr>
              <a:t>8490</a:t>
            </a:r>
            <a:r>
              <a:rPr lang="en-US" sz="2200" dirty="0" smtClean="0">
                <a:latin typeface="Century Gothic"/>
                <a:cs typeface="Century Gothic"/>
              </a:rPr>
              <a:t> Spectrograms</a:t>
            </a:r>
          </a:p>
          <a:p>
            <a:pPr algn="ctr"/>
            <a:r>
              <a:rPr lang="en-US" sz="2200" b="1" dirty="0" smtClean="0">
                <a:latin typeface="Century Gothic"/>
                <a:cs typeface="Century Gothic"/>
              </a:rPr>
              <a:t>883</a:t>
            </a:r>
            <a:r>
              <a:rPr lang="en-US" sz="2200" dirty="0" smtClean="0">
                <a:latin typeface="Century Gothic"/>
                <a:cs typeface="Century Gothic"/>
              </a:rPr>
              <a:t> Squiggles</a:t>
            </a:r>
          </a:p>
          <a:p>
            <a:pPr algn="ctr"/>
            <a:r>
              <a:rPr lang="en-US" sz="2200" b="1" dirty="0" smtClean="0">
                <a:latin typeface="Century Gothic"/>
                <a:cs typeface="Century Gothic"/>
              </a:rPr>
              <a:t>7607</a:t>
            </a:r>
            <a:r>
              <a:rPr lang="en-US" sz="2200" dirty="0" smtClean="0">
                <a:latin typeface="Century Gothic"/>
                <a:cs typeface="Century Gothic"/>
              </a:rPr>
              <a:t> Nonsquiggles</a:t>
            </a:r>
          </a:p>
          <a:p>
            <a:pPr algn="ctr"/>
            <a:endParaRPr lang="en-US" sz="2200" dirty="0">
              <a:latin typeface="Century Gothic"/>
              <a:cs typeface="Century Gothic"/>
            </a:endParaRPr>
          </a:p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Squiggles were hand-curated by a team of NASA scientists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0322" y="12142353"/>
            <a:ext cx="843143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1: </a:t>
            </a:r>
            <a:r>
              <a:rPr lang="en-US" sz="1600" dirty="0" smtClean="0">
                <a:latin typeface="Century Gothic"/>
                <a:cs typeface="Century Gothic"/>
              </a:rPr>
              <a:t>Each spectrogram image is 768x129 pixels, which corresponds to ~100 MHz in bandwidth (x-axis) and 93 seconds in time (y-axis).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05310" y="13600119"/>
            <a:ext cx="2578012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Spectrogram</a:t>
            </a:r>
            <a:endParaRPr lang="en-US" sz="2200" dirty="0">
              <a:latin typeface="Century Gothic"/>
              <a:cs typeface="Century Gothic"/>
            </a:endParaRP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02988"/>
              </p:ext>
            </p:extLst>
          </p:nvPr>
        </p:nvGraphicFramePr>
        <p:xfrm>
          <a:off x="12842446" y="3153731"/>
          <a:ext cx="5119448" cy="1595316"/>
        </p:xfrm>
        <a:graphic>
          <a:graphicData uri="http://schemas.openxmlformats.org/drawingml/2006/table">
            <a:tbl>
              <a:tblPr/>
              <a:tblGrid>
                <a:gridCol w="2537902"/>
                <a:gridCol w="1458210"/>
                <a:gridCol w="1123336"/>
              </a:tblGrid>
              <a:tr h="398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ACC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AUC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98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Unregularized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0.875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0.504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Lasso (L1)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0.875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8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Ridge (L2)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0.875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99180"/>
              </p:ext>
            </p:extLst>
          </p:nvPr>
        </p:nvGraphicFramePr>
        <p:xfrm>
          <a:off x="12842446" y="6138090"/>
          <a:ext cx="5119448" cy="1654396"/>
        </p:xfrm>
        <a:graphic>
          <a:graphicData uri="http://schemas.openxmlformats.org/drawingml/2006/table">
            <a:tbl>
              <a:tblPr/>
              <a:tblGrid>
                <a:gridCol w="2537902"/>
                <a:gridCol w="1458211"/>
                <a:gridCol w="1123335"/>
              </a:tblGrid>
              <a:tr h="41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Model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ACC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AUC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41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Unregularized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0.955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0.967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Lasso (L1)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0.953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0.963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Ridge (L2)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0.959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</a:rPr>
                        <a:t>0.962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Right Arrow 132"/>
          <p:cNvSpPr/>
          <p:nvPr/>
        </p:nvSpPr>
        <p:spPr>
          <a:xfrm>
            <a:off x="3803435" y="13438227"/>
            <a:ext cx="1484824" cy="838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163745" y="13600119"/>
            <a:ext cx="2578012" cy="4308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Time Series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2330" y="15538390"/>
            <a:ext cx="87491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Choose path to minimize </a:t>
            </a:r>
          </a:p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L</a:t>
            </a:r>
            <a:r>
              <a:rPr lang="en-US" sz="2200" dirty="0">
                <a:latin typeface="Century Gothic"/>
                <a:cs typeface="Century Gothic"/>
              </a:rPr>
              <a:t>(α,β) </a:t>
            </a:r>
            <a:r>
              <a:rPr lang="en-US" sz="2200" dirty="0" smtClean="0">
                <a:latin typeface="Century Gothic"/>
                <a:cs typeface="Century Gothic"/>
              </a:rPr>
              <a:t>= </a:t>
            </a:r>
          </a:p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-</a:t>
            </a:r>
            <a:r>
              <a:rPr lang="en-US" sz="2200" dirty="0">
                <a:latin typeface="Century Gothic"/>
                <a:cs typeface="Century Gothic"/>
              </a:rPr>
              <a:t>α*(Intensity)-β*(</a:t>
            </a:r>
            <a:r>
              <a:rPr lang="en-US" sz="2200" dirty="0" smtClean="0">
                <a:latin typeface="Century Gothic"/>
                <a:cs typeface="Century Gothic"/>
              </a:rPr>
              <a:t>Neighbor </a:t>
            </a:r>
            <a:r>
              <a:rPr lang="en-US" sz="2200" dirty="0">
                <a:latin typeface="Century Gothic"/>
                <a:cs typeface="Century Gothic"/>
              </a:rPr>
              <a:t>Intensities)+(1-α-β)(Deviation)</a:t>
            </a:r>
            <a:r>
              <a:rPr lang="en-US" sz="2200" baseline="30000" dirty="0">
                <a:latin typeface="Century Gothic"/>
                <a:cs typeface="Century Gothic"/>
              </a:rPr>
              <a:t>2</a:t>
            </a:r>
            <a:r>
              <a:rPr lang="en-US" sz="2200" dirty="0">
                <a:latin typeface="Century Gothic"/>
                <a:cs typeface="Century Gothic"/>
              </a:rPr>
              <a:t> 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622143" y="14179470"/>
            <a:ext cx="0" cy="1350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 rot="16200000">
            <a:off x="5585502" y="14762352"/>
            <a:ext cx="1583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entury Gothic"/>
                <a:cs typeface="Century Gothic"/>
              </a:rPr>
              <a:t>129 time slices</a:t>
            </a:r>
            <a:endParaRPr lang="en-US" sz="1600" dirty="0">
              <a:latin typeface="Century Gothic"/>
              <a:cs typeface="Century Gothic"/>
            </a:endParaRPr>
          </a:p>
        </p:txBody>
      </p:sp>
      <p:pic>
        <p:nvPicPr>
          <p:cNvPr id="143" name="Picture 142" descr="2014-08-26_05-28-34_UTC.act28443.dx1004.id-0.L.png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4" r="42802"/>
          <a:stretch/>
        </p:blipFill>
        <p:spPr>
          <a:xfrm>
            <a:off x="843645" y="14192949"/>
            <a:ext cx="1493913" cy="1490611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3288326" y="14466799"/>
            <a:ext cx="22906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Discretization </a:t>
            </a:r>
          </a:p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Algorithm</a:t>
            </a:r>
            <a:endParaRPr lang="en-US" sz="2200" dirty="0">
              <a:latin typeface="Century Gothic"/>
              <a:cs typeface="Century Gothic"/>
            </a:endParaRPr>
          </a:p>
        </p:txBody>
      </p:sp>
      <p:pic>
        <p:nvPicPr>
          <p:cNvPr id="145" name="Picture 144" descr="Screen Shot 2016-06-02 at 5.17.11 AM.png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2" r="43757"/>
          <a:stretch/>
        </p:blipFill>
        <p:spPr>
          <a:xfrm>
            <a:off x="6723114" y="14179470"/>
            <a:ext cx="1540957" cy="150409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293082" y="16711644"/>
            <a:ext cx="843143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2: </a:t>
            </a:r>
            <a:r>
              <a:rPr lang="en-US" sz="1600" dirty="0" smtClean="0">
                <a:latin typeface="Century Gothic"/>
                <a:cs typeface="Century Gothic"/>
              </a:rPr>
              <a:t>The dynamic programming algorithm traces the optimal 129-time slice vertical path. We tuned our parameters toα= 0.5, β= 0.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150681" y="3067178"/>
            <a:ext cx="3691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Baseline</a:t>
            </a:r>
          </a:p>
          <a:p>
            <a:r>
              <a:rPr lang="en-US" sz="2200" dirty="0" smtClean="0">
                <a:latin typeface="Century Gothic"/>
                <a:cs typeface="Century Gothic"/>
              </a:rPr>
              <a:t>Logistic Regression on 129 scaled raw time series points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150681" y="8624048"/>
            <a:ext cx="352867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53735"/>
                </a:solidFill>
                <a:latin typeface="Century Gothic"/>
                <a:cs typeface="Century Gothic"/>
              </a:rPr>
              <a:t>Final Model</a:t>
            </a:r>
          </a:p>
          <a:p>
            <a:r>
              <a:rPr lang="en-US" sz="2200" dirty="0" smtClean="0">
                <a:latin typeface="Century Gothic"/>
                <a:cs typeface="Century Gothic"/>
              </a:rPr>
              <a:t>We used a total of 72 predictors in our squiggle </a:t>
            </a:r>
            <a:r>
              <a:rPr lang="en-US" sz="2200" dirty="0" err="1" smtClean="0">
                <a:latin typeface="Century Gothic"/>
                <a:cs typeface="Century Gothic"/>
              </a:rPr>
              <a:t>vs</a:t>
            </a:r>
            <a:r>
              <a:rPr lang="en-US" sz="2200" dirty="0" smtClean="0">
                <a:latin typeface="Century Gothic"/>
                <a:cs typeface="Century Gothic"/>
              </a:rPr>
              <a:t> </a:t>
            </a:r>
            <a:r>
              <a:rPr lang="en-US" sz="2200" dirty="0" err="1" smtClean="0">
                <a:latin typeface="Century Gothic"/>
                <a:cs typeface="Century Gothic"/>
              </a:rPr>
              <a:t>nonsquiggle</a:t>
            </a:r>
            <a:r>
              <a:rPr lang="en-US" sz="2200" dirty="0" smtClean="0">
                <a:latin typeface="Century Gothic"/>
                <a:cs typeface="Century Gothic"/>
              </a:rPr>
              <a:t> classifier. Boosting and L2-regularized logistic regression resulted in the highest accuracy and AUC, respectively at &gt;99% each.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530459" y="7955337"/>
            <a:ext cx="843143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4: </a:t>
            </a:r>
            <a:r>
              <a:rPr lang="en-US" sz="1600" dirty="0" smtClean="0">
                <a:latin typeface="Century Gothic"/>
                <a:cs typeface="Century Gothic"/>
              </a:rPr>
              <a:t>We applied a discrete Fourier transform, sampling 63 times between 0 and </a:t>
            </a:r>
            <a:r>
              <a:rPr lang="el-GR" sz="1600" dirty="0" smtClean="0">
                <a:latin typeface="Century Gothic"/>
                <a:cs typeface="Century Gothic"/>
              </a:rPr>
              <a:t>π</a:t>
            </a:r>
            <a:r>
              <a:rPr lang="en-US" sz="1600" dirty="0" smtClean="0">
                <a:latin typeface="Century Gothic"/>
                <a:cs typeface="Century Gothic"/>
              </a:rPr>
              <a:t>. This alteration in feature space resulted in a significant improvement.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585103" y="4856526"/>
            <a:ext cx="8431435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3: </a:t>
            </a:r>
            <a:r>
              <a:rPr lang="en-US" sz="1600" dirty="0">
                <a:latin typeface="Century Gothic"/>
                <a:cs typeface="Century Gothic"/>
              </a:rPr>
              <a:t>The full dataset was split 90% training, </a:t>
            </a:r>
            <a:r>
              <a:rPr lang="en-US" sz="1600" dirty="0" smtClean="0">
                <a:latin typeface="Century Gothic"/>
                <a:cs typeface="Century Gothic"/>
              </a:rPr>
              <a:t>10% </a:t>
            </a:r>
            <a:r>
              <a:rPr lang="en-US" sz="1600" dirty="0">
                <a:latin typeface="Century Gothic"/>
                <a:cs typeface="Century Gothic"/>
              </a:rPr>
              <a:t>test. Using the training set, we applied 10-fold cross validation to tune model parameters. The ACC and AUC values regard the initial validation test </a:t>
            </a:r>
            <a:r>
              <a:rPr lang="en-US" sz="1600" dirty="0" smtClean="0">
                <a:latin typeface="Century Gothic"/>
                <a:cs typeface="Century Gothic"/>
              </a:rPr>
              <a:t>set. Our baseline models classify the entire test set as nonsquiggles, which comprise 90% of the training set.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9530459" y="16711644"/>
            <a:ext cx="843143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5: </a:t>
            </a:r>
            <a:r>
              <a:rPr lang="en-US" sz="1600" dirty="0" smtClean="0">
                <a:latin typeface="Century Gothic"/>
                <a:cs typeface="Century Gothic"/>
              </a:rPr>
              <a:t>The two most significant predictors across all models are highlighted above. A </a:t>
            </a:r>
            <a:r>
              <a:rPr lang="en-US" sz="16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• </a:t>
            </a:r>
            <a:r>
              <a:rPr lang="en-US" sz="1600" dirty="0" smtClean="0">
                <a:solidFill>
                  <a:srgbClr val="000000"/>
                </a:solidFill>
                <a:latin typeface="Century Gothic"/>
                <a:cs typeface="Century Gothic"/>
              </a:rPr>
              <a:t>denotes that a feature was deemed significant by a particular classifier.</a:t>
            </a:r>
            <a:endParaRPr lang="en-US" sz="16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25423" y="6537889"/>
            <a:ext cx="2578012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Classify Squiggle </a:t>
            </a:r>
            <a:r>
              <a:rPr lang="en-US" sz="2200" dirty="0" err="1" smtClean="0">
                <a:latin typeface="Century Gothic"/>
                <a:cs typeface="Century Gothic"/>
              </a:rPr>
              <a:t>vs</a:t>
            </a:r>
            <a:r>
              <a:rPr lang="en-US" sz="2200" dirty="0" smtClean="0">
                <a:latin typeface="Century Gothic"/>
                <a:cs typeface="Century Gothic"/>
              </a:rPr>
              <a:t> </a:t>
            </a:r>
            <a:r>
              <a:rPr lang="en-US" sz="2200" dirty="0" err="1" smtClean="0">
                <a:latin typeface="Century Gothic"/>
                <a:cs typeface="Century Gothic"/>
              </a:rPr>
              <a:t>Nonsquiggle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89858" y="6520648"/>
            <a:ext cx="2578749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entury Gothic"/>
                <a:cs typeface="Century Gothic"/>
              </a:rPr>
              <a:t>Identify Squiggle Subgroups</a:t>
            </a:r>
            <a:endParaRPr lang="en-US" sz="2200" dirty="0">
              <a:latin typeface="Century Gothic"/>
              <a:cs typeface="Century Gothic"/>
            </a:endParaRPr>
          </a:p>
        </p:txBody>
      </p:sp>
      <p:sp>
        <p:nvSpPr>
          <p:cNvPr id="163" name="Left-Right Arrow 162"/>
          <p:cNvSpPr/>
          <p:nvPr/>
        </p:nvSpPr>
        <p:spPr>
          <a:xfrm>
            <a:off x="3985845" y="6736092"/>
            <a:ext cx="1113693" cy="430038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00996"/>
              </p:ext>
            </p:extLst>
          </p:nvPr>
        </p:nvGraphicFramePr>
        <p:xfrm>
          <a:off x="23563385" y="13783743"/>
          <a:ext cx="3359418" cy="2239783"/>
        </p:xfrm>
        <a:graphic>
          <a:graphicData uri="http://schemas.openxmlformats.org/drawingml/2006/table">
            <a:tbl>
              <a:tblPr/>
              <a:tblGrid>
                <a:gridCol w="1679709"/>
                <a:gridCol w="1679709"/>
              </a:tblGrid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Characteristic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p-value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August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5.75E-03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4 AM - 8 AM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2.31E-06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8 AM - 12 PM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5.79E-06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12 PM - 4 PM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7.32E-16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L-Polarization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1.24E-03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R-Polarization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3.14E-05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Chart 166"/>
          <p:cNvGraphicFramePr/>
          <p:nvPr>
            <p:extLst>
              <p:ext uri="{D42A27DB-BD31-4B8C-83A1-F6EECF244321}">
                <p14:modId xmlns:p14="http://schemas.microsoft.com/office/powerpoint/2010/main" val="2206020039"/>
              </p:ext>
            </p:extLst>
          </p:nvPr>
        </p:nvGraphicFramePr>
        <p:xfrm>
          <a:off x="12367657" y="8549545"/>
          <a:ext cx="6024206" cy="4177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69310"/>
              </p:ext>
            </p:extLst>
          </p:nvPr>
        </p:nvGraphicFramePr>
        <p:xfrm>
          <a:off x="9389782" y="12760777"/>
          <a:ext cx="8626756" cy="3805797"/>
        </p:xfrm>
        <a:graphic>
          <a:graphicData uri="http://schemas.openxmlformats.org/drawingml/2006/table">
            <a:tbl>
              <a:tblPr/>
              <a:tblGrid>
                <a:gridCol w="2209103"/>
                <a:gridCol w="1760016"/>
                <a:gridCol w="1091502"/>
                <a:gridCol w="1756116"/>
                <a:gridCol w="918011"/>
                <a:gridCol w="892008"/>
              </a:tblGrid>
              <a:tr h="54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Source/Model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Logistic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Lasso)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Logistic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Unreg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. + Ridge)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SVM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  <a:cs typeface="Century Gothic"/>
                        </a:rPr>
                        <a:t>Tree-Based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8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Image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Signal Width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Discretization Algorithm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Loss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Linear Model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White Noise Process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1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ARIMA</a:t>
                      </a: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(1,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 1, 1) Process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l-G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15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80315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315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062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Long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 Memory Process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FFT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/>
                          <a:cs typeface="Century Gothic"/>
                        </a:rPr>
                        <a:t>•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46943"/>
              </p:ext>
            </p:extLst>
          </p:nvPr>
        </p:nvGraphicFramePr>
        <p:xfrm>
          <a:off x="12384104" y="14466799"/>
          <a:ext cx="255145" cy="25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24" imgW="203200" imgH="203200" progId="Equation.3">
                  <p:embed/>
                </p:oleObj>
              </mc:Choice>
              <mc:Fallback>
                <p:oleObj name="Equation" r:id="rId24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384104" y="14466799"/>
                        <a:ext cx="255145" cy="25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63041"/>
              </p:ext>
            </p:extLst>
          </p:nvPr>
        </p:nvGraphicFramePr>
        <p:xfrm>
          <a:off x="11686165" y="16205292"/>
          <a:ext cx="1587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26" imgW="1244600" imgH="292100" progId="Equation.3">
                  <p:embed/>
                </p:oleObj>
              </mc:Choice>
              <mc:Fallback>
                <p:oleObj name="Equation" r:id="rId26" imgW="1244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686165" y="16205292"/>
                        <a:ext cx="15875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26493"/>
              </p:ext>
            </p:extLst>
          </p:nvPr>
        </p:nvGraphicFramePr>
        <p:xfrm>
          <a:off x="12415496" y="14739787"/>
          <a:ext cx="175412" cy="25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28" imgW="139700" imgH="203200" progId="Equation.3">
                  <p:embed/>
                </p:oleObj>
              </mc:Choice>
              <mc:Fallback>
                <p:oleObj name="Equation" r:id="rId28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15496" y="14739787"/>
                        <a:ext cx="175412" cy="25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54283"/>
              </p:ext>
            </p:extLst>
          </p:nvPr>
        </p:nvGraphicFramePr>
        <p:xfrm>
          <a:off x="12402292" y="15021781"/>
          <a:ext cx="255145" cy="25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0" imgW="203200" imgH="203200" progId="Equation.3">
                  <p:embed/>
                </p:oleObj>
              </mc:Choice>
              <mc:Fallback>
                <p:oleObj name="Equation" r:id="rId30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402292" y="15021781"/>
                        <a:ext cx="255145" cy="25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26419"/>
              </p:ext>
            </p:extLst>
          </p:nvPr>
        </p:nvGraphicFramePr>
        <p:xfrm>
          <a:off x="12367657" y="14126971"/>
          <a:ext cx="255145" cy="25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1" imgW="203200" imgH="203200" progId="Equation.3">
                  <p:embed/>
                </p:oleObj>
              </mc:Choice>
              <mc:Fallback>
                <p:oleObj name="Equation" r:id="rId3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367657" y="14126971"/>
                        <a:ext cx="255145" cy="25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6465"/>
              </p:ext>
            </p:extLst>
          </p:nvPr>
        </p:nvGraphicFramePr>
        <p:xfrm>
          <a:off x="12415496" y="15276926"/>
          <a:ext cx="159466" cy="3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32" imgW="127000" imgH="241300" progId="Equation.3">
                  <p:embed/>
                </p:oleObj>
              </mc:Choice>
              <mc:Fallback>
                <p:oleObj name="Equation" r:id="rId32" imgW="127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415496" y="15276926"/>
                        <a:ext cx="159466" cy="30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02682"/>
              </p:ext>
            </p:extLst>
          </p:nvPr>
        </p:nvGraphicFramePr>
        <p:xfrm>
          <a:off x="12415496" y="15587776"/>
          <a:ext cx="159466" cy="2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4" imgW="127000" imgH="215900" progId="Equation.3">
                  <p:embed/>
                </p:oleObj>
              </mc:Choice>
              <mc:Fallback>
                <p:oleObj name="Equation" r:id="rId34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415496" y="15587776"/>
                        <a:ext cx="159466" cy="271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04350"/>
              </p:ext>
            </p:extLst>
          </p:nvPr>
        </p:nvGraphicFramePr>
        <p:xfrm>
          <a:off x="12384104" y="15887148"/>
          <a:ext cx="2222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36" imgW="177800" imgH="203200" progId="Equation.3">
                  <p:embed/>
                </p:oleObj>
              </mc:Choice>
              <mc:Fallback>
                <p:oleObj name="Equation" r:id="rId36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2384104" y="15887148"/>
                        <a:ext cx="222250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18621375" y="9680998"/>
            <a:ext cx="856412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/>
                <a:cs typeface="Century Gothic"/>
              </a:rPr>
              <a:t>Figure </a:t>
            </a:r>
            <a:r>
              <a:rPr lang="en-US" sz="1600" b="1" dirty="0">
                <a:latin typeface="Century Gothic"/>
                <a:cs typeface="Century Gothic"/>
              </a:rPr>
              <a:t>8</a:t>
            </a:r>
            <a:r>
              <a:rPr lang="en-US" sz="1600" b="1" dirty="0" smtClean="0">
                <a:latin typeface="Century Gothic"/>
                <a:cs typeface="Century Gothic"/>
              </a:rPr>
              <a:t>: </a:t>
            </a:r>
            <a:r>
              <a:rPr lang="en-US" sz="1600" dirty="0">
                <a:latin typeface="Century Gothic"/>
                <a:cs typeface="Century Gothic"/>
              </a:rPr>
              <a:t>The clusters found using k-means correspond roughly to those we found using Ward D2 clustering and Manhattan distance</a:t>
            </a:r>
            <a:r>
              <a:rPr lang="en-US" sz="1600" dirty="0" smtClean="0">
                <a:latin typeface="Century Gothic"/>
                <a:cs typeface="Century Gothic"/>
              </a:rPr>
              <a:t>.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605500" y="6172834"/>
            <a:ext cx="856412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 Gothic"/>
                <a:cs typeface="Century Gothic"/>
              </a:rPr>
              <a:t>Figure 7: </a:t>
            </a:r>
            <a:r>
              <a:rPr lang="en-US" sz="1600" dirty="0">
                <a:latin typeface="Century Gothic"/>
                <a:cs typeface="Century Gothic"/>
              </a:rPr>
              <a:t>We can observe three clusters composed </a:t>
            </a:r>
            <a:r>
              <a:rPr lang="en-US" sz="1600" dirty="0" smtClean="0">
                <a:latin typeface="Century Gothic"/>
                <a:cs typeface="Century Gothic"/>
              </a:rPr>
              <a:t>of 1. </a:t>
            </a:r>
            <a:r>
              <a:rPr lang="en-US" sz="1600" dirty="0">
                <a:latin typeface="Century Gothic"/>
                <a:cs typeface="Century Gothic"/>
              </a:rPr>
              <a:t>faint, quickly modulating signals, and </a:t>
            </a:r>
            <a:r>
              <a:rPr lang="en-US" sz="1600" dirty="0" smtClean="0">
                <a:latin typeface="Century Gothic"/>
                <a:cs typeface="Century Gothic"/>
              </a:rPr>
              <a:t>2. </a:t>
            </a:r>
            <a:r>
              <a:rPr lang="en-US" sz="1600" dirty="0">
                <a:latin typeface="Century Gothic"/>
                <a:cs typeface="Century Gothic"/>
              </a:rPr>
              <a:t>faint, slowly-modulating </a:t>
            </a:r>
            <a:r>
              <a:rPr lang="en-US" sz="1600" dirty="0" smtClean="0">
                <a:latin typeface="Century Gothic"/>
                <a:cs typeface="Century Gothic"/>
              </a:rPr>
              <a:t>signals, and 3. </a:t>
            </a:r>
            <a:r>
              <a:rPr lang="en-US" sz="1600" dirty="0">
                <a:latin typeface="Century Gothic"/>
                <a:cs typeface="Century Gothic"/>
              </a:rPr>
              <a:t>strong low-</a:t>
            </a:r>
            <a:r>
              <a:rPr lang="en-US" sz="1600" dirty="0" smtClean="0">
                <a:latin typeface="Century Gothic"/>
                <a:cs typeface="Century Gothic"/>
              </a:rPr>
              <a:t>bandwidth signals.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605500" y="12968741"/>
            <a:ext cx="8564125" cy="58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 Gothic"/>
                <a:cs typeface="Century Gothic"/>
              </a:rPr>
              <a:t>Figure 9: </a:t>
            </a:r>
            <a:r>
              <a:rPr lang="en-US" sz="1600" dirty="0" smtClean="0">
                <a:latin typeface="Century Gothic"/>
                <a:cs typeface="Century Gothic"/>
              </a:rPr>
              <a:t>Here we observe two distinct clusters composed of 1. low-bandwidth signals and 2. high-bandwidth slowly modulating signals.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450083" y="16249628"/>
            <a:ext cx="351127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 Gothic"/>
                <a:cs typeface="Century Gothic"/>
              </a:rPr>
              <a:t>Figure 10: </a:t>
            </a:r>
            <a:r>
              <a:rPr lang="en-US" sz="1600" dirty="0" smtClean="0">
                <a:latin typeface="Century Gothic"/>
                <a:cs typeface="Century Gothic"/>
              </a:rPr>
              <a:t>In particular, we note that squiggles from the red cluster tend to occur in a 4-hour timespan. </a:t>
            </a:r>
            <a:endParaRPr lang="en-US" sz="1600" dirty="0">
              <a:latin typeface="Century Gothic"/>
              <a:cs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1401" y="3000756"/>
            <a:ext cx="9040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entury Gothic"/>
                <a:cs typeface="Century Gothic"/>
              </a:rPr>
              <a:t>Results are plotted using the first two linear discriminant functions</a:t>
            </a:r>
            <a:endParaRPr lang="en-US" sz="2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336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790</Words>
  <Application>Microsoft Macintosh PowerPoint</Application>
  <PresentationFormat>Custom</PresentationFormat>
  <Paragraphs>131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Wang</dc:creator>
  <cp:lastModifiedBy>Jason Wang</cp:lastModifiedBy>
  <cp:revision>47</cp:revision>
  <dcterms:created xsi:type="dcterms:W3CDTF">2016-06-02T08:07:39Z</dcterms:created>
  <dcterms:modified xsi:type="dcterms:W3CDTF">2016-06-02T21:39:08Z</dcterms:modified>
</cp:coreProperties>
</file>