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0838AA-B79A-4B3D-A000-978E2F12FD83}" type="datetimeFigureOut">
              <a:rPr lang="en-US" smtClean="0"/>
              <a:t>2/21/2024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‹N›</a:t>
            </a:fld>
            <a:endParaRPr lang="en-US"/>
          </a:p>
        </p:txBody>
      </p:sp>
    </p:spTree>
    <p:extLst>
      <p:ext uri="{BB962C8B-B14F-4D97-AF65-F5344CB8AC3E}">
        <p14:creationId xmlns:p14="http://schemas.microsoft.com/office/powerpoint/2010/main" val="96726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50838AA-B79A-4B3D-A000-978E2F12FD83}"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180448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50838AA-B79A-4B3D-A000-978E2F12FD83}"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41668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550838AA-B79A-4B3D-A000-978E2F12FD83}"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126116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550838AA-B79A-4B3D-A000-978E2F12FD83}"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2122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550838AA-B79A-4B3D-A000-978E2F12FD83}"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140326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550838AA-B79A-4B3D-A000-978E2F12FD83}"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264089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550838AA-B79A-4B3D-A000-978E2F12FD83}"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21495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838AA-B79A-4B3D-A000-978E2F12FD83}"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17D80-2DC1-4B61-A42F-CD3D496E699C}" type="slidenum">
              <a:rPr lang="en-US" smtClean="0"/>
              <a:t>‹N›</a:t>
            </a:fld>
            <a:endParaRPr lang="en-US"/>
          </a:p>
        </p:txBody>
      </p:sp>
    </p:spTree>
    <p:extLst>
      <p:ext uri="{BB962C8B-B14F-4D97-AF65-F5344CB8AC3E}">
        <p14:creationId xmlns:p14="http://schemas.microsoft.com/office/powerpoint/2010/main" val="30178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it-IT" smtClean="0"/>
              <a:t>Modifica gli stili del testo dello schema</a:t>
            </a:r>
          </a:p>
        </p:txBody>
      </p:sp>
      <p:sp>
        <p:nvSpPr>
          <p:cNvPr id="5" name="Date Placeholder 4"/>
          <p:cNvSpPr>
            <a:spLocks noGrp="1"/>
          </p:cNvSpPr>
          <p:nvPr>
            <p:ph type="dt" sz="half" idx="10"/>
          </p:nvPr>
        </p:nvSpPr>
        <p:spPr/>
        <p:txBody>
          <a:bodyPr/>
          <a:lstStyle/>
          <a:p>
            <a:fld id="{550838AA-B79A-4B3D-A000-978E2F12FD83}"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BE17D80-2DC1-4B61-A42F-CD3D496E699C}" type="slidenum">
              <a:rPr lang="en-US" smtClean="0"/>
              <a:t>‹N›</a:t>
            </a:fld>
            <a:endParaRPr lang="en-US"/>
          </a:p>
        </p:txBody>
      </p:sp>
    </p:spTree>
    <p:extLst>
      <p:ext uri="{BB962C8B-B14F-4D97-AF65-F5344CB8AC3E}">
        <p14:creationId xmlns:p14="http://schemas.microsoft.com/office/powerpoint/2010/main" val="42447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0838AA-B79A-4B3D-A000-978E2F12FD83}" type="datetimeFigureOut">
              <a:rPr lang="en-US" smtClean="0"/>
              <a:t>2/21/2024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BE17D80-2DC1-4B61-A42F-CD3D496E699C}" type="slidenum">
              <a:rPr lang="en-US" smtClean="0"/>
              <a:t>‹N›</a:t>
            </a:fld>
            <a:endParaRPr lang="en-US"/>
          </a:p>
        </p:txBody>
      </p:sp>
    </p:spTree>
    <p:extLst>
      <p:ext uri="{BB962C8B-B14F-4D97-AF65-F5344CB8AC3E}">
        <p14:creationId xmlns:p14="http://schemas.microsoft.com/office/powerpoint/2010/main" val="242835674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0838AA-B79A-4B3D-A000-978E2F12FD83}" type="datetimeFigureOut">
              <a:rPr lang="en-US" smtClean="0"/>
              <a:t>2/21/2024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BE17D80-2DC1-4B61-A42F-CD3D496E699C}" type="slidenum">
              <a:rPr lang="en-US" smtClean="0"/>
              <a:t>‹N›</a:t>
            </a:fld>
            <a:endParaRPr lang="en-US"/>
          </a:p>
        </p:txBody>
      </p:sp>
    </p:spTree>
    <p:extLst>
      <p:ext uri="{BB962C8B-B14F-4D97-AF65-F5344CB8AC3E}">
        <p14:creationId xmlns:p14="http://schemas.microsoft.com/office/powerpoint/2010/main" val="3064898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mtClean="0">
                <a:solidFill>
                  <a:schemeClr val="tx1"/>
                </a:solidFill>
              </a:rPr>
              <a:t>Artificial pancreas with Arduino</a:t>
            </a:r>
            <a:endParaRPr lang="en-US">
              <a:solidFill>
                <a:schemeClr val="tx1"/>
              </a:solidFill>
            </a:endParaRPr>
          </a:p>
        </p:txBody>
      </p:sp>
      <p:sp>
        <p:nvSpPr>
          <p:cNvPr id="3" name="Sottotitolo 2"/>
          <p:cNvSpPr>
            <a:spLocks noGrp="1"/>
          </p:cNvSpPr>
          <p:nvPr>
            <p:ph type="subTitle" idx="1"/>
          </p:nvPr>
        </p:nvSpPr>
        <p:spPr/>
        <p:txBody>
          <a:bodyPr/>
          <a:lstStyle/>
          <a:p>
            <a:r>
              <a:rPr lang="it-IT" b="1" smtClean="0">
                <a:solidFill>
                  <a:schemeClr val="tx1"/>
                </a:solidFill>
              </a:rPr>
              <a:t>Niccolò Ciavarelli, Alessandro Mancini</a:t>
            </a:r>
          </a:p>
          <a:p>
            <a:r>
              <a:rPr lang="it-IT" smtClean="0">
                <a:solidFill>
                  <a:schemeClr val="tx1"/>
                </a:solidFill>
              </a:rPr>
              <a:t>Course of Electronics for Applied Physics, A. A. 2023/24</a:t>
            </a:r>
            <a:endParaRPr lang="en-US">
              <a:solidFill>
                <a:schemeClr val="tx1"/>
              </a:solidFill>
            </a:endParaRPr>
          </a:p>
        </p:txBody>
      </p:sp>
    </p:spTree>
    <p:extLst>
      <p:ext uri="{BB962C8B-B14F-4D97-AF65-F5344CB8AC3E}">
        <p14:creationId xmlns:p14="http://schemas.microsoft.com/office/powerpoint/2010/main" val="310899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Data collection and analysis</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smtClean="0"/>
              <a:t>Some data concerning some particular situations have  been collected</a:t>
            </a:r>
          </a:p>
        </p:txBody>
      </p:sp>
    </p:spTree>
    <p:extLst>
      <p:ext uri="{BB962C8B-B14F-4D97-AF65-F5344CB8AC3E}">
        <p14:creationId xmlns:p14="http://schemas.microsoft.com/office/powerpoint/2010/main" val="390087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Presentation outline</a:t>
            </a:r>
            <a:endParaRPr lang="en-US"/>
          </a:p>
        </p:txBody>
      </p:sp>
      <p:sp>
        <p:nvSpPr>
          <p:cNvPr id="3" name="Segnaposto contenuto 2"/>
          <p:cNvSpPr>
            <a:spLocks noGrp="1"/>
          </p:cNvSpPr>
          <p:nvPr>
            <p:ph idx="1"/>
          </p:nvPr>
        </p:nvSpPr>
        <p:spPr/>
        <p:txBody>
          <a:bodyPr/>
          <a:lstStyle/>
          <a:p>
            <a:pPr>
              <a:buFont typeface="Wingdings" panose="05000000000000000000" pitchFamily="2" charset="2"/>
              <a:buChar char="§"/>
            </a:pPr>
            <a:r>
              <a:rPr lang="it-IT" smtClean="0"/>
              <a:t> Brief description of the pancreas;</a:t>
            </a:r>
          </a:p>
          <a:p>
            <a:pPr>
              <a:buFont typeface="Wingdings" panose="05000000000000000000" pitchFamily="2" charset="2"/>
              <a:buChar char="§"/>
            </a:pPr>
            <a:r>
              <a:rPr lang="it-IT"/>
              <a:t> </a:t>
            </a:r>
            <a:r>
              <a:rPr lang="it-IT" smtClean="0"/>
              <a:t>the importance of an artificial pancreas for people with diabetes;</a:t>
            </a:r>
          </a:p>
          <a:p>
            <a:pPr>
              <a:buFont typeface="Wingdings" panose="05000000000000000000" pitchFamily="2" charset="2"/>
              <a:buChar char="§"/>
            </a:pPr>
            <a:r>
              <a:rPr lang="it-IT" smtClean="0"/>
              <a:t> electrical circuit implemented with Arduino;</a:t>
            </a:r>
          </a:p>
          <a:p>
            <a:pPr>
              <a:buFont typeface="Wingdings" panose="05000000000000000000" pitchFamily="2" charset="2"/>
              <a:buChar char="§"/>
            </a:pPr>
            <a:r>
              <a:rPr lang="it-IT"/>
              <a:t> </a:t>
            </a:r>
            <a:r>
              <a:rPr lang="it-IT" smtClean="0"/>
              <a:t>preliminary measurement and offset problem;</a:t>
            </a:r>
          </a:p>
          <a:p>
            <a:pPr>
              <a:buFont typeface="Wingdings" panose="05000000000000000000" pitchFamily="2" charset="2"/>
              <a:buChar char="§"/>
            </a:pPr>
            <a:r>
              <a:rPr lang="it-IT"/>
              <a:t> </a:t>
            </a:r>
            <a:r>
              <a:rPr lang="it-IT" smtClean="0"/>
              <a:t>data collection and analysis;</a:t>
            </a:r>
          </a:p>
          <a:p>
            <a:pPr>
              <a:buFont typeface="Wingdings" panose="05000000000000000000" pitchFamily="2" charset="2"/>
              <a:buChar char="§"/>
            </a:pPr>
            <a:r>
              <a:rPr lang="it-IT"/>
              <a:t> </a:t>
            </a:r>
            <a:r>
              <a:rPr lang="it-IT" smtClean="0"/>
              <a:t>conclusions of the project</a:t>
            </a:r>
          </a:p>
        </p:txBody>
      </p:sp>
    </p:spTree>
    <p:extLst>
      <p:ext uri="{BB962C8B-B14F-4D97-AF65-F5344CB8AC3E}">
        <p14:creationId xmlns:p14="http://schemas.microsoft.com/office/powerpoint/2010/main" val="28892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The pancreas</a:t>
            </a:r>
            <a:endParaRPr lang="en-US"/>
          </a:p>
        </p:txBody>
      </p:sp>
      <p:sp>
        <p:nvSpPr>
          <p:cNvPr id="3" name="Segnaposto contenuto 2"/>
          <p:cNvSpPr>
            <a:spLocks noGrp="1"/>
          </p:cNvSpPr>
          <p:nvPr>
            <p:ph idx="1"/>
          </p:nvPr>
        </p:nvSpPr>
        <p:spPr>
          <a:xfrm>
            <a:off x="676657" y="1222770"/>
            <a:ext cx="6804006" cy="5326076"/>
          </a:xfrm>
        </p:spPr>
        <p:txBody>
          <a:bodyPr>
            <a:normAutofit/>
          </a:bodyPr>
          <a:lstStyle/>
          <a:p>
            <a:pPr marL="0" indent="0">
              <a:buNone/>
            </a:pPr>
            <a:r>
              <a:rPr lang="it-IT" smtClean="0"/>
              <a:t>It is an organ which, among the other functions, regulates the concentration of glucose in blood through two hormones:</a:t>
            </a:r>
          </a:p>
          <a:p>
            <a:pPr>
              <a:buFont typeface="Wingdings" panose="05000000000000000000" pitchFamily="2" charset="2"/>
              <a:buChar char="§"/>
            </a:pPr>
            <a:r>
              <a:rPr lang="it-IT" smtClean="0"/>
              <a:t> insulin: </a:t>
            </a:r>
            <a:r>
              <a:rPr lang="en-US"/>
              <a:t>peptide </a:t>
            </a:r>
            <a:r>
              <a:rPr lang="en-US"/>
              <a:t>hormone </a:t>
            </a:r>
            <a:r>
              <a:rPr lang="en-US" smtClean="0"/>
              <a:t>considered </a:t>
            </a:r>
            <a:r>
              <a:rPr lang="en-US"/>
              <a:t>to be the </a:t>
            </a:r>
            <a:r>
              <a:rPr lang="en-US"/>
              <a:t>main </a:t>
            </a:r>
            <a:r>
              <a:rPr lang="en-US" smtClean="0"/>
              <a:t>anabolic hormone </a:t>
            </a:r>
            <a:r>
              <a:rPr lang="en-US"/>
              <a:t>of the body. It regulates the metabolism of carbohydrates, fats and protein</a:t>
            </a:r>
            <a:r>
              <a:rPr lang="en-US"/>
              <a:t/>
            </a:r>
            <a:br>
              <a:rPr lang="en-US"/>
            </a:br>
            <a:r>
              <a:rPr lang="en-US"/>
              <a:t>by promoting the absorption of glucose from the blood into liver, fat and skeletal</a:t>
            </a:r>
            <a:r>
              <a:rPr lang="en-US"/>
              <a:t/>
            </a:r>
            <a:br>
              <a:rPr lang="en-US"/>
            </a:br>
            <a:r>
              <a:rPr lang="en-US"/>
              <a:t>muscle cells.</a:t>
            </a:r>
            <a:endParaRPr lang="it-IT" smtClean="0"/>
          </a:p>
          <a:p>
            <a:pPr>
              <a:buFont typeface="Wingdings" panose="05000000000000000000" pitchFamily="2" charset="2"/>
              <a:buChar char="§"/>
            </a:pPr>
            <a:r>
              <a:rPr lang="it-IT" smtClean="0"/>
              <a:t> glucagon:</a:t>
            </a:r>
            <a:r>
              <a:rPr lang="en-US" smtClean="0"/>
              <a:t> </a:t>
            </a:r>
            <a:r>
              <a:rPr lang="en-US"/>
              <a:t>peptide hormone, produced by alpha cells of the pancreas. It raises</a:t>
            </a:r>
            <a:r>
              <a:rPr lang="en-US"/>
              <a:t/>
            </a:r>
            <a:br>
              <a:rPr lang="en-US"/>
            </a:br>
            <a:r>
              <a:rPr lang="en-US"/>
              <a:t>the concentration of glucose and fatty acids in </a:t>
            </a:r>
            <a:r>
              <a:rPr lang="en-US"/>
              <a:t>the </a:t>
            </a:r>
            <a:r>
              <a:rPr lang="en-US" smtClean="0"/>
              <a:t>bloodstream. </a:t>
            </a:r>
            <a:r>
              <a:rPr lang="en-US"/>
              <a:t>Its effect is opposite to that of insulin.</a:t>
            </a:r>
            <a:endParaRPr lang="en-US"/>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21" y="1222770"/>
            <a:ext cx="3737610" cy="2990088"/>
          </a:xfrm>
          <a:prstGeom prst="rect">
            <a:avLst/>
          </a:prstGeom>
        </p:spPr>
      </p:pic>
    </p:spTree>
    <p:extLst>
      <p:ext uri="{BB962C8B-B14F-4D97-AF65-F5344CB8AC3E}">
        <p14:creationId xmlns:p14="http://schemas.microsoft.com/office/powerpoint/2010/main" val="211593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Diabetes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smtClean="0"/>
              <a:t>Diabetes is a condition for which the human body is unable to self regulate the concentration of glucose in blood. If untreated it can lead to severe symptoms and problems related to hyperglycemia or hypoglycemia. Diabetes exists in two forms:</a:t>
            </a:r>
          </a:p>
          <a:p>
            <a:pPr>
              <a:buFont typeface="Wingdings" panose="05000000000000000000" pitchFamily="2" charset="2"/>
              <a:buChar char="§"/>
            </a:pPr>
            <a:r>
              <a:rPr lang="it-IT"/>
              <a:t> </a:t>
            </a:r>
            <a:r>
              <a:rPr lang="it-IT" b="1" smtClean="0"/>
              <a:t>type 1</a:t>
            </a:r>
            <a:r>
              <a:rPr lang="it-IT" smtClean="0"/>
              <a:t>: </a:t>
            </a:r>
            <a:r>
              <a:rPr lang="en-US" smtClean="0"/>
              <a:t>chronic </a:t>
            </a:r>
            <a:r>
              <a:rPr lang="en-US"/>
              <a:t>autoimmune </a:t>
            </a:r>
            <a:r>
              <a:rPr lang="en-US"/>
              <a:t>disease </a:t>
            </a:r>
            <a:r>
              <a:rPr lang="en-US" smtClean="0"/>
              <a:t>in which </a:t>
            </a:r>
            <a:r>
              <a:rPr lang="en-US"/>
              <a:t>the immune system attacks the insulin-secreting beta cells of </a:t>
            </a:r>
            <a:r>
              <a:rPr lang="en-US"/>
              <a:t>the </a:t>
            </a:r>
            <a:r>
              <a:rPr lang="en-US" smtClean="0"/>
              <a:t>pancreas. Insulin </a:t>
            </a:r>
            <a:r>
              <a:rPr lang="en-US"/>
              <a:t>is needed to keep blood sugar levels within optimal ranges, and its </a:t>
            </a:r>
            <a:r>
              <a:rPr lang="en-US"/>
              <a:t>lack </a:t>
            </a:r>
            <a:r>
              <a:rPr lang="en-US" smtClean="0"/>
              <a:t>can lead </a:t>
            </a:r>
            <a:r>
              <a:rPr lang="en-US"/>
              <a:t>to high blood sugar. Type 1 diabetes can develop at any age but is </a:t>
            </a:r>
            <a:r>
              <a:rPr lang="en-US"/>
              <a:t>most </a:t>
            </a:r>
            <a:r>
              <a:rPr lang="en-US" smtClean="0"/>
              <a:t>often diagnosed </a:t>
            </a:r>
            <a:r>
              <a:rPr lang="en-US"/>
              <a:t>before age 40. For people living with type 1 diabetes, </a:t>
            </a:r>
            <a:r>
              <a:rPr lang="en-US" b="1"/>
              <a:t>insulin </a:t>
            </a:r>
            <a:r>
              <a:rPr lang="en-US" b="1"/>
              <a:t>injections</a:t>
            </a:r>
            <a:r>
              <a:rPr lang="en-US"/>
              <a:t> </a:t>
            </a:r>
            <a:r>
              <a:rPr lang="en-US" smtClean="0"/>
              <a:t>are critical </a:t>
            </a:r>
            <a:r>
              <a:rPr lang="en-US"/>
              <a:t>for survival</a:t>
            </a:r>
            <a:endParaRPr lang="it-IT" smtClean="0"/>
          </a:p>
          <a:p>
            <a:pPr>
              <a:buFont typeface="Wingdings" panose="05000000000000000000" pitchFamily="2" charset="2"/>
              <a:buChar char="§"/>
            </a:pPr>
            <a:r>
              <a:rPr lang="it-IT"/>
              <a:t> </a:t>
            </a:r>
            <a:r>
              <a:rPr lang="it-IT" b="1" smtClean="0"/>
              <a:t>type 2</a:t>
            </a:r>
            <a:r>
              <a:rPr lang="it-IT" smtClean="0"/>
              <a:t>: </a:t>
            </a:r>
            <a:r>
              <a:rPr lang="en-US" smtClean="0"/>
              <a:t>most </a:t>
            </a:r>
            <a:r>
              <a:rPr lang="en-US"/>
              <a:t>common form </a:t>
            </a:r>
            <a:r>
              <a:rPr lang="en-US"/>
              <a:t>of </a:t>
            </a:r>
            <a:r>
              <a:rPr lang="en-US" smtClean="0"/>
              <a:t>diabetes. The </a:t>
            </a:r>
            <a:r>
              <a:rPr lang="en-US"/>
              <a:t>causes for high blood sugar in this form of </a:t>
            </a:r>
            <a:r>
              <a:rPr lang="en-US"/>
              <a:t>diabetes </a:t>
            </a:r>
            <a:r>
              <a:rPr lang="en-US" smtClean="0"/>
              <a:t>are usually </a:t>
            </a:r>
            <a:r>
              <a:rPr lang="en-US"/>
              <a:t>a </a:t>
            </a:r>
            <a:r>
              <a:rPr lang="en-US"/>
              <a:t>combination </a:t>
            </a:r>
            <a:r>
              <a:rPr lang="en-US" smtClean="0"/>
              <a:t>of insulin </a:t>
            </a:r>
            <a:r>
              <a:rPr lang="en-US"/>
              <a:t>resistance and impaired </a:t>
            </a:r>
            <a:r>
              <a:rPr lang="en-US"/>
              <a:t>insulin </a:t>
            </a:r>
            <a:r>
              <a:rPr lang="en-US" smtClean="0"/>
              <a:t>secretion. </a:t>
            </a:r>
            <a:r>
              <a:rPr lang="en-US"/>
              <a:t>Over time</a:t>
            </a:r>
            <a:r>
              <a:rPr lang="en-US"/>
              <a:t>, </a:t>
            </a:r>
            <a:r>
              <a:rPr lang="en-US" smtClean="0"/>
              <a:t>pancreatic beta </a:t>
            </a:r>
            <a:r>
              <a:rPr lang="en-US"/>
              <a:t>cells may become ”exhausted” and less functional. The management </a:t>
            </a:r>
            <a:r>
              <a:rPr lang="en-US"/>
              <a:t>of </a:t>
            </a:r>
            <a:r>
              <a:rPr lang="en-US" smtClean="0"/>
              <a:t>type 2 </a:t>
            </a:r>
            <a:r>
              <a:rPr lang="en-US"/>
              <a:t>diabetes involves a combination of lifestyle measures, medications if </a:t>
            </a:r>
            <a:r>
              <a:rPr lang="en-US"/>
              <a:t>required </a:t>
            </a:r>
            <a:r>
              <a:rPr lang="en-US" smtClean="0"/>
              <a:t>and potentially </a:t>
            </a:r>
            <a:r>
              <a:rPr lang="en-US"/>
              <a:t>insulin.</a:t>
            </a:r>
            <a:endParaRPr lang="en-US"/>
          </a:p>
        </p:txBody>
      </p:sp>
    </p:spTree>
    <p:extLst>
      <p:ext uri="{BB962C8B-B14F-4D97-AF65-F5344CB8AC3E}">
        <p14:creationId xmlns:p14="http://schemas.microsoft.com/office/powerpoint/2010/main" val="174805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The importance of an artificial pancreas</a:t>
            </a:r>
            <a:endParaRPr lang="en-US"/>
          </a:p>
        </p:txBody>
      </p:sp>
      <p:sp>
        <p:nvSpPr>
          <p:cNvPr id="3" name="Segnaposto contenuto 2"/>
          <p:cNvSpPr>
            <a:spLocks noGrp="1"/>
          </p:cNvSpPr>
          <p:nvPr>
            <p:ph idx="1"/>
          </p:nvPr>
        </p:nvSpPr>
        <p:spPr>
          <a:xfrm>
            <a:off x="676657" y="1222770"/>
            <a:ext cx="10772774" cy="5326076"/>
          </a:xfrm>
        </p:spPr>
        <p:txBody>
          <a:bodyPr>
            <a:normAutofit/>
          </a:bodyPr>
          <a:lstStyle/>
          <a:p>
            <a:pPr marL="0" indent="0">
              <a:buNone/>
            </a:pPr>
            <a:r>
              <a:rPr lang="it-IT" smtClean="0"/>
              <a:t>People with diabetes need to continuously monitor the concentration of glucose in blood and assume insulin after meals.</a:t>
            </a:r>
          </a:p>
          <a:p>
            <a:pPr marL="0" indent="0">
              <a:buNone/>
            </a:pPr>
            <a:r>
              <a:rPr lang="it-IT" smtClean="0"/>
              <a:t>Knowing how much insulin to assume is critical to maintain the glucose concentration in a safe range. This is why electronic systems called </a:t>
            </a:r>
            <a:r>
              <a:rPr lang="it-IT" b="1" smtClean="0"/>
              <a:t>artificial pancreases exist.</a:t>
            </a:r>
            <a:r>
              <a:rPr lang="it-IT" smtClean="0"/>
              <a:t> They come in different variants but usually have these 3 components: </a:t>
            </a:r>
          </a:p>
          <a:p>
            <a:pPr>
              <a:buFont typeface="Wingdings" panose="05000000000000000000" pitchFamily="2" charset="2"/>
              <a:buChar char="§"/>
            </a:pPr>
            <a:r>
              <a:rPr lang="it-IT" b="1"/>
              <a:t> </a:t>
            </a:r>
            <a:r>
              <a:rPr lang="it-IT" smtClean="0"/>
              <a:t>continuous glucose monitor (cgm) that measures the glucose concentration every few minutes;</a:t>
            </a:r>
          </a:p>
          <a:p>
            <a:pPr>
              <a:buFont typeface="Wingdings" panose="05000000000000000000" pitchFamily="2" charset="2"/>
              <a:buChar char="§"/>
            </a:pPr>
            <a:r>
              <a:rPr lang="it-IT" b="1"/>
              <a:t> </a:t>
            </a:r>
            <a:r>
              <a:rPr lang="it-IT" smtClean="0"/>
              <a:t>program which calculates how much insulin is needed;</a:t>
            </a:r>
          </a:p>
          <a:p>
            <a:pPr>
              <a:buFont typeface="Wingdings" panose="05000000000000000000" pitchFamily="2" charset="2"/>
              <a:buChar char="§"/>
            </a:pPr>
            <a:r>
              <a:rPr lang="it-IT" b="1"/>
              <a:t> </a:t>
            </a:r>
            <a:r>
              <a:rPr lang="it-IT" smtClean="0"/>
              <a:t>insulin infusion pump.</a:t>
            </a:r>
            <a:endParaRPr lang="en-US" b="1"/>
          </a:p>
        </p:txBody>
      </p:sp>
    </p:spTree>
    <p:extLst>
      <p:ext uri="{BB962C8B-B14F-4D97-AF65-F5344CB8AC3E}">
        <p14:creationId xmlns:p14="http://schemas.microsoft.com/office/powerpoint/2010/main" val="218652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The devised circuit</a:t>
            </a:r>
            <a:endParaRPr lang="en-US"/>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smtClean="0"/>
                  <a:t>To simulate the feedback system of the pancreas an analogy has been used:</a:t>
                </a:r>
              </a:p>
              <a:p>
                <a:pPr>
                  <a:buFont typeface="Wingdings" panose="05000000000000000000" pitchFamily="2" charset="2"/>
                  <a:buChar char="§"/>
                </a:pPr>
                <a:r>
                  <a:rPr lang="it-IT"/>
                  <a:t> </a:t>
                </a:r>
                <a:r>
                  <a:rPr lang="it-IT" smtClean="0"/>
                  <a:t>water container with a variable quantity of salt and conductivity;</a:t>
                </a:r>
              </a:p>
              <a:p>
                <a:pPr>
                  <a:buFont typeface="Wingdings" panose="05000000000000000000" pitchFamily="2" charset="2"/>
                  <a:buChar char="§"/>
                </a:pPr>
                <a:r>
                  <a:rPr lang="it-IT"/>
                  <a:t> </a:t>
                </a:r>
                <a:r>
                  <a:rPr lang="it-IT" smtClean="0"/>
                  <a:t>conductivity sensor made of two aluminum foils immersed in water;</a:t>
                </a:r>
              </a:p>
              <a:p>
                <a:pPr>
                  <a:buFont typeface="Wingdings" panose="05000000000000000000" pitchFamily="2" charset="2"/>
                  <a:buChar char="§"/>
                </a:pPr>
                <a:r>
                  <a:rPr lang="it-IT"/>
                  <a:t> </a:t>
                </a:r>
                <a:r>
                  <a:rPr lang="it-IT" smtClean="0"/>
                  <a:t>two reservoirs of salt water (insulin) and tap water (glucagon);</a:t>
                </a:r>
              </a:p>
              <a:p>
                <a:pPr>
                  <a:buFont typeface="Wingdings" panose="05000000000000000000" pitchFamily="2" charset="2"/>
                  <a:buChar char="§"/>
                </a:pPr>
                <a:r>
                  <a:rPr lang="it-IT"/>
                  <a:t> </a:t>
                </a:r>
                <a:r>
                  <a:rPr lang="it-IT" smtClean="0"/>
                  <a:t>Arduino UNO board that monitors, every 0.5 s, the conductivity of water and activates two water pumps to control the salt concentration and reset it in a safe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en-US" smtClean="0"/>
                  <a:t>.</a:t>
                </a:r>
                <a:endParaRPr lang="en-US"/>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76657" y="1114697"/>
                <a:ext cx="10772774" cy="4463927"/>
              </a:xfrm>
              <a:blipFill>
                <a:blip r:embed="rId2"/>
                <a:stretch>
                  <a:fillRect l="-849" t="-2322"/>
                </a:stretch>
              </a:blipFill>
            </p:spPr>
            <p:txBody>
              <a:bodyPr/>
              <a:lstStyle/>
              <a:p>
                <a:r>
                  <a:rPr lang="en-US">
                    <a:noFill/>
                  </a:rPr>
                  <a:t> </a:t>
                </a:r>
              </a:p>
            </p:txBody>
          </p:sp>
        </mc:Fallback>
      </mc:AlternateContent>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0168" y="4119839"/>
            <a:ext cx="7205750" cy="2573482"/>
          </a:xfrm>
          <a:prstGeom prst="rect">
            <a:avLst/>
          </a:prstGeom>
        </p:spPr>
      </p:pic>
    </p:spTree>
    <p:extLst>
      <p:ext uri="{BB962C8B-B14F-4D97-AF65-F5344CB8AC3E}">
        <p14:creationId xmlns:p14="http://schemas.microsoft.com/office/powerpoint/2010/main" val="282835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The material used</a:t>
            </a:r>
            <a:endParaRPr lang="en-US"/>
          </a:p>
        </p:txBody>
      </p:sp>
      <p:sp>
        <p:nvSpPr>
          <p:cNvPr id="3" name="Segnaposto contenuto 2"/>
          <p:cNvSpPr>
            <a:spLocks noGrp="1"/>
          </p:cNvSpPr>
          <p:nvPr>
            <p:ph idx="1"/>
          </p:nvPr>
        </p:nvSpPr>
        <p:spPr>
          <a:xfrm>
            <a:off x="676657" y="1114697"/>
            <a:ext cx="5698017" cy="4463927"/>
          </a:xfrm>
        </p:spPr>
        <p:txBody>
          <a:bodyPr>
            <a:normAutofit/>
          </a:bodyPr>
          <a:lstStyle/>
          <a:p>
            <a:pPr>
              <a:buFont typeface="Wingdings" panose="05000000000000000000" pitchFamily="2" charset="2"/>
              <a:buChar char="§"/>
            </a:pPr>
            <a:r>
              <a:rPr lang="it-IT" smtClean="0"/>
              <a:t> Conductivity sensor;</a:t>
            </a:r>
          </a:p>
          <a:p>
            <a:pPr>
              <a:buFont typeface="Wingdings" panose="05000000000000000000" pitchFamily="2" charset="2"/>
              <a:buChar char="§"/>
            </a:pPr>
            <a:r>
              <a:rPr lang="it-IT"/>
              <a:t> </a:t>
            </a:r>
            <a:r>
              <a:rPr lang="it-IT" smtClean="0"/>
              <a:t>two water pumps with ratings 3 V, 650 mA, 3-6 W;</a:t>
            </a:r>
          </a:p>
          <a:p>
            <a:pPr>
              <a:buFont typeface="Wingdings" panose="05000000000000000000" pitchFamily="2" charset="2"/>
              <a:buChar char="§"/>
            </a:pPr>
            <a:r>
              <a:rPr lang="it-IT"/>
              <a:t> </a:t>
            </a:r>
            <a:r>
              <a:rPr lang="it-IT" smtClean="0"/>
              <a:t>external 4.5 V battery;</a:t>
            </a:r>
          </a:p>
          <a:p>
            <a:pPr>
              <a:buFont typeface="Wingdings" panose="05000000000000000000" pitchFamily="2" charset="2"/>
              <a:buChar char="§"/>
            </a:pPr>
            <a:r>
              <a:rPr lang="it-IT"/>
              <a:t> </a:t>
            </a:r>
            <a:r>
              <a:rPr lang="it-IT" smtClean="0"/>
              <a:t>two 2n2222a NPN transistors;</a:t>
            </a:r>
          </a:p>
          <a:p>
            <a:pPr>
              <a:buFont typeface="Wingdings" panose="05000000000000000000" pitchFamily="2" charset="2"/>
              <a:buChar char="§"/>
            </a:pPr>
            <a:r>
              <a:rPr lang="it-IT"/>
              <a:t> </a:t>
            </a:r>
            <a:r>
              <a:rPr lang="it-IT" smtClean="0"/>
              <a:t>two 1 kOhm potentiometers;</a:t>
            </a:r>
          </a:p>
          <a:p>
            <a:pPr>
              <a:buFont typeface="Wingdings" panose="05000000000000000000" pitchFamily="2" charset="2"/>
              <a:buChar char="§"/>
            </a:pPr>
            <a:r>
              <a:rPr lang="it-IT"/>
              <a:t> </a:t>
            </a:r>
            <a:r>
              <a:rPr lang="it-IT" smtClean="0"/>
              <a:t>Arduino UNO board.</a:t>
            </a:r>
            <a:endParaRPr lang="en-US"/>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9076" y="1114697"/>
            <a:ext cx="4830355" cy="3622766"/>
          </a:xfrm>
          <a:prstGeom prst="rect">
            <a:avLst/>
          </a:prstGeom>
        </p:spPr>
      </p:pic>
    </p:spTree>
    <p:extLst>
      <p:ext uri="{BB962C8B-B14F-4D97-AF65-F5344CB8AC3E}">
        <p14:creationId xmlns:p14="http://schemas.microsoft.com/office/powerpoint/2010/main" val="387252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LabVIEW interface</a:t>
            </a:r>
            <a:endParaRPr lang="en-US"/>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676658" y="1114697"/>
                <a:ext cx="4731366" cy="4463927"/>
              </a:xfrm>
            </p:spPr>
            <p:txBody>
              <a:bodyPr>
                <a:normAutofit/>
              </a:bodyPr>
              <a:lstStyle/>
              <a:p>
                <a:pPr marL="0" indent="0">
                  <a:buNone/>
                </a:pPr>
                <a:r>
                  <a:rPr lang="it-IT" smtClean="0"/>
                  <a:t>A LabVIEW interface has been created with the following functions:</a:t>
                </a:r>
              </a:p>
              <a:p>
                <a:pPr>
                  <a:buFont typeface="Wingdings" panose="05000000000000000000" pitchFamily="2" charset="2"/>
                  <a:buChar char="§"/>
                </a:pPr>
                <a:r>
                  <a:rPr lang="it-IT" smtClean="0"/>
                  <a:t> monitor the sensor voltage (analogRead) every 0.5 s;</a:t>
                </a:r>
              </a:p>
              <a:p>
                <a:pPr>
                  <a:buFont typeface="Wingdings" panose="05000000000000000000" pitchFamily="2" charset="2"/>
                  <a:buChar char="§"/>
                </a:pPr>
                <a:r>
                  <a:rPr lang="it-IT"/>
                  <a:t> </a:t>
                </a:r>
                <a:r>
                  <a:rPr lang="it-IT" smtClean="0"/>
                  <a:t>switch on and off two water pumps through two digital pins if the voltage goes outside the range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𝐿𝑂𝑊</m:t>
                        </m:r>
                      </m:sub>
                    </m:sSub>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𝐻𝐼𝐺𝐻</m:t>
                        </m:r>
                      </m:sub>
                    </m:sSub>
                    <m:r>
                      <a:rPr lang="it-IT" b="0" i="1" smtClean="0">
                        <a:latin typeface="Cambria Math" panose="02040503050406030204" pitchFamily="18" charset="0"/>
                      </a:rPr>
                      <m:t>]</m:t>
                    </m:r>
                  </m:oMath>
                </a14:m>
                <a:r>
                  <a:rPr lang="it-IT" smtClean="0"/>
                  <a:t>;</a:t>
                </a:r>
              </a:p>
              <a:p>
                <a:pPr>
                  <a:buFont typeface="Wingdings" panose="05000000000000000000" pitchFamily="2" charset="2"/>
                  <a:buChar char="§"/>
                </a:pPr>
                <a:r>
                  <a:rPr lang="it-IT"/>
                  <a:t> </a:t>
                </a:r>
                <a:r>
                  <a:rPr lang="it-IT" smtClean="0"/>
                  <a:t>acquire and save data on a csv file.</a:t>
                </a:r>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676658" y="1114697"/>
                <a:ext cx="4731366" cy="4463927"/>
              </a:xfrm>
              <a:blipFill>
                <a:blip r:embed="rId2"/>
                <a:stretch>
                  <a:fillRect l="-1933" t="-2322" r="-2706"/>
                </a:stretch>
              </a:blipFill>
            </p:spPr>
            <p:txBody>
              <a:bodyPr/>
              <a:lstStyle/>
              <a:p>
                <a:r>
                  <a:rPr lang="en-US">
                    <a:noFill/>
                  </a:rPr>
                  <a:t> </a:t>
                </a:r>
              </a:p>
            </p:txBody>
          </p:sp>
        </mc:Fallback>
      </mc:AlternateContent>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4" y="1114697"/>
            <a:ext cx="6364649" cy="4451921"/>
          </a:xfrm>
          <a:prstGeom prst="rect">
            <a:avLst/>
          </a:prstGeom>
        </p:spPr>
      </p:pic>
    </p:spTree>
    <p:extLst>
      <p:ext uri="{BB962C8B-B14F-4D97-AF65-F5344CB8AC3E}">
        <p14:creationId xmlns:p14="http://schemas.microsoft.com/office/powerpoint/2010/main" val="159777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6656" y="0"/>
            <a:ext cx="10772775" cy="1114697"/>
          </a:xfrm>
        </p:spPr>
        <p:txBody>
          <a:bodyPr/>
          <a:lstStyle/>
          <a:p>
            <a:r>
              <a:rPr lang="it-IT" smtClean="0"/>
              <a:t>Preliminary analysis and offset problem</a:t>
            </a:r>
            <a:endParaRPr lang="en-US"/>
          </a:p>
        </p:txBody>
      </p:sp>
      <p:sp>
        <p:nvSpPr>
          <p:cNvPr id="3" name="Segnaposto contenuto 2"/>
          <p:cNvSpPr>
            <a:spLocks noGrp="1"/>
          </p:cNvSpPr>
          <p:nvPr>
            <p:ph idx="1"/>
          </p:nvPr>
        </p:nvSpPr>
        <p:spPr>
          <a:xfrm>
            <a:off x="676657" y="1114697"/>
            <a:ext cx="10772774" cy="4463927"/>
          </a:xfrm>
        </p:spPr>
        <p:txBody>
          <a:bodyPr>
            <a:normAutofit/>
          </a:bodyPr>
          <a:lstStyle/>
          <a:p>
            <a:pPr marL="0" indent="0">
              <a:buNone/>
            </a:pPr>
            <a:r>
              <a:rPr lang="it-IT" smtClean="0"/>
              <a:t>The experiment has initially been run without pumps and a positive offset in the analogRead has been evidenced when the digital pins output a current on the transistors’ bases. </a:t>
            </a:r>
          </a:p>
          <a:p>
            <a:pPr marL="0" indent="0">
              <a:buNone/>
            </a:pPr>
            <a:r>
              <a:rPr lang="it-IT" smtClean="0"/>
              <a:t>This offset, initially ~ 50 mV, has been reduced to ~ 20-30 mV with the use of potentiometers to create a resistance on the transistors’ bases, but it could not be removed. </a:t>
            </a:r>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r="11394"/>
          <a:stretch/>
        </p:blipFill>
        <p:spPr>
          <a:xfrm>
            <a:off x="3207005" y="3205474"/>
            <a:ext cx="5353521" cy="3200464"/>
          </a:xfrm>
          <a:prstGeom prst="rect">
            <a:avLst/>
          </a:prstGeom>
        </p:spPr>
      </p:pic>
    </p:spTree>
    <p:extLst>
      <p:ext uri="{BB962C8B-B14F-4D97-AF65-F5344CB8AC3E}">
        <p14:creationId xmlns:p14="http://schemas.microsoft.com/office/powerpoint/2010/main" val="15078069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TM16401375[[fn=Madison]]</Template>
  <TotalTime>71</TotalTime>
  <Words>668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 Light</vt:lpstr>
      <vt:lpstr>Cambria Math</vt:lpstr>
      <vt:lpstr>Wingdings</vt:lpstr>
      <vt:lpstr>Metropolitano</vt:lpstr>
      <vt:lpstr>Artificial pancreas with Arduino</vt:lpstr>
      <vt:lpstr>Presentation outline</vt:lpstr>
      <vt:lpstr>The pancreas</vt:lpstr>
      <vt:lpstr>Diabetes</vt:lpstr>
      <vt:lpstr>The importance of an artificial pancreas</vt:lpstr>
      <vt:lpstr>The devised circuit</vt:lpstr>
      <vt:lpstr>The material used</vt:lpstr>
      <vt:lpstr>LabVIEW interface</vt:lpstr>
      <vt:lpstr>Preliminary analysis and offset problem</vt:lpstr>
      <vt:lpstr>Data collection and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pancreas with Arduino</dc:title>
  <dc:creator>User</dc:creator>
  <cp:lastModifiedBy>User</cp:lastModifiedBy>
  <cp:revision>10</cp:revision>
  <dcterms:created xsi:type="dcterms:W3CDTF">2024-02-21T09:09:13Z</dcterms:created>
  <dcterms:modified xsi:type="dcterms:W3CDTF">2024-02-21T10:21:04Z</dcterms:modified>
</cp:coreProperties>
</file>