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110" d="100"/>
          <a:sy n="110" d="100"/>
        </p:scale>
        <p:origin x="6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it-IT"/>
              <a:t>Fare clic per modificare lo stile del titolo</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0838AA-B79A-4B3D-A000-978E2F12FD83}" type="datetimeFigureOut">
              <a:rPr lang="en-US" smtClean="0"/>
              <a:t>2/21/24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ABE17D80-2DC1-4B61-A42F-CD3D496E699C}" type="slidenum">
              <a:rPr lang="en-US" smtClean="0"/>
              <a:t>‹#›</a:t>
            </a:fld>
            <a:endParaRPr lang="en-US"/>
          </a:p>
        </p:txBody>
      </p:sp>
    </p:spTree>
    <p:extLst>
      <p:ext uri="{BB962C8B-B14F-4D97-AF65-F5344CB8AC3E}">
        <p14:creationId xmlns:p14="http://schemas.microsoft.com/office/powerpoint/2010/main" val="967262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0838AA-B79A-4B3D-A000-978E2F12FD83}" type="datetimeFigureOut">
              <a:rPr lang="en-US" smtClean="0"/>
              <a:t>2/21/24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1804487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0838AA-B79A-4B3D-A000-978E2F12FD83}" type="datetimeFigureOut">
              <a:rPr lang="en-US" smtClean="0"/>
              <a:t>2/21/24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4166872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0838AA-B79A-4B3D-A000-978E2F12FD83}" type="datetimeFigureOut">
              <a:rPr lang="en-US" smtClean="0"/>
              <a:t>2/21/24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1261169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it-IT"/>
              <a:t>Fare clic per modificare lo stile del titolo</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550838AA-B79A-4B3D-A000-978E2F12FD83}" type="datetimeFigureOut">
              <a:rPr lang="en-US" smtClean="0"/>
              <a:t>2/21/24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212248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50838AA-B79A-4B3D-A000-978E2F12FD83}" type="datetimeFigureOut">
              <a:rPr lang="en-US" smtClean="0"/>
              <a:t>2/21/24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1403261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50838AA-B79A-4B3D-A000-978E2F12FD83}" type="datetimeFigureOut">
              <a:rPr lang="en-US" smtClean="0"/>
              <a:t>2/21/24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2640890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550838AA-B79A-4B3D-A000-978E2F12FD83}" type="datetimeFigureOut">
              <a:rPr lang="en-US" smtClean="0"/>
              <a:t>2/21/24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2149511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0838AA-B79A-4B3D-A000-978E2F12FD83}" type="datetimeFigureOut">
              <a:rPr lang="en-US" smtClean="0"/>
              <a:t>2/21/24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3017860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it-IT"/>
              <a:t>Fare clic per modificare lo stile del titolo</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it-IT"/>
              <a:t>Modifica gli stili del testo dello schema</a:t>
            </a:r>
          </a:p>
        </p:txBody>
      </p:sp>
      <p:sp>
        <p:nvSpPr>
          <p:cNvPr id="5" name="Date Placeholder 4"/>
          <p:cNvSpPr>
            <a:spLocks noGrp="1"/>
          </p:cNvSpPr>
          <p:nvPr>
            <p:ph type="dt" sz="half" idx="10"/>
          </p:nvPr>
        </p:nvSpPr>
        <p:spPr/>
        <p:txBody>
          <a:bodyPr/>
          <a:lstStyle/>
          <a:p>
            <a:fld id="{550838AA-B79A-4B3D-A000-978E2F12FD83}" type="datetimeFigureOut">
              <a:rPr lang="en-US" smtClean="0"/>
              <a:t>2/21/24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ABE17D80-2DC1-4B61-A42F-CD3D496E699C}" type="slidenum">
              <a:rPr lang="en-US" smtClean="0"/>
              <a:t>‹#›</a:t>
            </a:fld>
            <a:endParaRPr lang="en-US"/>
          </a:p>
        </p:txBody>
      </p:sp>
    </p:spTree>
    <p:extLst>
      <p:ext uri="{BB962C8B-B14F-4D97-AF65-F5344CB8AC3E}">
        <p14:creationId xmlns:p14="http://schemas.microsoft.com/office/powerpoint/2010/main" val="4244794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0838AA-B79A-4B3D-A000-978E2F12FD83}" type="datetimeFigureOut">
              <a:rPr lang="en-US" smtClean="0"/>
              <a:t>2/21/24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ABE17D80-2DC1-4B61-A42F-CD3D496E699C}" type="slidenum">
              <a:rPr lang="en-US" smtClean="0"/>
              <a:t>‹#›</a:t>
            </a:fld>
            <a:endParaRPr lang="en-US"/>
          </a:p>
        </p:txBody>
      </p:sp>
    </p:spTree>
    <p:extLst>
      <p:ext uri="{BB962C8B-B14F-4D97-AF65-F5344CB8AC3E}">
        <p14:creationId xmlns:p14="http://schemas.microsoft.com/office/powerpoint/2010/main" val="242835674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0838AA-B79A-4B3D-A000-978E2F12FD83}" type="datetimeFigureOut">
              <a:rPr lang="en-US" smtClean="0"/>
              <a:t>2/21/24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ABE17D80-2DC1-4B61-A42F-CD3D496E699C}" type="slidenum">
              <a:rPr lang="en-US" smtClean="0"/>
              <a:t>‹#›</a:t>
            </a:fld>
            <a:endParaRPr lang="en-US"/>
          </a:p>
        </p:txBody>
      </p:sp>
    </p:spTree>
    <p:extLst>
      <p:ext uri="{BB962C8B-B14F-4D97-AF65-F5344CB8AC3E}">
        <p14:creationId xmlns:p14="http://schemas.microsoft.com/office/powerpoint/2010/main" val="3064898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a:solidFill>
                  <a:schemeClr val="tx1"/>
                </a:solidFill>
              </a:rPr>
              <a:t>Artificial pancreas with Arduino</a:t>
            </a:r>
            <a:endParaRPr lang="en-US">
              <a:solidFill>
                <a:schemeClr val="tx1"/>
              </a:solidFill>
            </a:endParaRPr>
          </a:p>
        </p:txBody>
      </p:sp>
      <p:sp>
        <p:nvSpPr>
          <p:cNvPr id="3" name="Sottotitolo 2"/>
          <p:cNvSpPr>
            <a:spLocks noGrp="1"/>
          </p:cNvSpPr>
          <p:nvPr>
            <p:ph type="subTitle" idx="1"/>
          </p:nvPr>
        </p:nvSpPr>
        <p:spPr/>
        <p:txBody>
          <a:bodyPr/>
          <a:lstStyle/>
          <a:p>
            <a:r>
              <a:rPr lang="it-IT" b="1">
                <a:solidFill>
                  <a:schemeClr val="tx1"/>
                </a:solidFill>
              </a:rPr>
              <a:t>Niccolò Ciavarelli, Alessandro Mancini</a:t>
            </a:r>
          </a:p>
          <a:p>
            <a:r>
              <a:rPr lang="it-IT">
                <a:solidFill>
                  <a:schemeClr val="tx1"/>
                </a:solidFill>
              </a:rPr>
              <a:t>Course of Electronics for Applied Physics, A. A. 2023/24</a:t>
            </a:r>
            <a:endParaRPr lang="en-US">
              <a:solidFill>
                <a:schemeClr val="tx1"/>
              </a:solidFill>
            </a:endParaRPr>
          </a:p>
        </p:txBody>
      </p:sp>
    </p:spTree>
    <p:extLst>
      <p:ext uri="{BB962C8B-B14F-4D97-AF65-F5344CB8AC3E}">
        <p14:creationId xmlns:p14="http://schemas.microsoft.com/office/powerpoint/2010/main" val="3108993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47F3C20-527B-084D-842F-A8690219CE29}"/>
              </a:ext>
            </a:extLst>
          </p:cNvPr>
          <p:cNvSpPr txBox="1">
            <a:spLocks/>
          </p:cNvSpPr>
          <p:nvPr/>
        </p:nvSpPr>
        <p:spPr>
          <a:xfrm>
            <a:off x="676656" y="0"/>
            <a:ext cx="10772775" cy="1114697"/>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it-IT" dirty="0"/>
              <a:t>Software </a:t>
            </a:r>
            <a:r>
              <a:rPr lang="it-IT" dirty="0" err="1"/>
              <a:t>analysis</a:t>
            </a:r>
            <a:endParaRPr lang="en-US" dirty="0"/>
          </a:p>
        </p:txBody>
      </p:sp>
      <p:sp>
        <p:nvSpPr>
          <p:cNvPr id="9" name="TextBox 8">
            <a:extLst>
              <a:ext uri="{FF2B5EF4-FFF2-40B4-BE49-F238E27FC236}">
                <a16:creationId xmlns:a16="http://schemas.microsoft.com/office/drawing/2014/main" id="{95D75415-5DD7-5C47-8B5F-18811BE80B35}"/>
              </a:ext>
            </a:extLst>
          </p:cNvPr>
          <p:cNvSpPr txBox="1"/>
          <p:nvPr/>
        </p:nvSpPr>
        <p:spPr>
          <a:xfrm>
            <a:off x="742569" y="1114697"/>
            <a:ext cx="4637680" cy="461665"/>
          </a:xfrm>
          <a:prstGeom prst="rect">
            <a:avLst/>
          </a:prstGeom>
          <a:noFill/>
        </p:spPr>
        <p:txBody>
          <a:bodyPr wrap="none" rtlCol="0">
            <a:spAutoFit/>
          </a:bodyPr>
          <a:lstStyle/>
          <a:p>
            <a:r>
              <a:rPr lang="it-IT" sz="2400" dirty="0"/>
              <a:t>The </a:t>
            </a:r>
            <a:r>
              <a:rPr lang="it-IT" sz="2400" dirty="0" err="1"/>
              <a:t>framework</a:t>
            </a:r>
            <a:r>
              <a:rPr lang="it-IT" sz="2400" dirty="0"/>
              <a:t> </a:t>
            </a:r>
            <a:r>
              <a:rPr lang="it-IT" sz="2400" dirty="0" err="1"/>
              <a:t>used</a:t>
            </a:r>
            <a:r>
              <a:rPr lang="it-IT" sz="2400" dirty="0"/>
              <a:t> </a:t>
            </a:r>
            <a:r>
              <a:rPr lang="it-IT" sz="2400" dirty="0" err="1"/>
              <a:t>is</a:t>
            </a:r>
            <a:r>
              <a:rPr lang="it-IT" sz="2400" dirty="0"/>
              <a:t> ROOT CERN</a:t>
            </a:r>
          </a:p>
        </p:txBody>
      </p:sp>
      <p:pic>
        <p:nvPicPr>
          <p:cNvPr id="13" name="Picture 12" descr="A black background with white text&#10;&#10;Description automatically generated">
            <a:extLst>
              <a:ext uri="{FF2B5EF4-FFF2-40B4-BE49-F238E27FC236}">
                <a16:creationId xmlns:a16="http://schemas.microsoft.com/office/drawing/2014/main" id="{F4AB04A7-DBDB-AA42-9F35-EE7C289B5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5883" y="255411"/>
            <a:ext cx="2122990" cy="603873"/>
          </a:xfrm>
          <a:prstGeom prst="rect">
            <a:avLst/>
          </a:prstGeom>
        </p:spPr>
      </p:pic>
      <p:sp>
        <p:nvSpPr>
          <p:cNvPr id="14" name="TextBox 13">
            <a:extLst>
              <a:ext uri="{FF2B5EF4-FFF2-40B4-BE49-F238E27FC236}">
                <a16:creationId xmlns:a16="http://schemas.microsoft.com/office/drawing/2014/main" id="{44DCA795-4725-6741-BEC0-F9360465E377}"/>
              </a:ext>
            </a:extLst>
          </p:cNvPr>
          <p:cNvSpPr txBox="1"/>
          <p:nvPr/>
        </p:nvSpPr>
        <p:spPr>
          <a:xfrm>
            <a:off x="742569" y="1576362"/>
            <a:ext cx="5241115" cy="1200329"/>
          </a:xfrm>
          <a:prstGeom prst="rect">
            <a:avLst/>
          </a:prstGeom>
          <a:noFill/>
        </p:spPr>
        <p:txBody>
          <a:bodyPr wrap="none" rtlCol="0">
            <a:spAutoFit/>
          </a:bodyPr>
          <a:lstStyle/>
          <a:p>
            <a:r>
              <a:rPr lang="it-IT" sz="2400" dirty="0"/>
              <a:t>The code </a:t>
            </a:r>
            <a:r>
              <a:rPr lang="it-IT" sz="2400" dirty="0" err="1"/>
              <a:t>developed</a:t>
            </a:r>
            <a:r>
              <a:rPr lang="it-IT" sz="2400" dirty="0"/>
              <a:t> </a:t>
            </a:r>
            <a:r>
              <a:rPr lang="it-IT" sz="2400" dirty="0" err="1"/>
              <a:t>is</a:t>
            </a:r>
            <a:r>
              <a:rPr lang="it-IT" sz="2400" dirty="0"/>
              <a:t> in C++ and </a:t>
            </a:r>
            <a:r>
              <a:rPr lang="it-IT" sz="2400" dirty="0" err="1"/>
              <a:t>aim</a:t>
            </a:r>
            <a:r>
              <a:rPr lang="it-IT" sz="2400" dirty="0"/>
              <a:t> to:</a:t>
            </a:r>
          </a:p>
          <a:p>
            <a:pPr marL="342900" indent="-342900">
              <a:buFont typeface="Arial" panose="020B0604020202020204" pitchFamily="34" charset="0"/>
              <a:buChar char="•"/>
            </a:pPr>
            <a:r>
              <a:rPr lang="it-IT" sz="2400" dirty="0"/>
              <a:t>create </a:t>
            </a:r>
            <a:r>
              <a:rPr lang="it-IT" sz="2400" dirty="0" err="1"/>
              <a:t>readable</a:t>
            </a:r>
            <a:r>
              <a:rPr lang="it-IT" sz="2400" dirty="0"/>
              <a:t> plots</a:t>
            </a:r>
          </a:p>
          <a:p>
            <a:pPr marL="342900" indent="-342900">
              <a:buFont typeface="Arial" panose="020B0604020202020204" pitchFamily="34" charset="0"/>
              <a:buChar char="•"/>
            </a:pPr>
            <a:r>
              <a:rPr lang="it-IT" sz="2400" dirty="0" err="1"/>
              <a:t>fitting</a:t>
            </a:r>
            <a:r>
              <a:rPr lang="it-IT" sz="2400" dirty="0"/>
              <a:t> the </a:t>
            </a:r>
            <a:r>
              <a:rPr lang="it-IT" sz="2400" dirty="0" err="1"/>
              <a:t>graphs</a:t>
            </a:r>
            <a:endParaRPr lang="it-IT" sz="2400" dirty="0"/>
          </a:p>
        </p:txBody>
      </p:sp>
    </p:spTree>
    <p:extLst>
      <p:ext uri="{BB962C8B-B14F-4D97-AF65-F5344CB8AC3E}">
        <p14:creationId xmlns:p14="http://schemas.microsoft.com/office/powerpoint/2010/main" val="625028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a:t>Data collection and analysis</a:t>
            </a:r>
            <a:endParaRPr lang="en-US"/>
          </a:p>
        </p:txBody>
      </p:sp>
      <p:sp>
        <p:nvSpPr>
          <p:cNvPr id="3" name="Segnaposto contenuto 2"/>
          <p:cNvSpPr>
            <a:spLocks noGrp="1"/>
          </p:cNvSpPr>
          <p:nvPr>
            <p:ph idx="1"/>
          </p:nvPr>
        </p:nvSpPr>
        <p:spPr>
          <a:xfrm>
            <a:off x="676657" y="1114697"/>
            <a:ext cx="10772774" cy="4463927"/>
          </a:xfrm>
        </p:spPr>
        <p:txBody>
          <a:bodyPr>
            <a:normAutofit/>
          </a:bodyPr>
          <a:lstStyle/>
          <a:p>
            <a:pPr marL="0" indent="0">
              <a:buNone/>
            </a:pPr>
            <a:r>
              <a:rPr lang="it-IT"/>
              <a:t>Some data concerning some particular situations have  been collected</a:t>
            </a:r>
          </a:p>
        </p:txBody>
      </p:sp>
    </p:spTree>
    <p:extLst>
      <p:ext uri="{BB962C8B-B14F-4D97-AF65-F5344CB8AC3E}">
        <p14:creationId xmlns:p14="http://schemas.microsoft.com/office/powerpoint/2010/main" val="3900879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Presentation outline</a:t>
            </a:r>
            <a:endParaRPr lang="en-US"/>
          </a:p>
        </p:txBody>
      </p:sp>
      <p:sp>
        <p:nvSpPr>
          <p:cNvPr id="3" name="Segnaposto contenuto 2"/>
          <p:cNvSpPr>
            <a:spLocks noGrp="1"/>
          </p:cNvSpPr>
          <p:nvPr>
            <p:ph idx="1"/>
          </p:nvPr>
        </p:nvSpPr>
        <p:spPr/>
        <p:txBody>
          <a:bodyPr/>
          <a:lstStyle/>
          <a:p>
            <a:pPr>
              <a:buFont typeface="Wingdings" panose="05000000000000000000" pitchFamily="2" charset="2"/>
              <a:buChar char="§"/>
            </a:pPr>
            <a:r>
              <a:rPr lang="it-IT"/>
              <a:t> Brief description of the pancreas;</a:t>
            </a:r>
          </a:p>
          <a:p>
            <a:pPr>
              <a:buFont typeface="Wingdings" panose="05000000000000000000" pitchFamily="2" charset="2"/>
              <a:buChar char="§"/>
            </a:pPr>
            <a:r>
              <a:rPr lang="it-IT"/>
              <a:t> the importance of an artificial pancreas for people with diabetes;</a:t>
            </a:r>
          </a:p>
          <a:p>
            <a:pPr>
              <a:buFont typeface="Wingdings" panose="05000000000000000000" pitchFamily="2" charset="2"/>
              <a:buChar char="§"/>
            </a:pPr>
            <a:r>
              <a:rPr lang="it-IT"/>
              <a:t> electrical circuit implemented with Arduino;</a:t>
            </a:r>
          </a:p>
          <a:p>
            <a:pPr>
              <a:buFont typeface="Wingdings" panose="05000000000000000000" pitchFamily="2" charset="2"/>
              <a:buChar char="§"/>
            </a:pPr>
            <a:r>
              <a:rPr lang="it-IT"/>
              <a:t> preliminary measurement and offset problem;</a:t>
            </a:r>
          </a:p>
          <a:p>
            <a:pPr>
              <a:buFont typeface="Wingdings" panose="05000000000000000000" pitchFamily="2" charset="2"/>
              <a:buChar char="§"/>
            </a:pPr>
            <a:r>
              <a:rPr lang="it-IT"/>
              <a:t> data collection and analysis;</a:t>
            </a:r>
          </a:p>
          <a:p>
            <a:pPr>
              <a:buFont typeface="Wingdings" panose="05000000000000000000" pitchFamily="2" charset="2"/>
              <a:buChar char="§"/>
            </a:pPr>
            <a:r>
              <a:rPr lang="it-IT"/>
              <a:t> conclusions of the project</a:t>
            </a:r>
          </a:p>
        </p:txBody>
      </p:sp>
    </p:spTree>
    <p:extLst>
      <p:ext uri="{BB962C8B-B14F-4D97-AF65-F5344CB8AC3E}">
        <p14:creationId xmlns:p14="http://schemas.microsoft.com/office/powerpoint/2010/main" val="2889208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a:t>The pancreas</a:t>
            </a:r>
            <a:endParaRPr lang="en-US"/>
          </a:p>
        </p:txBody>
      </p:sp>
      <p:sp>
        <p:nvSpPr>
          <p:cNvPr id="3" name="Segnaposto contenuto 2"/>
          <p:cNvSpPr>
            <a:spLocks noGrp="1"/>
          </p:cNvSpPr>
          <p:nvPr>
            <p:ph idx="1"/>
          </p:nvPr>
        </p:nvSpPr>
        <p:spPr>
          <a:xfrm>
            <a:off x="676657" y="1222770"/>
            <a:ext cx="6804006" cy="5326076"/>
          </a:xfrm>
        </p:spPr>
        <p:txBody>
          <a:bodyPr>
            <a:normAutofit/>
          </a:bodyPr>
          <a:lstStyle/>
          <a:p>
            <a:pPr marL="0" indent="0">
              <a:buNone/>
            </a:pPr>
            <a:r>
              <a:rPr lang="it-IT"/>
              <a:t>It is an organ which, among the other functions, regulates the concentration of glucose in blood through two hormones:</a:t>
            </a:r>
          </a:p>
          <a:p>
            <a:pPr>
              <a:buFont typeface="Wingdings" panose="05000000000000000000" pitchFamily="2" charset="2"/>
              <a:buChar char="§"/>
            </a:pPr>
            <a:r>
              <a:rPr lang="it-IT"/>
              <a:t> insulin: </a:t>
            </a:r>
            <a:r>
              <a:rPr lang="en-US"/>
              <a:t>peptide hormone considered to be the main anabolic hormone of the body. It regulates the metabolism of carbohydrates, fats and protein</a:t>
            </a:r>
            <a:br>
              <a:rPr lang="en-US"/>
            </a:br>
            <a:r>
              <a:rPr lang="en-US"/>
              <a:t>by promoting the absorption of glucose from the blood into liver, fat and skeletal</a:t>
            </a:r>
            <a:br>
              <a:rPr lang="en-US"/>
            </a:br>
            <a:r>
              <a:rPr lang="en-US"/>
              <a:t>muscle cells.</a:t>
            </a:r>
            <a:endParaRPr lang="it-IT"/>
          </a:p>
          <a:p>
            <a:pPr>
              <a:buFont typeface="Wingdings" panose="05000000000000000000" pitchFamily="2" charset="2"/>
              <a:buChar char="§"/>
            </a:pPr>
            <a:r>
              <a:rPr lang="it-IT"/>
              <a:t> glucagon:</a:t>
            </a:r>
            <a:r>
              <a:rPr lang="en-US"/>
              <a:t> peptide hormone, produced by alpha cells of the pancreas. It raises</a:t>
            </a:r>
            <a:br>
              <a:rPr lang="en-US"/>
            </a:br>
            <a:r>
              <a:rPr lang="en-US"/>
              <a:t>the concentration of glucose and fatty acids in the bloodstream. Its effect is opposite to that of insulin.</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1821" y="1222770"/>
            <a:ext cx="3737610" cy="2990088"/>
          </a:xfrm>
          <a:prstGeom prst="rect">
            <a:avLst/>
          </a:prstGeom>
        </p:spPr>
      </p:pic>
    </p:spTree>
    <p:extLst>
      <p:ext uri="{BB962C8B-B14F-4D97-AF65-F5344CB8AC3E}">
        <p14:creationId xmlns:p14="http://schemas.microsoft.com/office/powerpoint/2010/main" val="2115932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a:t>Diabetes</a:t>
            </a:r>
            <a:endParaRPr lang="en-US"/>
          </a:p>
        </p:txBody>
      </p:sp>
      <p:sp>
        <p:nvSpPr>
          <p:cNvPr id="3" name="Segnaposto contenuto 2"/>
          <p:cNvSpPr>
            <a:spLocks noGrp="1"/>
          </p:cNvSpPr>
          <p:nvPr>
            <p:ph idx="1"/>
          </p:nvPr>
        </p:nvSpPr>
        <p:spPr>
          <a:xfrm>
            <a:off x="676657" y="1222770"/>
            <a:ext cx="10772774" cy="5326076"/>
          </a:xfrm>
        </p:spPr>
        <p:txBody>
          <a:bodyPr>
            <a:normAutofit/>
          </a:bodyPr>
          <a:lstStyle/>
          <a:p>
            <a:pPr marL="0" indent="0">
              <a:buNone/>
            </a:pPr>
            <a:r>
              <a:rPr lang="it-IT"/>
              <a:t>Diabetes is a condition for which the human body is unable to self regulate the concentration of glucose in blood. If untreated it can lead to severe symptoms and problems related to hyperglycemia or hypoglycemia. Diabetes exists in two forms:</a:t>
            </a:r>
          </a:p>
          <a:p>
            <a:pPr>
              <a:buFont typeface="Wingdings" panose="05000000000000000000" pitchFamily="2" charset="2"/>
              <a:buChar char="§"/>
            </a:pPr>
            <a:r>
              <a:rPr lang="it-IT"/>
              <a:t> </a:t>
            </a:r>
            <a:r>
              <a:rPr lang="it-IT" b="1"/>
              <a:t>type 1</a:t>
            </a:r>
            <a:r>
              <a:rPr lang="it-IT"/>
              <a:t>: </a:t>
            </a:r>
            <a:r>
              <a:rPr lang="en-US"/>
              <a:t>chronic autoimmune disease in which the immune system attacks the insulin-secreting beta cells of the pancreas. Insulin is needed to keep blood sugar levels within optimal ranges, and its lack can lead to high blood sugar. Type 1 diabetes can develop at any age but is most often diagnosed before age 40. For people living with type 1 diabetes, </a:t>
            </a:r>
            <a:r>
              <a:rPr lang="en-US" b="1"/>
              <a:t>insulin injections</a:t>
            </a:r>
            <a:r>
              <a:rPr lang="en-US"/>
              <a:t> are critical for survival</a:t>
            </a:r>
            <a:endParaRPr lang="it-IT"/>
          </a:p>
          <a:p>
            <a:pPr>
              <a:buFont typeface="Wingdings" panose="05000000000000000000" pitchFamily="2" charset="2"/>
              <a:buChar char="§"/>
            </a:pPr>
            <a:r>
              <a:rPr lang="it-IT"/>
              <a:t> </a:t>
            </a:r>
            <a:r>
              <a:rPr lang="it-IT" b="1"/>
              <a:t>type 2</a:t>
            </a:r>
            <a:r>
              <a:rPr lang="it-IT"/>
              <a:t>: </a:t>
            </a:r>
            <a:r>
              <a:rPr lang="en-US"/>
              <a:t>most common form of diabetes. The causes for high blood sugar in this form of diabetes are usually a combination of insulin resistance and impaired insulin secretion. Over time, pancreatic beta cells may become ”exhausted” and less functional. The management of type 2 diabetes involves a combination of lifestyle measures, medications if required and potentially insulin.</a:t>
            </a:r>
          </a:p>
        </p:txBody>
      </p:sp>
    </p:spTree>
    <p:extLst>
      <p:ext uri="{BB962C8B-B14F-4D97-AF65-F5344CB8AC3E}">
        <p14:creationId xmlns:p14="http://schemas.microsoft.com/office/powerpoint/2010/main" val="174805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a:t>The importance of an artificial pancreas</a:t>
            </a:r>
            <a:endParaRPr lang="en-US"/>
          </a:p>
        </p:txBody>
      </p:sp>
      <p:sp>
        <p:nvSpPr>
          <p:cNvPr id="3" name="Segnaposto contenuto 2"/>
          <p:cNvSpPr>
            <a:spLocks noGrp="1"/>
          </p:cNvSpPr>
          <p:nvPr>
            <p:ph idx="1"/>
          </p:nvPr>
        </p:nvSpPr>
        <p:spPr>
          <a:xfrm>
            <a:off x="676657" y="1222770"/>
            <a:ext cx="10772774" cy="5326076"/>
          </a:xfrm>
        </p:spPr>
        <p:txBody>
          <a:bodyPr>
            <a:normAutofit/>
          </a:bodyPr>
          <a:lstStyle/>
          <a:p>
            <a:pPr marL="0" indent="0">
              <a:buNone/>
            </a:pPr>
            <a:r>
              <a:rPr lang="it-IT"/>
              <a:t>People with diabetes need to continuously monitor the concentration of glucose in blood and assume insulin after meals.</a:t>
            </a:r>
          </a:p>
          <a:p>
            <a:pPr marL="0" indent="0">
              <a:buNone/>
            </a:pPr>
            <a:r>
              <a:rPr lang="it-IT"/>
              <a:t>Knowing how much insulin to assume is critical to maintain the glucose concentration in a safe range. This is why electronic systems called </a:t>
            </a:r>
            <a:r>
              <a:rPr lang="it-IT" b="1"/>
              <a:t>artificial pancreases exist.</a:t>
            </a:r>
            <a:r>
              <a:rPr lang="it-IT"/>
              <a:t> They come in different variants but usually have these 3 components: </a:t>
            </a:r>
          </a:p>
          <a:p>
            <a:pPr>
              <a:buFont typeface="Wingdings" panose="05000000000000000000" pitchFamily="2" charset="2"/>
              <a:buChar char="§"/>
            </a:pPr>
            <a:r>
              <a:rPr lang="it-IT" b="1"/>
              <a:t> </a:t>
            </a:r>
            <a:r>
              <a:rPr lang="it-IT"/>
              <a:t>continuous glucose monitor (cgm) that measures the glucose concentration every few minutes;</a:t>
            </a:r>
          </a:p>
          <a:p>
            <a:pPr>
              <a:buFont typeface="Wingdings" panose="05000000000000000000" pitchFamily="2" charset="2"/>
              <a:buChar char="§"/>
            </a:pPr>
            <a:r>
              <a:rPr lang="it-IT" b="1"/>
              <a:t> </a:t>
            </a:r>
            <a:r>
              <a:rPr lang="it-IT"/>
              <a:t>program which calculates how much insulin is needed;</a:t>
            </a:r>
          </a:p>
          <a:p>
            <a:pPr>
              <a:buFont typeface="Wingdings" panose="05000000000000000000" pitchFamily="2" charset="2"/>
              <a:buChar char="§"/>
            </a:pPr>
            <a:r>
              <a:rPr lang="it-IT" b="1"/>
              <a:t> </a:t>
            </a:r>
            <a:r>
              <a:rPr lang="it-IT"/>
              <a:t>insulin infusion pump.</a:t>
            </a:r>
            <a:endParaRPr lang="en-US" b="1"/>
          </a:p>
        </p:txBody>
      </p:sp>
    </p:spTree>
    <p:extLst>
      <p:ext uri="{BB962C8B-B14F-4D97-AF65-F5344CB8AC3E}">
        <p14:creationId xmlns:p14="http://schemas.microsoft.com/office/powerpoint/2010/main" val="2186524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a:t>The devised circuit</a:t>
            </a:r>
            <a:endParaRPr lang="en-US"/>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676657" y="1114697"/>
                <a:ext cx="10772774" cy="4463927"/>
              </a:xfrm>
            </p:spPr>
            <p:txBody>
              <a:bodyPr>
                <a:normAutofit/>
              </a:bodyPr>
              <a:lstStyle/>
              <a:p>
                <a:pPr marL="0" indent="0">
                  <a:buNone/>
                </a:pPr>
                <a:r>
                  <a:rPr lang="it-IT"/>
                  <a:t>To simulate the feedback system of the pancreas an analogy has been used:</a:t>
                </a:r>
              </a:p>
              <a:p>
                <a:pPr>
                  <a:buFont typeface="Wingdings" panose="05000000000000000000" pitchFamily="2" charset="2"/>
                  <a:buChar char="§"/>
                </a:pPr>
                <a:r>
                  <a:rPr lang="it-IT"/>
                  <a:t> water container with a variable quantity of salt and conductivity;</a:t>
                </a:r>
              </a:p>
              <a:p>
                <a:pPr>
                  <a:buFont typeface="Wingdings" panose="05000000000000000000" pitchFamily="2" charset="2"/>
                  <a:buChar char="§"/>
                </a:pPr>
                <a:r>
                  <a:rPr lang="it-IT"/>
                  <a:t> conductivity sensor made of two aluminum foils immersed in water;</a:t>
                </a:r>
              </a:p>
              <a:p>
                <a:pPr>
                  <a:buFont typeface="Wingdings" panose="05000000000000000000" pitchFamily="2" charset="2"/>
                  <a:buChar char="§"/>
                </a:pPr>
                <a:r>
                  <a:rPr lang="it-IT"/>
                  <a:t> two reservoirs of salt water (insulin) and tap water (glucagon);</a:t>
                </a:r>
              </a:p>
              <a:p>
                <a:pPr>
                  <a:buFont typeface="Wingdings" panose="05000000000000000000" pitchFamily="2" charset="2"/>
                  <a:buChar char="§"/>
                </a:pPr>
                <a:r>
                  <a:rPr lang="it-IT"/>
                  <a:t> Arduino UNO board that monitors, every 0.5 s, the conductivity of water and activates two water pumps to control the salt concentration and reset it in a safe range </a:t>
                </a:r>
                <a14:m>
                  <m:oMath xmlns:m="http://schemas.openxmlformats.org/officeDocument/2006/math">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𝐿𝑂𝑊</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𝐻𝐼𝐺𝐻</m:t>
                        </m:r>
                      </m:sub>
                    </m:sSub>
                    <m:r>
                      <a:rPr lang="it-IT" b="0" i="1" smtClean="0">
                        <a:latin typeface="Cambria Math" panose="02040503050406030204" pitchFamily="18" charset="0"/>
                      </a:rPr>
                      <m:t>]</m:t>
                    </m:r>
                  </m:oMath>
                </a14:m>
                <a:r>
                  <a:rPr lang="en-US"/>
                  <a:t>.</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676657" y="1114697"/>
                <a:ext cx="10772774" cy="4463927"/>
              </a:xfrm>
              <a:blipFill>
                <a:blip r:embed="rId2"/>
                <a:stretch>
                  <a:fillRect l="-849" t="-2322"/>
                </a:stretch>
              </a:blipFill>
            </p:spPr>
            <p:txBody>
              <a:bodyPr/>
              <a:lstStyle/>
              <a:p>
                <a:r>
                  <a:rPr lang="en-US">
                    <a:noFill/>
                  </a:rPr>
                  <a:t> </a:t>
                </a:r>
              </a:p>
            </p:txBody>
          </p:sp>
        </mc:Fallback>
      </mc:AlternateContent>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0168" y="4119839"/>
            <a:ext cx="7205750" cy="2573482"/>
          </a:xfrm>
          <a:prstGeom prst="rect">
            <a:avLst/>
          </a:prstGeom>
        </p:spPr>
      </p:pic>
    </p:spTree>
    <p:extLst>
      <p:ext uri="{BB962C8B-B14F-4D97-AF65-F5344CB8AC3E}">
        <p14:creationId xmlns:p14="http://schemas.microsoft.com/office/powerpoint/2010/main" val="282835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a:t>The material used</a:t>
            </a:r>
            <a:endParaRPr lang="en-US"/>
          </a:p>
        </p:txBody>
      </p:sp>
      <p:sp>
        <p:nvSpPr>
          <p:cNvPr id="3" name="Segnaposto contenuto 2"/>
          <p:cNvSpPr>
            <a:spLocks noGrp="1"/>
          </p:cNvSpPr>
          <p:nvPr>
            <p:ph idx="1"/>
          </p:nvPr>
        </p:nvSpPr>
        <p:spPr>
          <a:xfrm>
            <a:off x="676657" y="1114697"/>
            <a:ext cx="5698017" cy="4463927"/>
          </a:xfrm>
        </p:spPr>
        <p:txBody>
          <a:bodyPr>
            <a:normAutofit/>
          </a:bodyPr>
          <a:lstStyle/>
          <a:p>
            <a:pPr>
              <a:buFont typeface="Wingdings" panose="05000000000000000000" pitchFamily="2" charset="2"/>
              <a:buChar char="§"/>
            </a:pPr>
            <a:r>
              <a:rPr lang="it-IT"/>
              <a:t> Conductivity sensor;</a:t>
            </a:r>
          </a:p>
          <a:p>
            <a:pPr>
              <a:buFont typeface="Wingdings" panose="05000000000000000000" pitchFamily="2" charset="2"/>
              <a:buChar char="§"/>
            </a:pPr>
            <a:r>
              <a:rPr lang="it-IT"/>
              <a:t> two water pumps with ratings 3 V, 650 mA, 3-6 W;</a:t>
            </a:r>
          </a:p>
          <a:p>
            <a:pPr>
              <a:buFont typeface="Wingdings" panose="05000000000000000000" pitchFamily="2" charset="2"/>
              <a:buChar char="§"/>
            </a:pPr>
            <a:r>
              <a:rPr lang="it-IT"/>
              <a:t> external 4.5 V battery;</a:t>
            </a:r>
          </a:p>
          <a:p>
            <a:pPr>
              <a:buFont typeface="Wingdings" panose="05000000000000000000" pitchFamily="2" charset="2"/>
              <a:buChar char="§"/>
            </a:pPr>
            <a:r>
              <a:rPr lang="it-IT"/>
              <a:t> two 2n2222a NPN transistors;</a:t>
            </a:r>
          </a:p>
          <a:p>
            <a:pPr>
              <a:buFont typeface="Wingdings" panose="05000000000000000000" pitchFamily="2" charset="2"/>
              <a:buChar char="§"/>
            </a:pPr>
            <a:r>
              <a:rPr lang="it-IT"/>
              <a:t> two 1 kOhm potentiometers;</a:t>
            </a:r>
          </a:p>
          <a:p>
            <a:pPr>
              <a:buFont typeface="Wingdings" panose="05000000000000000000" pitchFamily="2" charset="2"/>
              <a:buChar char="§"/>
            </a:pPr>
            <a:r>
              <a:rPr lang="it-IT"/>
              <a:t> Arduino UNO board.</a:t>
            </a:r>
            <a:endParaRPr lang="en-US"/>
          </a:p>
        </p:txBody>
      </p:sp>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19076" y="1114697"/>
            <a:ext cx="4830355" cy="3622766"/>
          </a:xfrm>
          <a:prstGeom prst="rect">
            <a:avLst/>
          </a:prstGeom>
        </p:spPr>
      </p:pic>
    </p:spTree>
    <p:extLst>
      <p:ext uri="{BB962C8B-B14F-4D97-AF65-F5344CB8AC3E}">
        <p14:creationId xmlns:p14="http://schemas.microsoft.com/office/powerpoint/2010/main" val="387252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a:t>LabVIEW interface</a:t>
            </a:r>
            <a:endParaRPr lang="en-US"/>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676658" y="1114697"/>
                <a:ext cx="4731366" cy="4463927"/>
              </a:xfrm>
            </p:spPr>
            <p:txBody>
              <a:bodyPr>
                <a:normAutofit/>
              </a:bodyPr>
              <a:lstStyle/>
              <a:p>
                <a:pPr marL="0" indent="0">
                  <a:buNone/>
                </a:pPr>
                <a:r>
                  <a:rPr lang="it-IT" dirty="0"/>
                  <a:t>A </a:t>
                </a:r>
                <a:r>
                  <a:rPr lang="it-IT" dirty="0" err="1"/>
                  <a:t>LabVIEW</a:t>
                </a:r>
                <a:r>
                  <a:rPr lang="it-IT" dirty="0"/>
                  <a:t> </a:t>
                </a:r>
                <a:r>
                  <a:rPr lang="it-IT" dirty="0" err="1"/>
                  <a:t>interface</a:t>
                </a:r>
                <a:r>
                  <a:rPr lang="it-IT" dirty="0"/>
                  <a:t> </a:t>
                </a:r>
                <a:r>
                  <a:rPr lang="it-IT" dirty="0" err="1"/>
                  <a:t>has</a:t>
                </a:r>
                <a:r>
                  <a:rPr lang="it-IT" dirty="0"/>
                  <a:t> </a:t>
                </a:r>
                <a:r>
                  <a:rPr lang="it-IT" dirty="0" err="1"/>
                  <a:t>been</a:t>
                </a:r>
                <a:r>
                  <a:rPr lang="it-IT" dirty="0"/>
                  <a:t> </a:t>
                </a:r>
                <a:r>
                  <a:rPr lang="it-IT" dirty="0" err="1"/>
                  <a:t>created</a:t>
                </a:r>
                <a:r>
                  <a:rPr lang="it-IT" dirty="0"/>
                  <a:t> with the </a:t>
                </a:r>
                <a:r>
                  <a:rPr lang="it-IT" dirty="0" err="1"/>
                  <a:t>following</a:t>
                </a:r>
                <a:r>
                  <a:rPr lang="it-IT" dirty="0"/>
                  <a:t> </a:t>
                </a:r>
                <a:r>
                  <a:rPr lang="it-IT" dirty="0" err="1"/>
                  <a:t>functions</a:t>
                </a:r>
                <a:r>
                  <a:rPr lang="it-IT" dirty="0"/>
                  <a:t>:</a:t>
                </a:r>
              </a:p>
              <a:p>
                <a:pPr>
                  <a:buFont typeface="Wingdings" panose="05000000000000000000" pitchFamily="2" charset="2"/>
                  <a:buChar char="§"/>
                </a:pPr>
                <a:r>
                  <a:rPr lang="it-IT" dirty="0"/>
                  <a:t> monitor the </a:t>
                </a:r>
                <a:r>
                  <a:rPr lang="it-IT" dirty="0" err="1"/>
                  <a:t>sensor</a:t>
                </a:r>
                <a:r>
                  <a:rPr lang="it-IT" dirty="0"/>
                  <a:t> </a:t>
                </a:r>
                <a:r>
                  <a:rPr lang="it-IT" dirty="0" err="1"/>
                  <a:t>voltage</a:t>
                </a:r>
                <a:r>
                  <a:rPr lang="it-IT" dirty="0"/>
                  <a:t> (</a:t>
                </a:r>
                <a:r>
                  <a:rPr lang="it-IT" dirty="0" err="1"/>
                  <a:t>analogRead</a:t>
                </a:r>
                <a:r>
                  <a:rPr lang="it-IT" dirty="0"/>
                  <a:t>) </a:t>
                </a:r>
                <a:r>
                  <a:rPr lang="it-IT" dirty="0" err="1"/>
                  <a:t>every</a:t>
                </a:r>
                <a:r>
                  <a:rPr lang="it-IT" dirty="0"/>
                  <a:t> 0.5 </a:t>
                </a:r>
                <a:r>
                  <a:rPr lang="it-IT" dirty="0" err="1"/>
                  <a:t>s</a:t>
                </a:r>
                <a:r>
                  <a:rPr lang="it-IT" dirty="0"/>
                  <a:t>;</a:t>
                </a:r>
              </a:p>
              <a:p>
                <a:pPr>
                  <a:buFont typeface="Wingdings" panose="05000000000000000000" pitchFamily="2" charset="2"/>
                  <a:buChar char="§"/>
                </a:pPr>
                <a:r>
                  <a:rPr lang="it-IT" dirty="0"/>
                  <a:t> </a:t>
                </a:r>
                <a:r>
                  <a:rPr lang="it-IT" dirty="0" err="1"/>
                  <a:t>switch</a:t>
                </a:r>
                <a:r>
                  <a:rPr lang="it-IT" dirty="0"/>
                  <a:t> on and off </a:t>
                </a:r>
                <a:r>
                  <a:rPr lang="it-IT" dirty="0" err="1"/>
                  <a:t>two</a:t>
                </a:r>
                <a:r>
                  <a:rPr lang="it-IT" dirty="0"/>
                  <a:t> water </a:t>
                </a:r>
                <a:r>
                  <a:rPr lang="it-IT" dirty="0" err="1"/>
                  <a:t>pumps</a:t>
                </a:r>
                <a:r>
                  <a:rPr lang="it-IT" dirty="0"/>
                  <a:t> </a:t>
                </a:r>
                <a:r>
                  <a:rPr lang="it-IT" dirty="0" err="1"/>
                  <a:t>through</a:t>
                </a:r>
                <a:r>
                  <a:rPr lang="it-IT" dirty="0"/>
                  <a:t> </a:t>
                </a:r>
                <a:r>
                  <a:rPr lang="it-IT" dirty="0" err="1"/>
                  <a:t>two</a:t>
                </a:r>
                <a:r>
                  <a:rPr lang="it-IT" dirty="0"/>
                  <a:t> </a:t>
                </a:r>
                <a:r>
                  <a:rPr lang="it-IT" dirty="0" err="1"/>
                  <a:t>digital</a:t>
                </a:r>
                <a:r>
                  <a:rPr lang="it-IT" dirty="0"/>
                  <a:t> </a:t>
                </a:r>
                <a:r>
                  <a:rPr lang="it-IT" dirty="0" err="1"/>
                  <a:t>pins</a:t>
                </a:r>
                <a:r>
                  <a:rPr lang="it-IT" dirty="0"/>
                  <a:t> </a:t>
                </a:r>
                <a:r>
                  <a:rPr lang="it-IT" dirty="0" err="1"/>
                  <a:t>if</a:t>
                </a:r>
                <a:r>
                  <a:rPr lang="it-IT" dirty="0"/>
                  <a:t> the </a:t>
                </a:r>
                <a:r>
                  <a:rPr lang="it-IT" dirty="0" err="1"/>
                  <a:t>voltage</a:t>
                </a:r>
                <a:r>
                  <a:rPr lang="it-IT" dirty="0"/>
                  <a:t> </a:t>
                </a:r>
                <a:r>
                  <a:rPr lang="it-IT" dirty="0" err="1"/>
                  <a:t>goes</a:t>
                </a:r>
                <a:r>
                  <a:rPr lang="it-IT" dirty="0"/>
                  <a:t> </a:t>
                </a:r>
                <a:r>
                  <a:rPr lang="it-IT" dirty="0" err="1"/>
                  <a:t>outside</a:t>
                </a:r>
                <a:r>
                  <a:rPr lang="it-IT" dirty="0"/>
                  <a:t> the </a:t>
                </a:r>
                <a:r>
                  <a:rPr lang="it-IT" dirty="0" err="1"/>
                  <a:t>range</a:t>
                </a:r>
                <a:r>
                  <a:rPr lang="it-IT" dirty="0"/>
                  <a:t> </a:t>
                </a:r>
                <a14:m>
                  <m:oMath xmlns:m="http://schemas.openxmlformats.org/officeDocument/2006/math">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𝐿𝑂𝑊</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𝐻𝐼𝐺𝐻</m:t>
                        </m:r>
                      </m:sub>
                    </m:sSub>
                    <m:r>
                      <a:rPr lang="it-IT" b="0" i="1" smtClean="0">
                        <a:latin typeface="Cambria Math" panose="02040503050406030204" pitchFamily="18" charset="0"/>
                      </a:rPr>
                      <m:t>]</m:t>
                    </m:r>
                  </m:oMath>
                </a14:m>
                <a:r>
                  <a:rPr lang="it-IT" dirty="0"/>
                  <a:t>;</a:t>
                </a:r>
              </a:p>
              <a:p>
                <a:pPr>
                  <a:buFont typeface="Wingdings" panose="05000000000000000000" pitchFamily="2" charset="2"/>
                  <a:buChar char="§"/>
                </a:pPr>
                <a:r>
                  <a:rPr lang="it-IT" dirty="0"/>
                  <a:t> </a:t>
                </a:r>
                <a:r>
                  <a:rPr lang="it-IT" dirty="0" err="1"/>
                  <a:t>acquire</a:t>
                </a:r>
                <a:r>
                  <a:rPr lang="it-IT" dirty="0"/>
                  <a:t> and </a:t>
                </a:r>
                <a:r>
                  <a:rPr lang="it-IT" dirty="0" err="1"/>
                  <a:t>save</a:t>
                </a:r>
                <a:r>
                  <a:rPr lang="it-IT" dirty="0"/>
                  <a:t> data on a </a:t>
                </a:r>
                <a:r>
                  <a:rPr lang="it-IT" dirty="0" err="1"/>
                  <a:t>csv</a:t>
                </a:r>
                <a:r>
                  <a:rPr lang="it-IT" dirty="0"/>
                  <a:t> file.</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676658" y="1114697"/>
                <a:ext cx="4731366" cy="4463927"/>
              </a:xfrm>
              <a:blipFill>
                <a:blip r:embed="rId2"/>
                <a:stretch>
                  <a:fillRect l="-1933" t="-2322" r="-2706"/>
                </a:stretch>
              </a:blipFill>
            </p:spPr>
            <p:txBody>
              <a:bodyPr/>
              <a:lstStyle/>
              <a:p>
                <a:r>
                  <a:rPr lang="en-US">
                    <a:noFill/>
                  </a:rPr>
                  <a:t> </a:t>
                </a:r>
              </a:p>
            </p:txBody>
          </p:sp>
        </mc:Fallback>
      </mc:AlternateContent>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3844" y="1114697"/>
            <a:ext cx="6364649" cy="4451921"/>
          </a:xfrm>
          <a:prstGeom prst="rect">
            <a:avLst/>
          </a:prstGeom>
        </p:spPr>
      </p:pic>
    </p:spTree>
    <p:extLst>
      <p:ext uri="{BB962C8B-B14F-4D97-AF65-F5344CB8AC3E}">
        <p14:creationId xmlns:p14="http://schemas.microsoft.com/office/powerpoint/2010/main" val="1597775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dirty="0"/>
              <a:t>Preliminary </a:t>
            </a:r>
            <a:r>
              <a:rPr lang="it-IT" dirty="0" err="1"/>
              <a:t>analysis</a:t>
            </a:r>
            <a:r>
              <a:rPr lang="it-IT" dirty="0"/>
              <a:t> and offset </a:t>
            </a:r>
            <a:r>
              <a:rPr lang="it-IT" dirty="0" err="1"/>
              <a:t>problem</a:t>
            </a:r>
            <a:endParaRPr lang="en-US" dirty="0"/>
          </a:p>
        </p:txBody>
      </p:sp>
      <p:sp>
        <p:nvSpPr>
          <p:cNvPr id="3" name="Segnaposto contenuto 2"/>
          <p:cNvSpPr>
            <a:spLocks noGrp="1"/>
          </p:cNvSpPr>
          <p:nvPr>
            <p:ph idx="1"/>
          </p:nvPr>
        </p:nvSpPr>
        <p:spPr>
          <a:xfrm>
            <a:off x="676657" y="1114697"/>
            <a:ext cx="10772774" cy="4463927"/>
          </a:xfrm>
        </p:spPr>
        <p:txBody>
          <a:bodyPr>
            <a:normAutofit/>
          </a:bodyPr>
          <a:lstStyle/>
          <a:p>
            <a:pPr marL="0" indent="0">
              <a:buNone/>
            </a:pPr>
            <a:r>
              <a:rPr lang="it-IT"/>
              <a:t>The experiment has initially been run without pumps and a positive offset in the analogRead has been evidenced when the digital pins output a current on the transistors’ bases. </a:t>
            </a:r>
          </a:p>
          <a:p>
            <a:pPr marL="0" indent="0">
              <a:buNone/>
            </a:pPr>
            <a:r>
              <a:rPr lang="it-IT"/>
              <a:t>This offset, initially ~ 50 mV, has been reduced to ~ 20-30 mV with the use of potentiometers to create a resistance on the transistors’ bases, but it could not be removed. </a:t>
            </a:r>
          </a:p>
        </p:txBody>
      </p:sp>
      <p:pic>
        <p:nvPicPr>
          <p:cNvPr id="5" name="Immagine 4"/>
          <p:cNvPicPr>
            <a:picLocks noChangeAspect="1"/>
          </p:cNvPicPr>
          <p:nvPr/>
        </p:nvPicPr>
        <p:blipFill rotWithShape="1">
          <a:blip r:embed="rId2">
            <a:extLst>
              <a:ext uri="{28A0092B-C50C-407E-A947-70E740481C1C}">
                <a14:useLocalDpi xmlns:a14="http://schemas.microsoft.com/office/drawing/2010/main" val="0"/>
              </a:ext>
            </a:extLst>
          </a:blip>
          <a:srcRect r="11394"/>
          <a:stretch/>
        </p:blipFill>
        <p:spPr>
          <a:xfrm>
            <a:off x="3207005" y="3205474"/>
            <a:ext cx="5353521" cy="3200464"/>
          </a:xfrm>
          <a:prstGeom prst="rect">
            <a:avLst/>
          </a:prstGeom>
        </p:spPr>
      </p:pic>
    </p:spTree>
    <p:extLst>
      <p:ext uri="{BB962C8B-B14F-4D97-AF65-F5344CB8AC3E}">
        <p14:creationId xmlns:p14="http://schemas.microsoft.com/office/powerpoint/2010/main" val="150780693"/>
      </p:ext>
    </p:extLst>
  </p:cSld>
  <p:clrMapOvr>
    <a:masterClrMapping/>
  </p:clrMapOvr>
</p:sld>
</file>

<file path=ppt/theme/theme1.xml><?xml version="1.0" encoding="utf-8"?>
<a:theme xmlns:a="http://schemas.openxmlformats.org/drawingml/2006/main" name="Metropolitano">
  <a:themeElements>
    <a:clrScheme name="Metropolitano">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TM16401375[[fn=Madison]]</Template>
  <TotalTime>90</TotalTime>
  <Words>765</Words>
  <Application>Microsoft Macintosh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 Light</vt:lpstr>
      <vt:lpstr>Cambria Math</vt:lpstr>
      <vt:lpstr>Wingdings</vt:lpstr>
      <vt:lpstr>Metropolitano</vt:lpstr>
      <vt:lpstr>Artificial pancreas with Arduino</vt:lpstr>
      <vt:lpstr>Presentation outline</vt:lpstr>
      <vt:lpstr>The pancreas</vt:lpstr>
      <vt:lpstr>Diabetes</vt:lpstr>
      <vt:lpstr>The importance of an artificial pancreas</vt:lpstr>
      <vt:lpstr>The devised circuit</vt:lpstr>
      <vt:lpstr>The material used</vt:lpstr>
      <vt:lpstr>LabVIEW interface</vt:lpstr>
      <vt:lpstr>Preliminary analysis and offset problem</vt:lpstr>
      <vt:lpstr>PowerPoint Presentation</vt:lpstr>
      <vt:lpstr>Data collection and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pancreas with Arduino</dc:title>
  <dc:creator>User</dc:creator>
  <cp:lastModifiedBy>Niccolò Ciavarelli - niccolo.ciavarelli@studio.unibo.it</cp:lastModifiedBy>
  <cp:revision>11</cp:revision>
  <dcterms:created xsi:type="dcterms:W3CDTF">2024-02-21T09:09:13Z</dcterms:created>
  <dcterms:modified xsi:type="dcterms:W3CDTF">2024-02-21T10:52:56Z</dcterms:modified>
</cp:coreProperties>
</file>