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2" r:id="rId6"/>
    <p:sldId id="265" r:id="rId7"/>
    <p:sldId id="261" r:id="rId8"/>
    <p:sldId id="264" r:id="rId9"/>
    <p:sldId id="259" r:id="rId10"/>
    <p:sldId id="260" r:id="rId1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51E038D-EFC4-41F0-83B3-5C9C5B813A42}" type="datetimeFigureOut">
              <a:rPr lang="id-ID" smtClean="0"/>
              <a:t>01/10/2015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A77DC8D-E972-4FEE-9F43-AB59AF4AC3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171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038D-EFC4-41F0-83B3-5C9C5B813A42}" type="datetimeFigureOut">
              <a:rPr lang="id-ID" smtClean="0"/>
              <a:t>01/10/2015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DC8D-E972-4FEE-9F43-AB59AF4AC3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8623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038D-EFC4-41F0-83B3-5C9C5B813A42}" type="datetimeFigureOut">
              <a:rPr lang="id-ID" smtClean="0"/>
              <a:t>01/10/2015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DC8D-E972-4FEE-9F43-AB59AF4AC3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6102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038D-EFC4-41F0-83B3-5C9C5B813A42}" type="datetimeFigureOut">
              <a:rPr lang="id-ID" smtClean="0"/>
              <a:t>01/10/2015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DC8D-E972-4FEE-9F43-AB59AF4AC3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6409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038D-EFC4-41F0-83B3-5C9C5B813A42}" type="datetimeFigureOut">
              <a:rPr lang="id-ID" smtClean="0"/>
              <a:t>01/10/2015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DC8D-E972-4FEE-9F43-AB59AF4AC3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596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038D-EFC4-41F0-83B3-5C9C5B813A42}" type="datetimeFigureOut">
              <a:rPr lang="id-ID" smtClean="0"/>
              <a:t>01/10/2015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DC8D-E972-4FEE-9F43-AB59AF4AC3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623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038D-EFC4-41F0-83B3-5C9C5B813A42}" type="datetimeFigureOut">
              <a:rPr lang="id-ID" smtClean="0"/>
              <a:t>01/10/2015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DC8D-E972-4FEE-9F43-AB59AF4AC3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9977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51E038D-EFC4-41F0-83B3-5C9C5B813A42}" type="datetimeFigureOut">
              <a:rPr lang="id-ID" smtClean="0"/>
              <a:t>01/10/2015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DC8D-E972-4FEE-9F43-AB59AF4AC3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90566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51E038D-EFC4-41F0-83B3-5C9C5B813A42}" type="datetimeFigureOut">
              <a:rPr lang="id-ID" smtClean="0"/>
              <a:t>01/10/2015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DC8D-E972-4FEE-9F43-AB59AF4AC3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838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038D-EFC4-41F0-83B3-5C9C5B813A42}" type="datetimeFigureOut">
              <a:rPr lang="id-ID" smtClean="0"/>
              <a:t>01/10/2015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DC8D-E972-4FEE-9F43-AB59AF4AC3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6222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038D-EFC4-41F0-83B3-5C9C5B813A42}" type="datetimeFigureOut">
              <a:rPr lang="id-ID" smtClean="0"/>
              <a:t>01/10/2015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DC8D-E972-4FEE-9F43-AB59AF4AC3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47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038D-EFC4-41F0-83B3-5C9C5B813A42}" type="datetimeFigureOut">
              <a:rPr lang="id-ID" smtClean="0"/>
              <a:t>01/10/2015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DC8D-E972-4FEE-9F43-AB59AF4AC3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472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038D-EFC4-41F0-83B3-5C9C5B813A42}" type="datetimeFigureOut">
              <a:rPr lang="id-ID" smtClean="0"/>
              <a:t>01/10/2015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DC8D-E972-4FEE-9F43-AB59AF4AC3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1520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038D-EFC4-41F0-83B3-5C9C5B813A42}" type="datetimeFigureOut">
              <a:rPr lang="id-ID" smtClean="0"/>
              <a:t>01/10/2015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DC8D-E972-4FEE-9F43-AB59AF4AC3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578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038D-EFC4-41F0-83B3-5C9C5B813A42}" type="datetimeFigureOut">
              <a:rPr lang="id-ID" smtClean="0"/>
              <a:t>01/10/2015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DC8D-E972-4FEE-9F43-AB59AF4AC3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236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038D-EFC4-41F0-83B3-5C9C5B813A42}" type="datetimeFigureOut">
              <a:rPr lang="id-ID" smtClean="0"/>
              <a:t>01/10/2015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DC8D-E972-4FEE-9F43-AB59AF4AC3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922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038D-EFC4-41F0-83B3-5C9C5B813A42}" type="datetimeFigureOut">
              <a:rPr lang="id-ID" smtClean="0"/>
              <a:t>01/10/2015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DC8D-E972-4FEE-9F43-AB59AF4AC3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694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51E038D-EFC4-41F0-83B3-5C9C5B813A42}" type="datetimeFigureOut">
              <a:rPr lang="id-ID" smtClean="0"/>
              <a:t>01/10/2015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id-ID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A77DC8D-E972-4FEE-9F43-AB59AF4AC3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9959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Pertemuan 3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Dasar Pemrograman </a:t>
            </a:r>
            <a:endParaRPr lang="id-ID" dirty="0"/>
          </a:p>
        </p:txBody>
      </p:sp>
      <p:grpSp>
        <p:nvGrpSpPr>
          <p:cNvPr id="13" name="Group 12"/>
          <p:cNvGrpSpPr/>
          <p:nvPr/>
        </p:nvGrpSpPr>
        <p:grpSpPr>
          <a:xfrm>
            <a:off x="5247570" y="465323"/>
            <a:ext cx="6480312" cy="3449853"/>
            <a:chOff x="5685184" y="3109617"/>
            <a:chExt cx="6480312" cy="3449853"/>
          </a:xfrm>
        </p:grpSpPr>
        <p:grpSp>
          <p:nvGrpSpPr>
            <p:cNvPr id="14" name="Group 13"/>
            <p:cNvGrpSpPr/>
            <p:nvPr/>
          </p:nvGrpSpPr>
          <p:grpSpPr>
            <a:xfrm>
              <a:off x="5685184" y="3109617"/>
              <a:ext cx="6449364" cy="3449853"/>
              <a:chOff x="5685184" y="3109617"/>
              <a:chExt cx="6449364" cy="3449853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5685184" y="3109617"/>
                <a:ext cx="6449364" cy="34498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 smtClean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5685184" y="3109618"/>
                <a:ext cx="6449364" cy="3282422"/>
                <a:chOff x="5685184" y="3109618"/>
                <a:chExt cx="6449364" cy="3282422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5772570" y="3221941"/>
                  <a:ext cx="6319036" cy="31700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id-ID" sz="2000" dirty="0" smtClean="0">
                    <a:solidFill>
                      <a:schemeClr val="bg1"/>
                    </a:solidFill>
                  </a:endParaRPr>
                </a:p>
                <a:p>
                  <a:endParaRPr lang="id-ID" sz="2000" dirty="0" smtClean="0">
                    <a:solidFill>
                      <a:schemeClr val="bg1"/>
                    </a:solidFill>
                  </a:endParaRPr>
                </a:p>
                <a:p>
                  <a:r>
                    <a:rPr lang="id-ID" sz="2000" b="1" dirty="0" smtClean="0">
                      <a:solidFill>
                        <a:schemeClr val="bg1"/>
                      </a:solidFill>
                    </a:rPr>
                    <a:t>Typedata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:		</a:t>
                  </a:r>
                  <a:r>
                    <a:rPr lang="id-ID" sz="2000" b="1" dirty="0" smtClean="0">
                      <a:solidFill>
                        <a:schemeClr val="bg1"/>
                      </a:solidFill>
                    </a:rPr>
                    <a:t>Input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: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- </a:t>
                  </a:r>
                  <a:r>
                    <a:rPr lang="id-ID" sz="2000" dirty="0">
                      <a:solidFill>
                        <a:schemeClr val="bg1"/>
                      </a:solidFill>
                    </a:rPr>
                    <a:t>i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nt      = %d 	    - scanf (“%tpvar”,&amp;nmvar);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- float  = %f	    - gets (nmvar);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- char  = %c		</a:t>
                  </a:r>
                  <a:endParaRPr lang="id-ID" sz="2000" dirty="0">
                    <a:solidFill>
                      <a:schemeClr val="bg1"/>
                    </a:solidFill>
                  </a:endParaRPr>
                </a:p>
                <a:p>
                  <a:r>
                    <a:rPr lang="id-ID" sz="2000" dirty="0">
                      <a:solidFill>
                        <a:schemeClr val="bg1"/>
                      </a:solidFill>
                    </a:rPr>
                    <a:t>- 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string </a:t>
                  </a:r>
                  <a:r>
                    <a:rPr lang="id-ID" sz="2000" dirty="0">
                      <a:solidFill>
                        <a:schemeClr val="bg1"/>
                      </a:solidFill>
                    </a:rPr>
                    <a:t>= %s 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		</a:t>
                  </a:r>
                  <a:r>
                    <a:rPr lang="id-ID" sz="2000" b="1" dirty="0" smtClean="0">
                      <a:solidFill>
                        <a:schemeClr val="bg1"/>
                      </a:solidFill>
                    </a:rPr>
                    <a:t>Output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: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		    - printf (“kalimatttt ”);</a:t>
                  </a:r>
                </a:p>
                <a:p>
                  <a:r>
                    <a:rPr lang="id-ID" sz="2000" dirty="0">
                      <a:solidFill>
                        <a:schemeClr val="bg1"/>
                      </a:solidFill>
                    </a:rPr>
                    <a:t>	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	    - printf (“Kalimat %tpvar”,nmvar)</a:t>
                  </a:r>
                </a:p>
                <a:p>
                  <a:r>
                    <a:rPr lang="id-ID" sz="2000" dirty="0" smtClean="0"/>
                    <a:t>		   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- puts (“kalimat”);</a:t>
                  </a:r>
                  <a:endParaRPr lang="id-ID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5685184" y="3109618"/>
                  <a:ext cx="6449364" cy="45037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b="1" dirty="0" smtClean="0">
                      <a:solidFill>
                        <a:schemeClr val="bg1"/>
                      </a:solidFill>
                    </a:rPr>
                    <a:t>Ojo lali Lho </a:t>
                  </a:r>
                </a:p>
              </p:txBody>
            </p:sp>
          </p:grpSp>
        </p:grpSp>
        <p:cxnSp>
          <p:nvCxnSpPr>
            <p:cNvPr id="15" name="Straight Connector 14"/>
            <p:cNvCxnSpPr/>
            <p:nvPr/>
          </p:nvCxnSpPr>
          <p:spPr>
            <a:xfrm>
              <a:off x="7606748" y="3559994"/>
              <a:ext cx="30162" cy="29994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7636910" y="4959863"/>
              <a:ext cx="4528586" cy="421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10455965" y="0"/>
            <a:ext cx="662609" cy="11161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NB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323626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Review PDP2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grpSp>
        <p:nvGrpSpPr>
          <p:cNvPr id="13" name="Group 12"/>
          <p:cNvGrpSpPr/>
          <p:nvPr/>
        </p:nvGrpSpPr>
        <p:grpSpPr>
          <a:xfrm>
            <a:off x="5247570" y="465323"/>
            <a:ext cx="6480312" cy="3449853"/>
            <a:chOff x="5685184" y="3109617"/>
            <a:chExt cx="6480312" cy="3449853"/>
          </a:xfrm>
        </p:grpSpPr>
        <p:grpSp>
          <p:nvGrpSpPr>
            <p:cNvPr id="14" name="Group 13"/>
            <p:cNvGrpSpPr/>
            <p:nvPr/>
          </p:nvGrpSpPr>
          <p:grpSpPr>
            <a:xfrm>
              <a:off x="5685184" y="3109617"/>
              <a:ext cx="6449364" cy="3449853"/>
              <a:chOff x="5685184" y="3109617"/>
              <a:chExt cx="6449364" cy="3449853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5685184" y="3109617"/>
                <a:ext cx="6449364" cy="34498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 smtClean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5685184" y="3109618"/>
                <a:ext cx="6449364" cy="3282422"/>
                <a:chOff x="5685184" y="3109618"/>
                <a:chExt cx="6449364" cy="3282422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5772570" y="3221941"/>
                  <a:ext cx="6319036" cy="31700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id-ID" sz="2000" dirty="0" smtClean="0">
                    <a:solidFill>
                      <a:schemeClr val="bg1"/>
                    </a:solidFill>
                  </a:endParaRPr>
                </a:p>
                <a:p>
                  <a:endParaRPr lang="id-ID" sz="2000" dirty="0" smtClean="0">
                    <a:solidFill>
                      <a:schemeClr val="bg1"/>
                    </a:solidFill>
                  </a:endParaRPr>
                </a:p>
                <a:p>
                  <a:r>
                    <a:rPr lang="id-ID" sz="2000" b="1" dirty="0" smtClean="0">
                      <a:solidFill>
                        <a:schemeClr val="bg1"/>
                      </a:solidFill>
                    </a:rPr>
                    <a:t>Typedata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:		</a:t>
                  </a:r>
                  <a:r>
                    <a:rPr lang="id-ID" sz="2000" b="1" dirty="0" smtClean="0">
                      <a:solidFill>
                        <a:schemeClr val="bg1"/>
                      </a:solidFill>
                    </a:rPr>
                    <a:t>Input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: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- </a:t>
                  </a:r>
                  <a:r>
                    <a:rPr lang="id-ID" sz="2000" dirty="0">
                      <a:solidFill>
                        <a:schemeClr val="bg1"/>
                      </a:solidFill>
                    </a:rPr>
                    <a:t>i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nt      = %d 	    - scanf (“%tpvar”,&amp;nmvar);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- float  = %f	    - gets (nmvar);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- char  = %c		</a:t>
                  </a:r>
                  <a:endParaRPr lang="id-ID" sz="2000" dirty="0">
                    <a:solidFill>
                      <a:schemeClr val="bg1"/>
                    </a:solidFill>
                  </a:endParaRPr>
                </a:p>
                <a:p>
                  <a:r>
                    <a:rPr lang="id-ID" sz="2000" dirty="0">
                      <a:solidFill>
                        <a:schemeClr val="bg1"/>
                      </a:solidFill>
                    </a:rPr>
                    <a:t>- 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string </a:t>
                  </a:r>
                  <a:r>
                    <a:rPr lang="id-ID" sz="2000" dirty="0">
                      <a:solidFill>
                        <a:schemeClr val="bg1"/>
                      </a:solidFill>
                    </a:rPr>
                    <a:t>= %s 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		</a:t>
                  </a:r>
                  <a:r>
                    <a:rPr lang="id-ID" sz="2000" b="1" dirty="0" smtClean="0">
                      <a:solidFill>
                        <a:schemeClr val="bg1"/>
                      </a:solidFill>
                    </a:rPr>
                    <a:t>Output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: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		    - printf (“kalimatttt ”);</a:t>
                  </a:r>
                </a:p>
                <a:p>
                  <a:r>
                    <a:rPr lang="id-ID" sz="2000" dirty="0">
                      <a:solidFill>
                        <a:schemeClr val="bg1"/>
                      </a:solidFill>
                    </a:rPr>
                    <a:t>	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	    - printf (“Kalimat %tpvar”,nmvar)</a:t>
                  </a:r>
                </a:p>
                <a:p>
                  <a:r>
                    <a:rPr lang="id-ID" sz="2000" dirty="0" smtClean="0"/>
                    <a:t>		   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- puts (“kalimat”);</a:t>
                  </a:r>
                  <a:endParaRPr lang="id-ID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5685184" y="3109618"/>
                  <a:ext cx="6449364" cy="45037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b="1" dirty="0" smtClean="0">
                      <a:solidFill>
                        <a:schemeClr val="bg1"/>
                      </a:solidFill>
                    </a:rPr>
                    <a:t>Ojo lali Lho </a:t>
                  </a:r>
                </a:p>
              </p:txBody>
            </p:sp>
          </p:grpSp>
        </p:grpSp>
        <p:cxnSp>
          <p:nvCxnSpPr>
            <p:cNvPr id="15" name="Straight Connector 14"/>
            <p:cNvCxnSpPr/>
            <p:nvPr/>
          </p:nvCxnSpPr>
          <p:spPr>
            <a:xfrm>
              <a:off x="7606748" y="3559994"/>
              <a:ext cx="30162" cy="29994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7636910" y="4959863"/>
              <a:ext cx="4528586" cy="421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10455965" y="0"/>
            <a:ext cx="662609" cy="11161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NB</a:t>
            </a:r>
            <a:endParaRPr lang="id-ID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2551262" y="2641585"/>
            <a:ext cx="6480312" cy="3449853"/>
            <a:chOff x="5685184" y="3109617"/>
            <a:chExt cx="6480312" cy="3449853"/>
          </a:xfrm>
        </p:grpSpPr>
        <p:grpSp>
          <p:nvGrpSpPr>
            <p:cNvPr id="23" name="Group 22"/>
            <p:cNvGrpSpPr/>
            <p:nvPr/>
          </p:nvGrpSpPr>
          <p:grpSpPr>
            <a:xfrm>
              <a:off x="5685184" y="3109617"/>
              <a:ext cx="6449364" cy="3449853"/>
              <a:chOff x="5685184" y="3109617"/>
              <a:chExt cx="6449364" cy="3449853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5685184" y="3109617"/>
                <a:ext cx="6449364" cy="34498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 smtClean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5685184" y="3109618"/>
                <a:ext cx="6449364" cy="3282422"/>
                <a:chOff x="5685184" y="3109618"/>
                <a:chExt cx="6449364" cy="3282422"/>
              </a:xfrm>
            </p:grpSpPr>
            <p:sp>
              <p:nvSpPr>
                <p:cNvPr id="28" name="TextBox 27"/>
                <p:cNvSpPr txBox="1"/>
                <p:nvPr/>
              </p:nvSpPr>
              <p:spPr>
                <a:xfrm>
                  <a:off x="5772570" y="3221941"/>
                  <a:ext cx="6319036" cy="31700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id-ID" sz="2000" dirty="0" smtClean="0">
                    <a:solidFill>
                      <a:schemeClr val="bg1"/>
                    </a:solidFill>
                  </a:endParaRPr>
                </a:p>
                <a:p>
                  <a:endParaRPr lang="id-ID" sz="2000" dirty="0" smtClean="0">
                    <a:solidFill>
                      <a:schemeClr val="bg1"/>
                    </a:solidFill>
                  </a:endParaRPr>
                </a:p>
                <a:p>
                  <a:r>
                    <a:rPr lang="id-ID" sz="2000" b="1" dirty="0" smtClean="0">
                      <a:solidFill>
                        <a:schemeClr val="bg1"/>
                      </a:solidFill>
                    </a:rPr>
                    <a:t>Typedata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:		</a:t>
                  </a:r>
                  <a:r>
                    <a:rPr lang="id-ID" sz="2000" b="1" dirty="0" smtClean="0">
                      <a:solidFill>
                        <a:schemeClr val="bg1"/>
                      </a:solidFill>
                    </a:rPr>
                    <a:t>Input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: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- </a:t>
                  </a:r>
                  <a:r>
                    <a:rPr lang="id-ID" sz="2000" dirty="0">
                      <a:solidFill>
                        <a:schemeClr val="bg1"/>
                      </a:solidFill>
                    </a:rPr>
                    <a:t>i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nt      = %d 	    - scanf (“%tpvar”,&amp;nmvar);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- float  = %f	    - gets (nmvar);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- char  = %c		</a:t>
                  </a:r>
                  <a:endParaRPr lang="id-ID" sz="2000" dirty="0">
                    <a:solidFill>
                      <a:schemeClr val="bg1"/>
                    </a:solidFill>
                  </a:endParaRPr>
                </a:p>
                <a:p>
                  <a:r>
                    <a:rPr lang="id-ID" sz="2000" dirty="0">
                      <a:solidFill>
                        <a:schemeClr val="bg1"/>
                      </a:solidFill>
                    </a:rPr>
                    <a:t>- 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string </a:t>
                  </a:r>
                  <a:r>
                    <a:rPr lang="id-ID" sz="2000" dirty="0">
                      <a:solidFill>
                        <a:schemeClr val="bg1"/>
                      </a:solidFill>
                    </a:rPr>
                    <a:t>= %s 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		</a:t>
                  </a:r>
                  <a:r>
                    <a:rPr lang="id-ID" sz="2000" b="1" dirty="0" smtClean="0">
                      <a:solidFill>
                        <a:schemeClr val="bg1"/>
                      </a:solidFill>
                    </a:rPr>
                    <a:t>Output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: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		    - printf (“kalimatttt ”);</a:t>
                  </a:r>
                </a:p>
                <a:p>
                  <a:r>
                    <a:rPr lang="id-ID" sz="2000" dirty="0">
                      <a:solidFill>
                        <a:schemeClr val="bg1"/>
                      </a:solidFill>
                    </a:rPr>
                    <a:t>	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	    - printf (“Kalimat %tpvar”,nmvar)</a:t>
                  </a:r>
                </a:p>
                <a:p>
                  <a:r>
                    <a:rPr lang="id-ID" sz="2000" dirty="0" smtClean="0"/>
                    <a:t>		   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- puts (“kalimat”);</a:t>
                  </a:r>
                  <a:endParaRPr lang="id-ID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5685184" y="3109618"/>
                  <a:ext cx="6449364" cy="45037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b="1" dirty="0" smtClean="0">
                      <a:solidFill>
                        <a:schemeClr val="bg1"/>
                      </a:solidFill>
                    </a:rPr>
                    <a:t>Ojo lali Lho </a:t>
                  </a:r>
                </a:p>
              </p:txBody>
            </p:sp>
          </p:grpSp>
        </p:grpSp>
        <p:cxnSp>
          <p:nvCxnSpPr>
            <p:cNvPr id="24" name="Straight Connector 23"/>
            <p:cNvCxnSpPr/>
            <p:nvPr/>
          </p:nvCxnSpPr>
          <p:spPr>
            <a:xfrm>
              <a:off x="7606748" y="3559994"/>
              <a:ext cx="30162" cy="29994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636910" y="4959863"/>
              <a:ext cx="4528586" cy="421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255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" presetID="9" presetClass="emph" presetSubtype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rctx="PPT">
                                        <p:cTn id="12" dur="3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Upload PDP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Masuk Webmaster</a:t>
            </a:r>
          </a:p>
          <a:p>
            <a:r>
              <a:rPr lang="id-ID" dirty="0" smtClean="0"/>
              <a:t>Upload dan pilih pertemuan di pertemuan 3</a:t>
            </a:r>
            <a:endParaRPr lang="id-ID" dirty="0"/>
          </a:p>
          <a:p>
            <a:r>
              <a:rPr lang="id-ID" dirty="0" smtClean="0"/>
              <a:t>Buat file yang akan diupload menjadi .rar (format rar nim misal: 111201307498) </a:t>
            </a:r>
          </a:p>
          <a:p>
            <a:r>
              <a:rPr lang="id-ID" dirty="0"/>
              <a:t>S</a:t>
            </a:r>
            <a:r>
              <a:rPr lang="id-ID" dirty="0" smtClean="0"/>
              <a:t>alah tulis nama file = Fatal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247570" y="465323"/>
            <a:ext cx="6480312" cy="3449853"/>
            <a:chOff x="5685184" y="3109617"/>
            <a:chExt cx="6480312" cy="3449853"/>
          </a:xfrm>
        </p:grpSpPr>
        <p:grpSp>
          <p:nvGrpSpPr>
            <p:cNvPr id="14" name="Group 13"/>
            <p:cNvGrpSpPr/>
            <p:nvPr/>
          </p:nvGrpSpPr>
          <p:grpSpPr>
            <a:xfrm>
              <a:off x="5685184" y="3109617"/>
              <a:ext cx="6449364" cy="3449853"/>
              <a:chOff x="5685184" y="3109617"/>
              <a:chExt cx="6449364" cy="3449853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5685184" y="3109617"/>
                <a:ext cx="6449364" cy="34498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 smtClean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5685184" y="3109618"/>
                <a:ext cx="6449364" cy="3282422"/>
                <a:chOff x="5685184" y="3109618"/>
                <a:chExt cx="6449364" cy="3282422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5772570" y="3221941"/>
                  <a:ext cx="6319036" cy="31700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id-ID" sz="2000" dirty="0" smtClean="0">
                    <a:solidFill>
                      <a:schemeClr val="bg1"/>
                    </a:solidFill>
                  </a:endParaRPr>
                </a:p>
                <a:p>
                  <a:endParaRPr lang="id-ID" sz="2000" dirty="0" smtClean="0">
                    <a:solidFill>
                      <a:schemeClr val="bg1"/>
                    </a:solidFill>
                  </a:endParaRPr>
                </a:p>
                <a:p>
                  <a:r>
                    <a:rPr lang="id-ID" sz="2000" b="1" dirty="0" smtClean="0">
                      <a:solidFill>
                        <a:schemeClr val="bg1"/>
                      </a:solidFill>
                    </a:rPr>
                    <a:t>Typedata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:		</a:t>
                  </a:r>
                  <a:r>
                    <a:rPr lang="id-ID" sz="2000" b="1" dirty="0" smtClean="0">
                      <a:solidFill>
                        <a:schemeClr val="bg1"/>
                      </a:solidFill>
                    </a:rPr>
                    <a:t>Input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: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- </a:t>
                  </a:r>
                  <a:r>
                    <a:rPr lang="id-ID" sz="2000" dirty="0">
                      <a:solidFill>
                        <a:schemeClr val="bg1"/>
                      </a:solidFill>
                    </a:rPr>
                    <a:t>i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nt      = %d 	    - scanf (“%tpvar”,&amp;nmvar);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- float  = %f	    - gets (nmvar);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- char  = %c		</a:t>
                  </a:r>
                  <a:endParaRPr lang="id-ID" sz="2000" dirty="0">
                    <a:solidFill>
                      <a:schemeClr val="bg1"/>
                    </a:solidFill>
                  </a:endParaRPr>
                </a:p>
                <a:p>
                  <a:r>
                    <a:rPr lang="id-ID" sz="2000" dirty="0">
                      <a:solidFill>
                        <a:schemeClr val="bg1"/>
                      </a:solidFill>
                    </a:rPr>
                    <a:t>- 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string </a:t>
                  </a:r>
                  <a:r>
                    <a:rPr lang="id-ID" sz="2000" dirty="0">
                      <a:solidFill>
                        <a:schemeClr val="bg1"/>
                      </a:solidFill>
                    </a:rPr>
                    <a:t>= %s 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		</a:t>
                  </a:r>
                  <a:r>
                    <a:rPr lang="id-ID" sz="2000" b="1" dirty="0" smtClean="0">
                      <a:solidFill>
                        <a:schemeClr val="bg1"/>
                      </a:solidFill>
                    </a:rPr>
                    <a:t>Output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: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		    - printf (“kalimatttt ”);</a:t>
                  </a:r>
                </a:p>
                <a:p>
                  <a:r>
                    <a:rPr lang="id-ID" sz="2000" dirty="0">
                      <a:solidFill>
                        <a:schemeClr val="bg1"/>
                      </a:solidFill>
                    </a:rPr>
                    <a:t>	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	    - printf (“Kalimat %tpvar”,nmvar)</a:t>
                  </a:r>
                </a:p>
                <a:p>
                  <a:r>
                    <a:rPr lang="id-ID" sz="2000" dirty="0" smtClean="0"/>
                    <a:t>		   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- puts (“kalimat”);</a:t>
                  </a:r>
                  <a:endParaRPr lang="id-ID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5685184" y="3109618"/>
                  <a:ext cx="6449364" cy="45037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b="1" dirty="0" smtClean="0">
                      <a:solidFill>
                        <a:schemeClr val="bg1"/>
                      </a:solidFill>
                    </a:rPr>
                    <a:t>Ojo lali Lho </a:t>
                  </a:r>
                </a:p>
              </p:txBody>
            </p:sp>
          </p:grpSp>
        </p:grpSp>
        <p:cxnSp>
          <p:nvCxnSpPr>
            <p:cNvPr id="15" name="Straight Connector 14"/>
            <p:cNvCxnSpPr/>
            <p:nvPr/>
          </p:nvCxnSpPr>
          <p:spPr>
            <a:xfrm>
              <a:off x="7606748" y="3559994"/>
              <a:ext cx="30162" cy="29994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7636910" y="4959863"/>
              <a:ext cx="4528586" cy="421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10455965" y="0"/>
            <a:ext cx="662609" cy="11161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NB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375104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8109" y="134652"/>
            <a:ext cx="5568803" cy="1325563"/>
          </a:xfrm>
        </p:spPr>
        <p:txBody>
          <a:bodyPr/>
          <a:lstStyle/>
          <a:p>
            <a:r>
              <a:rPr lang="id-ID" dirty="0" smtClean="0"/>
              <a:t>Bagian Bagian Program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757" t="24252" r="48454" b="22800"/>
          <a:stretch/>
        </p:blipFill>
        <p:spPr>
          <a:xfrm>
            <a:off x="182824" y="1690688"/>
            <a:ext cx="10551437" cy="5036433"/>
          </a:xfrm>
          <a:prstGeom prst="rect">
            <a:avLst/>
          </a:prstGeom>
        </p:spPr>
      </p:pic>
      <p:sp>
        <p:nvSpPr>
          <p:cNvPr id="7" name="Rectangle 6">
            <a:hlinkClick r:id="" action="ppaction://noaction" highlightClick="1"/>
          </p:cNvPr>
          <p:cNvSpPr/>
          <p:nvPr/>
        </p:nvSpPr>
        <p:spPr>
          <a:xfrm>
            <a:off x="647071" y="1268288"/>
            <a:ext cx="2047741" cy="347730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Header</a:t>
            </a:r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2967865" y="1293081"/>
            <a:ext cx="2047741" cy="347730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Deklarasi</a:t>
            </a:r>
            <a:endParaRPr lang="id-ID" dirty="0"/>
          </a:p>
        </p:txBody>
      </p:sp>
      <p:sp>
        <p:nvSpPr>
          <p:cNvPr id="10" name="Rectangle 9"/>
          <p:cNvSpPr/>
          <p:nvPr/>
        </p:nvSpPr>
        <p:spPr>
          <a:xfrm>
            <a:off x="7686261" y="92765"/>
            <a:ext cx="4399722" cy="15979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32" name="Group 31"/>
          <p:cNvGrpSpPr/>
          <p:nvPr/>
        </p:nvGrpSpPr>
        <p:grpSpPr>
          <a:xfrm>
            <a:off x="1288233" y="136599"/>
            <a:ext cx="10797750" cy="2310043"/>
            <a:chOff x="1288233" y="136599"/>
            <a:chExt cx="10797750" cy="2310043"/>
          </a:xfrm>
        </p:grpSpPr>
        <p:sp>
          <p:nvSpPr>
            <p:cNvPr id="13" name="TextBox 12"/>
            <p:cNvSpPr txBox="1"/>
            <p:nvPr/>
          </p:nvSpPr>
          <p:spPr>
            <a:xfrm>
              <a:off x="7686261" y="136599"/>
              <a:ext cx="439972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b="1" dirty="0" smtClean="0"/>
                <a:t>Header</a:t>
              </a:r>
            </a:p>
            <a:p>
              <a:r>
                <a:rPr lang="id-ID" dirty="0" smtClean="0"/>
                <a:t>- Kumpulan fungsi untuk pengolahan data</a:t>
              </a:r>
            </a:p>
            <a:p>
              <a:r>
                <a:rPr lang="id-ID" dirty="0" smtClean="0"/>
                <a:t>- #include &lt;namaheader.h&gt; atau   ”namaheader.h”</a:t>
              </a:r>
              <a:endParaRPr lang="id-ID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5124625" y="2251175"/>
              <a:ext cx="134243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552408" y="2077310"/>
              <a:ext cx="1140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dirty="0" smtClean="0"/>
                <a:t>Iki Header</a:t>
              </a:r>
              <a:endParaRPr lang="id-ID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88233" y="1995381"/>
              <a:ext cx="3628324" cy="44723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328591" y="121423"/>
            <a:ext cx="10813825" cy="4007712"/>
            <a:chOff x="1288232" y="107308"/>
            <a:chExt cx="10813825" cy="4007712"/>
          </a:xfrm>
        </p:grpSpPr>
        <p:sp>
          <p:nvSpPr>
            <p:cNvPr id="18" name="TextBox 17"/>
            <p:cNvSpPr txBox="1"/>
            <p:nvPr/>
          </p:nvSpPr>
          <p:spPr>
            <a:xfrm>
              <a:off x="7702335" y="107308"/>
              <a:ext cx="439972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b="1" dirty="0" smtClean="0"/>
                <a:t>Deklarasi</a:t>
              </a:r>
            </a:p>
            <a:p>
              <a:pPr marL="285750" indent="-285750">
                <a:buFontTx/>
                <a:buChar char="-"/>
              </a:pPr>
              <a:r>
                <a:rPr lang="id-ID" dirty="0" smtClean="0"/>
                <a:t>Pemberian tipedata</a:t>
              </a:r>
            </a:p>
            <a:p>
              <a:pPr marL="285750" indent="-285750">
                <a:buFontTx/>
                <a:buChar char="-"/>
              </a:pPr>
              <a:r>
                <a:rPr lang="id-ID" dirty="0" smtClean="0"/>
                <a:t>Variabel lokal dan global </a:t>
              </a:r>
            </a:p>
            <a:p>
              <a:pPr marL="285750" indent="-285750">
                <a:buFontTx/>
                <a:buChar char="-"/>
              </a:pPr>
              <a:r>
                <a:rPr lang="id-ID" dirty="0" smtClean="0"/>
                <a:t>Pembuatan variabel baru</a:t>
              </a:r>
            </a:p>
            <a:p>
              <a:r>
                <a:rPr lang="id-ID" dirty="0" smtClean="0"/>
                <a:t>-    Int  a, float b , char c </a:t>
              </a:r>
              <a:endParaRPr lang="id-ID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5306276" y="2980532"/>
              <a:ext cx="690446" cy="1480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996722" y="2833381"/>
              <a:ext cx="1306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dirty="0" smtClean="0"/>
                <a:t>Iki Deklarasi</a:t>
              </a:r>
              <a:endParaRPr lang="id-ID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88232" y="2746706"/>
              <a:ext cx="3540707" cy="44723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387622" y="3577411"/>
              <a:ext cx="6149773" cy="53760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263988" y="150081"/>
            <a:ext cx="10878428" cy="6707109"/>
            <a:chOff x="1263988" y="150081"/>
            <a:chExt cx="10878428" cy="6707109"/>
          </a:xfrm>
        </p:grpSpPr>
        <p:sp>
          <p:nvSpPr>
            <p:cNvPr id="19" name="TextBox 18"/>
            <p:cNvSpPr txBox="1"/>
            <p:nvPr/>
          </p:nvSpPr>
          <p:spPr>
            <a:xfrm>
              <a:off x="7742694" y="150081"/>
              <a:ext cx="439972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b="1" dirty="0" smtClean="0"/>
                <a:t>Main Program</a:t>
              </a:r>
            </a:p>
            <a:p>
              <a:pPr marL="285750" indent="-285750">
                <a:buFontTx/>
                <a:buChar char="-"/>
              </a:pPr>
              <a:r>
                <a:rPr lang="id-ID" dirty="0" smtClean="0"/>
                <a:t>Input , output</a:t>
              </a:r>
            </a:p>
            <a:p>
              <a:pPr marL="285750" indent="-285750">
                <a:buFontTx/>
                <a:buChar char="-"/>
              </a:pPr>
              <a:r>
                <a:rPr lang="id-ID" dirty="0" smtClean="0"/>
                <a:t>Penulisan algoritma</a:t>
              </a:r>
            </a:p>
            <a:p>
              <a:pPr marL="285750" indent="-285750">
                <a:buFontTx/>
                <a:buChar char="-"/>
              </a:pPr>
              <a:r>
                <a:rPr lang="id-ID" dirty="0" smtClean="0"/>
                <a:t>Int main ()</a:t>
              </a:r>
            </a:p>
            <a:p>
              <a:r>
                <a:rPr lang="id-ID" dirty="0" smtClean="0"/>
                <a:t>	{ }	 </a:t>
              </a:r>
              <a:endParaRPr lang="id-ID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 flipV="1">
              <a:off x="5327373" y="6296231"/>
              <a:ext cx="363686" cy="3656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663386" y="6487858"/>
              <a:ext cx="1787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dirty="0" smtClean="0"/>
                <a:t>Iki Main program</a:t>
              </a:r>
              <a:endParaRPr lang="id-ID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263988" y="3188611"/>
              <a:ext cx="8966690" cy="326519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7736050" y="78576"/>
            <a:ext cx="4399722" cy="15871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Bagian Bagian Program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932" y="1742250"/>
            <a:ext cx="12009176" cy="51009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Pilih Pada Salah Satu Bagian Program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291491" y="1286351"/>
            <a:ext cx="2047741" cy="347730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Program utama</a:t>
            </a:r>
            <a:endParaRPr lang="id-ID" dirty="0"/>
          </a:p>
        </p:txBody>
      </p:sp>
      <p:grpSp>
        <p:nvGrpSpPr>
          <p:cNvPr id="46" name="Group 45"/>
          <p:cNvGrpSpPr/>
          <p:nvPr/>
        </p:nvGrpSpPr>
        <p:grpSpPr>
          <a:xfrm>
            <a:off x="5244350" y="464933"/>
            <a:ext cx="6480312" cy="3449853"/>
            <a:chOff x="5685184" y="3109617"/>
            <a:chExt cx="6480312" cy="3449853"/>
          </a:xfrm>
        </p:grpSpPr>
        <p:grpSp>
          <p:nvGrpSpPr>
            <p:cNvPr id="47" name="Group 46"/>
            <p:cNvGrpSpPr/>
            <p:nvPr/>
          </p:nvGrpSpPr>
          <p:grpSpPr>
            <a:xfrm>
              <a:off x="5685184" y="3109617"/>
              <a:ext cx="6449364" cy="3449853"/>
              <a:chOff x="5685184" y="3109617"/>
              <a:chExt cx="6449364" cy="3449853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5685184" y="3109617"/>
                <a:ext cx="6449364" cy="34498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 smtClean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5685184" y="3109618"/>
                <a:ext cx="6449364" cy="3282422"/>
                <a:chOff x="5685184" y="3109618"/>
                <a:chExt cx="6449364" cy="3282422"/>
              </a:xfrm>
            </p:grpSpPr>
            <p:sp>
              <p:nvSpPr>
                <p:cNvPr id="52" name="TextBox 51"/>
                <p:cNvSpPr txBox="1"/>
                <p:nvPr/>
              </p:nvSpPr>
              <p:spPr>
                <a:xfrm>
                  <a:off x="5772570" y="3221941"/>
                  <a:ext cx="6319036" cy="31700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id-ID" sz="2000" dirty="0" smtClean="0">
                    <a:solidFill>
                      <a:schemeClr val="bg1"/>
                    </a:solidFill>
                  </a:endParaRPr>
                </a:p>
                <a:p>
                  <a:endParaRPr lang="id-ID" sz="2000" dirty="0" smtClean="0">
                    <a:solidFill>
                      <a:schemeClr val="bg1"/>
                    </a:solidFill>
                  </a:endParaRPr>
                </a:p>
                <a:p>
                  <a:r>
                    <a:rPr lang="id-ID" sz="2000" b="1" dirty="0" smtClean="0">
                      <a:solidFill>
                        <a:schemeClr val="bg1"/>
                      </a:solidFill>
                    </a:rPr>
                    <a:t>Typedata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:		</a:t>
                  </a:r>
                  <a:r>
                    <a:rPr lang="id-ID" sz="2000" b="1" dirty="0" smtClean="0">
                      <a:solidFill>
                        <a:schemeClr val="bg1"/>
                      </a:solidFill>
                    </a:rPr>
                    <a:t>Input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: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- </a:t>
                  </a:r>
                  <a:r>
                    <a:rPr lang="id-ID" sz="2000" dirty="0">
                      <a:solidFill>
                        <a:schemeClr val="bg1"/>
                      </a:solidFill>
                    </a:rPr>
                    <a:t>i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nt      = %d 	    - scanf (“%tpvar”,&amp;nmvar);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- float  = %f	    - gets (nmvar);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- char  = %c		</a:t>
                  </a:r>
                  <a:endParaRPr lang="id-ID" sz="2000" dirty="0">
                    <a:solidFill>
                      <a:schemeClr val="bg1"/>
                    </a:solidFill>
                  </a:endParaRPr>
                </a:p>
                <a:p>
                  <a:r>
                    <a:rPr lang="id-ID" sz="2000" dirty="0">
                      <a:solidFill>
                        <a:schemeClr val="bg1"/>
                      </a:solidFill>
                    </a:rPr>
                    <a:t>- 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string </a:t>
                  </a:r>
                  <a:r>
                    <a:rPr lang="id-ID" sz="2000" dirty="0">
                      <a:solidFill>
                        <a:schemeClr val="bg1"/>
                      </a:solidFill>
                    </a:rPr>
                    <a:t>= %s 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		</a:t>
                  </a:r>
                  <a:r>
                    <a:rPr lang="id-ID" sz="2000" b="1" dirty="0" smtClean="0">
                      <a:solidFill>
                        <a:schemeClr val="bg1"/>
                      </a:solidFill>
                    </a:rPr>
                    <a:t>Output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: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		    - printf (“kalimatttt ”);</a:t>
                  </a:r>
                </a:p>
                <a:p>
                  <a:r>
                    <a:rPr lang="id-ID" sz="2000" dirty="0">
                      <a:solidFill>
                        <a:schemeClr val="bg1"/>
                      </a:solidFill>
                    </a:rPr>
                    <a:t>	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	    - printf (“Kalimat %tpvar”,nmvar)</a:t>
                  </a:r>
                </a:p>
                <a:p>
                  <a:r>
                    <a:rPr lang="id-ID" sz="2000" dirty="0" smtClean="0"/>
                    <a:t>		   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- puts (“kalimat”);</a:t>
                  </a:r>
                  <a:endParaRPr lang="id-ID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5685184" y="3109618"/>
                  <a:ext cx="6449364" cy="45037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b="1" dirty="0" smtClean="0">
                      <a:solidFill>
                        <a:schemeClr val="bg1"/>
                      </a:solidFill>
                    </a:rPr>
                    <a:t>Ojo lali Lho </a:t>
                  </a:r>
                </a:p>
              </p:txBody>
            </p:sp>
          </p:grpSp>
        </p:grpSp>
        <p:cxnSp>
          <p:nvCxnSpPr>
            <p:cNvPr id="48" name="Straight Connector 47"/>
            <p:cNvCxnSpPr/>
            <p:nvPr/>
          </p:nvCxnSpPr>
          <p:spPr>
            <a:xfrm>
              <a:off x="7606748" y="3559994"/>
              <a:ext cx="30162" cy="29994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7636910" y="4959863"/>
              <a:ext cx="4528586" cy="421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/>
          <p:cNvSpPr/>
          <p:nvPr/>
        </p:nvSpPr>
        <p:spPr>
          <a:xfrm>
            <a:off x="10452745" y="-390"/>
            <a:ext cx="662609" cy="1116177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lt1">
                    <a:alpha val="33000"/>
                  </a:schemeClr>
                </a:solidFill>
              </a:rPr>
              <a:t>NB</a:t>
            </a:r>
            <a:endParaRPr lang="id-ID" b="1" dirty="0">
              <a:solidFill>
                <a:schemeClr val="lt1">
                  <a:alpha val="33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7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5" grpId="2" animBg="1"/>
      <p:bldP spid="36" grpId="0" animBg="1"/>
      <p:bldP spid="36" grpId="1" animBg="1"/>
      <p:bldP spid="36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Variabel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9205" y="2150146"/>
            <a:ext cx="8825659" cy="3416300"/>
          </a:xfrm>
        </p:spPr>
        <p:txBody>
          <a:bodyPr>
            <a:normAutofit fontScale="92500" lnSpcReduction="20000"/>
          </a:bodyPr>
          <a:lstStyle/>
          <a:p>
            <a:r>
              <a:rPr lang="id-ID" sz="1600" dirty="0" smtClean="0"/>
              <a:t>Typedata :</a:t>
            </a:r>
          </a:p>
          <a:p>
            <a:pPr lvl="1"/>
            <a:r>
              <a:rPr lang="id-ID" sz="1400" dirty="0" smtClean="0"/>
              <a:t>Integer (Int) 	= Bilangan Bulat  (1 ,2 , 10 100 dll ...)</a:t>
            </a:r>
          </a:p>
          <a:p>
            <a:pPr lvl="2"/>
            <a:r>
              <a:rPr lang="id-ID" sz="1200" dirty="0" smtClean="0"/>
              <a:t>Output		= %d			-&gt; Contoh  =  int a;</a:t>
            </a:r>
          </a:p>
          <a:p>
            <a:pPr marL="914400" lvl="2" indent="0">
              <a:buNone/>
            </a:pPr>
            <a:r>
              <a:rPr lang="id-ID" sz="1200" dirty="0" smtClean="0"/>
              <a:t>	</a:t>
            </a:r>
          </a:p>
          <a:p>
            <a:pPr lvl="1"/>
            <a:r>
              <a:rPr lang="id-ID" sz="1400" dirty="0" smtClean="0"/>
              <a:t>Float			= Bliangan Pecahan (1.5 , 3.44, 7.199 dll...)</a:t>
            </a:r>
          </a:p>
          <a:p>
            <a:pPr lvl="2"/>
            <a:r>
              <a:rPr lang="id-ID" sz="1200" dirty="0" smtClean="0"/>
              <a:t> </a:t>
            </a:r>
            <a:r>
              <a:rPr lang="id-ID" sz="1200" dirty="0"/>
              <a:t>Output		= </a:t>
            </a:r>
            <a:r>
              <a:rPr lang="id-ID" sz="1200" dirty="0" smtClean="0"/>
              <a:t>%f			</a:t>
            </a:r>
            <a:r>
              <a:rPr lang="id-ID" sz="1200" dirty="0"/>
              <a:t> </a:t>
            </a:r>
            <a:r>
              <a:rPr lang="id-ID" sz="1200" dirty="0" smtClean="0"/>
              <a:t>-&gt;Contoh  =  float b;</a:t>
            </a:r>
          </a:p>
          <a:p>
            <a:pPr marL="914400" lvl="2" indent="0">
              <a:buNone/>
            </a:pPr>
            <a:endParaRPr lang="id-ID" sz="1200" dirty="0" smtClean="0"/>
          </a:p>
          <a:p>
            <a:pPr lvl="1"/>
            <a:r>
              <a:rPr lang="id-ID" sz="1400" dirty="0" smtClean="0"/>
              <a:t>Char			= Untuk Jenis Karakter  (a , g , j ,s dll...)</a:t>
            </a:r>
          </a:p>
          <a:p>
            <a:pPr lvl="2"/>
            <a:r>
              <a:rPr lang="id-ID" sz="1200" dirty="0"/>
              <a:t>Output		= </a:t>
            </a:r>
            <a:r>
              <a:rPr lang="id-ID" sz="1200" dirty="0" smtClean="0"/>
              <a:t>%c			</a:t>
            </a:r>
            <a:r>
              <a:rPr lang="id-ID" sz="1200" dirty="0"/>
              <a:t> </a:t>
            </a:r>
            <a:r>
              <a:rPr lang="id-ID" sz="1200" dirty="0" smtClean="0"/>
              <a:t>-&gt;Contoh  =  char c;</a:t>
            </a:r>
          </a:p>
          <a:p>
            <a:pPr marL="914400" lvl="2" indent="0">
              <a:buNone/>
            </a:pPr>
            <a:endParaRPr lang="id-ID" sz="1200" dirty="0" smtClean="0"/>
          </a:p>
          <a:p>
            <a:pPr lvl="1"/>
            <a:r>
              <a:rPr lang="id-ID" sz="1400" dirty="0" smtClean="0"/>
              <a:t>Char []		= Jenis String (Karakter &gt; 1) (aku , dia , kamu dll ...)</a:t>
            </a:r>
          </a:p>
          <a:p>
            <a:pPr lvl="2"/>
            <a:r>
              <a:rPr lang="id-ID" sz="1200" dirty="0"/>
              <a:t>Output		= </a:t>
            </a:r>
            <a:r>
              <a:rPr lang="id-ID" sz="1200" dirty="0" smtClean="0"/>
              <a:t>%s			</a:t>
            </a:r>
            <a:r>
              <a:rPr lang="id-ID" sz="1200" dirty="0"/>
              <a:t> </a:t>
            </a:r>
            <a:r>
              <a:rPr lang="id-ID" sz="1200" dirty="0" smtClean="0"/>
              <a:t>-&gt;Contoh  =  char d[20];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60876" t="36122" r="12557" b="42037"/>
          <a:stretch/>
        </p:blipFill>
        <p:spPr>
          <a:xfrm>
            <a:off x="47069" y="1973027"/>
            <a:ext cx="6001389" cy="3111733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6311962" y="2298488"/>
            <a:ext cx="5396472" cy="4493252"/>
            <a:chOff x="6311962" y="2364748"/>
            <a:chExt cx="5396472" cy="449325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20870" t="27582" r="47657" b="6295"/>
            <a:stretch/>
          </p:blipFill>
          <p:spPr>
            <a:xfrm>
              <a:off x="6311962" y="2364748"/>
              <a:ext cx="5396472" cy="4493252"/>
            </a:xfrm>
            <a:prstGeom prst="rect">
              <a:avLst/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</p:pic>
        <p:sp>
          <p:nvSpPr>
            <p:cNvPr id="16" name="Isosceles Triangle 15"/>
            <p:cNvSpPr/>
            <p:nvPr/>
          </p:nvSpPr>
          <p:spPr>
            <a:xfrm rot="5400000">
              <a:off x="10336882" y="6335664"/>
              <a:ext cx="435847" cy="375730"/>
            </a:xfrm>
            <a:prstGeom prst="triangl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558605" y="5688542"/>
            <a:ext cx="1561742" cy="453975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Jenis Variabel</a:t>
            </a:r>
            <a:endParaRPr lang="id-ID" sz="1400" dirty="0"/>
          </a:p>
        </p:txBody>
      </p:sp>
      <p:sp>
        <p:nvSpPr>
          <p:cNvPr id="20" name="Isosceles Triangle 19">
            <a:hlinkClick r:id="" action="ppaction://noaction" highlightClick="1"/>
          </p:cNvPr>
          <p:cNvSpPr/>
          <p:nvPr/>
        </p:nvSpPr>
        <p:spPr>
          <a:xfrm rot="5400000">
            <a:off x="10336881" y="6278129"/>
            <a:ext cx="435847" cy="37573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Rounded Rectangle 20"/>
          <p:cNvSpPr/>
          <p:nvPr/>
        </p:nvSpPr>
        <p:spPr>
          <a:xfrm>
            <a:off x="2375110" y="5688542"/>
            <a:ext cx="1561742" cy="453975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Contoh Code</a:t>
            </a:r>
            <a:endParaRPr lang="id-ID" sz="1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887625" y="2277541"/>
            <a:ext cx="6289864" cy="4593710"/>
            <a:chOff x="5902136" y="2276475"/>
            <a:chExt cx="6289864" cy="4694169"/>
          </a:xfrm>
        </p:grpSpPr>
        <p:sp>
          <p:nvSpPr>
            <p:cNvPr id="13" name="Rectangle 12"/>
            <p:cNvSpPr/>
            <p:nvPr/>
          </p:nvSpPr>
          <p:spPr>
            <a:xfrm>
              <a:off x="6053059" y="2276475"/>
              <a:ext cx="5871337" cy="46941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902136" y="2616897"/>
              <a:ext cx="6289864" cy="2480857"/>
              <a:chOff x="107981" y="4068883"/>
              <a:chExt cx="6289864" cy="248085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07981" y="4068883"/>
                <a:ext cx="6203981" cy="2480857"/>
              </a:xfrm>
              <a:prstGeom prst="rect">
                <a:avLst/>
              </a:prstGeom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01845" y="5450791"/>
                <a:ext cx="6096000" cy="59756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d-ID" sz="1600" b="0" i="0" dirty="0" smtClean="0">
                    <a:solidFill>
                      <a:srgbClr val="555555"/>
                    </a:solidFill>
                    <a:effectLst/>
                    <a:latin typeface="+mj-lt"/>
                  </a:rPr>
                  <a:t>Variabel global, variabel yang  dideklarasikan di luar blok fungsi main dan fungsi pendukung lainnya</a:t>
                </a:r>
                <a:endParaRPr lang="id-ID" sz="1600" dirty="0">
                  <a:latin typeface="+mj-lt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01845" y="4811650"/>
                <a:ext cx="6096000" cy="59756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d-ID" sz="1600" b="0" i="0" dirty="0" smtClean="0">
                    <a:solidFill>
                      <a:srgbClr val="555555"/>
                    </a:solidFill>
                    <a:effectLst/>
                    <a:latin typeface="+mj-lt"/>
                  </a:rPr>
                  <a:t>Variabel Lokal , variabel yang hanya dapat diakses oleh fungsi dimana variabel tersebut dideklarasikan</a:t>
                </a:r>
                <a:endParaRPr lang="id-ID" sz="1600" dirty="0">
                  <a:latin typeface="+mj-lt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58904" y="4380942"/>
                <a:ext cx="6096000" cy="34595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id-ID" sz="1600" dirty="0" smtClean="0">
                    <a:latin typeface="+mj-lt"/>
                  </a:rPr>
                  <a:t>		Jenis Variabel</a:t>
                </a:r>
                <a:endParaRPr lang="id-ID" sz="1600" dirty="0">
                  <a:latin typeface="+mj-lt"/>
                </a:endParaRP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5247570" y="465323"/>
            <a:ext cx="6480312" cy="3449853"/>
            <a:chOff x="5685184" y="3109617"/>
            <a:chExt cx="6480312" cy="3449853"/>
          </a:xfrm>
        </p:grpSpPr>
        <p:grpSp>
          <p:nvGrpSpPr>
            <p:cNvPr id="28" name="Group 27"/>
            <p:cNvGrpSpPr/>
            <p:nvPr/>
          </p:nvGrpSpPr>
          <p:grpSpPr>
            <a:xfrm>
              <a:off x="5685184" y="3109617"/>
              <a:ext cx="6449364" cy="3449853"/>
              <a:chOff x="5685184" y="3109617"/>
              <a:chExt cx="6449364" cy="3449853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5685184" y="3109617"/>
                <a:ext cx="6449364" cy="34498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 smtClean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5685184" y="3109618"/>
                <a:ext cx="6449364" cy="3282422"/>
                <a:chOff x="5685184" y="3109618"/>
                <a:chExt cx="6449364" cy="3282422"/>
              </a:xfrm>
            </p:grpSpPr>
            <p:sp>
              <p:nvSpPr>
                <p:cNvPr id="33" name="TextBox 32"/>
                <p:cNvSpPr txBox="1"/>
                <p:nvPr/>
              </p:nvSpPr>
              <p:spPr>
                <a:xfrm>
                  <a:off x="5772570" y="3221941"/>
                  <a:ext cx="6319036" cy="31700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id-ID" sz="2000" dirty="0" smtClean="0">
                    <a:solidFill>
                      <a:schemeClr val="bg1"/>
                    </a:solidFill>
                  </a:endParaRPr>
                </a:p>
                <a:p>
                  <a:endParaRPr lang="id-ID" sz="2000" dirty="0" smtClean="0">
                    <a:solidFill>
                      <a:schemeClr val="bg1"/>
                    </a:solidFill>
                  </a:endParaRPr>
                </a:p>
                <a:p>
                  <a:r>
                    <a:rPr lang="id-ID" sz="2000" b="1" dirty="0" smtClean="0">
                      <a:solidFill>
                        <a:schemeClr val="bg1"/>
                      </a:solidFill>
                    </a:rPr>
                    <a:t>Typedata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:		</a:t>
                  </a:r>
                  <a:r>
                    <a:rPr lang="id-ID" sz="2000" b="1" dirty="0" smtClean="0">
                      <a:solidFill>
                        <a:schemeClr val="bg1"/>
                      </a:solidFill>
                    </a:rPr>
                    <a:t>Input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: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- </a:t>
                  </a:r>
                  <a:r>
                    <a:rPr lang="id-ID" sz="2000" dirty="0">
                      <a:solidFill>
                        <a:schemeClr val="bg1"/>
                      </a:solidFill>
                    </a:rPr>
                    <a:t>i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nt      = %d 	    - scanf (“%tpvar”,&amp;nmvar);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- float  = %f	    - gets (nmvar);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- char  = %c		</a:t>
                  </a:r>
                  <a:endParaRPr lang="id-ID" sz="2000" dirty="0">
                    <a:solidFill>
                      <a:schemeClr val="bg1"/>
                    </a:solidFill>
                  </a:endParaRPr>
                </a:p>
                <a:p>
                  <a:r>
                    <a:rPr lang="id-ID" sz="2000" dirty="0">
                      <a:solidFill>
                        <a:schemeClr val="bg1"/>
                      </a:solidFill>
                    </a:rPr>
                    <a:t>- 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string </a:t>
                  </a:r>
                  <a:r>
                    <a:rPr lang="id-ID" sz="2000" dirty="0">
                      <a:solidFill>
                        <a:schemeClr val="bg1"/>
                      </a:solidFill>
                    </a:rPr>
                    <a:t>= %s 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		</a:t>
                  </a:r>
                  <a:r>
                    <a:rPr lang="id-ID" sz="2000" b="1" dirty="0" smtClean="0">
                      <a:solidFill>
                        <a:schemeClr val="bg1"/>
                      </a:solidFill>
                    </a:rPr>
                    <a:t>Output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: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		    - printf (“kalimatttt ”);</a:t>
                  </a:r>
                </a:p>
                <a:p>
                  <a:r>
                    <a:rPr lang="id-ID" sz="2000" dirty="0">
                      <a:solidFill>
                        <a:schemeClr val="bg1"/>
                      </a:solidFill>
                    </a:rPr>
                    <a:t>	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	    - printf (“Kalimat %tpvar”,nmvar)</a:t>
                  </a:r>
                </a:p>
                <a:p>
                  <a:r>
                    <a:rPr lang="id-ID" sz="2000" dirty="0" smtClean="0"/>
                    <a:t>		   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- puts (“kalimat”);</a:t>
                  </a:r>
                  <a:endParaRPr lang="id-ID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5685184" y="3109618"/>
                  <a:ext cx="6449364" cy="45037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b="1" dirty="0" smtClean="0">
                      <a:solidFill>
                        <a:schemeClr val="bg1"/>
                      </a:solidFill>
                    </a:rPr>
                    <a:t>Ojo lali Lho </a:t>
                  </a:r>
                </a:p>
              </p:txBody>
            </p:sp>
          </p:grpSp>
        </p:grpSp>
        <p:cxnSp>
          <p:nvCxnSpPr>
            <p:cNvPr id="29" name="Straight Connector 28"/>
            <p:cNvCxnSpPr/>
            <p:nvPr/>
          </p:nvCxnSpPr>
          <p:spPr>
            <a:xfrm>
              <a:off x="7606748" y="3559994"/>
              <a:ext cx="30162" cy="29994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7636910" y="4959863"/>
              <a:ext cx="4528586" cy="421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10455965" y="0"/>
            <a:ext cx="662609" cy="11161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NB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309030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Output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</a:t>
            </a:r>
            <a:r>
              <a:rPr lang="id-ID" dirty="0" smtClean="0"/>
              <a:t>rintf (“Kata yang ingin di tampilkan”);</a:t>
            </a:r>
          </a:p>
          <a:p>
            <a:r>
              <a:rPr lang="id-ID" dirty="0"/>
              <a:t>p</a:t>
            </a:r>
            <a:r>
              <a:rPr lang="id-ID" dirty="0" smtClean="0"/>
              <a:t>rintf (“kata yang ingin di tampilkan = %tpvar”,namavar);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163" t="27949" r="54685" b="43002"/>
          <a:stretch/>
        </p:blipFill>
        <p:spPr>
          <a:xfrm>
            <a:off x="1154954" y="3936194"/>
            <a:ext cx="3142445" cy="21250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1460" t="28237" r="49538" b="45642"/>
          <a:stretch/>
        </p:blipFill>
        <p:spPr>
          <a:xfrm>
            <a:off x="6207104" y="4047411"/>
            <a:ext cx="3773509" cy="1910766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5247570" y="465323"/>
            <a:ext cx="6480312" cy="3449853"/>
            <a:chOff x="5685184" y="3109617"/>
            <a:chExt cx="6480312" cy="3449853"/>
          </a:xfrm>
        </p:grpSpPr>
        <p:grpSp>
          <p:nvGrpSpPr>
            <p:cNvPr id="34" name="Group 33"/>
            <p:cNvGrpSpPr/>
            <p:nvPr/>
          </p:nvGrpSpPr>
          <p:grpSpPr>
            <a:xfrm>
              <a:off x="5685184" y="3109617"/>
              <a:ext cx="6449364" cy="3449853"/>
              <a:chOff x="5685184" y="3109617"/>
              <a:chExt cx="6449364" cy="3449853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5685184" y="3109617"/>
                <a:ext cx="6449364" cy="34498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 smtClean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5685184" y="3109618"/>
                <a:ext cx="6449364" cy="3282422"/>
                <a:chOff x="5685184" y="3109618"/>
                <a:chExt cx="6449364" cy="3282422"/>
              </a:xfrm>
            </p:grpSpPr>
            <p:sp>
              <p:nvSpPr>
                <p:cNvPr id="39" name="TextBox 38"/>
                <p:cNvSpPr txBox="1"/>
                <p:nvPr/>
              </p:nvSpPr>
              <p:spPr>
                <a:xfrm>
                  <a:off x="5772570" y="3221941"/>
                  <a:ext cx="6319036" cy="31700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id-ID" sz="2000" dirty="0" smtClean="0">
                    <a:solidFill>
                      <a:schemeClr val="bg1"/>
                    </a:solidFill>
                  </a:endParaRPr>
                </a:p>
                <a:p>
                  <a:endParaRPr lang="id-ID" sz="2000" dirty="0" smtClean="0">
                    <a:solidFill>
                      <a:schemeClr val="bg1"/>
                    </a:solidFill>
                  </a:endParaRPr>
                </a:p>
                <a:p>
                  <a:r>
                    <a:rPr lang="id-ID" sz="2000" b="1" dirty="0" smtClean="0">
                      <a:solidFill>
                        <a:schemeClr val="bg1"/>
                      </a:solidFill>
                    </a:rPr>
                    <a:t>Typedata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:		</a:t>
                  </a:r>
                  <a:r>
                    <a:rPr lang="id-ID" sz="2000" b="1" dirty="0" smtClean="0">
                      <a:solidFill>
                        <a:schemeClr val="bg1"/>
                      </a:solidFill>
                    </a:rPr>
                    <a:t>Input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: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- </a:t>
                  </a:r>
                  <a:r>
                    <a:rPr lang="id-ID" sz="2000" dirty="0">
                      <a:solidFill>
                        <a:schemeClr val="bg1"/>
                      </a:solidFill>
                    </a:rPr>
                    <a:t>i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nt      = %d 	    - scanf (“%tpvar”,&amp;nmvar);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- float  = %f	    - gets (nmvar);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- char  = %c		</a:t>
                  </a:r>
                  <a:endParaRPr lang="id-ID" sz="2000" dirty="0">
                    <a:solidFill>
                      <a:schemeClr val="bg1"/>
                    </a:solidFill>
                  </a:endParaRPr>
                </a:p>
                <a:p>
                  <a:r>
                    <a:rPr lang="id-ID" sz="2000" dirty="0">
                      <a:solidFill>
                        <a:schemeClr val="bg1"/>
                      </a:solidFill>
                    </a:rPr>
                    <a:t>- 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string </a:t>
                  </a:r>
                  <a:r>
                    <a:rPr lang="id-ID" sz="2000" dirty="0">
                      <a:solidFill>
                        <a:schemeClr val="bg1"/>
                      </a:solidFill>
                    </a:rPr>
                    <a:t>= %s 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		</a:t>
                  </a:r>
                  <a:r>
                    <a:rPr lang="id-ID" sz="2000" b="1" dirty="0" smtClean="0">
                      <a:solidFill>
                        <a:schemeClr val="bg1"/>
                      </a:solidFill>
                    </a:rPr>
                    <a:t>Output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: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		    - printf (“kalimatttt ”);</a:t>
                  </a:r>
                </a:p>
                <a:p>
                  <a:r>
                    <a:rPr lang="id-ID" sz="2000" dirty="0">
                      <a:solidFill>
                        <a:schemeClr val="bg1"/>
                      </a:solidFill>
                    </a:rPr>
                    <a:t>	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	    - printf (“Kalimat %tpvar”,nmvar)</a:t>
                  </a:r>
                </a:p>
                <a:p>
                  <a:r>
                    <a:rPr lang="id-ID" sz="2000" dirty="0" smtClean="0"/>
                    <a:t>		   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- puts (“kalimat”);</a:t>
                  </a:r>
                  <a:endParaRPr lang="id-ID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5685184" y="3109618"/>
                  <a:ext cx="6449364" cy="45037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b="1" dirty="0" smtClean="0">
                      <a:solidFill>
                        <a:schemeClr val="bg1"/>
                      </a:solidFill>
                    </a:rPr>
                    <a:t>Ojo lali Lho </a:t>
                  </a:r>
                </a:p>
              </p:txBody>
            </p:sp>
          </p:grpSp>
        </p:grpSp>
        <p:cxnSp>
          <p:nvCxnSpPr>
            <p:cNvPr id="35" name="Straight Connector 34"/>
            <p:cNvCxnSpPr/>
            <p:nvPr/>
          </p:nvCxnSpPr>
          <p:spPr>
            <a:xfrm>
              <a:off x="7606748" y="3559994"/>
              <a:ext cx="30162" cy="29994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7636910" y="4959863"/>
              <a:ext cx="4528586" cy="421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/>
          <p:cNvSpPr/>
          <p:nvPr/>
        </p:nvSpPr>
        <p:spPr>
          <a:xfrm>
            <a:off x="10455965" y="0"/>
            <a:ext cx="662609" cy="11161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NB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99230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Variasi 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3471697" y="6433006"/>
            <a:ext cx="4906851" cy="347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>
                <a:solidFill>
                  <a:schemeClr val="tx1"/>
                </a:solidFill>
              </a:rPr>
              <a:t>Berapa Nilai a,b &amp; c hayo ??</a:t>
            </a:r>
            <a:endParaRPr lang="id-ID" sz="20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58740" y="6076683"/>
            <a:ext cx="4392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l="21262" t="27949" r="52904" b="32967"/>
          <a:stretch/>
        </p:blipFill>
        <p:spPr>
          <a:xfrm>
            <a:off x="1167833" y="2633417"/>
            <a:ext cx="4833722" cy="2859111"/>
          </a:xfrm>
          <a:prstGeom prst="rect">
            <a:avLst/>
          </a:prstGeom>
        </p:spPr>
      </p:pic>
      <p:sp>
        <p:nvSpPr>
          <p:cNvPr id="9" name="Isosceles Triangle 8"/>
          <p:cNvSpPr/>
          <p:nvPr/>
        </p:nvSpPr>
        <p:spPr>
          <a:xfrm rot="5400000">
            <a:off x="3737218" y="4989286"/>
            <a:ext cx="584155" cy="503582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l="53333" t="30941" r="10737" b="49517"/>
          <a:stretch/>
        </p:blipFill>
        <p:spPr>
          <a:xfrm>
            <a:off x="0" y="61719"/>
            <a:ext cx="7468752" cy="228383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21559" t="27949" r="58150" b="30854"/>
          <a:stretch/>
        </p:blipFill>
        <p:spPr>
          <a:xfrm>
            <a:off x="6213216" y="2633036"/>
            <a:ext cx="4141605" cy="338676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l="52672" t="31836" r="10764" b="50048"/>
          <a:stretch/>
        </p:blipFill>
        <p:spPr>
          <a:xfrm>
            <a:off x="4912833" y="128505"/>
            <a:ext cx="7421745" cy="2067340"/>
          </a:xfrm>
          <a:prstGeom prst="rect">
            <a:avLst/>
          </a:prstGeom>
        </p:spPr>
      </p:pic>
      <p:sp>
        <p:nvSpPr>
          <p:cNvPr id="19" name="Isosceles Triangle 18"/>
          <p:cNvSpPr/>
          <p:nvPr/>
        </p:nvSpPr>
        <p:spPr>
          <a:xfrm rot="5400000">
            <a:off x="9449625" y="5390458"/>
            <a:ext cx="584155" cy="503582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/>
          <p:cNvSpPr/>
          <p:nvPr/>
        </p:nvSpPr>
        <p:spPr>
          <a:xfrm>
            <a:off x="3280219" y="6414289"/>
            <a:ext cx="4906851" cy="347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>
                <a:solidFill>
                  <a:schemeClr val="tx1"/>
                </a:solidFill>
              </a:rPr>
              <a:t>Ko Bisa Beda ?</a:t>
            </a:r>
            <a:endParaRPr lang="id-ID" sz="2000" dirty="0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247570" y="465323"/>
            <a:ext cx="6480312" cy="3449853"/>
            <a:chOff x="5685184" y="3109617"/>
            <a:chExt cx="6480312" cy="3449853"/>
          </a:xfrm>
        </p:grpSpPr>
        <p:grpSp>
          <p:nvGrpSpPr>
            <p:cNvPr id="22" name="Group 21"/>
            <p:cNvGrpSpPr/>
            <p:nvPr/>
          </p:nvGrpSpPr>
          <p:grpSpPr>
            <a:xfrm>
              <a:off x="5685184" y="3109617"/>
              <a:ext cx="6449364" cy="3449853"/>
              <a:chOff x="5685184" y="3109617"/>
              <a:chExt cx="6449364" cy="344985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5685184" y="3109617"/>
                <a:ext cx="6449364" cy="34498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 smtClean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5685184" y="3109618"/>
                <a:ext cx="6449364" cy="3282422"/>
                <a:chOff x="5685184" y="3109618"/>
                <a:chExt cx="6449364" cy="3282422"/>
              </a:xfrm>
            </p:grpSpPr>
            <p:sp>
              <p:nvSpPr>
                <p:cNvPr id="27" name="TextBox 26"/>
                <p:cNvSpPr txBox="1"/>
                <p:nvPr/>
              </p:nvSpPr>
              <p:spPr>
                <a:xfrm>
                  <a:off x="5772570" y="3221941"/>
                  <a:ext cx="6319036" cy="31700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id-ID" sz="2000" dirty="0" smtClean="0">
                    <a:solidFill>
                      <a:schemeClr val="bg1"/>
                    </a:solidFill>
                  </a:endParaRPr>
                </a:p>
                <a:p>
                  <a:endParaRPr lang="id-ID" sz="2000" dirty="0" smtClean="0">
                    <a:solidFill>
                      <a:schemeClr val="bg1"/>
                    </a:solidFill>
                  </a:endParaRPr>
                </a:p>
                <a:p>
                  <a:r>
                    <a:rPr lang="id-ID" sz="2000" b="1" dirty="0" smtClean="0">
                      <a:solidFill>
                        <a:schemeClr val="bg1"/>
                      </a:solidFill>
                    </a:rPr>
                    <a:t>Typedata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:		</a:t>
                  </a:r>
                  <a:r>
                    <a:rPr lang="id-ID" sz="2000" b="1" dirty="0" smtClean="0">
                      <a:solidFill>
                        <a:schemeClr val="bg1"/>
                      </a:solidFill>
                    </a:rPr>
                    <a:t>Input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: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- </a:t>
                  </a:r>
                  <a:r>
                    <a:rPr lang="id-ID" sz="2000" dirty="0">
                      <a:solidFill>
                        <a:schemeClr val="bg1"/>
                      </a:solidFill>
                    </a:rPr>
                    <a:t>i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nt      = %d 	    - scanf (“%tpvar”,&amp;nmvar);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- float  = %f	    - gets (nmvar);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- char  = %c		</a:t>
                  </a:r>
                  <a:endParaRPr lang="id-ID" sz="2000" dirty="0">
                    <a:solidFill>
                      <a:schemeClr val="bg1"/>
                    </a:solidFill>
                  </a:endParaRPr>
                </a:p>
                <a:p>
                  <a:r>
                    <a:rPr lang="id-ID" sz="2000" dirty="0">
                      <a:solidFill>
                        <a:schemeClr val="bg1"/>
                      </a:solidFill>
                    </a:rPr>
                    <a:t>- 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string </a:t>
                  </a:r>
                  <a:r>
                    <a:rPr lang="id-ID" sz="2000" dirty="0">
                      <a:solidFill>
                        <a:schemeClr val="bg1"/>
                      </a:solidFill>
                    </a:rPr>
                    <a:t>= %s 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		</a:t>
                  </a:r>
                  <a:r>
                    <a:rPr lang="id-ID" sz="2000" b="1" dirty="0" smtClean="0">
                      <a:solidFill>
                        <a:schemeClr val="bg1"/>
                      </a:solidFill>
                    </a:rPr>
                    <a:t>Output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: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		    - printf (“kalimatttt ”);</a:t>
                  </a:r>
                </a:p>
                <a:p>
                  <a:r>
                    <a:rPr lang="id-ID" sz="2000" dirty="0">
                      <a:solidFill>
                        <a:schemeClr val="bg1"/>
                      </a:solidFill>
                    </a:rPr>
                    <a:t>	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	    - printf (“Kalimat %tpvar”,nmvar)</a:t>
                  </a:r>
                </a:p>
                <a:p>
                  <a:r>
                    <a:rPr lang="id-ID" sz="2000" dirty="0" smtClean="0"/>
                    <a:t>		   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- puts (“kalimat”);</a:t>
                  </a:r>
                  <a:endParaRPr lang="id-ID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5685184" y="3109618"/>
                  <a:ext cx="6449364" cy="45037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b="1" dirty="0" smtClean="0">
                      <a:solidFill>
                        <a:schemeClr val="bg1"/>
                      </a:solidFill>
                    </a:rPr>
                    <a:t>Ojo lali Lho </a:t>
                  </a:r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>
              <a:off x="7606748" y="3559994"/>
              <a:ext cx="30162" cy="29994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7636910" y="4959863"/>
              <a:ext cx="4528586" cy="421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10455965" y="0"/>
            <a:ext cx="662609" cy="11161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NB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413093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7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Input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1346008" y="2603500"/>
            <a:ext cx="8379304" cy="1584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>
                <a:solidFill>
                  <a:schemeClr val="tx1"/>
                </a:solidFill>
              </a:rPr>
              <a:t>	scanf(“%tpvar”,&amp;nmvar);</a:t>
            </a:r>
          </a:p>
          <a:p>
            <a:r>
              <a:rPr lang="id-ID" dirty="0" smtClean="0">
                <a:solidFill>
                  <a:schemeClr val="tx1"/>
                </a:solidFill>
              </a:rPr>
              <a:t>	</a:t>
            </a:r>
          </a:p>
          <a:p>
            <a:r>
              <a:rPr lang="id-ID" dirty="0" smtClean="0">
                <a:solidFill>
                  <a:schemeClr val="tx1"/>
                </a:solidFill>
              </a:rPr>
              <a:t>Ex:</a:t>
            </a:r>
            <a:r>
              <a:rPr lang="id-ID" dirty="0">
                <a:solidFill>
                  <a:schemeClr val="tx1"/>
                </a:solidFill>
              </a:rPr>
              <a:t>	</a:t>
            </a:r>
            <a:r>
              <a:rPr lang="id-ID" dirty="0" smtClean="0">
                <a:solidFill>
                  <a:schemeClr val="tx1"/>
                </a:solidFill>
              </a:rPr>
              <a:t>int a;</a:t>
            </a:r>
          </a:p>
          <a:p>
            <a:r>
              <a:rPr lang="id-ID" dirty="0">
                <a:solidFill>
                  <a:schemeClr val="tx1"/>
                </a:solidFill>
              </a:rPr>
              <a:t>	</a:t>
            </a:r>
            <a:r>
              <a:rPr lang="id-ID" dirty="0" smtClean="0">
                <a:solidFill>
                  <a:schemeClr val="tx1"/>
                </a:solidFill>
              </a:rPr>
              <a:t>printf (“masukkan nilai a =  ”); scanf (“%d”,&amp;a);</a:t>
            </a:r>
            <a:endParaRPr lang="id-ID" dirty="0">
              <a:solidFill>
                <a:schemeClr val="tx1"/>
              </a:solidFill>
            </a:endParaRPr>
          </a:p>
          <a:p>
            <a:endParaRPr lang="id-ID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247570" y="465323"/>
            <a:ext cx="6480312" cy="3449853"/>
            <a:chOff x="5685184" y="3109617"/>
            <a:chExt cx="6480312" cy="3449853"/>
          </a:xfrm>
        </p:grpSpPr>
        <p:grpSp>
          <p:nvGrpSpPr>
            <p:cNvPr id="9" name="Group 8"/>
            <p:cNvGrpSpPr/>
            <p:nvPr/>
          </p:nvGrpSpPr>
          <p:grpSpPr>
            <a:xfrm>
              <a:off x="5685184" y="3109617"/>
              <a:ext cx="6449364" cy="3449853"/>
              <a:chOff x="5685184" y="3109617"/>
              <a:chExt cx="6449364" cy="3449853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5685184" y="3109617"/>
                <a:ext cx="6449364" cy="34498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 smtClean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5685184" y="3109618"/>
                <a:ext cx="6449364" cy="3282422"/>
                <a:chOff x="5685184" y="3109618"/>
                <a:chExt cx="6449364" cy="3282422"/>
              </a:xfrm>
            </p:grpSpPr>
            <p:sp>
              <p:nvSpPr>
                <p:cNvPr id="14" name="TextBox 13"/>
                <p:cNvSpPr txBox="1"/>
                <p:nvPr/>
              </p:nvSpPr>
              <p:spPr>
                <a:xfrm>
                  <a:off x="5772570" y="3221941"/>
                  <a:ext cx="6319036" cy="31700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id-ID" sz="2000" dirty="0" smtClean="0">
                    <a:solidFill>
                      <a:schemeClr val="bg1"/>
                    </a:solidFill>
                  </a:endParaRPr>
                </a:p>
                <a:p>
                  <a:endParaRPr lang="id-ID" sz="2000" dirty="0" smtClean="0">
                    <a:solidFill>
                      <a:schemeClr val="bg1"/>
                    </a:solidFill>
                  </a:endParaRPr>
                </a:p>
                <a:p>
                  <a:r>
                    <a:rPr lang="id-ID" sz="2000" b="1" dirty="0" smtClean="0">
                      <a:solidFill>
                        <a:schemeClr val="bg1"/>
                      </a:solidFill>
                    </a:rPr>
                    <a:t>Typedata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:		</a:t>
                  </a:r>
                  <a:r>
                    <a:rPr lang="id-ID" sz="2000" b="1" dirty="0" smtClean="0">
                      <a:solidFill>
                        <a:schemeClr val="bg1"/>
                      </a:solidFill>
                    </a:rPr>
                    <a:t>Input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: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- </a:t>
                  </a:r>
                  <a:r>
                    <a:rPr lang="id-ID" sz="2000" dirty="0">
                      <a:solidFill>
                        <a:schemeClr val="bg1"/>
                      </a:solidFill>
                    </a:rPr>
                    <a:t>i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nt      = %d 	    - scanf (“%tpvar”,&amp;nmvar);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- float  = %f	    - gets (nmvar);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- char  = %c		</a:t>
                  </a:r>
                  <a:endParaRPr lang="id-ID" sz="2000" dirty="0">
                    <a:solidFill>
                      <a:schemeClr val="bg1"/>
                    </a:solidFill>
                  </a:endParaRPr>
                </a:p>
                <a:p>
                  <a:r>
                    <a:rPr lang="id-ID" sz="2000" dirty="0">
                      <a:solidFill>
                        <a:schemeClr val="bg1"/>
                      </a:solidFill>
                    </a:rPr>
                    <a:t>- 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string </a:t>
                  </a:r>
                  <a:r>
                    <a:rPr lang="id-ID" sz="2000" dirty="0">
                      <a:solidFill>
                        <a:schemeClr val="bg1"/>
                      </a:solidFill>
                    </a:rPr>
                    <a:t>= %s 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		</a:t>
                  </a:r>
                  <a:r>
                    <a:rPr lang="id-ID" sz="2000" b="1" dirty="0" smtClean="0">
                      <a:solidFill>
                        <a:schemeClr val="bg1"/>
                      </a:solidFill>
                    </a:rPr>
                    <a:t>Output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: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		    - printf (“kalimatttt ”);</a:t>
                  </a:r>
                </a:p>
                <a:p>
                  <a:r>
                    <a:rPr lang="id-ID" sz="2000" dirty="0">
                      <a:solidFill>
                        <a:schemeClr val="bg1"/>
                      </a:solidFill>
                    </a:rPr>
                    <a:t>	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	    - printf (“Kalimat %tpvar”,nmvar)</a:t>
                  </a:r>
                </a:p>
                <a:p>
                  <a:r>
                    <a:rPr lang="id-ID" sz="2000" dirty="0" smtClean="0"/>
                    <a:t>		   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- puts (“kalimat”);</a:t>
                  </a:r>
                  <a:endParaRPr lang="id-ID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5685184" y="3109618"/>
                  <a:ext cx="6449364" cy="45037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b="1" dirty="0" smtClean="0">
                      <a:solidFill>
                        <a:schemeClr val="bg1"/>
                      </a:solidFill>
                    </a:rPr>
                    <a:t>Ojo lali Lho </a:t>
                  </a:r>
                </a:p>
              </p:txBody>
            </p:sp>
          </p:grpSp>
        </p:grpSp>
        <p:cxnSp>
          <p:nvCxnSpPr>
            <p:cNvPr id="10" name="Straight Connector 9"/>
            <p:cNvCxnSpPr/>
            <p:nvPr/>
          </p:nvCxnSpPr>
          <p:spPr>
            <a:xfrm>
              <a:off x="7606748" y="3559994"/>
              <a:ext cx="30162" cy="29994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7636910" y="4959863"/>
              <a:ext cx="4528586" cy="421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10455965" y="0"/>
            <a:ext cx="662609" cy="11161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NB</a:t>
            </a:r>
            <a:endParaRPr lang="id-ID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l="21380" t="28125" r="50509" b="43433"/>
          <a:stretch/>
        </p:blipFill>
        <p:spPr>
          <a:xfrm>
            <a:off x="2604322" y="4419282"/>
            <a:ext cx="4757530" cy="237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58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Input paralel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361" t="27597" r="45479" b="52509"/>
          <a:stretch/>
        </p:blipFill>
        <p:spPr>
          <a:xfrm>
            <a:off x="2893085" y="4380744"/>
            <a:ext cx="5393675" cy="18193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78484" y="2616251"/>
            <a:ext cx="8379304" cy="1584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>
                <a:solidFill>
                  <a:schemeClr val="tx1"/>
                </a:solidFill>
              </a:rPr>
              <a:t>int a ,b,c;  </a:t>
            </a:r>
          </a:p>
          <a:p>
            <a:r>
              <a:rPr lang="id-ID" dirty="0">
                <a:solidFill>
                  <a:schemeClr val="tx1"/>
                </a:solidFill>
              </a:rPr>
              <a:t>	</a:t>
            </a:r>
            <a:r>
              <a:rPr lang="id-ID" dirty="0" smtClean="0">
                <a:solidFill>
                  <a:schemeClr val="tx1"/>
                </a:solidFill>
              </a:rPr>
              <a:t>printf (“masukkan nilai a ,b,c :  ”); scanf (“%d %d %d”,&amp;a,&amp;b,&amp;c);</a:t>
            </a:r>
            <a:endParaRPr lang="id-ID" dirty="0">
              <a:solidFill>
                <a:schemeClr val="tx1"/>
              </a:solidFill>
            </a:endParaRPr>
          </a:p>
          <a:p>
            <a:endParaRPr lang="id-ID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9783" t="38615" r="3196" b="40215"/>
          <a:stretch/>
        </p:blipFill>
        <p:spPr>
          <a:xfrm>
            <a:off x="2211471" y="1653672"/>
            <a:ext cx="7657730" cy="2462131"/>
          </a:xfrm>
          <a:prstGeom prst="rect">
            <a:avLst/>
          </a:prstGeom>
        </p:spPr>
      </p:pic>
      <p:sp>
        <p:nvSpPr>
          <p:cNvPr id="7" name="Isosceles Triangle 6"/>
          <p:cNvSpPr/>
          <p:nvPr/>
        </p:nvSpPr>
        <p:spPr>
          <a:xfrm rot="5400000">
            <a:off x="5777949" y="6162261"/>
            <a:ext cx="584155" cy="503582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9" name="Group 8"/>
          <p:cNvGrpSpPr/>
          <p:nvPr/>
        </p:nvGrpSpPr>
        <p:grpSpPr>
          <a:xfrm>
            <a:off x="5247570" y="465323"/>
            <a:ext cx="6480312" cy="3449853"/>
            <a:chOff x="5685184" y="3109617"/>
            <a:chExt cx="6480312" cy="3449853"/>
          </a:xfrm>
        </p:grpSpPr>
        <p:grpSp>
          <p:nvGrpSpPr>
            <p:cNvPr id="10" name="Group 9"/>
            <p:cNvGrpSpPr/>
            <p:nvPr/>
          </p:nvGrpSpPr>
          <p:grpSpPr>
            <a:xfrm>
              <a:off x="5685184" y="3109617"/>
              <a:ext cx="6449364" cy="3449853"/>
              <a:chOff x="5685184" y="3109617"/>
              <a:chExt cx="6449364" cy="3449853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5685184" y="3109617"/>
                <a:ext cx="6449364" cy="34498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 smtClean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5685184" y="3109618"/>
                <a:ext cx="6449364" cy="3282422"/>
                <a:chOff x="5685184" y="3109618"/>
                <a:chExt cx="6449364" cy="3282422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5772570" y="3221941"/>
                  <a:ext cx="6319036" cy="31700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id-ID" sz="2000" dirty="0" smtClean="0">
                    <a:solidFill>
                      <a:schemeClr val="bg1"/>
                    </a:solidFill>
                  </a:endParaRPr>
                </a:p>
                <a:p>
                  <a:endParaRPr lang="id-ID" sz="2000" dirty="0" smtClean="0">
                    <a:solidFill>
                      <a:schemeClr val="bg1"/>
                    </a:solidFill>
                  </a:endParaRPr>
                </a:p>
                <a:p>
                  <a:r>
                    <a:rPr lang="id-ID" sz="2000" b="1" dirty="0" smtClean="0">
                      <a:solidFill>
                        <a:schemeClr val="bg1"/>
                      </a:solidFill>
                    </a:rPr>
                    <a:t>Typedata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:		</a:t>
                  </a:r>
                  <a:r>
                    <a:rPr lang="id-ID" sz="2000" b="1" dirty="0" smtClean="0">
                      <a:solidFill>
                        <a:schemeClr val="bg1"/>
                      </a:solidFill>
                    </a:rPr>
                    <a:t>Input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: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- </a:t>
                  </a:r>
                  <a:r>
                    <a:rPr lang="id-ID" sz="2000" dirty="0">
                      <a:solidFill>
                        <a:schemeClr val="bg1"/>
                      </a:solidFill>
                    </a:rPr>
                    <a:t>i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nt      = %d 	    - scanf (“%tpvar”,&amp;nmvar);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- float  = %f	    - gets (nmvar);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- char  = %c		</a:t>
                  </a:r>
                  <a:endParaRPr lang="id-ID" sz="2000" dirty="0">
                    <a:solidFill>
                      <a:schemeClr val="bg1"/>
                    </a:solidFill>
                  </a:endParaRPr>
                </a:p>
                <a:p>
                  <a:r>
                    <a:rPr lang="id-ID" sz="2000" dirty="0">
                      <a:solidFill>
                        <a:schemeClr val="bg1"/>
                      </a:solidFill>
                    </a:rPr>
                    <a:t>- 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string </a:t>
                  </a:r>
                  <a:r>
                    <a:rPr lang="id-ID" sz="2000" dirty="0">
                      <a:solidFill>
                        <a:schemeClr val="bg1"/>
                      </a:solidFill>
                    </a:rPr>
                    <a:t>= %s 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		</a:t>
                  </a:r>
                  <a:r>
                    <a:rPr lang="id-ID" sz="2000" b="1" dirty="0" smtClean="0">
                      <a:solidFill>
                        <a:schemeClr val="bg1"/>
                      </a:solidFill>
                    </a:rPr>
                    <a:t>Output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: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		    - printf (“kalimatttt ”);</a:t>
                  </a:r>
                </a:p>
                <a:p>
                  <a:r>
                    <a:rPr lang="id-ID" sz="2000" dirty="0">
                      <a:solidFill>
                        <a:schemeClr val="bg1"/>
                      </a:solidFill>
                    </a:rPr>
                    <a:t>	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	    - printf (“Kalimat %tpvar”,nmvar)</a:t>
                  </a:r>
                </a:p>
                <a:p>
                  <a:r>
                    <a:rPr lang="id-ID" sz="2000" dirty="0" smtClean="0"/>
                    <a:t>		   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- puts (“kalimat”);</a:t>
                  </a:r>
                  <a:endParaRPr lang="id-ID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5685184" y="3109618"/>
                  <a:ext cx="6449364" cy="45037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b="1" dirty="0" smtClean="0">
                      <a:solidFill>
                        <a:schemeClr val="bg1"/>
                      </a:solidFill>
                    </a:rPr>
                    <a:t>Ojo lali Lho </a:t>
                  </a:r>
                </a:p>
              </p:txBody>
            </p:sp>
          </p:grpSp>
        </p:grpSp>
        <p:cxnSp>
          <p:nvCxnSpPr>
            <p:cNvPr id="11" name="Straight Connector 10"/>
            <p:cNvCxnSpPr/>
            <p:nvPr/>
          </p:nvCxnSpPr>
          <p:spPr>
            <a:xfrm>
              <a:off x="7606748" y="3559994"/>
              <a:ext cx="30162" cy="29994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7636910" y="4959863"/>
              <a:ext cx="4528586" cy="421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10455965" y="0"/>
            <a:ext cx="662609" cy="11161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NB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174323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Pemahaman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1.</a:t>
            </a:r>
          </a:p>
          <a:p>
            <a:pPr marL="0" indent="0">
              <a:buNone/>
            </a:pPr>
            <a:r>
              <a:rPr lang="id-ID" dirty="0" smtClean="0"/>
              <a:t>2.</a:t>
            </a:r>
          </a:p>
          <a:p>
            <a:pPr marL="0" indent="0">
              <a:buNone/>
            </a:pPr>
            <a:r>
              <a:rPr lang="id-ID" dirty="0" smtClean="0"/>
              <a:t>3.</a:t>
            </a:r>
          </a:p>
          <a:p>
            <a:pPr marL="0" indent="0">
              <a:buNone/>
            </a:pPr>
            <a:r>
              <a:rPr lang="id-ID" dirty="0" smtClean="0"/>
              <a:t>4.</a:t>
            </a:r>
          </a:p>
          <a:p>
            <a:pPr marL="0" indent="0">
              <a:buNone/>
            </a:pPr>
            <a:r>
              <a:rPr lang="id-ID" dirty="0" smtClean="0"/>
              <a:t>5. </a:t>
            </a:r>
          </a:p>
          <a:p>
            <a:endParaRPr lang="id-ID" dirty="0"/>
          </a:p>
        </p:txBody>
      </p:sp>
      <p:grpSp>
        <p:nvGrpSpPr>
          <p:cNvPr id="13" name="Group 12"/>
          <p:cNvGrpSpPr/>
          <p:nvPr/>
        </p:nvGrpSpPr>
        <p:grpSpPr>
          <a:xfrm>
            <a:off x="5247570" y="465323"/>
            <a:ext cx="6480312" cy="3449853"/>
            <a:chOff x="5685184" y="3109617"/>
            <a:chExt cx="6480312" cy="3449853"/>
          </a:xfrm>
        </p:grpSpPr>
        <p:grpSp>
          <p:nvGrpSpPr>
            <p:cNvPr id="23" name="Group 22"/>
            <p:cNvGrpSpPr/>
            <p:nvPr/>
          </p:nvGrpSpPr>
          <p:grpSpPr>
            <a:xfrm>
              <a:off x="5685184" y="3109617"/>
              <a:ext cx="6449364" cy="3449853"/>
              <a:chOff x="5685184" y="3109617"/>
              <a:chExt cx="6449364" cy="3449853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5685184" y="3109617"/>
                <a:ext cx="6449364" cy="34498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 smtClean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5685184" y="3109618"/>
                <a:ext cx="6449364" cy="3282422"/>
                <a:chOff x="5685184" y="3109618"/>
                <a:chExt cx="6449364" cy="3282422"/>
              </a:xfrm>
            </p:grpSpPr>
            <p:sp>
              <p:nvSpPr>
                <p:cNvPr id="28" name="TextBox 27"/>
                <p:cNvSpPr txBox="1"/>
                <p:nvPr/>
              </p:nvSpPr>
              <p:spPr>
                <a:xfrm>
                  <a:off x="5772570" y="3221941"/>
                  <a:ext cx="6319036" cy="31700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id-ID" sz="2000" dirty="0" smtClean="0">
                    <a:solidFill>
                      <a:schemeClr val="bg1"/>
                    </a:solidFill>
                  </a:endParaRPr>
                </a:p>
                <a:p>
                  <a:endParaRPr lang="id-ID" sz="2000" dirty="0" smtClean="0">
                    <a:solidFill>
                      <a:schemeClr val="bg1"/>
                    </a:solidFill>
                  </a:endParaRPr>
                </a:p>
                <a:p>
                  <a:r>
                    <a:rPr lang="id-ID" sz="2000" b="1" dirty="0" smtClean="0">
                      <a:solidFill>
                        <a:schemeClr val="bg1"/>
                      </a:solidFill>
                    </a:rPr>
                    <a:t>Typedata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:		</a:t>
                  </a:r>
                  <a:r>
                    <a:rPr lang="id-ID" sz="2000" b="1" dirty="0" smtClean="0">
                      <a:solidFill>
                        <a:schemeClr val="bg1"/>
                      </a:solidFill>
                    </a:rPr>
                    <a:t>Input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: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- </a:t>
                  </a:r>
                  <a:r>
                    <a:rPr lang="id-ID" sz="2000" dirty="0">
                      <a:solidFill>
                        <a:schemeClr val="bg1"/>
                      </a:solidFill>
                    </a:rPr>
                    <a:t>i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nt      = %d 	    - scanf (“%tpvar”,&amp;nmvar);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- float  = %f	    - gets (nmvar);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- char  = %c		</a:t>
                  </a:r>
                  <a:endParaRPr lang="id-ID" sz="2000" dirty="0">
                    <a:solidFill>
                      <a:schemeClr val="bg1"/>
                    </a:solidFill>
                  </a:endParaRPr>
                </a:p>
                <a:p>
                  <a:r>
                    <a:rPr lang="id-ID" sz="2000" dirty="0">
                      <a:solidFill>
                        <a:schemeClr val="bg1"/>
                      </a:solidFill>
                    </a:rPr>
                    <a:t>- 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string </a:t>
                  </a:r>
                  <a:r>
                    <a:rPr lang="id-ID" sz="2000" dirty="0">
                      <a:solidFill>
                        <a:schemeClr val="bg1"/>
                      </a:solidFill>
                    </a:rPr>
                    <a:t>= %s 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		</a:t>
                  </a:r>
                  <a:r>
                    <a:rPr lang="id-ID" sz="2000" b="1" dirty="0" smtClean="0">
                      <a:solidFill>
                        <a:schemeClr val="bg1"/>
                      </a:solidFill>
                    </a:rPr>
                    <a:t>Output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: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		    - printf (“kalimatttt ”);</a:t>
                  </a:r>
                </a:p>
                <a:p>
                  <a:r>
                    <a:rPr lang="id-ID" sz="2000" dirty="0">
                      <a:solidFill>
                        <a:schemeClr val="bg1"/>
                      </a:solidFill>
                    </a:rPr>
                    <a:t>	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	    - printf (“Kalimat %tpvar”,nmvar)</a:t>
                  </a:r>
                </a:p>
                <a:p>
                  <a:r>
                    <a:rPr lang="id-ID" sz="2000" dirty="0" smtClean="0"/>
                    <a:t>		   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- puts (“kalimat”);</a:t>
                  </a:r>
                  <a:endParaRPr lang="id-ID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5685184" y="3109618"/>
                  <a:ext cx="6449364" cy="45037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b="1" dirty="0" smtClean="0">
                      <a:solidFill>
                        <a:schemeClr val="bg1"/>
                      </a:solidFill>
                    </a:rPr>
                    <a:t>Ojo lali Lho </a:t>
                  </a:r>
                </a:p>
              </p:txBody>
            </p:sp>
          </p:grpSp>
        </p:grpSp>
        <p:cxnSp>
          <p:nvCxnSpPr>
            <p:cNvPr id="24" name="Straight Connector 23"/>
            <p:cNvCxnSpPr/>
            <p:nvPr/>
          </p:nvCxnSpPr>
          <p:spPr>
            <a:xfrm>
              <a:off x="7606748" y="3559994"/>
              <a:ext cx="30162" cy="29994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636910" y="4959863"/>
              <a:ext cx="4528586" cy="421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10455965" y="0"/>
            <a:ext cx="662609" cy="11161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NB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82926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480</TotalTime>
  <Words>256</Words>
  <Application>Microsoft Office PowerPoint</Application>
  <PresentationFormat>Widescreen</PresentationFormat>
  <Paragraphs>199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Pertemuan 3</vt:lpstr>
      <vt:lpstr>Upload PDP</vt:lpstr>
      <vt:lpstr>Bagian Bagian Program</vt:lpstr>
      <vt:lpstr>Variabel</vt:lpstr>
      <vt:lpstr>Output </vt:lpstr>
      <vt:lpstr>Variasi </vt:lpstr>
      <vt:lpstr>Input </vt:lpstr>
      <vt:lpstr>Input paralel</vt:lpstr>
      <vt:lpstr>Pemahaman </vt:lpstr>
      <vt:lpstr>Review PDP2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3</dc:title>
  <dc:creator>User</dc:creator>
  <cp:lastModifiedBy>LABDAS</cp:lastModifiedBy>
  <cp:revision>35</cp:revision>
  <dcterms:created xsi:type="dcterms:W3CDTF">2015-09-27T01:54:15Z</dcterms:created>
  <dcterms:modified xsi:type="dcterms:W3CDTF">2015-10-01T04:36:22Z</dcterms:modified>
</cp:coreProperties>
</file>