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227" autoAdjust="0"/>
  </p:normalViewPr>
  <p:slideViewPr>
    <p:cSldViewPr snapToGrid="0">
      <p:cViewPr varScale="1">
        <p:scale>
          <a:sx n="60" d="100"/>
          <a:sy n="60" d="100"/>
        </p:scale>
        <p:origin x="1098" y="48"/>
      </p:cViewPr>
      <p:guideLst>
        <p:guide pos="3840"/>
        <p:guide orient="horz" pos="216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4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Dasar PEMOgraman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86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702" y="452718"/>
            <a:ext cx="2902307" cy="775581"/>
          </a:xfrm>
        </p:spPr>
        <p:txBody>
          <a:bodyPr/>
          <a:lstStyle/>
          <a:p>
            <a:r>
              <a:rPr lang="id-ID" sz="3600" dirty="0" smtClean="0"/>
              <a:t>Kondisi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13786"/>
            <a:ext cx="8946541" cy="5020100"/>
          </a:xfrm>
        </p:spPr>
        <p:txBody>
          <a:bodyPr/>
          <a:lstStyle/>
          <a:p>
            <a:r>
              <a:rPr lang="id-ID" dirty="0" smtClean="0"/>
              <a:t>Kondisi merupakan  suatu ekpresi yang menghasilkan true atau false.</a:t>
            </a:r>
          </a:p>
          <a:p>
            <a:r>
              <a:rPr lang="id-ID" dirty="0" smtClean="0"/>
              <a:t>Aksi, akan dijalankan jika kondisi dan dan aksi(syarat) memenuhi.</a:t>
            </a:r>
          </a:p>
          <a:p>
            <a:pPr marL="0" indent="0">
              <a:buNone/>
            </a:pPr>
            <a:endParaRPr 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203" t="31231" r="59411" b="44289"/>
          <a:stretch/>
        </p:blipFill>
        <p:spPr>
          <a:xfrm>
            <a:off x="1167662" y="2607112"/>
            <a:ext cx="4408920" cy="2594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144" t="19289" r="40145" b="46444"/>
          <a:stretch/>
        </p:blipFill>
        <p:spPr>
          <a:xfrm>
            <a:off x="5980386" y="2607112"/>
            <a:ext cx="5914509" cy="310580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52593" y="4918841"/>
            <a:ext cx="331076" cy="283074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5076497" y="5060378"/>
            <a:ext cx="1876096" cy="65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2711669" y="5343452"/>
            <a:ext cx="2413732" cy="1031971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Dihasilkan dari kondisi if then else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424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Upload PDP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9368"/>
            <a:ext cx="8946541" cy="4829032"/>
          </a:xfrm>
        </p:spPr>
        <p:txBody>
          <a:bodyPr/>
          <a:lstStyle/>
          <a:p>
            <a:r>
              <a:rPr lang="id-ID" dirty="0" smtClean="0"/>
              <a:t>Buka web browser </a:t>
            </a:r>
          </a:p>
          <a:p>
            <a:r>
              <a:rPr lang="id-ID" dirty="0" smtClean="0"/>
              <a:t>Login ke webmaster, lalu pilih upload</a:t>
            </a:r>
          </a:p>
          <a:p>
            <a:r>
              <a:rPr lang="id-ID" dirty="0" smtClean="0"/>
              <a:t>Ingat ubah nama file menjadi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A11 </a:t>
            </a:r>
            <a:r>
              <a:rPr lang="id-ID" dirty="0" smtClean="0">
                <a:sym typeface="Wingdings" panose="05000000000000000000" pitchFamily="2" charset="2"/>
              </a:rPr>
              <a:t> jurusan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	</a:t>
            </a:r>
            <a:r>
              <a:rPr lang="id-ID" dirty="0" smtClean="0">
                <a:sym typeface="Wingdings" panose="05000000000000000000" pitchFamily="2" charset="2"/>
              </a:rPr>
              <a:t>15 tahun masuk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	</a:t>
            </a:r>
            <a:r>
              <a:rPr lang="id-ID" dirty="0" smtClean="0">
                <a:sym typeface="Wingdings" panose="05000000000000000000" pitchFamily="2" charset="2"/>
              </a:rPr>
              <a:t>08xxx  lima digit nim, contoh = A111508xxx.rar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Pilih pertemuan 4 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Cekidot berow..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592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10032" cy="748285"/>
          </a:xfrm>
        </p:spPr>
        <p:txBody>
          <a:bodyPr/>
          <a:lstStyle/>
          <a:p>
            <a:r>
              <a:rPr lang="id-ID" dirty="0" smtClean="0"/>
              <a:t>Review Assignment yuk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69" y="1487606"/>
            <a:ext cx="8946541" cy="4829031"/>
          </a:xfrm>
        </p:spPr>
        <p:txBody>
          <a:bodyPr/>
          <a:lstStyle/>
          <a:p>
            <a:r>
              <a:rPr lang="id-ID" dirty="0" smtClean="0"/>
              <a:t>Masih inget assignment?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assignment adalah memasukan suatu nilai ke dalam variable.</a:t>
            </a:r>
          </a:p>
          <a:p>
            <a:r>
              <a:rPr lang="id-ID" dirty="0" smtClean="0"/>
              <a:t>Jangan lupa ini lhoo</a:t>
            </a:r>
          </a:p>
          <a:p>
            <a:pPr marL="0" indent="0">
              <a:buNone/>
            </a:pPr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>
            <a:off x="4001128" y="2866784"/>
            <a:ext cx="8021274" cy="3449853"/>
            <a:chOff x="5685184" y="3109617"/>
            <a:chExt cx="8021274" cy="3449853"/>
          </a:xfrm>
        </p:grpSpPr>
        <p:grpSp>
          <p:nvGrpSpPr>
            <p:cNvPr id="5" name="Group 4"/>
            <p:cNvGrpSpPr/>
            <p:nvPr/>
          </p:nvGrpSpPr>
          <p:grpSpPr>
            <a:xfrm>
              <a:off x="5685184" y="3109617"/>
              <a:ext cx="8021274" cy="3449853"/>
              <a:chOff x="5685184" y="3109617"/>
              <a:chExt cx="8021274" cy="344985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85184" y="3109617"/>
                <a:ext cx="8021274" cy="34498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5685184" y="3109618"/>
                <a:ext cx="8021274" cy="3309974"/>
                <a:chOff x="5685184" y="3109618"/>
                <a:chExt cx="8021274" cy="330997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5810763" y="3249493"/>
                  <a:ext cx="7770115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endParaRPr lang="id-ID" sz="2000" dirty="0" smtClean="0">
                    <a:solidFill>
                      <a:schemeClr val="bg1"/>
                    </a:solidFill>
                  </a:endParaRPr>
                </a:p>
                <a:p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Typedata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Input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nt      = %d 	    - scanf (“%tipevar”,&amp;namavar);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float  = %f	   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   - gets (namavar);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- char  = %c		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-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string </a:t>
                  </a:r>
                  <a:r>
                    <a:rPr lang="id-ID" sz="2000" dirty="0">
                      <a:solidFill>
                        <a:schemeClr val="bg1"/>
                      </a:solidFill>
                    </a:rPr>
                    <a:t>= %s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	</a:t>
                  </a:r>
                  <a:r>
                    <a:rPr lang="id-ID" sz="2000" b="1" dirty="0" smtClean="0">
                      <a:solidFill>
                        <a:schemeClr val="bg1"/>
                      </a:solidFill>
                    </a:rPr>
                    <a:t>Output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:</a:t>
                  </a:r>
                </a:p>
                <a:p>
                  <a:r>
                    <a:rPr lang="id-ID" sz="2000" dirty="0" smtClean="0">
                      <a:solidFill>
                        <a:schemeClr val="bg1"/>
                      </a:solidFill>
                    </a:rPr>
                    <a:t>		   		- printf (“kalimatttt ”);</a:t>
                  </a:r>
                </a:p>
                <a:p>
                  <a:r>
                    <a:rPr lang="id-ID" sz="2000" dirty="0">
                      <a:solidFill>
                        <a:schemeClr val="bg1"/>
                      </a:solidFill>
                    </a:rPr>
                    <a:t>	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	    		- printf (“Kalimat %tipevar”,namavar)</a:t>
                  </a:r>
                </a:p>
                <a:p>
                  <a:r>
                    <a:rPr lang="id-ID" sz="2000" dirty="0" smtClean="0"/>
                    <a:t>		   </a:t>
                  </a:r>
                  <a:r>
                    <a:rPr lang="id-ID" sz="2000" dirty="0" smtClean="0">
                      <a:solidFill>
                        <a:schemeClr val="bg1"/>
                      </a:solidFill>
                    </a:rPr>
                    <a:t> 		- puts (“kalimat”);</a:t>
                  </a:r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685184" y="3109618"/>
                  <a:ext cx="8021274" cy="46022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Jadiin kebiasaan ya </a:t>
                  </a:r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>
              <a:off x="7606748" y="3559994"/>
              <a:ext cx="30162" cy="29994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636910" y="4959863"/>
              <a:ext cx="4528586" cy="421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4001127" y="3830833"/>
            <a:ext cx="2101435" cy="1900088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2688609" y="4367284"/>
            <a:ext cx="1312519" cy="2244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Callout 14"/>
          <p:cNvSpPr/>
          <p:nvPr/>
        </p:nvSpPr>
        <p:spPr>
          <a:xfrm>
            <a:off x="218364" y="3317161"/>
            <a:ext cx="2607623" cy="2114648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Kalo pemanggilan fungsi inget aja huruf depannya, misal strring, %s char %c, nah yg spesial itu integer pemanggilannya %d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60627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Latihan Pemahaman </a:t>
            </a:r>
            <a:r>
              <a:rPr lang="id-ID" sz="2800" dirty="0"/>
              <a:t>I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215790"/>
              </p:ext>
            </p:extLst>
          </p:nvPr>
        </p:nvGraphicFramePr>
        <p:xfrm>
          <a:off x="1103313" y="1270000"/>
          <a:ext cx="8947150" cy="4871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7150"/>
              </a:tblGrid>
              <a:tr h="4871494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525" t="15625" r="39790" b="34002"/>
          <a:stretch/>
        </p:blipFill>
        <p:spPr>
          <a:xfrm>
            <a:off x="1146408" y="1170853"/>
            <a:ext cx="5813947" cy="3684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421" t="43237" r="38741" b="30643"/>
          <a:stretch/>
        </p:blipFill>
        <p:spPr>
          <a:xfrm>
            <a:off x="1146408" y="4851778"/>
            <a:ext cx="5813947" cy="18625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25134" y="1460310"/>
            <a:ext cx="2225997" cy="39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Header</a:t>
            </a:r>
            <a:endParaRPr lang="id-ID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616657" y="1656779"/>
            <a:ext cx="4708477" cy="9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392596" y="2467902"/>
            <a:ext cx="2225997" cy="39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Deklarasi Variabel</a:t>
            </a:r>
            <a:endParaRPr lang="id-ID" dirty="0"/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4981433" y="2467902"/>
            <a:ext cx="2411163" cy="1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90954" y="1973735"/>
            <a:ext cx="3090476" cy="88710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2798" t="22901" r="37798" b="43330"/>
          <a:stretch/>
        </p:blipFill>
        <p:spPr>
          <a:xfrm>
            <a:off x="6589594" y="4040655"/>
            <a:ext cx="5602406" cy="21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 Pemahaman 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67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Soal Pemahaman </a:t>
            </a:r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84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396134" cy="775581"/>
          </a:xfrm>
        </p:spPr>
        <p:txBody>
          <a:bodyPr/>
          <a:lstStyle/>
          <a:p>
            <a:r>
              <a:rPr lang="id-ID" sz="3600" dirty="0" smtClean="0"/>
              <a:t>1. Operator Aritmatika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1254"/>
            <a:ext cx="8946541" cy="4747145"/>
          </a:xfrm>
        </p:spPr>
        <p:txBody>
          <a:bodyPr/>
          <a:lstStyle/>
          <a:p>
            <a:r>
              <a:rPr lang="id-ID" dirty="0" smtClean="0"/>
              <a:t>Operator yang biasanya digunakan pada penghitungan  matematika, seperti (+, -, *, /, %).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 smtClean="0"/>
              <a:t>Implementasinya seperti biasanya kita menghitung nilai, diskon, ruang 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3493827" y="1815152"/>
            <a:ext cx="450376" cy="50496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44203" y="2074459"/>
            <a:ext cx="116261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Callout 7"/>
          <p:cNvSpPr/>
          <p:nvPr/>
        </p:nvSpPr>
        <p:spPr>
          <a:xfrm>
            <a:off x="5106813" y="1910687"/>
            <a:ext cx="2467694" cy="107817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Dibaca modulo, yaitu digunakan untuk menghitung sisa bagi, contoh 3%2 = 1</a:t>
            </a:r>
            <a:endParaRPr lang="id-ID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1609" t="40812" r="43881" b="52471"/>
          <a:stretch/>
        </p:blipFill>
        <p:spPr>
          <a:xfrm>
            <a:off x="1473958" y="3792939"/>
            <a:ext cx="4490114" cy="49131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5964072" y="4038598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Callout 12"/>
          <p:cNvSpPr/>
          <p:nvPr/>
        </p:nvSpPr>
        <p:spPr>
          <a:xfrm>
            <a:off x="6878472" y="3424450"/>
            <a:ext cx="1867192" cy="1016759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Contoh operator aritmatika</a:t>
            </a:r>
            <a:endParaRPr lang="id-ID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4546" t="18238" r="14301" b="52285"/>
          <a:stretch/>
        </p:blipFill>
        <p:spPr>
          <a:xfrm>
            <a:off x="1473958" y="4434384"/>
            <a:ext cx="7956645" cy="21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536325" cy="912058"/>
          </a:xfrm>
        </p:spPr>
        <p:txBody>
          <a:bodyPr/>
          <a:lstStyle/>
          <a:p>
            <a:r>
              <a:rPr lang="id-ID" sz="3600" dirty="0" smtClean="0"/>
              <a:t>2. Operator Logic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425" y="1364776"/>
            <a:ext cx="8946541" cy="4883623"/>
          </a:xfrm>
        </p:spPr>
        <p:txBody>
          <a:bodyPr/>
          <a:lstStyle/>
          <a:p>
            <a:endParaRPr lang="id-ID" dirty="0"/>
          </a:p>
          <a:p>
            <a:r>
              <a:rPr lang="id-ID" dirty="0" smtClean="0"/>
              <a:t>Operator logika merupakan operator yang digunakan untuk menentukan benar atau tidak suatu kondisi. Menghasilkan boolean yaitu true/false.</a:t>
            </a:r>
          </a:p>
          <a:p>
            <a:r>
              <a:rPr lang="id-ID" dirty="0" smtClean="0"/>
              <a:t>Biasa digunakan untuk kondisional, (if.. Else..)</a:t>
            </a:r>
          </a:p>
          <a:p>
            <a:r>
              <a:rPr lang="id-ID" dirty="0" smtClean="0"/>
              <a:t>Operator logika terdiri dari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546" t="63013" r="19546" b="7509"/>
          <a:stretch/>
        </p:blipFill>
        <p:spPr>
          <a:xfrm>
            <a:off x="1392071" y="3806587"/>
            <a:ext cx="7274257" cy="215634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056671"/>
              </p:ext>
            </p:extLst>
          </p:nvPr>
        </p:nvGraphicFramePr>
        <p:xfrm>
          <a:off x="6685886" y="3618108"/>
          <a:ext cx="533779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7791"/>
              </a:tblGrid>
              <a:tr h="2487559">
                <a:tc>
                  <a:txBody>
                    <a:bodyPr/>
                    <a:lstStyle/>
                    <a:p>
                      <a:r>
                        <a:rPr lang="id-ID" dirty="0" smtClean="0"/>
                        <a:t>Syarat</a:t>
                      </a:r>
                      <a:r>
                        <a:rPr lang="id-ID" baseline="0" dirty="0" smtClean="0"/>
                        <a:t> : Clairine akan lulus jika nilai kalkulus dan fisika minimal B</a:t>
                      </a:r>
                    </a:p>
                    <a:p>
                      <a:endParaRPr lang="id-ID" baseline="0" dirty="0" smtClean="0"/>
                    </a:p>
                    <a:p>
                      <a:r>
                        <a:rPr lang="id-ID" baseline="0" dirty="0" smtClean="0"/>
                        <a:t>Kenyataan operator &amp;&amp;</a:t>
                      </a:r>
                    </a:p>
                    <a:p>
                      <a:r>
                        <a:rPr lang="id-ID" baseline="0" dirty="0" smtClean="0"/>
                        <a:t>Kalkulus = A dan fisika = C ? </a:t>
                      </a:r>
                      <a:r>
                        <a:rPr lang="id-ID" baseline="0" dirty="0" smtClean="0">
                          <a:sym typeface="Wingdings" panose="05000000000000000000" pitchFamily="2" charset="2"/>
                        </a:rPr>
                        <a:t>tidak lulus</a:t>
                      </a:r>
                    </a:p>
                    <a:p>
                      <a:endParaRPr lang="id-ID" baseline="0" dirty="0" smtClean="0">
                        <a:sym typeface="Wingdings" panose="05000000000000000000" pitchFamily="2" charset="2"/>
                      </a:endParaRPr>
                    </a:p>
                    <a:p>
                      <a:r>
                        <a:rPr lang="id-ID" baseline="0" dirty="0" smtClean="0">
                          <a:sym typeface="Wingdings" panose="05000000000000000000" pitchFamily="2" charset="2"/>
                        </a:rPr>
                        <a:t>Kenyataan operator ||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aseline="0" dirty="0" smtClean="0"/>
                        <a:t>Kalkulus = A atau </a:t>
                      </a:r>
                      <a:r>
                        <a:rPr lang="id-ID" baseline="0" dirty="0" smtClean="0"/>
                        <a:t>TTKI= </a:t>
                      </a:r>
                      <a:r>
                        <a:rPr lang="id-ID" baseline="0" dirty="0" smtClean="0"/>
                        <a:t>C ? </a:t>
                      </a:r>
                      <a:r>
                        <a:rPr lang="id-ID" baseline="0" dirty="0" smtClean="0">
                          <a:sym typeface="Wingdings" panose="05000000000000000000" pitchFamily="2" charset="2"/>
                        </a:rPr>
                        <a:t> lulus</a:t>
                      </a:r>
                    </a:p>
                    <a:p>
                      <a:endParaRPr lang="id-ID" baseline="0" dirty="0" smtClean="0">
                        <a:sym typeface="Wingdings" panose="05000000000000000000" pitchFamily="2" charset="2"/>
                      </a:endParaRPr>
                    </a:p>
                    <a:p>
                      <a:endParaRPr lang="id-ID" baseline="0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01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115752" cy="707342"/>
          </a:xfrm>
        </p:spPr>
        <p:txBody>
          <a:bodyPr/>
          <a:lstStyle/>
          <a:p>
            <a:r>
              <a:rPr lang="id-ID" sz="3200" dirty="0" smtClean="0"/>
              <a:t>3. Operator Relasional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60060"/>
            <a:ext cx="8946541" cy="5088339"/>
          </a:xfrm>
        </p:spPr>
        <p:txBody>
          <a:bodyPr/>
          <a:lstStyle/>
          <a:p>
            <a:r>
              <a:rPr lang="id-ID" dirty="0" smtClean="0"/>
              <a:t>Operator yang relasional/pembanding digunakan untuk membandingkan nilai 2 buah variable atau lebih.</a:t>
            </a:r>
          </a:p>
          <a:p>
            <a:r>
              <a:rPr lang="id-ID" dirty="0" smtClean="0"/>
              <a:t>Operator ini akan menghasilkan output berupa boolean (true atau false).</a:t>
            </a:r>
          </a:p>
          <a:p>
            <a:r>
              <a:rPr lang="id-ID" dirty="0" smtClean="0"/>
              <a:t>Contoh-contoh operator relasional:</a:t>
            </a:r>
          </a:p>
          <a:p>
            <a:pPr marL="0" indent="0">
              <a:buNone/>
            </a:pPr>
            <a:endParaRPr 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336" t="33535" r="13777" b="44077"/>
          <a:stretch/>
        </p:blipFill>
        <p:spPr>
          <a:xfrm>
            <a:off x="1550492" y="3207222"/>
            <a:ext cx="8052180" cy="163773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35762"/>
              </p:ext>
            </p:extLst>
          </p:nvPr>
        </p:nvGraphicFramePr>
        <p:xfrm>
          <a:off x="6685886" y="3618108"/>
          <a:ext cx="533779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7791"/>
              </a:tblGrid>
              <a:tr h="2487559">
                <a:tc>
                  <a:txBody>
                    <a:bodyPr/>
                    <a:lstStyle/>
                    <a:p>
                      <a:r>
                        <a:rPr lang="id-ID" baseline="0" dirty="0" smtClean="0">
                          <a:sym typeface="Wingdings" panose="05000000000000000000" pitchFamily="2" charset="2"/>
                        </a:rPr>
                        <a:t>//kamus</a:t>
                      </a:r>
                    </a:p>
                    <a:p>
                      <a:r>
                        <a:rPr lang="id-ID" baseline="0" dirty="0" smtClean="0">
                          <a:sym typeface="Wingdings" panose="05000000000000000000" pitchFamily="2" charset="2"/>
                        </a:rPr>
                        <a:t>x=8, y=8, z=1</a:t>
                      </a:r>
                    </a:p>
                    <a:p>
                      <a:endParaRPr lang="id-ID" baseline="0" dirty="0" smtClean="0">
                        <a:sym typeface="Wingdings" panose="05000000000000000000" pitchFamily="2" charset="2"/>
                      </a:endParaRPr>
                    </a:p>
                    <a:p>
                      <a:r>
                        <a:rPr lang="id-ID" baseline="0" dirty="0" smtClean="0">
                          <a:sym typeface="Wingdings" panose="05000000000000000000" pitchFamily="2" charset="2"/>
                        </a:rPr>
                        <a:t>Operator(&gt; dan &gt;=)</a:t>
                      </a:r>
                    </a:p>
                    <a:p>
                      <a:r>
                        <a:rPr lang="id-ID" baseline="0" dirty="0" smtClean="0">
                          <a:sym typeface="Wingdings" panose="05000000000000000000" pitchFamily="2" charset="2"/>
                        </a:rPr>
                        <a:t>x &gt; 8  false</a:t>
                      </a:r>
                    </a:p>
                    <a:p>
                      <a:r>
                        <a:rPr lang="id-ID" baseline="0" dirty="0" smtClean="0">
                          <a:sym typeface="Wingdings" panose="05000000000000000000" pitchFamily="2" charset="2"/>
                        </a:rPr>
                        <a:t>X &gt;= 8  true</a:t>
                      </a:r>
                    </a:p>
                    <a:p>
                      <a:endParaRPr lang="id-ID" baseline="0" dirty="0" smtClean="0">
                        <a:sym typeface="Wingdings" panose="05000000000000000000" pitchFamily="2" charset="2"/>
                      </a:endParaRPr>
                    </a:p>
                    <a:p>
                      <a:r>
                        <a:rPr lang="id-ID" baseline="0" dirty="0" smtClean="0">
                          <a:sym typeface="Wingdings" panose="05000000000000000000" pitchFamily="2" charset="2"/>
                        </a:rPr>
                        <a:t>Operator(!=)</a:t>
                      </a:r>
                    </a:p>
                    <a:p>
                      <a:r>
                        <a:rPr lang="id-ID" baseline="0" dirty="0" smtClean="0">
                          <a:sym typeface="Wingdings" panose="05000000000000000000" pitchFamily="2" charset="2"/>
                        </a:rPr>
                        <a:t>x != y  false</a:t>
                      </a:r>
                    </a:p>
                    <a:p>
                      <a:r>
                        <a:rPr lang="id-ID" baseline="0" dirty="0" smtClean="0">
                          <a:sym typeface="Wingdings" panose="05000000000000000000" pitchFamily="2" charset="2"/>
                        </a:rPr>
                        <a:t>X != z  true</a:t>
                      </a:r>
                    </a:p>
                    <a:p>
                      <a:endParaRPr lang="id-ID" baseline="0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7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287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Pertemuan 4</vt:lpstr>
      <vt:lpstr>Upload PDP 2</vt:lpstr>
      <vt:lpstr>Review Assignment yuk</vt:lpstr>
      <vt:lpstr>Latihan Pemahaman I</vt:lpstr>
      <vt:lpstr>Soal Pemahaman I</vt:lpstr>
      <vt:lpstr>Soal Pemahaman 2</vt:lpstr>
      <vt:lpstr>1. Operator Aritmatika</vt:lpstr>
      <vt:lpstr>2. Operator Logic</vt:lpstr>
      <vt:lpstr>3. Operator Relasional</vt:lpstr>
      <vt:lpstr>Kondisi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4</dc:title>
  <dc:creator>TOSHIBA</dc:creator>
  <cp:lastModifiedBy>TOSHIBA</cp:lastModifiedBy>
  <cp:revision>16</cp:revision>
  <dcterms:created xsi:type="dcterms:W3CDTF">2015-10-04T05:17:48Z</dcterms:created>
  <dcterms:modified xsi:type="dcterms:W3CDTF">2015-10-04T07:42:39Z</dcterms:modified>
</cp:coreProperties>
</file>