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17" y="275319"/>
            <a:ext cx="2018887" cy="2018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5618" y="471971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</a:t>
            </a:r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- 1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99" y="2553733"/>
            <a:ext cx="5881181" cy="2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5205591"/>
            <a:ext cx="2030471" cy="1550832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196950" y="4432413"/>
            <a:ext cx="2419641" cy="731520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6319" y="210381"/>
            <a:ext cx="6617674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Membuat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Projek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Baru</a:t>
            </a:r>
            <a:r>
              <a:rPr lang="en-US" dirty="0" smtClean="0">
                <a:latin typeface="Britannic Bold" panose="020B0903060703020204" pitchFamily="34" charset="0"/>
              </a:rPr>
              <a:t> - 5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92" y="1441498"/>
            <a:ext cx="5966020" cy="493040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91764" y="2806064"/>
            <a:ext cx="5022167" cy="14423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next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0275830" y="4586068"/>
            <a:ext cx="1538101" cy="563252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0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6319" y="210381"/>
            <a:ext cx="6617674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Tampilan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Halaman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Awal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1" y="4769852"/>
            <a:ext cx="462915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701" y="1713194"/>
            <a:ext cx="6410325" cy="2571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62701" y="2363372"/>
            <a:ext cx="1948450" cy="1266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0676" y="2503847"/>
            <a:ext cx="3852349" cy="17810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1816" y="3573196"/>
            <a:ext cx="2000542" cy="488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Tree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513952" y="3141047"/>
            <a:ext cx="1144756" cy="488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33041" y="1767353"/>
            <a:ext cx="1230998" cy="222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25102" y="1477530"/>
            <a:ext cx="1254952" cy="801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23782" y="1878463"/>
            <a:ext cx="105298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2152358" y="3385256"/>
            <a:ext cx="576774" cy="432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</p:cNvCxnSpPr>
          <p:nvPr/>
        </p:nvCxnSpPr>
        <p:spPr>
          <a:xfrm flipH="1">
            <a:off x="9426562" y="3385256"/>
            <a:ext cx="1087390" cy="9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349733" y="5363843"/>
            <a:ext cx="2000542" cy="488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Outputnya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029714" y="5512137"/>
            <a:ext cx="699418" cy="115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sp>
        <p:nvSpPr>
          <p:cNvPr id="26" name="Oval Callout 25"/>
          <p:cNvSpPr/>
          <p:nvPr/>
        </p:nvSpPr>
        <p:spPr>
          <a:xfrm>
            <a:off x="9426562" y="4284944"/>
            <a:ext cx="2387369" cy="864376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6319" y="210381"/>
            <a:ext cx="6617674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Struktur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dasar</a:t>
            </a:r>
            <a:r>
              <a:rPr lang="en-US" dirty="0" smtClean="0">
                <a:latin typeface="Britannic Bold" panose="020B0903060703020204" pitchFamily="34" charset="0"/>
              </a:rPr>
              <a:t> Bahasa C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126" y="962056"/>
            <a:ext cx="1792824" cy="1369322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10019336" y="62549"/>
            <a:ext cx="2016404" cy="746677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3881" y="1568107"/>
            <a:ext cx="9240547" cy="893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/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Pustaka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daftar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Pangkat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9467" y="5755559"/>
            <a:ext cx="1833536" cy="865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 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44882" y="3156108"/>
            <a:ext cx="9240547" cy="89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area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diketikan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editor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kurung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kurawal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diakhiri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29" y="4586067"/>
            <a:ext cx="3900305" cy="19554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6429" y="4544953"/>
            <a:ext cx="2324906" cy="633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6429" y="5274129"/>
            <a:ext cx="1199491" cy="3989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391" y="5755559"/>
            <a:ext cx="3501343" cy="4537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63881" y="2152357"/>
            <a:ext cx="281510" cy="2278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394017" y="3072987"/>
            <a:ext cx="239150" cy="2400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165232" y="3896752"/>
            <a:ext cx="776255" cy="1858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44882" y="6101472"/>
            <a:ext cx="2564585" cy="278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1109425" y="2449683"/>
            <a:ext cx="9240547" cy="89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program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mengeksekusi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segala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diketikan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motor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penggerak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45797" y="3858270"/>
            <a:ext cx="5039479" cy="1169551"/>
          </a:xfrm>
          <a:prstGeom prst="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endParaRPr lang="en-US" sz="1400" b="1" u="sng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catatan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lain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diabaikan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Cara 1 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miring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ganda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</a:p>
          <a:p>
            <a:pPr algn="just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Cara 2 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diapit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/*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027" y="5178000"/>
            <a:ext cx="4485713" cy="1511178"/>
          </a:xfrm>
          <a:prstGeom prst="rect">
            <a:avLst/>
          </a:prstGeom>
        </p:spPr>
      </p:pic>
      <p:sp>
        <p:nvSpPr>
          <p:cNvPr id="31" name="Content Placeholder 2"/>
          <p:cNvSpPr txBox="1">
            <a:spLocks/>
          </p:cNvSpPr>
          <p:nvPr/>
        </p:nvSpPr>
        <p:spPr>
          <a:xfrm rot="1251067">
            <a:off x="9793993" y="4356812"/>
            <a:ext cx="1833536" cy="391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Kodenya</a:t>
            </a:r>
            <a:endParaRPr lang="en-US" sz="1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92129" y="323141"/>
            <a:ext cx="6993653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Lebih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dekat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fungsi</a:t>
            </a:r>
            <a:r>
              <a:rPr lang="en-US" dirty="0" smtClean="0">
                <a:latin typeface="Britannic Bold" panose="020B0903060703020204" pitchFamily="34" charset="0"/>
              </a:rPr>
              <a:t> output.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782" y="2163078"/>
            <a:ext cx="1792824" cy="1369322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9973992" y="1263571"/>
            <a:ext cx="2016404" cy="746677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3881" y="1568107"/>
            <a:ext cx="9240547" cy="9640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Bahasa C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berformat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/ command prompt .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diapit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kutip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ganda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3881" y="29528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berformat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3881" y="48661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puts	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 1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9" y="3826770"/>
            <a:ext cx="3943350" cy="666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39" y="5672591"/>
            <a:ext cx="3248025" cy="6762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612" y="3715748"/>
            <a:ext cx="6210033" cy="808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730" y="5386840"/>
            <a:ext cx="2181225" cy="124777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950917" y="4866175"/>
            <a:ext cx="5039479" cy="1754326"/>
          </a:xfrm>
          <a:prstGeom prst="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 1 kali.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\t 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tab.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 :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diletakan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kutip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. . ~</a:t>
            </a:r>
          </a:p>
        </p:txBody>
      </p:sp>
    </p:spTree>
    <p:extLst>
      <p:ext uri="{BB962C8B-B14F-4D97-AF65-F5344CB8AC3E}">
        <p14:creationId xmlns:p14="http://schemas.microsoft.com/office/powerpoint/2010/main" val="25524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92129" y="323141"/>
            <a:ext cx="6993653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Latihan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fungsi</a:t>
            </a:r>
            <a:r>
              <a:rPr lang="en-US" dirty="0" smtClean="0">
                <a:latin typeface="Britannic Bold" panose="020B0903060703020204" pitchFamily="34" charset="0"/>
              </a:rPr>
              <a:t> Output.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6" name="Oval Callout 15"/>
          <p:cNvSpPr/>
          <p:nvPr/>
        </p:nvSpPr>
        <p:spPr>
          <a:xfrm>
            <a:off x="8757498" y="3569244"/>
            <a:ext cx="3408352" cy="139127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7375590" y="4960514"/>
            <a:ext cx="2821982" cy="1369321"/>
          </a:xfrm>
          <a:prstGeom prst="wedgeEllipseCallout">
            <a:avLst>
              <a:gd name="adj1" fmla="val 51628"/>
              <a:gd name="adj2" fmla="val 3168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kombinasi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12" y="1952541"/>
            <a:ext cx="6586785" cy="41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92129" y="372448"/>
            <a:ext cx="6583680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 - 1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0247" y="4944946"/>
            <a:ext cx="6089876" cy="1710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penamaan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Awali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kombinasi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papa.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://www.flashfotoapi.com/api/get/4296023?version=UniformBackgroundMask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0" y="3170591"/>
            <a:ext cx="1698843" cy="169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flashfotoapi.com/api/get/4296034?version=UniformBackgroundMask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715" y="3221363"/>
            <a:ext cx="1822828" cy="16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548220" y="1689152"/>
            <a:ext cx="10816129" cy="1350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wadah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penampung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kapasitas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beda-beda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8989256" y="4067576"/>
            <a:ext cx="3092188" cy="1063763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penamaan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variabelnya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479" y="5286106"/>
            <a:ext cx="2605183" cy="12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92129" y="323141"/>
            <a:ext cx="6487969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 - 2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4436" y="1471804"/>
            <a:ext cx="72405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(integer)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436" y="4093597"/>
            <a:ext cx="72405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ditandai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phi = 3.14.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58" y="2670872"/>
            <a:ext cx="5096695" cy="691307"/>
          </a:xfrm>
          <a:prstGeom prst="rect">
            <a:avLst/>
          </a:prstGeom>
        </p:spPr>
      </p:pic>
      <p:pic>
        <p:nvPicPr>
          <p:cNvPr id="10" name="Picture 4" descr="http://www.flashfotoapi.com/api/get/4296034?version=UniformBackgroundMask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38" y="2168100"/>
            <a:ext cx="1870873" cy="173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558" y="5361166"/>
            <a:ext cx="5020256" cy="772347"/>
          </a:xfrm>
          <a:prstGeom prst="rect">
            <a:avLst/>
          </a:prstGeom>
        </p:spPr>
      </p:pic>
      <p:pic>
        <p:nvPicPr>
          <p:cNvPr id="12" name="Picture 2" descr="http://www.flashfotoapi.com/api/get/4296023?version=UniformBackgroundMask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670" y="4693935"/>
            <a:ext cx="2106807" cy="210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Callout 12"/>
          <p:cNvSpPr/>
          <p:nvPr/>
        </p:nvSpPr>
        <p:spPr>
          <a:xfrm>
            <a:off x="8989256" y="4067576"/>
            <a:ext cx="3092188" cy="1063763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 variable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86" y="2540081"/>
            <a:ext cx="5875223" cy="34306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11538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“%d”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dimunculkan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5286106"/>
            <a:ext cx="407963" cy="68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91474" y="5278104"/>
            <a:ext cx="979665" cy="68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69080" y="2482721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%d (decimal),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69945" y="3753598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471139" y="4459458"/>
            <a:ext cx="998806" cy="818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79963" y="3185670"/>
            <a:ext cx="2308257" cy="2100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08629" y="323141"/>
            <a:ext cx="8159260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Menampilkan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r>
              <a:rPr lang="en-US" dirty="0" smtClean="0">
                <a:latin typeface="Britannic Bold" panose="020B0903060703020204" pitchFamily="34" charset="0"/>
              </a:rPr>
              <a:t> (Integer)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7469945" y="4556671"/>
            <a:ext cx="3318426" cy="1063763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Deklarasi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pengisian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variable.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25" y="2755335"/>
            <a:ext cx="6389505" cy="320743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47780" y="424614"/>
            <a:ext cx="7596554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Menampilkan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r>
              <a:rPr lang="en-US" dirty="0" smtClean="0">
                <a:latin typeface="Britannic Bold" panose="020B0903060703020204" pitchFamily="34" charset="0"/>
              </a:rPr>
              <a:t> (Float)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11538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“%f”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dimunculkan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03560" y="5286106"/>
            <a:ext cx="366914" cy="68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34708" y="5278104"/>
            <a:ext cx="1336431" cy="68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69080" y="2482721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%f (float),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float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69945" y="3753598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471139" y="4459458"/>
            <a:ext cx="998806" cy="818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70474" y="3185670"/>
            <a:ext cx="2617746" cy="2092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469945" y="4556671"/>
            <a:ext cx="3318426" cy="1063763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Deklarasi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pengisian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variable.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5588" y="313235"/>
            <a:ext cx="10902461" cy="11283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Operasi</a:t>
            </a:r>
            <a:r>
              <a:rPr lang="en-US" sz="4000" dirty="0" smtClean="0">
                <a:latin typeface="Britannic Bold" panose="020B0903060703020204" pitchFamily="34" charset="0"/>
              </a:rPr>
              <a:t> variable </a:t>
            </a:r>
            <a:r>
              <a:rPr lang="en-US" sz="4000" dirty="0" err="1" smtClean="0">
                <a:latin typeface="Britannic Bold" panose="020B0903060703020204" pitchFamily="34" charset="0"/>
              </a:rPr>
              <a:t>dan</a:t>
            </a:r>
            <a:r>
              <a:rPr lang="en-US" sz="4000" dirty="0" smtClean="0">
                <a:latin typeface="Britannic Bold" panose="020B0903060703020204" pitchFamily="34" charset="0"/>
              </a:rPr>
              <a:t> Output </a:t>
            </a:r>
            <a:r>
              <a:rPr lang="en-US" sz="4000" dirty="0" err="1" smtClean="0">
                <a:latin typeface="Britannic Bold" panose="020B0903060703020204" pitchFamily="34" charset="0"/>
              </a:rPr>
              <a:t>hasilnya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br>
              <a:rPr lang="en-US" sz="4000" dirty="0" smtClean="0">
                <a:latin typeface="Britannic Bold" panose="020B0903060703020204" pitchFamily="34" charset="0"/>
              </a:rPr>
            </a:br>
            <a:r>
              <a:rPr lang="en-US" sz="4000" dirty="0" err="1" smtClean="0">
                <a:latin typeface="Britannic Bold" panose="020B0903060703020204" pitchFamily="34" charset="0"/>
              </a:rPr>
              <a:t>dengan</a:t>
            </a:r>
            <a:r>
              <a:rPr lang="en-US" sz="4000" dirty="0" smtClean="0">
                <a:latin typeface="Britannic Bold" panose="020B0903060703020204" pitchFamily="34" charset="0"/>
              </a:rPr>
              <a:t> prefix </a:t>
            </a:r>
            <a:r>
              <a:rPr lang="en-US" sz="4000" dirty="0" err="1" smtClean="0">
                <a:latin typeface="Britannic Bold" panose="020B0903060703020204" pitchFamily="34" charset="0"/>
              </a:rPr>
              <a:t>gabungan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11538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pengurangan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perkalian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6" y="2683177"/>
            <a:ext cx="8995898" cy="38631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951" y="2357359"/>
            <a:ext cx="5034134" cy="1520728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8989256" y="4067576"/>
            <a:ext cx="3092188" cy="1063763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Teknis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Tata </a:t>
            </a:r>
            <a:r>
              <a:rPr lang="en-US" dirty="0" err="1" smtClean="0">
                <a:latin typeface="Britannic Bold" panose="020B0903060703020204" pitchFamily="34" charset="0"/>
              </a:rPr>
              <a:t>tertib</a:t>
            </a:r>
            <a:r>
              <a:rPr lang="en-US" dirty="0" smtClean="0">
                <a:latin typeface="Britannic Bold" panose="020B0903060703020204" pitchFamily="34" charset="0"/>
              </a:rPr>
              <a:t> di </a:t>
            </a:r>
            <a:r>
              <a:rPr lang="en-US" dirty="0" err="1" smtClean="0">
                <a:latin typeface="Britannic Bold" panose="020B0903060703020204" pitchFamily="34" charset="0"/>
              </a:rPr>
              <a:t>Labdas</a:t>
            </a:r>
            <a:r>
              <a:rPr lang="en-US" dirty="0" smtClean="0">
                <a:latin typeface="Britannic Bold" panose="020B0903060703020204" pitchFamily="34" charset="0"/>
              </a:rPr>
              <a:t> FIK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5205591"/>
            <a:ext cx="2030471" cy="1550832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196950" y="4432413"/>
            <a:ext cx="2419641" cy="731520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praktikum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6591" y="2195355"/>
            <a:ext cx="80938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Mahasiswa diwajibkan membawa </a:t>
            </a:r>
            <a:r>
              <a:rPr lang="id-ID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kartu praktikum</a:t>
            </a: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saat perkuliahan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Mahasiswa diwajibkan membawa </a:t>
            </a:r>
            <a:r>
              <a:rPr lang="id-ID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checklist</a:t>
            </a: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sesuai dengan pertemuan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 mahasiswa yang </a:t>
            </a:r>
            <a:r>
              <a:rPr lang="id-ID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 berangkat </a:t>
            </a: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 suatu pertemuan dapat meminta </a:t>
            </a:r>
            <a:r>
              <a:rPr lang="id-ID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pergantian jadwal </a:t>
            </a: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 </a:t>
            </a:r>
            <a:r>
              <a:rPr lang="id-ID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surat ijin </a:t>
            </a: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jelas, dengan kondisi : 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Ijin </a:t>
            </a:r>
            <a:r>
              <a:rPr lang="id-ID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pertemuan : dapat meminta pergantian sebelum pertemuan berikutnya serta absen pada absensi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Ijin </a:t>
            </a:r>
            <a:r>
              <a:rPr lang="id-ID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sesudah</a:t>
            </a: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pertemuan : dapat meminta pergantian sebelum pertemuan berikutnya, </a:t>
            </a:r>
            <a:r>
              <a:rPr lang="id-ID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mendapatkan absensi </a:t>
            </a:r>
            <a:r>
              <a:rPr lang="id-ID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(kecuali sakit + surat dokter)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Mahasiswa meng-</a:t>
            </a:r>
            <a:r>
              <a:rPr lang="id-ID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</a:t>
            </a: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tugas modul sesuai pertemuan setiap minggunya, </a:t>
            </a:r>
            <a:endParaRPr lang="id-ID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2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5588" y="313235"/>
            <a:ext cx="10902461" cy="11283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Lebih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dekat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dengan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Pustaka</a:t>
            </a:r>
            <a:r>
              <a:rPr lang="en-US" sz="4000" dirty="0" smtClean="0">
                <a:latin typeface="Britannic Bold" panose="020B0903060703020204" pitchFamily="34" charset="0"/>
              </a:rPr>
              <a:t> / Library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8752809" y="4113771"/>
            <a:ext cx="3092188" cy="1063763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726" y="1596313"/>
            <a:ext cx="11538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,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matematis.Cotnhonya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pangkat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586" y="2766743"/>
            <a:ext cx="6943725" cy="40195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79632" y="3209470"/>
            <a:ext cx="2532183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/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pustaka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14" idx="1"/>
          </p:cNvCxnSpPr>
          <p:nvPr/>
        </p:nvCxnSpPr>
        <p:spPr>
          <a:xfrm flipH="1" flipV="1">
            <a:off x="3348112" y="3296097"/>
            <a:ext cx="731520" cy="82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5588" y="313235"/>
            <a:ext cx="10902461" cy="11283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Latihan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Variabel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Tipe</a:t>
            </a:r>
            <a:r>
              <a:rPr lang="en-US" sz="4000" dirty="0" smtClean="0">
                <a:latin typeface="Britannic Bold" panose="020B0903060703020204" pitchFamily="34" charset="0"/>
              </a:rPr>
              <a:t> Data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7146388" y="3052689"/>
            <a:ext cx="4844008" cy="1755094"/>
          </a:xfrm>
          <a:prstGeom prst="wedgeEllipseCallout">
            <a:avLst>
              <a:gd name="adj1" fmla="val 23790"/>
              <a:gd name="adj2" fmla="val 713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supaya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Luas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Lingkaran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segitiga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persegi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246054" y="4820921"/>
            <a:ext cx="3694755" cy="1834507"/>
          </a:xfrm>
          <a:prstGeom prst="wedgeEllipseCallout">
            <a:avLst>
              <a:gd name="adj1" fmla="val 55738"/>
              <a:gd name="adj2" fmla="val 1584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6" y="1454684"/>
            <a:ext cx="6016118" cy="38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10764" y="425777"/>
            <a:ext cx="3108960" cy="11283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Kesimpulan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75" y="2358799"/>
            <a:ext cx="3329549" cy="2543041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95420" y="1441546"/>
            <a:ext cx="3694755" cy="1834507"/>
          </a:xfrm>
          <a:prstGeom prst="wedgeEllipseCallout">
            <a:avLst>
              <a:gd name="adj1" fmla="val 49265"/>
              <a:gd name="adj2" fmla="val 3501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^^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dipelajari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7512150" y="1233384"/>
            <a:ext cx="4586067" cy="2649299"/>
          </a:xfrm>
          <a:prstGeom prst="wedgeEllipseCallout">
            <a:avLst>
              <a:gd name="adj1" fmla="val -51962"/>
              <a:gd name="adj2" fmla="val 2704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Bahasa C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puts).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</a:t>
            </a:r>
          </a:p>
        </p:txBody>
      </p:sp>
    </p:spTree>
    <p:extLst>
      <p:ext uri="{BB962C8B-B14F-4D97-AF65-F5344CB8AC3E}">
        <p14:creationId xmlns:p14="http://schemas.microsoft.com/office/powerpoint/2010/main" val="38135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95" y="266651"/>
            <a:ext cx="7415983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Britannic Bold" panose="020B0903060703020204" pitchFamily="34" charset="0"/>
              </a:rPr>
              <a:t>Register </a:t>
            </a:r>
            <a:r>
              <a:rPr lang="en-US" sz="5400" dirty="0" err="1" smtClean="0">
                <a:latin typeface="Britannic Bold" panose="020B0903060703020204" pitchFamily="34" charset="0"/>
              </a:rPr>
              <a:t>ke</a:t>
            </a:r>
            <a:r>
              <a:rPr lang="en-US" sz="5400" dirty="0" smtClean="0">
                <a:latin typeface="Britannic Bold" panose="020B0903060703020204" pitchFamily="34" charset="0"/>
              </a:rPr>
              <a:t> Webmaster</a:t>
            </a:r>
            <a:endParaRPr lang="en-US" sz="54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Webmaster.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PJ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asisten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PJ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PJ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 + 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NIM-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Finish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705" y="406783"/>
            <a:ext cx="2030471" cy="1550832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8792308" y="41023"/>
            <a:ext cx="1717429" cy="731520"/>
          </a:xfrm>
          <a:prstGeom prst="wedgeEllipseCallout">
            <a:avLst>
              <a:gd name="adj1" fmla="val 31352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6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9929" y="435463"/>
            <a:ext cx="10515600" cy="2560956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latin typeface="Britannic Bold" panose="020B0903060703020204" pitchFamily="34" charset="0"/>
              </a:rPr>
              <a:t>Pengenalan</a:t>
            </a:r>
            <a:r>
              <a:rPr lang="en-US" sz="5400" dirty="0" smtClean="0">
                <a:latin typeface="Britannic Bold" panose="020B0903060703020204" pitchFamily="34" charset="0"/>
              </a:rPr>
              <a:t> Bahasa C</a:t>
            </a:r>
            <a:br>
              <a:rPr lang="en-US" sz="5400" dirty="0" smtClean="0">
                <a:latin typeface="Britannic Bold" panose="020B0903060703020204" pitchFamily="34" charset="0"/>
              </a:rPr>
            </a:br>
            <a:r>
              <a:rPr lang="en-US" sz="5400" dirty="0" err="1" smtClean="0">
                <a:latin typeface="Britannic Bold" panose="020B0903060703020204" pitchFamily="34" charset="0"/>
              </a:rPr>
              <a:t>dan</a:t>
            </a:r>
            <a:r>
              <a:rPr lang="en-US" sz="5400" dirty="0" smtClean="0">
                <a:latin typeface="Britannic Bold" panose="020B0903060703020204" pitchFamily="34" charset="0"/>
              </a:rPr>
              <a:t/>
            </a:r>
            <a:br>
              <a:rPr lang="en-US" sz="5400" dirty="0" smtClean="0">
                <a:latin typeface="Britannic Bold" panose="020B0903060703020204" pitchFamily="34" charset="0"/>
              </a:rPr>
            </a:br>
            <a:r>
              <a:rPr lang="en-US" sz="5400" dirty="0" smtClean="0">
                <a:latin typeface="Britannic Bold" panose="020B0903060703020204" pitchFamily="34" charset="0"/>
              </a:rPr>
              <a:t>Tools : Code Block.</a:t>
            </a:r>
            <a:endParaRPr lang="en-US" sz="5400" dirty="0">
              <a:latin typeface="Britannic Bold" panose="020B090306070302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0016199" y="4376142"/>
            <a:ext cx="1974197" cy="73152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coding time !! :D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6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98" y="379193"/>
            <a:ext cx="8151055" cy="1477742"/>
          </a:xfrm>
        </p:spPr>
        <p:txBody>
          <a:bodyPr>
            <a:noAutofit/>
          </a:bodyPr>
          <a:lstStyle/>
          <a:p>
            <a:r>
              <a:rPr lang="en-US" sz="6000" dirty="0" err="1" smtClean="0">
                <a:latin typeface="Britannic Bold" panose="020B0903060703020204" pitchFamily="34" charset="0"/>
              </a:rPr>
              <a:t>Apakah</a:t>
            </a:r>
            <a:r>
              <a:rPr lang="en-US" sz="6000" dirty="0" smtClean="0">
                <a:latin typeface="Britannic Bold" panose="020B0903060703020204" pitchFamily="34" charset="0"/>
              </a:rPr>
              <a:t> Bahasa C </a:t>
            </a:r>
            <a:r>
              <a:rPr lang="en-US" sz="6000" dirty="0" err="1" smtClean="0">
                <a:latin typeface="Britannic Bold" panose="020B0903060703020204" pitchFamily="34" charset="0"/>
              </a:rPr>
              <a:t>itu</a:t>
            </a:r>
            <a:r>
              <a:rPr lang="en-US" sz="6000" dirty="0" smtClean="0">
                <a:latin typeface="Britannic Bold" panose="020B0903060703020204" pitchFamily="34" charset="0"/>
              </a:rPr>
              <a:t> ?</a:t>
            </a:r>
            <a:endParaRPr lang="en-US" sz="6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99" y="2053881"/>
            <a:ext cx="7447670" cy="285574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Bahasa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1.bp.blogspot.com/-WhZbxmqVhvI/VTJMxKRG2SI/AAAAAAAACbE/dm-7iu5kHXs/s1600/18484146f2e83b11f130c944b253d7d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972" y="1463038"/>
            <a:ext cx="2560454" cy="256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2143" y="4909624"/>
            <a:ext cx="75596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 :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semester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“console”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“command prompt”.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0016199" y="4376142"/>
            <a:ext cx="1974197" cy="73152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Bahasa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5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84454" y="210381"/>
            <a:ext cx="6589539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Membuat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Projek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Baru</a:t>
            </a:r>
            <a:r>
              <a:rPr lang="en-US" dirty="0" smtClean="0">
                <a:latin typeface="Britannic Bold" panose="020B0903060703020204" pitchFamily="34" charset="0"/>
              </a:rPr>
              <a:t> - 1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83" y="1558289"/>
            <a:ext cx="5623926" cy="438805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57069" y="1558289"/>
            <a:ext cx="5064371" cy="17335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10016199" y="4376142"/>
            <a:ext cx="1974197" cy="73152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7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6319" y="210381"/>
            <a:ext cx="6617674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Membuat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Projek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Baru</a:t>
            </a:r>
            <a:r>
              <a:rPr lang="en-US" dirty="0" smtClean="0">
                <a:latin typeface="Britannic Bold" panose="020B0903060703020204" pitchFamily="34" charset="0"/>
              </a:rPr>
              <a:t> - 2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22" y="1468535"/>
            <a:ext cx="6792204" cy="5077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9467557" y="4376142"/>
            <a:ext cx="2522839" cy="73152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aplikasinya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27742" y="1558289"/>
            <a:ext cx="4093698" cy="24791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“Go”.</a:t>
            </a:r>
          </a:p>
        </p:txBody>
      </p:sp>
    </p:spTree>
    <p:extLst>
      <p:ext uri="{BB962C8B-B14F-4D97-AF65-F5344CB8AC3E}">
        <p14:creationId xmlns:p14="http://schemas.microsoft.com/office/powerpoint/2010/main" val="187304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6319" y="210381"/>
            <a:ext cx="6617674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Membuat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Projek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Baru</a:t>
            </a:r>
            <a:r>
              <a:rPr lang="en-US" dirty="0" smtClean="0">
                <a:latin typeface="Britannic Bold" panose="020B0903060703020204" pitchFamily="34" charset="0"/>
              </a:rPr>
              <a:t> - 3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53" y="1685631"/>
            <a:ext cx="5798731" cy="4757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9467557" y="4376142"/>
            <a:ext cx="2522839" cy="73152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Bahasa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pemrogramannya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65156" y="1685631"/>
            <a:ext cx="4093698" cy="24791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Bahasa C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Next.</a:t>
            </a:r>
          </a:p>
        </p:txBody>
      </p:sp>
    </p:spTree>
    <p:extLst>
      <p:ext uri="{BB962C8B-B14F-4D97-AF65-F5344CB8AC3E}">
        <p14:creationId xmlns:p14="http://schemas.microsoft.com/office/powerpoint/2010/main" val="3767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6319" y="210381"/>
            <a:ext cx="6617674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Membuat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Projek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Baru</a:t>
            </a:r>
            <a:r>
              <a:rPr lang="en-US" dirty="0" smtClean="0">
                <a:latin typeface="Britannic Bold" panose="020B0903060703020204" pitchFamily="34" charset="0"/>
              </a:rPr>
              <a:t> - 4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69" y="1420836"/>
            <a:ext cx="5693971" cy="427324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65156" y="1315109"/>
            <a:ext cx="5022167" cy="2479139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direktori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Supaya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desktop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8736037" y="3995225"/>
            <a:ext cx="3254359" cy="1112437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direktorinya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078437" y="2700997"/>
            <a:ext cx="598308" cy="478301"/>
          </a:xfrm>
          <a:custGeom>
            <a:avLst/>
            <a:gdLst>
              <a:gd name="connsiteX0" fmla="*/ 351692 w 598308"/>
              <a:gd name="connsiteY0" fmla="*/ 42203 h 478301"/>
              <a:gd name="connsiteX1" fmla="*/ 211015 w 598308"/>
              <a:gd name="connsiteY1" fmla="*/ 0 h 478301"/>
              <a:gd name="connsiteX2" fmla="*/ 168812 w 598308"/>
              <a:gd name="connsiteY2" fmla="*/ 14068 h 478301"/>
              <a:gd name="connsiteX3" fmla="*/ 98474 w 598308"/>
              <a:gd name="connsiteY3" fmla="*/ 28135 h 478301"/>
              <a:gd name="connsiteX4" fmla="*/ 28135 w 598308"/>
              <a:gd name="connsiteY4" fmla="*/ 98474 h 478301"/>
              <a:gd name="connsiteX5" fmla="*/ 0 w 598308"/>
              <a:gd name="connsiteY5" fmla="*/ 182880 h 478301"/>
              <a:gd name="connsiteX6" fmla="*/ 14068 w 598308"/>
              <a:gd name="connsiteY6" fmla="*/ 365760 h 478301"/>
              <a:gd name="connsiteX7" fmla="*/ 70338 w 598308"/>
              <a:gd name="connsiteY7" fmla="*/ 393895 h 478301"/>
              <a:gd name="connsiteX8" fmla="*/ 154745 w 598308"/>
              <a:gd name="connsiteY8" fmla="*/ 422031 h 478301"/>
              <a:gd name="connsiteX9" fmla="*/ 239151 w 598308"/>
              <a:gd name="connsiteY9" fmla="*/ 450166 h 478301"/>
              <a:gd name="connsiteX10" fmla="*/ 281354 w 598308"/>
              <a:gd name="connsiteY10" fmla="*/ 464234 h 478301"/>
              <a:gd name="connsiteX11" fmla="*/ 323557 w 598308"/>
              <a:gd name="connsiteY11" fmla="*/ 478301 h 478301"/>
              <a:gd name="connsiteX12" fmla="*/ 464234 w 598308"/>
              <a:gd name="connsiteY12" fmla="*/ 450166 h 478301"/>
              <a:gd name="connsiteX13" fmla="*/ 506437 w 598308"/>
              <a:gd name="connsiteY13" fmla="*/ 407963 h 478301"/>
              <a:gd name="connsiteX14" fmla="*/ 576775 w 598308"/>
              <a:gd name="connsiteY14" fmla="*/ 351692 h 478301"/>
              <a:gd name="connsiteX15" fmla="*/ 576775 w 598308"/>
              <a:gd name="connsiteY15" fmla="*/ 154745 h 478301"/>
              <a:gd name="connsiteX16" fmla="*/ 492369 w 598308"/>
              <a:gd name="connsiteY16" fmla="*/ 126609 h 478301"/>
              <a:gd name="connsiteX17" fmla="*/ 450166 w 598308"/>
              <a:gd name="connsiteY17" fmla="*/ 98474 h 478301"/>
              <a:gd name="connsiteX18" fmla="*/ 393895 w 598308"/>
              <a:gd name="connsiteY18" fmla="*/ 84406 h 478301"/>
              <a:gd name="connsiteX19" fmla="*/ 351692 w 598308"/>
              <a:gd name="connsiteY19" fmla="*/ 42203 h 47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98308" h="478301">
                <a:moveTo>
                  <a:pt x="351692" y="42203"/>
                </a:moveTo>
                <a:cubicBezTo>
                  <a:pt x="321212" y="28135"/>
                  <a:pt x="258564" y="0"/>
                  <a:pt x="211015" y="0"/>
                </a:cubicBezTo>
                <a:cubicBezTo>
                  <a:pt x="196186" y="0"/>
                  <a:pt x="183198" y="10472"/>
                  <a:pt x="168812" y="14068"/>
                </a:cubicBezTo>
                <a:cubicBezTo>
                  <a:pt x="145616" y="19867"/>
                  <a:pt x="121920" y="23446"/>
                  <a:pt x="98474" y="28135"/>
                </a:cubicBezTo>
                <a:cubicBezTo>
                  <a:pt x="59974" y="53802"/>
                  <a:pt x="47879" y="54051"/>
                  <a:pt x="28135" y="98474"/>
                </a:cubicBezTo>
                <a:cubicBezTo>
                  <a:pt x="16090" y="125575"/>
                  <a:pt x="0" y="182880"/>
                  <a:pt x="0" y="182880"/>
                </a:cubicBezTo>
                <a:cubicBezTo>
                  <a:pt x="4689" y="243840"/>
                  <a:pt x="-5266" y="307757"/>
                  <a:pt x="14068" y="365760"/>
                </a:cubicBezTo>
                <a:cubicBezTo>
                  <a:pt x="20699" y="385654"/>
                  <a:pt x="50867" y="386107"/>
                  <a:pt x="70338" y="393895"/>
                </a:cubicBezTo>
                <a:cubicBezTo>
                  <a:pt x="97874" y="404910"/>
                  <a:pt x="126609" y="412653"/>
                  <a:pt x="154745" y="422031"/>
                </a:cubicBezTo>
                <a:lnTo>
                  <a:pt x="239151" y="450166"/>
                </a:lnTo>
                <a:lnTo>
                  <a:pt x="281354" y="464234"/>
                </a:lnTo>
                <a:lnTo>
                  <a:pt x="323557" y="478301"/>
                </a:lnTo>
                <a:cubicBezTo>
                  <a:pt x="328695" y="477445"/>
                  <a:pt x="446950" y="460043"/>
                  <a:pt x="464234" y="450166"/>
                </a:cubicBezTo>
                <a:cubicBezTo>
                  <a:pt x="481507" y="440295"/>
                  <a:pt x="491153" y="420699"/>
                  <a:pt x="506437" y="407963"/>
                </a:cubicBezTo>
                <a:cubicBezTo>
                  <a:pt x="612903" y="319242"/>
                  <a:pt x="494930" y="433540"/>
                  <a:pt x="576775" y="351692"/>
                </a:cubicBezTo>
                <a:cubicBezTo>
                  <a:pt x="592760" y="287754"/>
                  <a:pt x="615955" y="221910"/>
                  <a:pt x="576775" y="154745"/>
                </a:cubicBezTo>
                <a:cubicBezTo>
                  <a:pt x="561832" y="129128"/>
                  <a:pt x="517045" y="143060"/>
                  <a:pt x="492369" y="126609"/>
                </a:cubicBezTo>
                <a:cubicBezTo>
                  <a:pt x="478301" y="117231"/>
                  <a:pt x="465706" y="105134"/>
                  <a:pt x="450166" y="98474"/>
                </a:cubicBezTo>
                <a:cubicBezTo>
                  <a:pt x="432395" y="90858"/>
                  <a:pt x="412414" y="89962"/>
                  <a:pt x="393895" y="84406"/>
                </a:cubicBezTo>
                <a:cubicBezTo>
                  <a:pt x="365489" y="75884"/>
                  <a:pt x="382172" y="56271"/>
                  <a:pt x="351692" y="4220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17"/>
          </p:cNvCxnSpPr>
          <p:nvPr/>
        </p:nvCxnSpPr>
        <p:spPr>
          <a:xfrm flipV="1">
            <a:off x="5528603" y="1674055"/>
            <a:ext cx="1136553" cy="1125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0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997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Britannic Bold</vt:lpstr>
      <vt:lpstr>Calibri</vt:lpstr>
      <vt:lpstr>Calibri Light</vt:lpstr>
      <vt:lpstr>Segoe UI Semibold</vt:lpstr>
      <vt:lpstr>Times New Roman</vt:lpstr>
      <vt:lpstr>Wingdings</vt:lpstr>
      <vt:lpstr>Office Theme</vt:lpstr>
      <vt:lpstr>PowerPoint Presentation</vt:lpstr>
      <vt:lpstr>Teknis dan Tata tertib di Labdas FIK</vt:lpstr>
      <vt:lpstr>Register ke Webmaster</vt:lpstr>
      <vt:lpstr>Pengenalan Bahasa C dan Tools : Code Block.</vt:lpstr>
      <vt:lpstr>Apakah Bahasa C itu ?</vt:lpstr>
      <vt:lpstr>Membuat Projek Baru - 1</vt:lpstr>
      <vt:lpstr>Membuat Projek Baru - 2</vt:lpstr>
      <vt:lpstr>Membuat Projek Baru - 3</vt:lpstr>
      <vt:lpstr>Membuat Projek Baru - 4</vt:lpstr>
      <vt:lpstr>Membuat Projek Baru - 5</vt:lpstr>
      <vt:lpstr>Tampilan Halaman Awal</vt:lpstr>
      <vt:lpstr>Struktur dasar Bahasa C</vt:lpstr>
      <vt:lpstr>Lebih dekat fungsi output.</vt:lpstr>
      <vt:lpstr>Latihan fungsi Output.</vt:lpstr>
      <vt:lpstr>Variabel dan tipe data - 1</vt:lpstr>
      <vt:lpstr>Variabel dan tipe data - 2</vt:lpstr>
      <vt:lpstr>Menampilkan Variabel (Integer)</vt:lpstr>
      <vt:lpstr>Menampilkan Variabel (Float)</vt:lpstr>
      <vt:lpstr>Operasi variable dan Output hasilnya  dengan prefix gabungan</vt:lpstr>
      <vt:lpstr>Lebih dekat dengan Pustaka / Library</vt:lpstr>
      <vt:lpstr>Latihan Variabel dan Tipe Data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Adhi</dc:creator>
  <cp:lastModifiedBy>Labdas</cp:lastModifiedBy>
  <cp:revision>63</cp:revision>
  <dcterms:created xsi:type="dcterms:W3CDTF">2015-09-16T16:43:49Z</dcterms:created>
  <dcterms:modified xsi:type="dcterms:W3CDTF">2015-09-17T09:01:47Z</dcterms:modified>
</cp:coreProperties>
</file>