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8" r:id="rId4"/>
    <p:sldId id="269" r:id="rId5"/>
    <p:sldId id="272" r:id="rId6"/>
    <p:sldId id="273" r:id="rId7"/>
    <p:sldId id="274" r:id="rId8"/>
    <p:sldId id="275" r:id="rId9"/>
    <p:sldId id="277" r:id="rId10"/>
    <p:sldId id="280" r:id="rId11"/>
    <p:sldId id="282" r:id="rId12"/>
    <p:sldId id="281" r:id="rId13"/>
    <p:sldId id="283" r:id="rId14"/>
    <p:sldId id="284" r:id="rId15"/>
    <p:sldId id="285" r:id="rId16"/>
    <p:sldId id="286" r:id="rId17"/>
    <p:sldId id="287" r:id="rId18"/>
    <p:sldId id="288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8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9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5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4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8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9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3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8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4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1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2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3F60-CD96-4132-A423-495248B2D76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1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317" y="275319"/>
            <a:ext cx="2018887" cy="20188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15618" y="4719710"/>
            <a:ext cx="7976382" cy="213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Pertemuan</a:t>
            </a:r>
            <a:r>
              <a:rPr lang="en-US" sz="60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60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ke</a:t>
            </a:r>
            <a:r>
              <a:rPr lang="en-US" sz="60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- </a:t>
            </a:r>
            <a:r>
              <a:rPr lang="en-US" sz="60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2</a:t>
            </a:r>
            <a:endParaRPr lang="en-US" sz="6000" dirty="0" smtClean="0">
              <a:solidFill>
                <a:schemeClr val="tx1"/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  <a:p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Mata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Kuliah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: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Pemrograman</a:t>
            </a:r>
            <a:endParaRPr lang="en-US" sz="3600" dirty="0">
              <a:solidFill>
                <a:schemeClr val="tx1"/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347" y="275319"/>
            <a:ext cx="7976382" cy="213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Welcome to 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	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Laboratorium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	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Fakultas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Ilmu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Komputer</a:t>
            </a:r>
            <a:endParaRPr lang="en-US" sz="3600" dirty="0">
              <a:solidFill>
                <a:schemeClr val="tx1"/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26" name="Picture 2" descr="http://mark.gg/assets/images/posts/2015-08-04/p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699" y="2553733"/>
            <a:ext cx="5881181" cy="244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" y="5205591"/>
            <a:ext cx="2030471" cy="1550832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196950" y="4432413"/>
            <a:ext cx="2419641" cy="731520"/>
          </a:xfrm>
          <a:prstGeom prst="wedgeEllipseCallout">
            <a:avLst>
              <a:gd name="adj1" fmla="val -23299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Selamat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884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97" y="3698447"/>
            <a:ext cx="8905875" cy="300037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1009" y="429102"/>
            <a:ext cx="10298932" cy="802493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Menampilkan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Variabel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smtClean="0">
                <a:latin typeface="Britannic Bold" panose="020B0903060703020204" pitchFamily="34" charset="0"/>
              </a:rPr>
              <a:t>(</a:t>
            </a:r>
            <a:r>
              <a:rPr lang="en-US" dirty="0" smtClean="0">
                <a:latin typeface="Britannic Bold" panose="020B0903060703020204" pitchFamily="34" charset="0"/>
              </a:rPr>
              <a:t>char </a:t>
            </a:r>
            <a:r>
              <a:rPr lang="en-US" dirty="0" err="1" smtClean="0">
                <a:latin typeface="Britannic Bold" panose="020B0903060703020204" pitchFamily="34" charset="0"/>
              </a:rPr>
              <a:t>dan</a:t>
            </a:r>
            <a:r>
              <a:rPr lang="en-US" dirty="0" smtClean="0">
                <a:latin typeface="Britannic Bold" panose="020B0903060703020204" pitchFamily="34" charset="0"/>
              </a:rPr>
              <a:t> String</a:t>
            </a:r>
            <a:r>
              <a:rPr lang="en-US" dirty="0" smtClean="0">
                <a:latin typeface="Britannic Bold" panose="020B0903060703020204" pitchFamily="34" charset="0"/>
              </a:rPr>
              <a:t>)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72" y="5286106"/>
            <a:ext cx="1792824" cy="136932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6726" y="1596313"/>
            <a:ext cx="115382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console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prefix “%f”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diikuti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dimunculkan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2928535" y="5570879"/>
            <a:ext cx="309491" cy="2471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47740" y="5849257"/>
            <a:ext cx="243168" cy="229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44300" y="2622022"/>
            <a:ext cx="3968470" cy="70788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%c (char),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40565" y="2622022"/>
            <a:ext cx="3968470" cy="70788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%s (string)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string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>
            <a:stCxn id="14" idx="3"/>
          </p:cNvCxnSpPr>
          <p:nvPr/>
        </p:nvCxnSpPr>
        <p:spPr>
          <a:xfrm flipV="1">
            <a:off x="3190908" y="3329908"/>
            <a:ext cx="2455149" cy="2634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665073" y="3329908"/>
            <a:ext cx="1572953" cy="2240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9309035" y="4213502"/>
            <a:ext cx="2273365" cy="1188174"/>
          </a:xfrm>
          <a:prstGeom prst="wedgeEllipseCallout">
            <a:avLst>
              <a:gd name="adj1" fmla="val 31594"/>
              <a:gd name="adj2" fmla="val 5853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Perhatikan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format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penulisannya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3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925" y="5149320"/>
            <a:ext cx="2030471" cy="15508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02" y="3802991"/>
            <a:ext cx="2121745" cy="2121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76" y="3351214"/>
            <a:ext cx="2978601" cy="297860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176" y="1101500"/>
            <a:ext cx="10515600" cy="2396443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 smtClean="0">
                <a:latin typeface="Britannic Bold" panose="020B0903060703020204" pitchFamily="34" charset="0"/>
              </a:rPr>
              <a:t>Mengenal</a:t>
            </a:r>
            <a:r>
              <a:rPr lang="en-US" sz="5400" dirty="0" smtClean="0">
                <a:latin typeface="Britannic Bold" panose="020B0903060703020204" pitchFamily="34" charset="0"/>
              </a:rPr>
              <a:t> Input </a:t>
            </a:r>
            <a:r>
              <a:rPr lang="en-US" sz="5400" dirty="0" err="1" smtClean="0">
                <a:latin typeface="Britannic Bold" panose="020B0903060703020204" pitchFamily="34" charset="0"/>
              </a:rPr>
              <a:t>dalam</a:t>
            </a:r>
            <a:r>
              <a:rPr lang="en-US" sz="5400" dirty="0" smtClean="0">
                <a:latin typeface="Britannic Bold" panose="020B0903060703020204" pitchFamily="34" charset="0"/>
              </a:rPr>
              <a:t> Bahasa C</a:t>
            </a:r>
            <a:endParaRPr lang="en-US" sz="5400" dirty="0">
              <a:latin typeface="Britannic Bold" panose="020B0903060703020204" pitchFamily="34" charset="0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10016199" y="4376142"/>
            <a:ext cx="1974197" cy="731520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coding time !! :D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776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8026" y="425281"/>
            <a:ext cx="5795220" cy="80249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Britannic Bold" panose="020B0903060703020204" pitchFamily="34" charset="0"/>
              </a:rPr>
              <a:t>Input </a:t>
            </a:r>
            <a:r>
              <a:rPr lang="en-US" dirty="0" err="1" smtClean="0">
                <a:latin typeface="Britannic Bold" panose="020B0903060703020204" pitchFamily="34" charset="0"/>
              </a:rPr>
              <a:t>dalam</a:t>
            </a:r>
            <a:r>
              <a:rPr lang="en-US" dirty="0" smtClean="0">
                <a:latin typeface="Britannic Bold" panose="020B0903060703020204" pitchFamily="34" charset="0"/>
              </a:rPr>
              <a:t> Bahasa C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72" y="5286106"/>
            <a:ext cx="1792824" cy="136932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6726" y="1596313"/>
            <a:ext cx="115382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Terkadang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interaktif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 Salah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 data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keyboard.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membaca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keyboard.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9309035" y="4213502"/>
            <a:ext cx="2273365" cy="1188174"/>
          </a:xfrm>
          <a:prstGeom prst="wedgeEllipseCallout">
            <a:avLst>
              <a:gd name="adj1" fmla="val 31594"/>
              <a:gd name="adj2" fmla="val 5853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algn="ctr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Inout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996" y="5125317"/>
            <a:ext cx="4779385" cy="552718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763657" y="5286106"/>
            <a:ext cx="289232" cy="809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521946" y="3776373"/>
            <a:ext cx="221699" cy="14531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628402" y="4354286"/>
            <a:ext cx="1282348" cy="9318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 txBox="1">
            <a:spLocks/>
          </p:cNvSpPr>
          <p:nvPr/>
        </p:nvSpPr>
        <p:spPr>
          <a:xfrm>
            <a:off x="248670" y="3705689"/>
            <a:ext cx="3431288" cy="60941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latin typeface="Britannic Bold" panose="020B0903060703020204" pitchFamily="34" charset="0"/>
              </a:rPr>
              <a:t>Prefix , </a:t>
            </a:r>
            <a:r>
              <a:rPr lang="en-US" sz="2000" dirty="0" err="1" smtClean="0">
                <a:latin typeface="Britannic Bold" panose="020B0903060703020204" pitchFamily="34" charset="0"/>
              </a:rPr>
              <a:t>tipe</a:t>
            </a:r>
            <a:r>
              <a:rPr lang="en-US" sz="2000" dirty="0" smtClean="0">
                <a:latin typeface="Britannic Bold" panose="020B0903060703020204" pitchFamily="34" charset="0"/>
              </a:rPr>
              <a:t> </a:t>
            </a:r>
            <a:r>
              <a:rPr lang="en-US" sz="2000" dirty="0" err="1" smtClean="0">
                <a:latin typeface="Britannic Bold" panose="020B0903060703020204" pitchFamily="34" charset="0"/>
              </a:rPr>
              <a:t>datanya</a:t>
            </a:r>
            <a:endParaRPr lang="en-US" sz="2000" dirty="0" smtClean="0">
              <a:latin typeface="Britannic Bold" panose="020B0903060703020204" pitchFamily="34" charset="0"/>
            </a:endParaRPr>
          </a:p>
          <a:p>
            <a:pPr algn="ctr"/>
            <a:r>
              <a:rPr lang="en-US" sz="2000" dirty="0" smtClean="0">
                <a:latin typeface="Britannic Bold" panose="020B0903060703020204" pitchFamily="34" charset="0"/>
              </a:rPr>
              <a:t>(%d , %f , %c , %s)</a:t>
            </a:r>
            <a:endParaRPr lang="en-US" sz="2000" dirty="0">
              <a:latin typeface="Britannic Bold" panose="020B0903060703020204" pitchFamily="34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4212702" y="3166961"/>
            <a:ext cx="3431288" cy="60941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err="1" smtClean="0">
                <a:latin typeface="Britannic Bold" panose="020B0903060703020204" pitchFamily="34" charset="0"/>
              </a:rPr>
              <a:t>Tanda</a:t>
            </a:r>
            <a:r>
              <a:rPr lang="en-US" sz="2000" dirty="0" smtClean="0">
                <a:latin typeface="Britannic Bold" panose="020B0903060703020204" pitchFamily="34" charset="0"/>
              </a:rPr>
              <a:t> “</a:t>
            </a:r>
            <a:r>
              <a:rPr lang="en-US" sz="2000" dirty="0" err="1" smtClean="0">
                <a:latin typeface="Britannic Bold" panose="020B0903060703020204" pitchFamily="34" charset="0"/>
              </a:rPr>
              <a:t>dan</a:t>
            </a:r>
            <a:r>
              <a:rPr lang="en-US" sz="2000" dirty="0" smtClean="0">
                <a:latin typeface="Britannic Bold" panose="020B0903060703020204" pitchFamily="34" charset="0"/>
              </a:rPr>
              <a:t>” </a:t>
            </a:r>
            <a:r>
              <a:rPr lang="en-US" sz="2000" dirty="0" err="1" smtClean="0">
                <a:latin typeface="Britannic Bold" panose="020B0903060703020204" pitchFamily="34" charset="0"/>
              </a:rPr>
              <a:t>selalu</a:t>
            </a:r>
            <a:r>
              <a:rPr lang="en-US" sz="2000" dirty="0" smtClean="0">
                <a:latin typeface="Britannic Bold" panose="020B0903060703020204" pitchFamily="34" charset="0"/>
              </a:rPr>
              <a:t> </a:t>
            </a:r>
            <a:r>
              <a:rPr lang="en-US" sz="2000" dirty="0" err="1" smtClean="0">
                <a:latin typeface="Britannic Bold" panose="020B0903060703020204" pitchFamily="34" charset="0"/>
              </a:rPr>
              <a:t>dituliskan</a:t>
            </a:r>
            <a:r>
              <a:rPr lang="en-US" sz="2000" dirty="0" smtClean="0">
                <a:latin typeface="Britannic Bold" panose="020B0903060703020204" pitchFamily="34" charset="0"/>
              </a:rPr>
              <a:t> </a:t>
            </a:r>
            <a:r>
              <a:rPr lang="en-US" sz="2000" dirty="0" err="1" smtClean="0">
                <a:latin typeface="Britannic Bold" panose="020B0903060703020204" pitchFamily="34" charset="0"/>
              </a:rPr>
              <a:t>sebelum</a:t>
            </a:r>
            <a:r>
              <a:rPr lang="en-US" sz="2000" dirty="0" smtClean="0">
                <a:latin typeface="Britannic Bold" panose="020B0903060703020204" pitchFamily="34" charset="0"/>
              </a:rPr>
              <a:t> </a:t>
            </a:r>
            <a:r>
              <a:rPr lang="en-US" sz="2000" dirty="0" err="1" smtClean="0">
                <a:latin typeface="Britannic Bold" panose="020B0903060703020204" pitchFamily="34" charset="0"/>
              </a:rPr>
              <a:t>variabel</a:t>
            </a:r>
            <a:endParaRPr lang="en-US" sz="2000" dirty="0">
              <a:latin typeface="Britannic Bold" panose="020B0903060703020204" pitchFamily="34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4606372" y="6095999"/>
            <a:ext cx="3431288" cy="46549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err="1" smtClean="0">
                <a:latin typeface="Britannic Bold" panose="020B0903060703020204" pitchFamily="34" charset="0"/>
              </a:rPr>
              <a:t>Ini</a:t>
            </a:r>
            <a:r>
              <a:rPr lang="en-US" sz="2000" dirty="0" smtClean="0">
                <a:latin typeface="Britannic Bold" panose="020B0903060703020204" pitchFamily="34" charset="0"/>
              </a:rPr>
              <a:t> </a:t>
            </a:r>
            <a:r>
              <a:rPr lang="en-US" sz="2000" dirty="0" err="1" smtClean="0">
                <a:latin typeface="Britannic Bold" panose="020B0903060703020204" pitchFamily="34" charset="0"/>
              </a:rPr>
              <a:t>adalah</a:t>
            </a:r>
            <a:r>
              <a:rPr lang="en-US" sz="2000" dirty="0" smtClean="0">
                <a:latin typeface="Britannic Bold" panose="020B0903060703020204" pitchFamily="34" charset="0"/>
              </a:rPr>
              <a:t> </a:t>
            </a:r>
            <a:r>
              <a:rPr lang="en-US" sz="2000" dirty="0" err="1" smtClean="0">
                <a:latin typeface="Britannic Bold" panose="020B0903060703020204" pitchFamily="34" charset="0"/>
              </a:rPr>
              <a:t>variabelnya</a:t>
            </a:r>
            <a:endParaRPr lang="en-US" sz="2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2491" y="408304"/>
            <a:ext cx="10306739" cy="802493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Contoh</a:t>
            </a:r>
            <a:r>
              <a:rPr lang="en-US" dirty="0" smtClean="0">
                <a:latin typeface="Britannic Bold" panose="020B0903060703020204" pitchFamily="34" charset="0"/>
              </a:rPr>
              <a:t> “</a:t>
            </a:r>
            <a:r>
              <a:rPr lang="en-US" dirty="0" err="1" smtClean="0">
                <a:latin typeface="Britannic Bold" panose="020B0903060703020204" pitchFamily="34" charset="0"/>
              </a:rPr>
              <a:t>scanf</a:t>
            </a:r>
            <a:r>
              <a:rPr lang="en-US" dirty="0" smtClean="0">
                <a:latin typeface="Britannic Bold" panose="020B0903060703020204" pitchFamily="34" charset="0"/>
              </a:rPr>
              <a:t>” </a:t>
            </a:r>
            <a:r>
              <a:rPr lang="en-US" dirty="0" err="1" smtClean="0">
                <a:latin typeface="Britannic Bold" panose="020B0903060703020204" pitchFamily="34" charset="0"/>
              </a:rPr>
              <a:t>untuk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tipe</a:t>
            </a:r>
            <a:r>
              <a:rPr lang="en-US" dirty="0" smtClean="0">
                <a:latin typeface="Britannic Bold" panose="020B0903060703020204" pitchFamily="34" charset="0"/>
              </a:rPr>
              <a:t> data Integer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72" y="5286106"/>
            <a:ext cx="1792824" cy="136932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6726" y="1596313"/>
            <a:ext cx="90023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ambil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“Integer”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9309035" y="4213502"/>
            <a:ext cx="2273365" cy="1188174"/>
          </a:xfrm>
          <a:prstGeom prst="wedgeEllipseCallout">
            <a:avLst>
              <a:gd name="adj1" fmla="val 31594"/>
              <a:gd name="adj2" fmla="val 5853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algn="ctr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Inout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26" y="3878849"/>
            <a:ext cx="7110751" cy="27765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630" y="2959750"/>
            <a:ext cx="5738001" cy="144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8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2491" y="408304"/>
            <a:ext cx="10306739" cy="802493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Contoh</a:t>
            </a:r>
            <a:r>
              <a:rPr lang="en-US" dirty="0" smtClean="0">
                <a:latin typeface="Britannic Bold" panose="020B0903060703020204" pitchFamily="34" charset="0"/>
              </a:rPr>
              <a:t> “</a:t>
            </a:r>
            <a:r>
              <a:rPr lang="en-US" dirty="0" err="1" smtClean="0">
                <a:latin typeface="Britannic Bold" panose="020B0903060703020204" pitchFamily="34" charset="0"/>
              </a:rPr>
              <a:t>scanf</a:t>
            </a:r>
            <a:r>
              <a:rPr lang="en-US" dirty="0" smtClean="0">
                <a:latin typeface="Britannic Bold" panose="020B0903060703020204" pitchFamily="34" charset="0"/>
              </a:rPr>
              <a:t>” </a:t>
            </a:r>
            <a:r>
              <a:rPr lang="en-US" dirty="0" err="1" smtClean="0">
                <a:latin typeface="Britannic Bold" panose="020B0903060703020204" pitchFamily="34" charset="0"/>
              </a:rPr>
              <a:t>untuk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tipe</a:t>
            </a:r>
            <a:r>
              <a:rPr lang="en-US" dirty="0" smtClean="0">
                <a:latin typeface="Britannic Bold" panose="020B0903060703020204" pitchFamily="34" charset="0"/>
              </a:rPr>
              <a:t> data Float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72" y="5286106"/>
            <a:ext cx="1792824" cy="136932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6726" y="1596313"/>
            <a:ext cx="90023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ambil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Pecahan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(float).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9309035" y="4213502"/>
            <a:ext cx="2273365" cy="1188174"/>
          </a:xfrm>
          <a:prstGeom prst="wedgeEllipseCallout">
            <a:avLst>
              <a:gd name="adj1" fmla="val 31594"/>
              <a:gd name="adj2" fmla="val 5853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algn="ctr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Inout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26" y="3633201"/>
            <a:ext cx="7453180" cy="28256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844" y="2702012"/>
            <a:ext cx="5269191" cy="130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4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2491" y="408304"/>
            <a:ext cx="10306739" cy="802493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Contoh</a:t>
            </a:r>
            <a:r>
              <a:rPr lang="en-US" dirty="0" smtClean="0">
                <a:latin typeface="Britannic Bold" panose="020B0903060703020204" pitchFamily="34" charset="0"/>
              </a:rPr>
              <a:t> “</a:t>
            </a:r>
            <a:r>
              <a:rPr lang="en-US" dirty="0" err="1" smtClean="0">
                <a:latin typeface="Britannic Bold" panose="020B0903060703020204" pitchFamily="34" charset="0"/>
              </a:rPr>
              <a:t>scanf</a:t>
            </a:r>
            <a:r>
              <a:rPr lang="en-US" dirty="0" smtClean="0">
                <a:latin typeface="Britannic Bold" panose="020B0903060703020204" pitchFamily="34" charset="0"/>
              </a:rPr>
              <a:t>” </a:t>
            </a:r>
            <a:r>
              <a:rPr lang="en-US" dirty="0" err="1" smtClean="0">
                <a:latin typeface="Britannic Bold" panose="020B0903060703020204" pitchFamily="34" charset="0"/>
              </a:rPr>
              <a:t>untuk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tipe</a:t>
            </a:r>
            <a:r>
              <a:rPr lang="en-US" dirty="0" smtClean="0">
                <a:latin typeface="Britannic Bold" panose="020B0903060703020204" pitchFamily="34" charset="0"/>
              </a:rPr>
              <a:t> data </a:t>
            </a:r>
            <a:r>
              <a:rPr lang="en-US" dirty="0" err="1" smtClean="0">
                <a:latin typeface="Britannic Bold" panose="020B0903060703020204" pitchFamily="34" charset="0"/>
              </a:rPr>
              <a:t>Karakter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72" y="5286106"/>
            <a:ext cx="1792824" cy="136932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6726" y="1596313"/>
            <a:ext cx="90023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ambil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(char).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9309035" y="4213502"/>
            <a:ext cx="2273365" cy="1188174"/>
          </a:xfrm>
          <a:prstGeom prst="wedgeEllipseCallout">
            <a:avLst>
              <a:gd name="adj1" fmla="val 31594"/>
              <a:gd name="adj2" fmla="val 5853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algn="ctr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Inout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26" y="3866293"/>
            <a:ext cx="6783173" cy="25345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163" y="3011734"/>
            <a:ext cx="5453872" cy="137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2491" y="408304"/>
            <a:ext cx="10514766" cy="802493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Contoh</a:t>
            </a:r>
            <a:r>
              <a:rPr lang="en-US" dirty="0" smtClean="0">
                <a:latin typeface="Britannic Bold" panose="020B0903060703020204" pitchFamily="34" charset="0"/>
              </a:rPr>
              <a:t> “</a:t>
            </a:r>
            <a:r>
              <a:rPr lang="en-US" dirty="0" err="1" smtClean="0">
                <a:latin typeface="Britannic Bold" panose="020B0903060703020204" pitchFamily="34" charset="0"/>
              </a:rPr>
              <a:t>scanf</a:t>
            </a:r>
            <a:r>
              <a:rPr lang="en-US" dirty="0" smtClean="0">
                <a:latin typeface="Britannic Bold" panose="020B0903060703020204" pitchFamily="34" charset="0"/>
              </a:rPr>
              <a:t>” </a:t>
            </a:r>
            <a:r>
              <a:rPr lang="en-US" dirty="0" err="1" smtClean="0">
                <a:latin typeface="Britannic Bold" panose="020B0903060703020204" pitchFamily="34" charset="0"/>
              </a:rPr>
              <a:t>untuk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tipe</a:t>
            </a:r>
            <a:r>
              <a:rPr lang="en-US" dirty="0" smtClean="0">
                <a:latin typeface="Britannic Bold" panose="020B0903060703020204" pitchFamily="34" charset="0"/>
              </a:rPr>
              <a:t> data String - 1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72" y="5286106"/>
            <a:ext cx="1792824" cy="136932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6726" y="1596313"/>
            <a:ext cx="90023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ambil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“String”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kumpulan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string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membaca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9309035" y="4213502"/>
            <a:ext cx="2273365" cy="1188174"/>
          </a:xfrm>
          <a:prstGeom prst="wedgeEllipseCallout">
            <a:avLst>
              <a:gd name="adj1" fmla="val 31594"/>
              <a:gd name="adj2" fmla="val 5853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algn="ctr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Inout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201" y="2580939"/>
            <a:ext cx="5405816" cy="13036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26" y="4018373"/>
            <a:ext cx="6736383" cy="253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6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2491" y="408304"/>
            <a:ext cx="10514766" cy="802493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Contoh</a:t>
            </a:r>
            <a:r>
              <a:rPr lang="en-US" dirty="0" smtClean="0">
                <a:latin typeface="Britannic Bold" panose="020B0903060703020204" pitchFamily="34" charset="0"/>
              </a:rPr>
              <a:t> “gets” </a:t>
            </a:r>
            <a:r>
              <a:rPr lang="en-US" dirty="0" err="1" smtClean="0">
                <a:latin typeface="Britannic Bold" panose="020B0903060703020204" pitchFamily="34" charset="0"/>
              </a:rPr>
              <a:t>untuk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tipe</a:t>
            </a:r>
            <a:r>
              <a:rPr lang="en-US" dirty="0" smtClean="0">
                <a:latin typeface="Britannic Bold" panose="020B0903060703020204" pitchFamily="34" charset="0"/>
              </a:rPr>
              <a:t> data String - 2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72" y="5286106"/>
            <a:ext cx="1792824" cy="136932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6726" y="1596313"/>
            <a:ext cx="90023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ambil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“String”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kumpulan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gets (get String)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string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membaca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9309035" y="4213502"/>
            <a:ext cx="2273365" cy="1188174"/>
          </a:xfrm>
          <a:prstGeom prst="wedgeEllipseCallout">
            <a:avLst>
              <a:gd name="adj1" fmla="val 31594"/>
              <a:gd name="adj2" fmla="val 5853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algn="ctr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Inout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494" y="2355179"/>
            <a:ext cx="5401440" cy="13294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25" y="3889829"/>
            <a:ext cx="7321489" cy="276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7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01234" y="414387"/>
            <a:ext cx="6705723" cy="802493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Latihan</a:t>
            </a:r>
            <a:r>
              <a:rPr lang="en-US" dirty="0" smtClean="0">
                <a:latin typeface="Britannic Bold" panose="020B0903060703020204" pitchFamily="34" charset="0"/>
              </a:rPr>
              <a:t> Input </a:t>
            </a:r>
            <a:r>
              <a:rPr lang="en-US" dirty="0" err="1" smtClean="0">
                <a:latin typeface="Britannic Bold" panose="020B0903060703020204" pitchFamily="34" charset="0"/>
              </a:rPr>
              <a:t>dan</a:t>
            </a:r>
            <a:r>
              <a:rPr lang="en-US" dirty="0" smtClean="0">
                <a:latin typeface="Britannic Bold" panose="020B0903060703020204" pitchFamily="34" charset="0"/>
              </a:rPr>
              <a:t> Output 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72" y="5286106"/>
            <a:ext cx="1792824" cy="1369322"/>
          </a:xfrm>
          <a:prstGeom prst="rect">
            <a:avLst/>
          </a:prstGeom>
        </p:spPr>
      </p:pic>
      <p:sp>
        <p:nvSpPr>
          <p:cNvPr id="17" name="Oval Callout 16"/>
          <p:cNvSpPr/>
          <p:nvPr/>
        </p:nvSpPr>
        <p:spPr>
          <a:xfrm>
            <a:off x="8606970" y="3686629"/>
            <a:ext cx="3585030" cy="1279619"/>
          </a:xfrm>
          <a:prstGeom prst="wedgeEllipseCallout">
            <a:avLst>
              <a:gd name="adj1" fmla="val 24307"/>
              <a:gd name="adj2" fmla="val 6647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pertemuan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samping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01" y="1216880"/>
            <a:ext cx="5609998" cy="5402604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6612542" y="4952915"/>
            <a:ext cx="3585030" cy="1279619"/>
          </a:xfrm>
          <a:prstGeom prst="wedgeEllipseCallout">
            <a:avLst>
              <a:gd name="adj1" fmla="val 52242"/>
              <a:gd name="adj2" fmla="val 3584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Silahkan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 yang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dipelajari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^^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8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10764" y="425777"/>
            <a:ext cx="3108960" cy="1128311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 smtClean="0">
                <a:latin typeface="Britannic Bold" panose="020B0903060703020204" pitchFamily="34" charset="0"/>
              </a:rPr>
              <a:t>Kesimpulan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75" y="2358799"/>
            <a:ext cx="3329549" cy="2543041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295420" y="1441546"/>
            <a:ext cx="3694755" cy="1834507"/>
          </a:xfrm>
          <a:prstGeom prst="wedgeEllipseCallout">
            <a:avLst>
              <a:gd name="adj1" fmla="val 49265"/>
              <a:gd name="adj2" fmla="val 3501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pertemuan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minggu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dulu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^^</a:t>
            </a:r>
          </a:p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Silahkan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dipelajari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lagi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7512150" y="1233384"/>
            <a:ext cx="4586067" cy="2649299"/>
          </a:xfrm>
          <a:prstGeom prst="wedgeEllipseCallout">
            <a:avLst>
              <a:gd name="adj1" fmla="val -51962"/>
              <a:gd name="adj2" fmla="val 2704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Minggu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50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925" y="5149320"/>
            <a:ext cx="2030471" cy="15508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02" y="3802991"/>
            <a:ext cx="2121745" cy="2121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76" y="3351214"/>
            <a:ext cx="2978601" cy="297860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176" y="1101500"/>
            <a:ext cx="10515600" cy="239644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latin typeface="Britannic Bold" panose="020B0903060703020204" pitchFamily="34" charset="0"/>
              </a:rPr>
              <a:t>Review Output , variable </a:t>
            </a:r>
            <a:br>
              <a:rPr lang="en-US" sz="5400" dirty="0" smtClean="0">
                <a:latin typeface="Britannic Bold" panose="020B0903060703020204" pitchFamily="34" charset="0"/>
              </a:rPr>
            </a:br>
            <a:r>
              <a:rPr lang="en-US" sz="5400" dirty="0" err="1" smtClean="0">
                <a:latin typeface="Britannic Bold" panose="020B0903060703020204" pitchFamily="34" charset="0"/>
              </a:rPr>
              <a:t>dan</a:t>
            </a:r>
            <a:r>
              <a:rPr lang="en-US" sz="5400" dirty="0" smtClean="0">
                <a:latin typeface="Britannic Bold" panose="020B0903060703020204" pitchFamily="34" charset="0"/>
              </a:rPr>
              <a:t> </a:t>
            </a:r>
            <a:r>
              <a:rPr lang="en-US" sz="5400" dirty="0" err="1" smtClean="0">
                <a:latin typeface="Britannic Bold" panose="020B0903060703020204" pitchFamily="34" charset="0"/>
              </a:rPr>
              <a:t>tipe</a:t>
            </a:r>
            <a:r>
              <a:rPr lang="en-US" sz="5400" dirty="0" smtClean="0">
                <a:latin typeface="Britannic Bold" panose="020B0903060703020204" pitchFamily="34" charset="0"/>
              </a:rPr>
              <a:t> data </a:t>
            </a:r>
            <a:br>
              <a:rPr lang="en-US" sz="5400" dirty="0" smtClean="0">
                <a:latin typeface="Britannic Bold" panose="020B0903060703020204" pitchFamily="34" charset="0"/>
              </a:rPr>
            </a:br>
            <a:r>
              <a:rPr lang="en-US" sz="5400" dirty="0" err="1" smtClean="0">
                <a:latin typeface="Britannic Bold" panose="020B0903060703020204" pitchFamily="34" charset="0"/>
              </a:rPr>
              <a:t>dalam</a:t>
            </a:r>
            <a:r>
              <a:rPr lang="en-US" sz="5400" dirty="0" smtClean="0">
                <a:latin typeface="Britannic Bold" panose="020B0903060703020204" pitchFamily="34" charset="0"/>
              </a:rPr>
              <a:t> Bahasa C</a:t>
            </a:r>
            <a:br>
              <a:rPr lang="en-US" sz="5400" dirty="0" smtClean="0">
                <a:latin typeface="Britannic Bold" panose="020B0903060703020204" pitchFamily="34" charset="0"/>
              </a:rPr>
            </a:br>
            <a:endParaRPr lang="en-US" sz="5400" dirty="0">
              <a:latin typeface="Britannic Bold" panose="020B0903060703020204" pitchFamily="34" charset="0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10016199" y="4376142"/>
            <a:ext cx="1974197" cy="731520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coding time !! :D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26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47447" y="333868"/>
            <a:ext cx="9003322" cy="80249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Britannic Bold" panose="020B0903060703020204" pitchFamily="34" charset="0"/>
              </a:rPr>
              <a:t>Review : </a:t>
            </a:r>
            <a:r>
              <a:rPr lang="en-US" dirty="0" err="1" smtClean="0">
                <a:latin typeface="Britannic Bold" panose="020B0903060703020204" pitchFamily="34" charset="0"/>
              </a:rPr>
              <a:t>Lebih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dekat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fungsi</a:t>
            </a:r>
            <a:r>
              <a:rPr lang="en-US" dirty="0" smtClean="0">
                <a:latin typeface="Britannic Bold" panose="020B0903060703020204" pitchFamily="34" charset="0"/>
              </a:rPr>
              <a:t> output.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782" y="2163078"/>
            <a:ext cx="1792824" cy="1369322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9973992" y="1263571"/>
            <a:ext cx="2016404" cy="746677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dipahami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63881" y="1568107"/>
            <a:ext cx="9240547" cy="9640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Bahasa C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berformat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console / command prompt .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selalu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diapit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kutip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ganda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umumnya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3881" y="29528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berformat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3881" y="48661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puts	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khusus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enter 1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39" y="3826770"/>
            <a:ext cx="3943350" cy="6667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39" y="5672591"/>
            <a:ext cx="3248025" cy="6762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5612" y="3715748"/>
            <a:ext cx="6210033" cy="80829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7730" y="5386840"/>
            <a:ext cx="2181225" cy="1247775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950917" y="4866175"/>
            <a:ext cx="5039479" cy="1754326"/>
          </a:xfrm>
          <a:prstGeom prst="rect">
            <a:avLst/>
          </a:prstGeom>
          <a:solidFill>
            <a:srgbClr val="00206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u="sng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\n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enter 1 kali.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\t 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tab.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 :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diletakan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kutip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 . . ~</a:t>
            </a:r>
          </a:p>
        </p:txBody>
      </p:sp>
    </p:spTree>
    <p:extLst>
      <p:ext uri="{BB962C8B-B14F-4D97-AF65-F5344CB8AC3E}">
        <p14:creationId xmlns:p14="http://schemas.microsoft.com/office/powerpoint/2010/main" val="255245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57889" y="454413"/>
            <a:ext cx="5925262" cy="802493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Latihan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fungsi</a:t>
            </a:r>
            <a:r>
              <a:rPr lang="en-US" dirty="0" smtClean="0">
                <a:latin typeface="Britannic Bold" panose="020B0903060703020204" pitchFamily="34" charset="0"/>
              </a:rPr>
              <a:t> Output.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72" y="5286106"/>
            <a:ext cx="1792824" cy="1369322"/>
          </a:xfrm>
          <a:prstGeom prst="rect">
            <a:avLst/>
          </a:prstGeom>
        </p:spPr>
      </p:pic>
      <p:sp>
        <p:nvSpPr>
          <p:cNvPr id="16" name="Oval Callout 15"/>
          <p:cNvSpPr/>
          <p:nvPr/>
        </p:nvSpPr>
        <p:spPr>
          <a:xfrm>
            <a:off x="8757498" y="3569244"/>
            <a:ext cx="3408352" cy="1391270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latihan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ouput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silahkan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pribadi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7375590" y="4960514"/>
            <a:ext cx="2821982" cy="1369321"/>
          </a:xfrm>
          <a:prstGeom prst="wedgeEllipseCallout">
            <a:avLst>
              <a:gd name="adj1" fmla="val 51628"/>
              <a:gd name="adj2" fmla="val 3168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kombinasi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\n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\t.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12" y="1952541"/>
            <a:ext cx="6586785" cy="415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72" y="5286106"/>
            <a:ext cx="1792824" cy="1369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86" y="2540081"/>
            <a:ext cx="5875223" cy="343068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6726" y="1596313"/>
            <a:ext cx="115382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console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prefix “%d”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diikuti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dimunculkan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5286106"/>
            <a:ext cx="407963" cy="684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91474" y="5278104"/>
            <a:ext cx="979665" cy="684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269080" y="2482721"/>
            <a:ext cx="3968470" cy="70788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%d (decimal),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469945" y="3753598"/>
            <a:ext cx="3968470" cy="70788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Diikuti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ditampilkan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471139" y="4459458"/>
            <a:ext cx="998806" cy="818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979963" y="3185670"/>
            <a:ext cx="2308257" cy="21004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208629" y="323141"/>
            <a:ext cx="8159260" cy="802493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Menampilkan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Variabel</a:t>
            </a:r>
            <a:r>
              <a:rPr lang="en-US" dirty="0" smtClean="0">
                <a:latin typeface="Britannic Bold" panose="020B0903060703020204" pitchFamily="34" charset="0"/>
              </a:rPr>
              <a:t> (Integer)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24" name="Oval Callout 23"/>
          <p:cNvSpPr/>
          <p:nvPr/>
        </p:nvSpPr>
        <p:spPr>
          <a:xfrm>
            <a:off x="7469945" y="4556671"/>
            <a:ext cx="3318426" cy="1063763"/>
          </a:xfrm>
          <a:prstGeom prst="wedgeEllipseCallout">
            <a:avLst>
              <a:gd name="adj1" fmla="val 31594"/>
              <a:gd name="adj2" fmla="val 5853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Deklarasi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pengisian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 variable.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 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bulat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6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25" y="2755335"/>
            <a:ext cx="6389505" cy="320743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47780" y="424614"/>
            <a:ext cx="7596554" cy="802493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Menampilkan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Variabel</a:t>
            </a:r>
            <a:r>
              <a:rPr lang="en-US" dirty="0" smtClean="0">
                <a:latin typeface="Britannic Bold" panose="020B0903060703020204" pitchFamily="34" charset="0"/>
              </a:rPr>
              <a:t> (Float)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72" y="5286106"/>
            <a:ext cx="1792824" cy="136932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6726" y="1596313"/>
            <a:ext cx="115382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console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prefix “%f”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diikuti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dimunculkan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4303560" y="5286106"/>
            <a:ext cx="366914" cy="684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34708" y="5278104"/>
            <a:ext cx="1336431" cy="684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269080" y="2482721"/>
            <a:ext cx="3968470" cy="70788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%f (float),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float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469945" y="3753598"/>
            <a:ext cx="3968470" cy="70788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Diikuti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ditampilkan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471139" y="4459458"/>
            <a:ext cx="998806" cy="818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670474" y="3185670"/>
            <a:ext cx="2617746" cy="20924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7469945" y="4556671"/>
            <a:ext cx="3318426" cy="1063763"/>
          </a:xfrm>
          <a:prstGeom prst="wedgeEllipseCallout">
            <a:avLst>
              <a:gd name="adj1" fmla="val 31594"/>
              <a:gd name="adj2" fmla="val 5853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Deklarasi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pengisian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 variable.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pecahan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0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45588" y="313235"/>
            <a:ext cx="10902461" cy="1128311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 smtClean="0">
                <a:latin typeface="Britannic Bold" panose="020B0903060703020204" pitchFamily="34" charset="0"/>
              </a:rPr>
              <a:t>Operasi</a:t>
            </a:r>
            <a:r>
              <a:rPr lang="en-US" sz="4000" dirty="0" smtClean="0">
                <a:latin typeface="Britannic Bold" panose="020B0903060703020204" pitchFamily="34" charset="0"/>
              </a:rPr>
              <a:t> variable </a:t>
            </a:r>
            <a:r>
              <a:rPr lang="en-US" sz="4000" dirty="0" err="1" smtClean="0">
                <a:latin typeface="Britannic Bold" panose="020B0903060703020204" pitchFamily="34" charset="0"/>
              </a:rPr>
              <a:t>dan</a:t>
            </a:r>
            <a:r>
              <a:rPr lang="en-US" sz="4000" dirty="0" smtClean="0">
                <a:latin typeface="Britannic Bold" panose="020B0903060703020204" pitchFamily="34" charset="0"/>
              </a:rPr>
              <a:t> Output </a:t>
            </a:r>
            <a:r>
              <a:rPr lang="en-US" sz="4000" dirty="0" err="1" smtClean="0">
                <a:latin typeface="Britannic Bold" panose="020B0903060703020204" pitchFamily="34" charset="0"/>
              </a:rPr>
              <a:t>hasilnya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br>
              <a:rPr lang="en-US" sz="4000" dirty="0" smtClean="0">
                <a:latin typeface="Britannic Bold" panose="020B0903060703020204" pitchFamily="34" charset="0"/>
              </a:rPr>
            </a:br>
            <a:r>
              <a:rPr lang="en-US" sz="4000" dirty="0" err="1" smtClean="0">
                <a:latin typeface="Britannic Bold" panose="020B0903060703020204" pitchFamily="34" charset="0"/>
              </a:rPr>
              <a:t>dengan</a:t>
            </a:r>
            <a:r>
              <a:rPr lang="en-US" sz="4000" dirty="0" smtClean="0">
                <a:latin typeface="Britannic Bold" panose="020B0903060703020204" pitchFamily="34" charset="0"/>
              </a:rPr>
              <a:t> prefix </a:t>
            </a:r>
            <a:r>
              <a:rPr lang="en-US" sz="4000" dirty="0" err="1" smtClean="0">
                <a:latin typeface="Britannic Bold" panose="020B0903060703020204" pitchFamily="34" charset="0"/>
              </a:rPr>
              <a:t>gabungan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72" y="5286106"/>
            <a:ext cx="1792824" cy="136932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6726" y="1596313"/>
            <a:ext cx="115382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didefinisikan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matematis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penjumlahan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pengurangan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perkalian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26" y="2683177"/>
            <a:ext cx="8995898" cy="38631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951" y="2357359"/>
            <a:ext cx="5034134" cy="1520728"/>
          </a:xfrm>
          <a:prstGeom prst="rect">
            <a:avLst/>
          </a:prstGeom>
        </p:spPr>
      </p:pic>
      <p:sp>
        <p:nvSpPr>
          <p:cNvPr id="20" name="Oval Callout 19"/>
          <p:cNvSpPr/>
          <p:nvPr/>
        </p:nvSpPr>
        <p:spPr>
          <a:xfrm>
            <a:off x="8989256" y="4067576"/>
            <a:ext cx="3092188" cy="1063763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Perhatikan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format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 . 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62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45588" y="313235"/>
            <a:ext cx="10902461" cy="1128311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 smtClean="0">
                <a:latin typeface="Britannic Bold" panose="020B0903060703020204" pitchFamily="34" charset="0"/>
              </a:rPr>
              <a:t>Latihan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Variabel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dan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Tipe</a:t>
            </a:r>
            <a:r>
              <a:rPr lang="en-US" sz="4000" dirty="0" smtClean="0">
                <a:latin typeface="Britannic Bold" panose="020B0903060703020204" pitchFamily="34" charset="0"/>
              </a:rPr>
              <a:t> Data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72" y="5286106"/>
            <a:ext cx="1792824" cy="1369322"/>
          </a:xfrm>
          <a:prstGeom prst="rect">
            <a:avLst/>
          </a:prstGeom>
        </p:spPr>
      </p:pic>
      <p:sp>
        <p:nvSpPr>
          <p:cNvPr id="20" name="Oval Callout 19"/>
          <p:cNvSpPr/>
          <p:nvPr/>
        </p:nvSpPr>
        <p:spPr>
          <a:xfrm>
            <a:off x="7146388" y="3052689"/>
            <a:ext cx="4844008" cy="1755094"/>
          </a:xfrm>
          <a:prstGeom prst="wedgeEllipseCallout">
            <a:avLst>
              <a:gd name="adj1" fmla="val 23790"/>
              <a:gd name="adj2" fmla="val 7131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latihan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supaya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paham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silahkan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Luas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bangun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Lingkaran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segitiga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persegi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6246054" y="4820921"/>
            <a:ext cx="3694755" cy="1834507"/>
          </a:xfrm>
          <a:prstGeom prst="wedgeEllipseCallout">
            <a:avLst>
              <a:gd name="adj1" fmla="val 55738"/>
              <a:gd name="adj2" fmla="val 1584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lengkap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samping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36" y="1454684"/>
            <a:ext cx="6016118" cy="384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1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29134" y="313235"/>
            <a:ext cx="7174522" cy="1128311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 smtClean="0">
                <a:latin typeface="Britannic Bold" panose="020B0903060703020204" pitchFamily="34" charset="0"/>
              </a:rPr>
              <a:t>Lebih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dekat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dengan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Variabel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72" y="5286106"/>
            <a:ext cx="1792824" cy="1369322"/>
          </a:xfrm>
          <a:prstGeom prst="rect">
            <a:avLst/>
          </a:prstGeom>
        </p:spPr>
      </p:pic>
      <p:sp>
        <p:nvSpPr>
          <p:cNvPr id="20" name="Oval Callout 19"/>
          <p:cNvSpPr/>
          <p:nvPr/>
        </p:nvSpPr>
        <p:spPr>
          <a:xfrm>
            <a:off x="8780581" y="4113771"/>
            <a:ext cx="3064415" cy="1063763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Ilustrasi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string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kapasitas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6726" y="1596313"/>
            <a:ext cx="115382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Kemarin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dipelajari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mengenai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(Integer)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pecahan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(Float).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Kali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mengenal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lain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	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menampung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tunggal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menampung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kumpulan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karatker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(kata /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26" y="4587792"/>
            <a:ext cx="5587637" cy="1925549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14326" y="3980342"/>
            <a:ext cx="2970626" cy="430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err="1" smtClean="0">
                <a:latin typeface="Britannic Bold" panose="020B0903060703020204" pitchFamily="34" charset="0"/>
              </a:rPr>
              <a:t>Contoh</a:t>
            </a:r>
            <a:r>
              <a:rPr lang="en-US" sz="2400" dirty="0" smtClean="0">
                <a:latin typeface="Britannic Bold" panose="020B0903060703020204" pitchFamily="34" charset="0"/>
              </a:rPr>
              <a:t> </a:t>
            </a:r>
            <a:r>
              <a:rPr lang="en-US" sz="2400" dirty="0" err="1" smtClean="0">
                <a:latin typeface="Britannic Bold" panose="020B0903060703020204" pitchFamily="34" charset="0"/>
              </a:rPr>
              <a:t>penggunaan</a:t>
            </a:r>
            <a:endParaRPr lang="en-US" sz="2400" dirty="0">
              <a:latin typeface="Britannic Bold" panose="020B09030607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39815" y="5852160"/>
            <a:ext cx="548640" cy="337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26224" y="5064993"/>
            <a:ext cx="548640" cy="337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13" idx="0"/>
          </p:cNvCxnSpPr>
          <p:nvPr/>
        </p:nvCxnSpPr>
        <p:spPr>
          <a:xfrm flipV="1">
            <a:off x="3100544" y="3980342"/>
            <a:ext cx="810274" cy="10846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</p:cNvCxnSpPr>
          <p:nvPr/>
        </p:nvCxnSpPr>
        <p:spPr>
          <a:xfrm flipV="1">
            <a:off x="2588455" y="5852160"/>
            <a:ext cx="1209822" cy="168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3606019" y="3585443"/>
            <a:ext cx="2970626" cy="4303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kapasitas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798277" y="5573985"/>
            <a:ext cx="1575581" cy="4303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Petik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tunggal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68044" y="5926639"/>
            <a:ext cx="527540" cy="52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009652" y="5927263"/>
            <a:ext cx="527540" cy="52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560634" y="5927263"/>
            <a:ext cx="527540" cy="52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101486" y="5926015"/>
            <a:ext cx="527540" cy="52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643094" y="5926639"/>
            <a:ext cx="527540" cy="52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194076" y="5926639"/>
            <a:ext cx="527540" cy="52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8440615" y="4768948"/>
            <a:ext cx="730019" cy="10832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04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785</Words>
  <Application>Microsoft Office PowerPoint</Application>
  <PresentationFormat>Widescreen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Britannic Bold</vt:lpstr>
      <vt:lpstr>Calibri</vt:lpstr>
      <vt:lpstr>Calibri Light</vt:lpstr>
      <vt:lpstr>Segoe UI Semibold</vt:lpstr>
      <vt:lpstr>Times New Roman</vt:lpstr>
      <vt:lpstr>Wingdings</vt:lpstr>
      <vt:lpstr>Office Theme</vt:lpstr>
      <vt:lpstr>PowerPoint Presentation</vt:lpstr>
      <vt:lpstr>Review Output , variable  dan tipe data  dalam Bahasa C </vt:lpstr>
      <vt:lpstr>Review : Lebih dekat fungsi output.</vt:lpstr>
      <vt:lpstr>Latihan fungsi Output.</vt:lpstr>
      <vt:lpstr>Menampilkan Variabel (Integer)</vt:lpstr>
      <vt:lpstr>Menampilkan Variabel (Float)</vt:lpstr>
      <vt:lpstr>Operasi variable dan Output hasilnya  dengan prefix gabungan</vt:lpstr>
      <vt:lpstr>Latihan Variabel dan Tipe Data</vt:lpstr>
      <vt:lpstr>Lebih dekat dengan Variabel</vt:lpstr>
      <vt:lpstr>Menampilkan Variabel (char dan String)</vt:lpstr>
      <vt:lpstr>Mengenal Input dalam Bahasa C</vt:lpstr>
      <vt:lpstr>Input dalam Bahasa C</vt:lpstr>
      <vt:lpstr>Contoh “scanf” untuk tipe data Integer</vt:lpstr>
      <vt:lpstr>Contoh “scanf” untuk tipe data Float</vt:lpstr>
      <vt:lpstr>Contoh “scanf” untuk tipe data Karakter</vt:lpstr>
      <vt:lpstr>Contoh “scanf” untuk tipe data String - 1</vt:lpstr>
      <vt:lpstr>Contoh “gets” untuk tipe data String - 2</vt:lpstr>
      <vt:lpstr>Latihan Input dan Output </vt:lpstr>
      <vt:lpstr>Kesimpulan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Adhi</dc:creator>
  <cp:lastModifiedBy>Muhammad Adhi</cp:lastModifiedBy>
  <cp:revision>108</cp:revision>
  <dcterms:created xsi:type="dcterms:W3CDTF">2015-09-16T16:43:49Z</dcterms:created>
  <dcterms:modified xsi:type="dcterms:W3CDTF">2015-09-23T11:08:12Z</dcterms:modified>
</cp:coreProperties>
</file>