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6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9" r:id="rId2"/>
    <p:sldId id="262" r:id="rId3"/>
    <p:sldId id="291" r:id="rId4"/>
    <p:sldId id="261" r:id="rId5"/>
    <p:sldId id="281" r:id="rId6"/>
    <p:sldId id="282" r:id="rId7"/>
    <p:sldId id="289" r:id="rId8"/>
    <p:sldId id="290" r:id="rId9"/>
    <p:sldId id="288" r:id="rId10"/>
    <p:sldId id="283" r:id="rId11"/>
    <p:sldId id="284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286" r:id="rId21"/>
    <p:sldId id="300" r:id="rId22"/>
    <p:sldId id="267" r:id="rId23"/>
    <p:sldId id="270" r:id="rId24"/>
    <p:sldId id="301" r:id="rId25"/>
    <p:sldId id="302" r:id="rId26"/>
    <p:sldId id="304" r:id="rId27"/>
    <p:sldId id="303" r:id="rId28"/>
    <p:sldId id="276" r:id="rId29"/>
    <p:sldId id="27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2"/>
            <p14:sldId id="291"/>
            <p14:sldId id="261"/>
            <p14:sldId id="281"/>
            <p14:sldId id="282"/>
            <p14:sldId id="289"/>
            <p14:sldId id="290"/>
            <p14:sldId id="288"/>
            <p14:sldId id="283"/>
            <p14:sldId id="284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Topic 1" id="{6D9936A3-3945-4757-BC8B-B5C252D8E036}">
          <p14:sldIdLst>
            <p14:sldId id="286"/>
            <p14:sldId id="300"/>
            <p14:sldId id="267"/>
          </p14:sldIdLst>
        </p14:section>
        <p14:section name="Sample Slides for Visuals" id="{BAB3A466-96C9-4230-9978-795378D75699}">
          <p14:sldIdLst>
            <p14:sldId id="270"/>
            <p14:sldId id="301"/>
            <p14:sldId id="302"/>
            <p14:sldId id="304"/>
            <p14:sldId id="303"/>
          </p14:sldIdLst>
        </p14:section>
        <p14:section name="Case Study" id="{8C0305C9-B152-4FBA-A789-FE1976D53990}">
          <p14:sldIdLst/>
        </p14:section>
        <p14:section name="Conclusion and Summary" id="{790CEF5B-569A-4C2F-BED5-750B08C0E5AD}">
          <p14:sldIdLst>
            <p14:sldId id="276"/>
            <p14:sldId id="277"/>
          </p14:sldIdLst>
        </p14:section>
        <p14:section name="Appendix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1" autoAdjust="0"/>
    <p:restoredTop sz="83977" autoAdjust="0"/>
  </p:normalViewPr>
  <p:slideViewPr>
    <p:cSldViewPr>
      <p:cViewPr varScale="1">
        <p:scale>
          <a:sx n="77" d="100"/>
          <a:sy n="77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dirty="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Abstract Data Type STACK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Review </a:t>
          </a:r>
          <a:r>
            <a:rPr lang="en-US" sz="3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Fungsi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dirty="0" smtClean="0"/>
            <a:t>2</a:t>
          </a:r>
          <a:endParaRPr lang="en-US" sz="4400" dirty="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Review Array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dirty="0" smtClean="0"/>
            <a:t>3</a:t>
          </a:r>
          <a:endParaRPr lang="en-US" sz="4400" dirty="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66871" y="-1848315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Review </a:t>
          </a:r>
          <a:r>
            <a:rPr lang="en-US" sz="32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Fungsi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32953"/>
        <a:ext cx="5010287" cy="1047750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1</a:t>
          </a:r>
          <a:endParaRPr lang="en-US" sz="4400" kern="1200" dirty="0"/>
        </a:p>
      </dsp:txBody>
      <dsp:txXfrm>
        <a:off x="53098" y="52989"/>
        <a:ext cx="979514" cy="1203709"/>
      </dsp:txXfrm>
    </dsp:sp>
    <dsp:sp modelId="{B37A5355-225B-4C6F-AED7-6C620F99EECC}">
      <dsp:nvSpPr>
        <dsp:cNvPr id="0" name=""/>
        <dsp:cNvSpPr/>
      </dsp:nvSpPr>
      <dsp:spPr>
        <a:xfrm rot="5400000">
          <a:off x="3066871" y="-473143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Review Array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508125"/>
        <a:ext cx="5010287" cy="1047750"/>
      </dsp:txXfrm>
    </dsp:sp>
    <dsp:sp modelId="{C04276DC-EE64-470A-B8BC-09067B8045FA}">
      <dsp:nvSpPr>
        <dsp:cNvPr id="0" name=""/>
        <dsp:cNvSpPr/>
      </dsp:nvSpPr>
      <dsp:spPr>
        <a:xfrm>
          <a:off x="109" y="1377156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2</a:t>
          </a:r>
          <a:endParaRPr lang="en-US" sz="4400" kern="1200" dirty="0"/>
        </a:p>
      </dsp:txBody>
      <dsp:txXfrm>
        <a:off x="53098" y="1430145"/>
        <a:ext cx="979514" cy="1203709"/>
      </dsp:txXfrm>
    </dsp:sp>
    <dsp:sp modelId="{C7C3E6FD-D83F-4BDA-907E-B5EE041DA931}">
      <dsp:nvSpPr>
        <dsp:cNvPr id="0" name=""/>
        <dsp:cNvSpPr/>
      </dsp:nvSpPr>
      <dsp:spPr>
        <a:xfrm rot="5400000">
          <a:off x="3066871" y="902028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Abstract Data Type STACK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2883296"/>
        <a:ext cx="5010287" cy="1047750"/>
      </dsp:txXfrm>
    </dsp:sp>
    <dsp:sp modelId="{F5034101-5B7D-4FE7-B47A-5A48CF39606B}">
      <dsp:nvSpPr>
        <dsp:cNvPr id="0" name=""/>
        <dsp:cNvSpPr/>
      </dsp:nvSpPr>
      <dsp:spPr>
        <a:xfrm>
          <a:off x="109" y="2752328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3</a:t>
          </a:r>
          <a:endParaRPr lang="en-US" sz="4400" kern="1200" dirty="0"/>
        </a:p>
      </dsp:txBody>
      <dsp:txXfrm>
        <a:off x="53098" y="2805317"/>
        <a:ext cx="979514" cy="1203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9/10/2016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9/10/2016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9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4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93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42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49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slides to each topic section as necessary, including slides with tables, graphs, and images. </a:t>
            </a:r>
          </a:p>
          <a:p>
            <a:r>
              <a:rPr lang="en-US" dirty="0" smtClean="0"/>
              <a:t>See next section for sample</a:t>
            </a:r>
            <a:r>
              <a:rPr lang="en-US" baseline="0" dirty="0" smtClean="0"/>
              <a:t> </a:t>
            </a:r>
            <a:r>
              <a:rPr lang="en-US" dirty="0" smtClean="0"/>
              <a:t>table,</a:t>
            </a:r>
            <a:r>
              <a:rPr lang="en-US" baseline="0" dirty="0" smtClean="0"/>
              <a:t> graph, image, and video layouts.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78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Microsoft </a:t>
            </a:r>
            <a:r>
              <a:rPr lang="en-US" b="1" smtClean="0"/>
              <a:t>Engineering Excellence</a:t>
            </a:r>
            <a:endParaRPr lang="en-US" smtClean="0"/>
          </a:p>
        </p:txBody>
      </p:sp>
      <p:sp>
        <p:nvSpPr>
          <p:cNvPr id="4710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Microsoft Confidential</a:t>
            </a:r>
          </a:p>
        </p:txBody>
      </p:sp>
      <p:sp>
        <p:nvSpPr>
          <p:cNvPr id="4710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19570C-A909-40C0-B9F8-7AD3BA2C3C5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there is relevant</a:t>
            </a:r>
            <a:r>
              <a:rPr lang="en-US" baseline="0" dirty="0" smtClean="0"/>
              <a:t> video content, such as a case study video, demo of a product, or other training materials, include it in the presentation as well. 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6553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Microsoft </a:t>
            </a:r>
            <a:r>
              <a:rPr lang="en-US" b="1" smtClean="0"/>
              <a:t>Engineering Excellence</a:t>
            </a:r>
            <a:endParaRPr lang="en-US" smtClean="0"/>
          </a:p>
        </p:txBody>
      </p:sp>
      <p:sp>
        <p:nvSpPr>
          <p:cNvPr id="4710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Microsoft Confidential</a:t>
            </a:r>
          </a:p>
        </p:txBody>
      </p:sp>
      <p:sp>
        <p:nvSpPr>
          <p:cNvPr id="4710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19570C-A909-40C0-B9F8-7AD3BA2C3C5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there is relevant</a:t>
            </a:r>
            <a:r>
              <a:rPr lang="en-US" baseline="0" dirty="0" smtClean="0"/>
              <a:t> video content, such as a case study video, demo of a product, or other training materials, include it in the presentation as well. 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322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Microsoft </a:t>
            </a:r>
            <a:r>
              <a:rPr lang="en-US" b="1" smtClean="0"/>
              <a:t>Engineering Excellence</a:t>
            </a:r>
            <a:endParaRPr lang="en-US" smtClean="0"/>
          </a:p>
        </p:txBody>
      </p:sp>
      <p:sp>
        <p:nvSpPr>
          <p:cNvPr id="4710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Microsoft Confidential</a:t>
            </a:r>
          </a:p>
        </p:txBody>
      </p:sp>
      <p:sp>
        <p:nvSpPr>
          <p:cNvPr id="4710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19570C-A909-40C0-B9F8-7AD3BA2C3C5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there is relevant</a:t>
            </a:r>
            <a:r>
              <a:rPr lang="en-US" baseline="0" dirty="0" smtClean="0"/>
              <a:t> video content, such as a case study video, demo of a product, or other training materials, include it in the presentation as well. 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4203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8363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7571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2125636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83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82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33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61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16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37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7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9/10/2016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9/10/2016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638800" y="3962400"/>
            <a:ext cx="3110164" cy="8382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191000" y="1638300"/>
            <a:ext cx="3429000" cy="1600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 smtClean="0">
                <a:latin typeface="Agency FB" panose="020B0503020202020204" pitchFamily="34" charset="0"/>
              </a:rPr>
              <a:t>stack</a:t>
            </a:r>
            <a:endParaRPr lang="en-US" sz="8800" dirty="0"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95400"/>
            <a:ext cx="2286000" cy="2286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58764" y="1416287"/>
            <a:ext cx="6997728" cy="416227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yang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id-ID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klarasikan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diluar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pendukung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dideklarasi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41740" y="-6821775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87582" y="4040020"/>
            <a:ext cx="2895600" cy="339048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30236" y="381000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Lingkup</a:t>
            </a: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883709" y="-2646139"/>
            <a:ext cx="2895600" cy="68610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30236" y="381000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Contoh Fungsi Dengan Parameter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36" y="1243968"/>
            <a:ext cx="7939088" cy="54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0" y="-1066800"/>
            <a:ext cx="7765662" cy="1647612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524000" y="2686050"/>
            <a:ext cx="7696200" cy="1028701"/>
            <a:chOff x="1085602" y="132953"/>
            <a:chExt cx="5010288" cy="1047751"/>
          </a:xfrm>
        </p:grpSpPr>
        <p:sp>
          <p:nvSpPr>
            <p:cNvPr id="4" name="Rectangle 3"/>
            <p:cNvSpPr/>
            <p:nvPr/>
          </p:nvSpPr>
          <p:spPr>
            <a:xfrm rot="5400000">
              <a:off x="3066871" y="-1848315"/>
              <a:ext cx="1047750" cy="5010287"/>
            </a:xfrm>
            <a:prstGeom prst="rect">
              <a:avLst/>
            </a:prstGeom>
          </p:spPr>
          <p:style>
            <a:ln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Rectangle 4"/>
            <p:cNvSpPr/>
            <p:nvPr/>
          </p:nvSpPr>
          <p:spPr>
            <a:xfrm>
              <a:off x="1085603" y="132953"/>
              <a:ext cx="5010287" cy="1047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738188" lvl="2" indent="-280988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32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Review ARRAY</a:t>
              </a:r>
              <a:endParaRPr lang="en-US" sz="32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" name="Pentagon 8"/>
          <p:cNvSpPr/>
          <p:nvPr/>
        </p:nvSpPr>
        <p:spPr>
          <a:xfrm>
            <a:off x="459918" y="2686050"/>
            <a:ext cx="1666944" cy="104775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2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522460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9708" y="1416287"/>
            <a:ext cx="6997728" cy="304300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Array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variable </a:t>
            </a:r>
            <a:r>
              <a:rPr lang="en-US" sz="2400" dirty="0" smtClean="0"/>
              <a:t>yang </a:t>
            </a:r>
            <a:r>
              <a:rPr lang="en-US" sz="2400" dirty="0" err="1" smtClean="0"/>
              <a:t>mempresentasikan</a:t>
            </a:r>
            <a:r>
              <a:rPr lang="en-US" sz="2400" dirty="0" smtClean="0"/>
              <a:t> </a:t>
            </a:r>
            <a:r>
              <a:rPr lang="en-US" sz="2400" dirty="0" err="1"/>
              <a:t>kumpulan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smtClean="0"/>
              <a:t>yang </a:t>
            </a:r>
            <a:r>
              <a:rPr lang="nn-NO" sz="2400" dirty="0" smtClean="0"/>
              <a:t>memiliki </a:t>
            </a:r>
            <a:r>
              <a:rPr lang="nn-NO" sz="2400" dirty="0"/>
              <a:t>tipe data yang sama, diacu </a:t>
            </a:r>
            <a:r>
              <a:rPr lang="nn-NO" sz="2400" dirty="0" smtClean="0"/>
              <a:t>melalui </a:t>
            </a:r>
            <a:r>
              <a:rPr lang="en-US" sz="2400" dirty="0" err="1" smtClean="0"/>
              <a:t>indeks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disimpan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urutan</a:t>
            </a:r>
            <a:r>
              <a:rPr lang="en-US" sz="2400" dirty="0"/>
              <a:t> </a:t>
            </a:r>
            <a:r>
              <a:rPr lang="en-US" sz="2400" dirty="0" smtClean="0"/>
              <a:t>yang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definisi</a:t>
            </a:r>
            <a:r>
              <a:rPr lang="en-US" sz="2400" dirty="0"/>
              <a:t> </a:t>
            </a:r>
            <a:r>
              <a:rPr lang="en-US" sz="2400" dirty="0" err="1"/>
              <a:t>indeks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 smtClean="0"/>
              <a:t>kontigu</a:t>
            </a:r>
            <a:r>
              <a:rPr lang="en-US" sz="2400" dirty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/>
              <a:t>memori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Array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juga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, </a:t>
            </a:r>
            <a:r>
              <a:rPr lang="en-US" sz="2400" dirty="0" err="1" smtClean="0"/>
              <a:t>vektor</a:t>
            </a:r>
            <a:r>
              <a:rPr lang="en-US" sz="2400" dirty="0"/>
              <a:t>,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larik</a:t>
            </a:r>
            <a:r>
              <a:rPr lang="en-US" sz="2400" dirty="0"/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41740" y="-6821775"/>
            <a:ext cx="7765662" cy="16476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87582" y="4040020"/>
            <a:ext cx="2895600" cy="339048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30236" y="381000"/>
            <a:ext cx="8077200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C00000"/>
                </a:solidFill>
              </a:rPr>
              <a:t>Apa itu Array?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91000"/>
            <a:ext cx="6299214" cy="206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0979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883709" y="-2646139"/>
            <a:ext cx="2895600" cy="68610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30236" y="381000"/>
            <a:ext cx="80772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B050"/>
                </a:solidFill>
              </a:rPr>
              <a:t>Deklarasi Array di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1676400"/>
            <a:ext cx="6724692" cy="418282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C array </a:t>
            </a:r>
            <a:r>
              <a:rPr lang="en-US" sz="2400" dirty="0" err="1"/>
              <a:t>dideklarasi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endParaRPr lang="en-US" sz="2400" dirty="0"/>
          </a:p>
          <a:p>
            <a:r>
              <a:rPr lang="en-US" sz="2400" dirty="0" err="1"/>
              <a:t>tanda</a:t>
            </a:r>
            <a:r>
              <a:rPr lang="en-US" sz="2400" dirty="0"/>
              <a:t> [ ],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tipe_data</a:t>
            </a:r>
            <a:r>
              <a:rPr lang="en-US" sz="2400" dirty="0" smtClean="0"/>
              <a:t> </a:t>
            </a:r>
            <a:r>
              <a:rPr lang="en-US" sz="2400" dirty="0" err="1"/>
              <a:t>nama_array</a:t>
            </a:r>
            <a:r>
              <a:rPr lang="en-US" sz="2400" dirty="0"/>
              <a:t> [</a:t>
            </a:r>
            <a:r>
              <a:rPr lang="en-US" sz="2400" dirty="0" err="1"/>
              <a:t>banyak_elemen</a:t>
            </a:r>
            <a:r>
              <a:rPr lang="en-US" sz="2400" dirty="0"/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A[100];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/>
              <a:t>Tipe</a:t>
            </a:r>
            <a:r>
              <a:rPr lang="en-US" sz="2400" dirty="0" smtClean="0"/>
              <a:t> </a:t>
            </a:r>
            <a:r>
              <a:rPr lang="en-US" sz="2400" dirty="0"/>
              <a:t>data = </a:t>
            </a:r>
            <a:r>
              <a:rPr lang="en-US" sz="2400" dirty="0" err="1" smtClean="0"/>
              <a:t>int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Nama </a:t>
            </a:r>
            <a:r>
              <a:rPr lang="en-US" sz="2400" dirty="0"/>
              <a:t>array = </a:t>
            </a:r>
            <a:r>
              <a:rPr lang="en-US" sz="2400" dirty="0" smtClean="0"/>
              <a:t>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smtClean="0"/>
              <a:t>100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Index </a:t>
            </a:r>
            <a:r>
              <a:rPr lang="en-US" sz="2400" dirty="0"/>
              <a:t>0 – 99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420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0" y="-1066800"/>
            <a:ext cx="7765662" cy="1647612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19350" y="304800"/>
            <a:ext cx="80772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Memberi nilai elemen Array</a:t>
            </a:r>
          </a:p>
          <a:p>
            <a:pPr algn="ctr"/>
            <a:r>
              <a:rPr lang="en-US" b="1" dirty="0"/>
              <a:t>[dengan For looping]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5943600" cy="395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7800" y="1669143"/>
            <a:ext cx="6724692" cy="609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400" dirty="0" err="1"/>
              <a:t>Perhatikan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program </a:t>
            </a:r>
            <a:r>
              <a:rPr lang="en-US" sz="2400" dirty="0" err="1"/>
              <a:t>dibawah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392" y="5419725"/>
            <a:ext cx="63627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9251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883709" y="-2646139"/>
            <a:ext cx="2895600" cy="68610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30236" y="381000"/>
            <a:ext cx="80772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0070C0"/>
                </a:solidFill>
              </a:rPr>
              <a:t>Inisialisasi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Array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2190" y="1143000"/>
            <a:ext cx="6953292" cy="1295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i-FI" sz="2400" dirty="0" smtClean="0"/>
              <a:t>Inisialisasi </a:t>
            </a:r>
            <a:r>
              <a:rPr lang="fi-FI" sz="2400" dirty="0"/>
              <a:t>merupakan proses untuk </a:t>
            </a:r>
            <a:r>
              <a:rPr lang="fi-FI" sz="2400" dirty="0" smtClean="0"/>
              <a:t>memberi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/>
              <a:t>awal</a:t>
            </a:r>
            <a:r>
              <a:rPr lang="en-US" sz="2400" dirty="0"/>
              <a:t>/default </a:t>
            </a:r>
            <a:r>
              <a:rPr lang="en-US" sz="2400" dirty="0" err="1"/>
              <a:t>pada</a:t>
            </a:r>
            <a:r>
              <a:rPr lang="en-US" sz="2400" dirty="0"/>
              <a:t> Array.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i-FI" sz="2400" dirty="0" smtClean="0"/>
              <a:t>Berikut </a:t>
            </a:r>
            <a:r>
              <a:rPr lang="fi-FI" sz="2400" dirty="0"/>
              <a:t>merupakan cara inisialisasi array: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6200083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361" y="5614987"/>
            <a:ext cx="39147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937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883709" y="-2646139"/>
            <a:ext cx="2895600" cy="68610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30236" y="381000"/>
            <a:ext cx="80772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B050"/>
                </a:solidFill>
              </a:rPr>
              <a:t>Deklarasi Array di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1676400"/>
            <a:ext cx="6724692" cy="418282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C array </a:t>
            </a:r>
            <a:r>
              <a:rPr lang="en-US" sz="2400" dirty="0" err="1"/>
              <a:t>dideklarasi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endParaRPr lang="en-US" sz="2400" dirty="0"/>
          </a:p>
          <a:p>
            <a:r>
              <a:rPr lang="en-US" sz="2400" dirty="0" err="1"/>
              <a:t>tanda</a:t>
            </a:r>
            <a:r>
              <a:rPr lang="en-US" sz="2400" dirty="0"/>
              <a:t> [ ],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tipe_data</a:t>
            </a:r>
            <a:r>
              <a:rPr lang="en-US" sz="2400" dirty="0" smtClean="0"/>
              <a:t> </a:t>
            </a:r>
            <a:r>
              <a:rPr lang="en-US" sz="2400" dirty="0" err="1"/>
              <a:t>nama_array</a:t>
            </a:r>
            <a:r>
              <a:rPr lang="en-US" sz="2400" dirty="0"/>
              <a:t> [</a:t>
            </a:r>
            <a:r>
              <a:rPr lang="en-US" sz="2400" dirty="0" err="1"/>
              <a:t>banyak_elemen</a:t>
            </a:r>
            <a:r>
              <a:rPr lang="en-US" sz="2400" dirty="0"/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A[100];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/>
              <a:t>Tipe</a:t>
            </a:r>
            <a:r>
              <a:rPr lang="en-US" sz="2400" dirty="0" smtClean="0"/>
              <a:t> </a:t>
            </a:r>
            <a:r>
              <a:rPr lang="en-US" sz="2400" dirty="0"/>
              <a:t>data = </a:t>
            </a:r>
            <a:r>
              <a:rPr lang="en-US" sz="2400" dirty="0" err="1" smtClean="0"/>
              <a:t>int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Nama </a:t>
            </a:r>
            <a:r>
              <a:rPr lang="en-US" sz="2400" dirty="0"/>
              <a:t>array = </a:t>
            </a:r>
            <a:r>
              <a:rPr lang="en-US" sz="2400" dirty="0" smtClean="0"/>
              <a:t>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smtClean="0"/>
              <a:t>100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Index </a:t>
            </a:r>
            <a:r>
              <a:rPr lang="en-US" sz="2400" dirty="0"/>
              <a:t>0 – 99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937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85606" y="1545236"/>
            <a:ext cx="5936820" cy="206114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/>
              <a:t>Array </a:t>
            </a:r>
            <a:r>
              <a:rPr lang="en-US" sz="2400" dirty="0" err="1"/>
              <a:t>sebagai</a:t>
            </a:r>
            <a:r>
              <a:rPr lang="en-US" sz="2400" dirty="0"/>
              <a:t> parameter </a:t>
            </a:r>
            <a:r>
              <a:rPr lang="en-US" sz="2400" dirty="0" err="1"/>
              <a:t>kadang</a:t>
            </a:r>
            <a:r>
              <a:rPr lang="en-US" sz="2400" dirty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pencarian</a:t>
            </a:r>
            <a:r>
              <a:rPr lang="en-US" sz="2400" dirty="0"/>
              <a:t> </a:t>
            </a:r>
            <a:r>
              <a:rPr lang="en-US" sz="2400" dirty="0" smtClean="0"/>
              <a:t>data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/>
              <a:t>array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400" dirty="0"/>
              <a:t>Contoh, disini kita ingin mendapat nilai rata2: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-1"/>
            <a:ext cx="7765662" cy="1647612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30236" y="381000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Array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Sebagai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Parameter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6" y="3508948"/>
            <a:ext cx="7480807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981575"/>
            <a:ext cx="70008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6253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6964892" y="-404943"/>
            <a:ext cx="2895600" cy="686108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30236" y="381000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Array Sebagai Parameter [lanjut]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50" y="1600200"/>
            <a:ext cx="6834449" cy="439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9420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85715470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597482" y="1"/>
            <a:ext cx="7546518" cy="1028700"/>
            <a:chOff x="1085602" y="132953"/>
            <a:chExt cx="5010288" cy="1047751"/>
          </a:xfrm>
        </p:grpSpPr>
        <p:sp>
          <p:nvSpPr>
            <p:cNvPr id="5" name="Rectangle 4"/>
            <p:cNvSpPr/>
            <p:nvPr/>
          </p:nvSpPr>
          <p:spPr>
            <a:xfrm rot="5400000">
              <a:off x="3066871" y="-1848315"/>
              <a:ext cx="1047750" cy="5010287"/>
            </a:xfrm>
            <a:prstGeom prst="rect">
              <a:avLst/>
            </a:prstGeom>
          </p:spPr>
          <p:style>
            <a:ln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1085603" y="132953"/>
              <a:ext cx="5010287" cy="1047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457200" lvl="2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3200" dirty="0">
                  <a:latin typeface="Agency FB" panose="020B0503020202020204" pitchFamily="34" charset="0"/>
                </a:rPr>
                <a:t>SUB </a:t>
              </a:r>
              <a:r>
                <a:rPr lang="en-US" sz="3200" dirty="0" err="1">
                  <a:latin typeface="Agency FB" panose="020B0503020202020204" pitchFamily="34" charset="0"/>
                </a:rPr>
                <a:t>Pertemuan</a:t>
              </a:r>
              <a:r>
                <a:rPr lang="en-US" sz="3200" dirty="0">
                  <a:latin typeface="Agency FB" panose="020B0503020202020204" pitchFamily="34" charset="0"/>
                </a:rPr>
                <a:t> </a:t>
              </a:r>
              <a:r>
                <a:rPr lang="en-US" sz="3200" dirty="0" err="1">
                  <a:latin typeface="Agency FB" panose="020B0503020202020204" pitchFamily="34" charset="0"/>
                </a:rPr>
                <a:t>ke</a:t>
              </a:r>
              <a:r>
                <a:rPr lang="en-US" sz="3200" dirty="0">
                  <a:latin typeface="Agency FB" panose="020B0503020202020204" pitchFamily="34" charset="0"/>
                </a:rPr>
                <a:t> 1</a:t>
              </a:r>
              <a:endParaRPr lang="en-US" sz="32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Pentagon 6"/>
          <p:cNvSpPr/>
          <p:nvPr/>
        </p:nvSpPr>
        <p:spPr>
          <a:xfrm>
            <a:off x="533400" y="0"/>
            <a:ext cx="1634524" cy="1047749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6200"/>
            <a:ext cx="838200" cy="838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45082" y="3219450"/>
            <a:ext cx="7696200" cy="1028701"/>
            <a:chOff x="1085602" y="132953"/>
            <a:chExt cx="5010288" cy="1047751"/>
          </a:xfrm>
        </p:grpSpPr>
        <p:sp>
          <p:nvSpPr>
            <p:cNvPr id="5" name="Rectangle 4"/>
            <p:cNvSpPr/>
            <p:nvPr/>
          </p:nvSpPr>
          <p:spPr>
            <a:xfrm rot="5400000">
              <a:off x="3066871" y="-1848315"/>
              <a:ext cx="1047750" cy="5010287"/>
            </a:xfrm>
            <a:prstGeom prst="rect">
              <a:avLst/>
            </a:prstGeom>
          </p:spPr>
          <p:style>
            <a:ln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1085603" y="132953"/>
              <a:ext cx="5010287" cy="1047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lvl="0"/>
              <a:r>
                <a:rPr 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	Abstract </a:t>
              </a:r>
              <a:r>
                <a:rPr 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 Type STACK</a:t>
              </a:r>
            </a:p>
          </p:txBody>
        </p:sp>
      </p:grpSp>
      <p:sp>
        <p:nvSpPr>
          <p:cNvPr id="7" name="Pentagon 6"/>
          <p:cNvSpPr/>
          <p:nvPr/>
        </p:nvSpPr>
        <p:spPr>
          <a:xfrm>
            <a:off x="381000" y="3219450"/>
            <a:ext cx="1666944" cy="1047750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3</a:t>
            </a:r>
            <a:endParaRPr lang="en-US" sz="6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>
            <a:off x="2774417" y="-2897945"/>
            <a:ext cx="3564472" cy="844596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30236" y="381000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ADT 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1551958"/>
            <a:ext cx="5936820" cy="206114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ADT</a:t>
            </a:r>
            <a:r>
              <a:rPr lang="en-US" sz="2800" dirty="0"/>
              <a:t> defined in terms of its data items</a:t>
            </a:r>
          </a:p>
          <a:p>
            <a:r>
              <a:rPr lang="en-US" sz="2800" dirty="0"/>
              <a:t>and associated operations, not its</a:t>
            </a:r>
          </a:p>
          <a:p>
            <a:r>
              <a:rPr lang="en-US" sz="2800" dirty="0" smtClean="0"/>
              <a:t>implementation. In </a:t>
            </a:r>
            <a:r>
              <a:rPr lang="en-US" sz="2800" dirty="0"/>
              <a:t>other word, ADT must have </a:t>
            </a:r>
            <a:r>
              <a:rPr lang="en-US" sz="2800" dirty="0">
                <a:solidFill>
                  <a:srgbClr val="FF0000"/>
                </a:solidFill>
              </a:rPr>
              <a:t>data</a:t>
            </a:r>
            <a:r>
              <a:rPr lang="en-US" sz="2800" dirty="0"/>
              <a:t> </a:t>
            </a:r>
            <a:r>
              <a:rPr lang="en-US" sz="2800" dirty="0" smtClean="0"/>
              <a:t>+ operation 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function</a:t>
            </a:r>
            <a:r>
              <a:rPr lang="en-US" sz="2400" dirty="0" smtClean="0"/>
              <a:t>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78908" y="3581400"/>
            <a:ext cx="7955492" cy="2743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1950508" y="4887687"/>
            <a:ext cx="1977810" cy="70804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Cross 9"/>
          <p:cNvSpPr/>
          <p:nvPr/>
        </p:nvSpPr>
        <p:spPr>
          <a:xfrm>
            <a:off x="4236508" y="5017840"/>
            <a:ext cx="457200" cy="501694"/>
          </a:xfrm>
          <a:prstGeom prst="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25698" y="4953000"/>
            <a:ext cx="2123430" cy="7080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737254" y="3995534"/>
            <a:ext cx="5638800" cy="7983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ABSTRACT DATA TYPE</a:t>
            </a:r>
          </a:p>
        </p:txBody>
      </p:sp>
    </p:spTree>
    <p:extLst>
      <p:ext uri="{BB962C8B-B14F-4D97-AF65-F5344CB8AC3E}">
        <p14:creationId xmlns:p14="http://schemas.microsoft.com/office/powerpoint/2010/main" val="37008556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1248" y="152400"/>
            <a:ext cx="5178552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00B0F0"/>
                </a:solidFill>
              </a:rPr>
              <a:t>Apa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itu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ADT STACK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1146568"/>
            <a:ext cx="7848600" cy="47970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(ADT),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paling. Hal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tumpukan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berperilaku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tumpukan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setumpuk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tumpukan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Karakteristik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LIFO (Last In First Out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perilaku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Hapus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satu-satunya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manaoperasi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41249" y="304800"/>
            <a:ext cx="7921752" cy="1143000"/>
          </a:xfrm>
        </p:spPr>
        <p:txBody>
          <a:bodyPr/>
          <a:lstStyle/>
          <a:p>
            <a:r>
              <a:rPr lang="en-US" dirty="0"/>
              <a:t>Stack Representation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31944"/>
            <a:ext cx="5880100" cy="3644856"/>
          </a:xfrm>
        </p:spPr>
      </p:pic>
      <p:sp>
        <p:nvSpPr>
          <p:cNvPr id="6" name="Rectangle 5"/>
          <p:cNvSpPr/>
          <p:nvPr/>
        </p:nvSpPr>
        <p:spPr>
          <a:xfrm>
            <a:off x="762000" y="48768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Tumpukan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Array, </a:t>
            </a:r>
            <a:r>
              <a:rPr lang="en-US" dirty="0" err="1"/>
              <a:t>Struktur</a:t>
            </a:r>
            <a:r>
              <a:rPr lang="en-US" dirty="0"/>
              <a:t>, Pointer </a:t>
            </a:r>
            <a:r>
              <a:rPr lang="en-US" dirty="0" err="1"/>
              <a:t>dan</a:t>
            </a:r>
            <a:r>
              <a:rPr lang="en-US" dirty="0"/>
              <a:t> Linked-List. Stack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rasa Resize </a:t>
            </a:r>
            <a:r>
              <a:rPr lang="en-US" dirty="0" err="1"/>
              <a:t>dinamis</a:t>
            </a:r>
            <a:r>
              <a:rPr lang="en-US" dirty="0"/>
              <a:t>. Di </a:t>
            </a:r>
            <a:r>
              <a:rPr lang="en-US" dirty="0" err="1"/>
              <a:t>sini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tumpukan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array yang </a:t>
            </a:r>
            <a:r>
              <a:rPr lang="en-US" dirty="0" err="1"/>
              <a:t>membuatnya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stack.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PUSH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886" y="1447800"/>
            <a:ext cx="7848600" cy="47970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menempatkan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PUSH.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push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melibatkan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serangkaian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Periksa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penuh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tumpukan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kenaikan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tumpukan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 mana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sukses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0971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152400"/>
            <a:ext cx="7921752" cy="762000"/>
          </a:xfrm>
        </p:spPr>
        <p:txBody>
          <a:bodyPr/>
          <a:lstStyle/>
          <a:p>
            <a:r>
              <a:rPr lang="en-US" dirty="0" smtClean="0"/>
              <a:t>PUSH Operation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4507468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PUSH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11" y="914400"/>
            <a:ext cx="6936978" cy="34880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507468"/>
            <a:ext cx="4495800" cy="22961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2041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886" y="1447800"/>
            <a:ext cx="7848600" cy="4797032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sementara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mengeluarkannya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tumpukan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pop ()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benar-benar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dihapus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TOP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Tapi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daftar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pop ()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benar-benar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deallocates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melibatkan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serangkaian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Periksa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di mana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menunjuk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Penurunan nilai 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dengan 1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sukses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6004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152400"/>
            <a:ext cx="7921752" cy="762000"/>
          </a:xfrm>
        </p:spPr>
        <p:txBody>
          <a:bodyPr/>
          <a:lstStyle/>
          <a:p>
            <a:r>
              <a:rPr lang="en-US" dirty="0" smtClean="0"/>
              <a:t>POP Operation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4507468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POP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838199"/>
            <a:ext cx="6553200" cy="337440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208629"/>
            <a:ext cx="4343400" cy="26374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45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Resources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nn-NO" dirty="0"/>
              <a:t>Diktat Struktur Data ITB edisi 2008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Data Structure/ </a:t>
            </a:r>
            <a:r>
              <a:rPr lang="en-US" dirty="0" smtClean="0"/>
              <a:t>IF2030 </a:t>
            </a:r>
            <a:r>
              <a:rPr lang="nn-NO" dirty="0" smtClean="0"/>
              <a:t>Algoritma </a:t>
            </a:r>
            <a:r>
              <a:rPr lang="nn-NO" dirty="0"/>
              <a:t>dan Struktur Data </a:t>
            </a:r>
            <a:r>
              <a:rPr lang="nn-NO" dirty="0" smtClean="0"/>
              <a:t>2009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 smtClean="0"/>
              <a:t>V</a:t>
            </a:r>
            <a:r>
              <a:rPr lang="id-ID" dirty="0" smtClean="0"/>
              <a:t>edi</a:t>
            </a:r>
            <a:r>
              <a:rPr lang="en-US" dirty="0" smtClean="0"/>
              <a:t>o </a:t>
            </a:r>
            <a:r>
              <a:rPr lang="en-US" dirty="0" smtClean="0"/>
              <a:t>Data </a:t>
            </a:r>
            <a:r>
              <a:rPr lang="en-US" dirty="0"/>
              <a:t>Structures: Stack (Abstract Data Type) </a:t>
            </a:r>
            <a:r>
              <a:rPr lang="en-US" u="sng" dirty="0" smtClean="0">
                <a:solidFill>
                  <a:schemeClr val="tx2"/>
                </a:solidFill>
              </a:rPr>
              <a:t> </a:t>
            </a:r>
            <a:r>
              <a:rPr lang="en-US" u="sng" dirty="0">
                <a:solidFill>
                  <a:schemeClr val="tx2"/>
                </a:solidFill>
              </a:rPr>
              <a:t>https://www.youtube.com/watch?v=XSdXSmwb550 </a:t>
            </a:r>
            <a:endParaRPr lang="en-US" u="sng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dirty="0"/>
              <a:t>De </a:t>
            </a:r>
            <a:r>
              <a:rPr lang="en-US" dirty="0" err="1"/>
              <a:t>Rosal</a:t>
            </a:r>
            <a:r>
              <a:rPr lang="en-US" dirty="0"/>
              <a:t> Ign. Moses S</a:t>
            </a:r>
            <a:r>
              <a:rPr lang="en-US" dirty="0" smtClean="0"/>
              <a:t>. PPT 2014</a:t>
            </a:r>
          </a:p>
          <a:p>
            <a:pPr>
              <a:defRPr/>
            </a:pPr>
            <a:r>
              <a:rPr lang="en-US" dirty="0" smtClean="0"/>
              <a:t>Data structures algorithms (</a:t>
            </a:r>
            <a:r>
              <a:rPr lang="en-US" dirty="0" err="1" smtClean="0"/>
              <a:t>Tutorialspoint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u="sng" dirty="0">
                <a:solidFill>
                  <a:schemeClr val="tx2"/>
                </a:solidFill>
              </a:rPr>
              <a:t>http://www.tutorialspoint.com/data_structures_algorithms/stack_algorithm.htm</a:t>
            </a:r>
          </a:p>
          <a:p>
            <a:pPr marL="0" indent="0">
              <a:buNone/>
              <a:defRPr/>
            </a:pPr>
            <a:endParaRPr lang="en-US" u="sng" dirty="0" smtClean="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0" y="-1066800"/>
            <a:ext cx="7765662" cy="1647612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524000" y="2686050"/>
            <a:ext cx="7696200" cy="1028701"/>
            <a:chOff x="1085602" y="132953"/>
            <a:chExt cx="5010288" cy="1047751"/>
          </a:xfrm>
        </p:grpSpPr>
        <p:sp>
          <p:nvSpPr>
            <p:cNvPr id="4" name="Rectangle 3"/>
            <p:cNvSpPr/>
            <p:nvPr/>
          </p:nvSpPr>
          <p:spPr>
            <a:xfrm rot="5400000">
              <a:off x="3066871" y="-1848315"/>
              <a:ext cx="1047750" cy="5010287"/>
            </a:xfrm>
            <a:prstGeom prst="rect">
              <a:avLst/>
            </a:prstGeom>
          </p:spPr>
          <p:style>
            <a:ln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Rectangle 4"/>
            <p:cNvSpPr/>
            <p:nvPr/>
          </p:nvSpPr>
          <p:spPr>
            <a:xfrm>
              <a:off x="1085603" y="132953"/>
              <a:ext cx="5010287" cy="1047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738188" lvl="2" indent="-280988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32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Review </a:t>
              </a:r>
              <a:r>
                <a:rPr lang="en-US" sz="3200" kern="12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Fungsi</a:t>
              </a:r>
              <a:endParaRPr lang="en-US" sz="32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" name="Pentagon 8"/>
          <p:cNvSpPr/>
          <p:nvPr/>
        </p:nvSpPr>
        <p:spPr>
          <a:xfrm>
            <a:off x="459918" y="2686050"/>
            <a:ext cx="1666944" cy="104775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1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010657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8077200" cy="1143000"/>
          </a:xfrm>
        </p:spPr>
        <p:txBody>
          <a:bodyPr/>
          <a:lstStyle/>
          <a:p>
            <a:r>
              <a:rPr lang="en-US" b="1" dirty="0"/>
              <a:t>Fungsi dalam Pemrograman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990600" y="1524000"/>
            <a:ext cx="7010400" cy="3889987"/>
          </a:xfrm>
        </p:spPr>
        <p:txBody>
          <a:bodyPr>
            <a:normAutofit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program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melakukan</a:t>
            </a:r>
            <a:r>
              <a:rPr lang="en-US" dirty="0"/>
              <a:t> </a:t>
            </a:r>
            <a:r>
              <a:rPr lang="en-US" dirty="0" smtClean="0"/>
              <a:t>proses-proses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r>
              <a:rPr lang="en-US" dirty="0" err="1" smtClean="0"/>
              <a:t>Kegunaan</a:t>
            </a:r>
            <a:r>
              <a:rPr lang="en-US" dirty="0" smtClean="0"/>
              <a:t> </a:t>
            </a:r>
            <a:r>
              <a:rPr lang="en-US" dirty="0" err="1"/>
              <a:t>Fungsi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/>
              <a:t>digunakan</a:t>
            </a:r>
            <a:r>
              <a:rPr lang="en-US" dirty="0"/>
              <a:t> agar program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 smtClean="0"/>
              <a:t>lebih</a:t>
            </a:r>
            <a:r>
              <a:rPr lang="en-US" dirty="0"/>
              <a:t> </a:t>
            </a:r>
            <a:r>
              <a:rPr lang="en-US" dirty="0" smtClean="0"/>
              <a:t>modular.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duplikasi</a:t>
            </a:r>
            <a:r>
              <a:rPr lang="en-US" dirty="0"/>
              <a:t> </a:t>
            </a:r>
            <a:r>
              <a:rPr lang="en-US" dirty="0" err="1" smtClean="0"/>
              <a:t>kode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600" y="1752600"/>
            <a:ext cx="6553200" cy="35039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bahasa</a:t>
            </a:r>
            <a:r>
              <a:rPr lang="en-US" sz="3200" dirty="0"/>
              <a:t> C, </a:t>
            </a:r>
            <a:r>
              <a:rPr lang="en-US" sz="3200" dirty="0" err="1"/>
              <a:t>fungsi</a:t>
            </a:r>
            <a:r>
              <a:rPr lang="en-US" sz="3200" dirty="0"/>
              <a:t> </a:t>
            </a:r>
            <a:r>
              <a:rPr lang="en-US" sz="3200" dirty="0" err="1"/>
              <a:t>tanpa</a:t>
            </a:r>
            <a:r>
              <a:rPr lang="en-US" sz="3200" dirty="0"/>
              <a:t> </a:t>
            </a:r>
            <a:r>
              <a:rPr lang="en-US" sz="3200" dirty="0" err="1"/>
              <a:t>nilai</a:t>
            </a:r>
            <a:r>
              <a:rPr lang="en-US" sz="3200" dirty="0"/>
              <a:t> </a:t>
            </a:r>
            <a:r>
              <a:rPr lang="en-US" sz="3200" dirty="0" err="1" smtClean="0"/>
              <a:t>balik</a:t>
            </a:r>
            <a:r>
              <a:rPr lang="en-US" sz="3200" dirty="0" smtClean="0"/>
              <a:t> </a:t>
            </a:r>
            <a:r>
              <a:rPr lang="en-US" sz="3200" dirty="0" err="1" smtClean="0"/>
              <a:t>bertipe</a:t>
            </a:r>
            <a:r>
              <a:rPr lang="en-US" sz="3200" dirty="0" smtClean="0"/>
              <a:t> </a:t>
            </a:r>
            <a:r>
              <a:rPr lang="en-US" sz="3200" dirty="0"/>
              <a:t>void.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Berikut</a:t>
            </a:r>
            <a:r>
              <a:rPr lang="en-US" sz="3200" dirty="0" smtClean="0"/>
              <a:t> </a:t>
            </a:r>
            <a:r>
              <a:rPr lang="en-US" sz="3200" dirty="0" err="1"/>
              <a:t>bentuk</a:t>
            </a:r>
            <a:r>
              <a:rPr lang="en-US" sz="3200" dirty="0"/>
              <a:t> </a:t>
            </a:r>
            <a:r>
              <a:rPr lang="en-US" sz="3200" dirty="0" err="1"/>
              <a:t>definisi</a:t>
            </a:r>
            <a:r>
              <a:rPr lang="en-US" sz="3200" dirty="0"/>
              <a:t> </a:t>
            </a:r>
            <a:r>
              <a:rPr lang="en-US" sz="3200" dirty="0" err="1"/>
              <a:t>fungsi</a:t>
            </a:r>
            <a:r>
              <a:rPr lang="en-US" sz="3200" dirty="0"/>
              <a:t> </a:t>
            </a:r>
            <a:r>
              <a:rPr lang="en-US" sz="3200" dirty="0" err="1"/>
              <a:t>bertipe</a:t>
            </a:r>
            <a:r>
              <a:rPr lang="en-US" sz="3200" dirty="0"/>
              <a:t> </a:t>
            </a:r>
            <a:r>
              <a:rPr lang="en-US" sz="3200" dirty="0" smtClean="0"/>
              <a:t>void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-1680028"/>
            <a:ext cx="7765662" cy="1647612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40229" y="609600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Fungsi Tanpa </a:t>
            </a:r>
            <a:r>
              <a:rPr lang="en-US" b="1" dirty="0" err="1">
                <a:solidFill>
                  <a:srgbClr val="FF0000"/>
                </a:solidFill>
              </a:rPr>
              <a:t>Nilai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Balik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15228"/>
            <a:ext cx="5969000" cy="187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16505" y="2087940"/>
            <a:ext cx="6959154" cy="43128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30236" y="381000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Fungsi Tanpa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 smtClean="0"/>
              <a:t>Balik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082" y="1371600"/>
            <a:ext cx="6463036" cy="475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600" y="1752600"/>
            <a:ext cx="6553200" cy="35039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bahasa</a:t>
            </a:r>
            <a:r>
              <a:rPr lang="en-US" sz="3200" dirty="0"/>
              <a:t> C, </a:t>
            </a:r>
            <a:r>
              <a:rPr lang="en-US" sz="3200" dirty="0" err="1"/>
              <a:t>beberapa</a:t>
            </a:r>
            <a:r>
              <a:rPr lang="en-US" sz="3200" dirty="0"/>
              <a:t> </a:t>
            </a:r>
            <a:r>
              <a:rPr lang="en-US" sz="3200" dirty="0" err="1"/>
              <a:t>fungsi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 smtClean="0"/>
              <a:t>nilai</a:t>
            </a:r>
            <a:r>
              <a:rPr lang="en-US" sz="3200" dirty="0"/>
              <a:t> </a:t>
            </a:r>
            <a:r>
              <a:rPr lang="en-US" sz="3200" dirty="0" err="1" smtClean="0"/>
              <a:t>balik</a:t>
            </a:r>
            <a:r>
              <a:rPr lang="en-US" sz="3200" dirty="0" smtClean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bertipe</a:t>
            </a:r>
            <a:r>
              <a:rPr lang="en-US" sz="3200" dirty="0"/>
              <a:t> </a:t>
            </a:r>
            <a:r>
              <a:rPr lang="en-US" sz="3200" dirty="0" err="1"/>
              <a:t>int</a:t>
            </a:r>
            <a:r>
              <a:rPr lang="en-US" sz="3200" dirty="0"/>
              <a:t>, double, char, </a:t>
            </a:r>
            <a:r>
              <a:rPr lang="en-US" sz="3200" dirty="0" err="1" smtClean="0"/>
              <a:t>string,float</a:t>
            </a:r>
            <a:r>
              <a:rPr lang="en-US" sz="3200" dirty="0"/>
              <a:t>, </a:t>
            </a:r>
            <a:r>
              <a:rPr lang="en-US" sz="3200" dirty="0" err="1"/>
              <a:t>dst</a:t>
            </a:r>
            <a:r>
              <a:rPr lang="en-US" sz="32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 </a:t>
            </a:r>
            <a:r>
              <a:rPr lang="en-US" sz="3200" dirty="0" err="1"/>
              <a:t>Berikut</a:t>
            </a:r>
            <a:r>
              <a:rPr lang="en-US" sz="3200" dirty="0"/>
              <a:t> </a:t>
            </a:r>
            <a:r>
              <a:rPr lang="en-US" sz="3200" dirty="0" err="1"/>
              <a:t>bentuk</a:t>
            </a:r>
            <a:r>
              <a:rPr lang="en-US" sz="3200" dirty="0"/>
              <a:t> </a:t>
            </a:r>
            <a:r>
              <a:rPr lang="en-US" sz="3200" dirty="0" err="1"/>
              <a:t>definisi</a:t>
            </a:r>
            <a:r>
              <a:rPr lang="en-US" sz="3200" dirty="0"/>
              <a:t> </a:t>
            </a:r>
            <a:r>
              <a:rPr lang="en-US" sz="3200" dirty="0" err="1"/>
              <a:t>fungsi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nilai</a:t>
            </a:r>
            <a:r>
              <a:rPr lang="en-US" sz="3200" dirty="0"/>
              <a:t> </a:t>
            </a:r>
            <a:r>
              <a:rPr lang="en-US" sz="3200" dirty="0" err="1"/>
              <a:t>balik</a:t>
            </a:r>
            <a:r>
              <a:rPr lang="en-US" sz="3200" dirty="0"/>
              <a:t>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0" y="-1698171"/>
            <a:ext cx="7765662" cy="1647612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40229" y="609600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B050"/>
                </a:solidFill>
              </a:rPr>
              <a:t>Fungsi Dengan Nilai Balik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4318703"/>
            <a:ext cx="7731514" cy="187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5649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30236" y="381000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Contoh Fungsi dengan Nilai Balik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261" y="5405437"/>
            <a:ext cx="24574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12" y="1295400"/>
            <a:ext cx="781704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512" y="5800724"/>
            <a:ext cx="43243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4155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30236" y="381000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Contoh Fungsi Dengan Parameter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143000"/>
            <a:ext cx="71913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261" y="5405437"/>
            <a:ext cx="24574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1001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sVeI2TwAzQM9S4tQjLvM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JFhM9s1uk4SUavhm7qd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sVeI2TwAzQM9S4tQjLvM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JFhM9s1uk4SUavhm7qd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sVeI2TwAzQM9S4tQjLvM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JFhM9s1uk4SUavhm7qd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1180</Words>
  <Application>Microsoft Office PowerPoint</Application>
  <PresentationFormat>On-screen Show (4:3)</PresentationFormat>
  <Paragraphs>165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Agency FB</vt:lpstr>
      <vt:lpstr>Arial</vt:lpstr>
      <vt:lpstr>Calibri</vt:lpstr>
      <vt:lpstr>Georgia</vt:lpstr>
      <vt:lpstr>Times New Roman</vt:lpstr>
      <vt:lpstr>Wingdings</vt:lpstr>
      <vt:lpstr>Training</vt:lpstr>
      <vt:lpstr>PowerPoint Presentation</vt:lpstr>
      <vt:lpstr>PowerPoint Presentation</vt:lpstr>
      <vt:lpstr>PowerPoint Presentation</vt:lpstr>
      <vt:lpstr>Fungsi dalam Pemrograman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Apa itu ADT STACK ?</vt:lpstr>
      <vt:lpstr>Stack Representation</vt:lpstr>
      <vt:lpstr>Operasi PUSH</vt:lpstr>
      <vt:lpstr>PUSH Operation</vt:lpstr>
      <vt:lpstr>Operasi POP</vt:lpstr>
      <vt:lpstr>POP Operation</vt:lpstr>
      <vt:lpstr>Resources</vt:lpstr>
      <vt:lpstr>Questions?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2016-09-09T11:19:02Z</dcterms:created>
  <dcterms:modified xsi:type="dcterms:W3CDTF">2016-09-10T03:12:33Z</dcterms:modified>
</cp:coreProperties>
</file>