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1" autoAdjust="0"/>
    <p:restoredTop sz="94660"/>
  </p:normalViewPr>
  <p:slideViewPr>
    <p:cSldViewPr snapToGrid="0">
      <p:cViewPr varScale="1">
        <p:scale>
          <a:sx n="92" d="100"/>
          <a:sy n="92" d="100"/>
        </p:scale>
        <p:origin x="2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02474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743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62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805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066532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98100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10379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763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243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5170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55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243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ADT </a:t>
            </a:r>
            <a:br>
              <a:rPr lang="en-US" dirty="0"/>
            </a:br>
            <a:r>
              <a:rPr lang="en-US" dirty="0"/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24263722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lanjutan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155699"/>
            <a:ext cx="10178322" cy="55663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boolean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IsEmpty</a:t>
            </a:r>
            <a:r>
              <a:rPr lang="en-US" sz="1600" b="1" dirty="0">
                <a:latin typeface="Consolas" panose="020B0609020204030204" pitchFamily="49" charset="0"/>
              </a:rPr>
              <a:t>(Queue Q</a:t>
            </a:r>
            <a:r>
              <a:rPr lang="en-US" sz="1600" b="1" dirty="0" smtClean="0"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endParaRPr lang="id-ID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{</a:t>
            </a:r>
            <a:r>
              <a:rPr lang="en-US" sz="1600" dirty="0" err="1">
                <a:latin typeface="Consolas" panose="020B0609020204030204" pitchFamily="49" charset="0"/>
              </a:rPr>
              <a:t>kondisi</a:t>
            </a:r>
            <a:r>
              <a:rPr lang="en-US" sz="1600" dirty="0">
                <a:latin typeface="Consolas" panose="020B0609020204030204" pitchFamily="49" charset="0"/>
              </a:rPr>
              <a:t> true </a:t>
            </a:r>
            <a:r>
              <a:rPr lang="en-US" sz="1600" dirty="0" err="1">
                <a:latin typeface="Consolas" panose="020B0609020204030204" pitchFamily="49" charset="0"/>
              </a:rPr>
              <a:t>jika</a:t>
            </a:r>
            <a:r>
              <a:rPr lang="en-US" sz="1600" dirty="0">
                <a:latin typeface="Consolas" panose="020B0609020204030204" pitchFamily="49" charset="0"/>
              </a:rPr>
              <a:t> Head </a:t>
            </a:r>
            <a:r>
              <a:rPr lang="en-US" sz="1600" dirty="0" err="1">
                <a:latin typeface="Consolas" panose="020B0609020204030204" pitchFamily="49" charset="0"/>
              </a:rPr>
              <a:t>dan</a:t>
            </a:r>
            <a:r>
              <a:rPr lang="en-US" sz="1600" dirty="0">
                <a:latin typeface="Consolas" panose="020B0609020204030204" pitchFamily="49" charset="0"/>
              </a:rPr>
              <a:t> Tail </a:t>
            </a:r>
            <a:r>
              <a:rPr lang="en-US" sz="1600" dirty="0" err="1">
                <a:latin typeface="Consolas" panose="020B0609020204030204" pitchFamily="49" charset="0"/>
              </a:rPr>
              <a:t>bernilai</a:t>
            </a:r>
            <a:r>
              <a:rPr lang="en-US" sz="1600" dirty="0">
                <a:latin typeface="Consolas" panose="020B0609020204030204" pitchFamily="49" charset="0"/>
              </a:rPr>
              <a:t> Nil}</a:t>
            </a:r>
          </a:p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boolean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IsFull</a:t>
            </a:r>
            <a:r>
              <a:rPr lang="en-US" sz="1600" b="1" dirty="0">
                <a:latin typeface="Consolas" panose="020B0609020204030204" pitchFamily="49" charset="0"/>
              </a:rPr>
              <a:t>(Queue Q</a:t>
            </a:r>
            <a:r>
              <a:rPr lang="en-US" sz="1600" b="1" dirty="0" smtClean="0">
                <a:latin typeface="Consolas" panose="020B0609020204030204" pitchFamily="49" charset="0"/>
              </a:rPr>
              <a:t>);</a:t>
            </a:r>
            <a:endParaRPr lang="id-ID" sz="1600" b="1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{</a:t>
            </a:r>
            <a:r>
              <a:rPr lang="en-US" sz="1600" dirty="0" err="1">
                <a:latin typeface="Consolas" panose="020B0609020204030204" pitchFamily="49" charset="0"/>
              </a:rPr>
              <a:t>kondisi</a:t>
            </a:r>
            <a:r>
              <a:rPr lang="en-US" sz="1600" dirty="0">
                <a:latin typeface="Consolas" panose="020B0609020204030204" pitchFamily="49" charset="0"/>
              </a:rPr>
              <a:t> true </a:t>
            </a:r>
            <a:r>
              <a:rPr lang="en-US" sz="1600" dirty="0" err="1">
                <a:latin typeface="Consolas" panose="020B0609020204030204" pitchFamily="49" charset="0"/>
              </a:rPr>
              <a:t>jika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jumlah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elemen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sama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dengan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jumlah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indeks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maksimum</a:t>
            </a: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NbElmt</a:t>
            </a:r>
            <a:r>
              <a:rPr lang="en-US" sz="1600" b="1" dirty="0">
                <a:latin typeface="Consolas" panose="020B0609020204030204" pitchFamily="49" charset="0"/>
              </a:rPr>
              <a:t>(Queue Q</a:t>
            </a:r>
            <a:r>
              <a:rPr lang="en-US" sz="1600" b="1" dirty="0" smtClean="0">
                <a:latin typeface="Consolas" panose="020B0609020204030204" pitchFamily="49" charset="0"/>
              </a:rPr>
              <a:t>);</a:t>
            </a:r>
            <a:endParaRPr lang="id-ID" sz="1600" b="1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{</a:t>
            </a:r>
            <a:r>
              <a:rPr lang="en-US" sz="1600" dirty="0" err="1">
                <a:latin typeface="Consolas" panose="020B0609020204030204" pitchFamily="49" charset="0"/>
              </a:rPr>
              <a:t>menghitung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jumlah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elemen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dari</a:t>
            </a:r>
            <a:r>
              <a:rPr lang="en-US" sz="1600" dirty="0">
                <a:latin typeface="Consolas" panose="020B0609020204030204" pitchFamily="49" charset="0"/>
              </a:rPr>
              <a:t> head </a:t>
            </a:r>
            <a:r>
              <a:rPr lang="en-US" sz="1600" dirty="0" err="1">
                <a:latin typeface="Consolas" panose="020B0609020204030204" pitchFamily="49" charset="0"/>
              </a:rPr>
              <a:t>sampai</a:t>
            </a:r>
            <a:r>
              <a:rPr lang="en-US" sz="1600" dirty="0">
                <a:latin typeface="Consolas" panose="020B0609020204030204" pitchFamily="49" charset="0"/>
              </a:rPr>
              <a:t> tail}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void </a:t>
            </a:r>
            <a:r>
              <a:rPr lang="en-US" sz="1600" b="1" dirty="0" err="1">
                <a:latin typeface="Consolas" panose="020B0609020204030204" pitchFamily="49" charset="0"/>
              </a:rPr>
              <a:t>CreateEmpty</a:t>
            </a:r>
            <a:r>
              <a:rPr lang="en-US" sz="1600" b="1" dirty="0">
                <a:latin typeface="Consolas" panose="020B0609020204030204" pitchFamily="49" charset="0"/>
              </a:rPr>
              <a:t>(Queue *Q, </a:t>
            </a:r>
            <a:r>
              <a:rPr lang="en-US" sz="1600" b="1" dirty="0" err="1">
                <a:latin typeface="Consolas" panose="020B0609020204030204" pitchFamily="49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maks</a:t>
            </a:r>
            <a:r>
              <a:rPr lang="en-US" sz="16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{</a:t>
            </a:r>
            <a:r>
              <a:rPr lang="en-US" sz="1600" dirty="0" err="1">
                <a:latin typeface="Consolas" panose="020B0609020204030204" pitchFamily="49" charset="0"/>
              </a:rPr>
              <a:t>alokasi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memori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untuk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tabel</a:t>
            </a:r>
            <a:r>
              <a:rPr lang="en-US" sz="1600" dirty="0">
                <a:latin typeface="Consolas" panose="020B0609020204030204" pitchFamily="49" charset="0"/>
              </a:rPr>
              <a:t> queue </a:t>
            </a:r>
            <a:r>
              <a:rPr lang="en-US" sz="1600" dirty="0" err="1">
                <a:latin typeface="Consolas" panose="020B0609020204030204" pitchFamily="49" charset="0"/>
              </a:rPr>
              <a:t>sebanyak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indeks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maks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kemudian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menset</a:t>
            </a:r>
            <a:r>
              <a:rPr lang="en-US" sz="1600" dirty="0">
                <a:latin typeface="Consolas" panose="020B0609020204030204" pitchFamily="49" charset="0"/>
              </a:rPr>
              <a:t> Head </a:t>
            </a:r>
            <a:r>
              <a:rPr lang="en-US" sz="1600" dirty="0" err="1">
                <a:latin typeface="Consolas" panose="020B0609020204030204" pitchFamily="49" charset="0"/>
              </a:rPr>
              <a:t>dan</a:t>
            </a:r>
            <a:r>
              <a:rPr lang="en-US" sz="1600" dirty="0">
                <a:latin typeface="Consolas" panose="020B0609020204030204" pitchFamily="49" charset="0"/>
              </a:rPr>
              <a:t> Tail </a:t>
            </a:r>
            <a:r>
              <a:rPr lang="en-US" sz="1600" dirty="0" err="1">
                <a:latin typeface="Consolas" panose="020B0609020204030204" pitchFamily="49" charset="0"/>
              </a:rPr>
              <a:t>dengan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nilai</a:t>
            </a:r>
            <a:r>
              <a:rPr lang="en-US" sz="1600" dirty="0">
                <a:latin typeface="Consolas" panose="020B0609020204030204" pitchFamily="49" charset="0"/>
              </a:rPr>
              <a:t> Nil}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void </a:t>
            </a:r>
            <a:r>
              <a:rPr lang="en-US" sz="1600" b="1" dirty="0" err="1">
                <a:latin typeface="Consolas" panose="020B0609020204030204" pitchFamily="49" charset="0"/>
              </a:rPr>
              <a:t>DeAlokasi</a:t>
            </a:r>
            <a:r>
              <a:rPr lang="en-US" sz="1600" b="1" dirty="0">
                <a:latin typeface="Consolas" panose="020B0609020204030204" pitchFamily="49" charset="0"/>
              </a:rPr>
              <a:t>(Queue *Q</a:t>
            </a:r>
            <a:r>
              <a:rPr lang="en-US" sz="1600" b="1" dirty="0" smtClean="0">
                <a:latin typeface="Consolas" panose="020B0609020204030204" pitchFamily="49" charset="0"/>
              </a:rPr>
              <a:t>);</a:t>
            </a:r>
            <a:endParaRPr lang="id-ID" sz="1600" b="1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{</a:t>
            </a:r>
            <a:r>
              <a:rPr lang="en-US" sz="1600" dirty="0" err="1">
                <a:latin typeface="Consolas" panose="020B0609020204030204" pitchFamily="49" charset="0"/>
              </a:rPr>
              <a:t>melakukan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perintah</a:t>
            </a:r>
            <a:r>
              <a:rPr lang="en-US" sz="1600" dirty="0">
                <a:latin typeface="Consolas" panose="020B0609020204030204" pitchFamily="49" charset="0"/>
              </a:rPr>
              <a:t> free </a:t>
            </a:r>
            <a:r>
              <a:rPr lang="en-US" sz="1600" dirty="0" err="1">
                <a:latin typeface="Consolas" panose="020B0609020204030204" pitchFamily="49" charset="0"/>
              </a:rPr>
              <a:t>memori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untuk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menghilangkan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tabel</a:t>
            </a: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50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lanjutan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155699"/>
            <a:ext cx="10178322" cy="55663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>
                <a:latin typeface="Consolas" panose="020B0609020204030204" pitchFamily="49" charset="0"/>
              </a:rPr>
              <a:t>void </a:t>
            </a:r>
            <a:r>
              <a:rPr lang="en-US" sz="1600" b="1" dirty="0">
                <a:latin typeface="Consolas" panose="020B0609020204030204" pitchFamily="49" charset="0"/>
              </a:rPr>
              <a:t>Add(Queue *Q, </a:t>
            </a:r>
            <a:r>
              <a:rPr lang="en-US" sz="1600" b="1" dirty="0" err="1">
                <a:latin typeface="Consolas" panose="020B0609020204030204" pitchFamily="49" charset="0"/>
              </a:rPr>
              <a:t>infotype</a:t>
            </a:r>
            <a:r>
              <a:rPr lang="en-US" sz="1600" b="1" dirty="0">
                <a:latin typeface="Consolas" panose="020B0609020204030204" pitchFamily="49" charset="0"/>
              </a:rPr>
              <a:t> X);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{</a:t>
            </a:r>
            <a:r>
              <a:rPr lang="en-US" sz="1600" dirty="0" err="1">
                <a:latin typeface="Consolas" panose="020B0609020204030204" pitchFamily="49" charset="0"/>
              </a:rPr>
              <a:t>cek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kondisi</a:t>
            </a:r>
            <a:r>
              <a:rPr lang="en-US" sz="1600" dirty="0">
                <a:latin typeface="Consolas" panose="020B0609020204030204" pitchFamily="49" charset="0"/>
              </a:rPr>
              <a:t> queue, </a:t>
            </a:r>
            <a:r>
              <a:rPr lang="en-US" sz="1600" dirty="0" err="1">
                <a:latin typeface="Consolas" panose="020B0609020204030204" pitchFamily="49" charset="0"/>
              </a:rPr>
              <a:t>jika</a:t>
            </a:r>
            <a:r>
              <a:rPr lang="en-US" sz="1600" dirty="0">
                <a:latin typeface="Consolas" panose="020B0609020204030204" pitchFamily="49" charset="0"/>
              </a:rPr>
              <a:t> queue full </a:t>
            </a:r>
            <a:r>
              <a:rPr lang="en-US" sz="1600" dirty="0" err="1">
                <a:latin typeface="Consolas" panose="020B0609020204030204" pitchFamily="49" charset="0"/>
              </a:rPr>
              <a:t>maka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cetak</a:t>
            </a:r>
            <a:r>
              <a:rPr lang="en-US" sz="1600" dirty="0">
                <a:latin typeface="Consolas" panose="020B0609020204030204" pitchFamily="49" charset="0"/>
              </a:rPr>
              <a:t> “queue </a:t>
            </a:r>
            <a:r>
              <a:rPr lang="en-US" sz="1600" dirty="0" err="1">
                <a:latin typeface="Consolas" panose="020B0609020204030204" pitchFamily="49" charset="0"/>
              </a:rPr>
              <a:t>penuh</a:t>
            </a:r>
            <a:r>
              <a:rPr lang="en-US" sz="1600" dirty="0">
                <a:latin typeface="Consolas" panose="020B0609020204030204" pitchFamily="49" charset="0"/>
              </a:rPr>
              <a:t>”. </a:t>
            </a:r>
            <a:r>
              <a:rPr lang="en-US" sz="1600" dirty="0" err="1">
                <a:latin typeface="Consolas" panose="020B0609020204030204" pitchFamily="49" charset="0"/>
              </a:rPr>
              <a:t>Jika</a:t>
            </a:r>
            <a:r>
              <a:rPr lang="en-US" sz="1600" dirty="0">
                <a:latin typeface="Consolas" panose="020B0609020204030204" pitchFamily="49" charset="0"/>
              </a:rPr>
              <a:t> queue </a:t>
            </a:r>
            <a:r>
              <a:rPr lang="en-US" sz="1600" dirty="0" err="1">
                <a:latin typeface="Consolas" panose="020B0609020204030204" pitchFamily="49" charset="0"/>
              </a:rPr>
              <a:t>kosong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maka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lakukan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perintah</a:t>
            </a:r>
            <a:r>
              <a:rPr lang="en-US" sz="1600" dirty="0">
                <a:latin typeface="Consolas" panose="020B0609020204030204" pitchFamily="49" charset="0"/>
              </a:rPr>
              <a:t> Head++ </a:t>
            </a:r>
            <a:r>
              <a:rPr lang="en-US" sz="1600" dirty="0" err="1">
                <a:latin typeface="Consolas" panose="020B0609020204030204" pitchFamily="49" charset="0"/>
              </a:rPr>
              <a:t>dan</a:t>
            </a:r>
            <a:r>
              <a:rPr lang="en-US" sz="1600" dirty="0">
                <a:latin typeface="Consolas" panose="020B0609020204030204" pitchFamily="49" charset="0"/>
              </a:rPr>
              <a:t> Tail++, </a:t>
            </a:r>
            <a:r>
              <a:rPr lang="en-US" sz="1600" dirty="0" err="1">
                <a:latin typeface="Consolas" panose="020B0609020204030204" pitchFamily="49" charset="0"/>
              </a:rPr>
              <a:t>kemudian</a:t>
            </a:r>
            <a:r>
              <a:rPr lang="en-US" sz="1600" dirty="0">
                <a:latin typeface="Consolas" panose="020B0609020204030204" pitchFamily="49" charset="0"/>
              </a:rPr>
              <a:t> set info Tail. </a:t>
            </a:r>
            <a:r>
              <a:rPr lang="en-US" sz="1600" dirty="0" err="1">
                <a:latin typeface="Consolas" panose="020B0609020204030204" pitchFamily="49" charset="0"/>
              </a:rPr>
              <a:t>Jika</a:t>
            </a:r>
            <a:r>
              <a:rPr lang="en-US" sz="1600" dirty="0">
                <a:latin typeface="Consolas" panose="020B0609020204030204" pitchFamily="49" charset="0"/>
              </a:rPr>
              <a:t> queue </a:t>
            </a:r>
            <a:r>
              <a:rPr lang="en-US" sz="1600" dirty="0" err="1">
                <a:latin typeface="Consolas" panose="020B0609020204030204" pitchFamily="49" charset="0"/>
              </a:rPr>
              <a:t>tidak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kosong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maka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lakukan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perintah</a:t>
            </a:r>
            <a:r>
              <a:rPr lang="en-US" sz="1600" dirty="0">
                <a:latin typeface="Consolas" panose="020B0609020204030204" pitchFamily="49" charset="0"/>
              </a:rPr>
              <a:t> Tail++, </a:t>
            </a:r>
            <a:r>
              <a:rPr lang="en-US" sz="1600" dirty="0" err="1">
                <a:latin typeface="Consolas" panose="020B0609020204030204" pitchFamily="49" charset="0"/>
              </a:rPr>
              <a:t>kemudian</a:t>
            </a:r>
            <a:r>
              <a:rPr lang="en-US" sz="1600" dirty="0">
                <a:latin typeface="Consolas" panose="020B0609020204030204" pitchFamily="49" charset="0"/>
              </a:rPr>
              <a:t> set info Tail.}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void Del(Queue *Q, </a:t>
            </a:r>
            <a:r>
              <a:rPr lang="en-US" sz="1600" b="1" dirty="0" err="1">
                <a:latin typeface="Consolas" panose="020B0609020204030204" pitchFamily="49" charset="0"/>
              </a:rPr>
              <a:t>infotype</a:t>
            </a:r>
            <a:r>
              <a:rPr lang="en-US" sz="1600" b="1" dirty="0">
                <a:latin typeface="Consolas" panose="020B0609020204030204" pitchFamily="49" charset="0"/>
              </a:rPr>
              <a:t> *X</a:t>
            </a:r>
            <a:r>
              <a:rPr lang="en-US" sz="1600" b="1" dirty="0" smtClean="0">
                <a:latin typeface="Consolas" panose="020B0609020204030204" pitchFamily="49" charset="0"/>
              </a:rPr>
              <a:t>)</a:t>
            </a:r>
            <a:r>
              <a:rPr lang="id-ID" sz="1600" b="1" dirty="0" smtClean="0">
                <a:latin typeface="Consolas" panose="020B0609020204030204" pitchFamily="49" charset="0"/>
              </a:rPr>
              <a:t>;</a:t>
            </a:r>
            <a:endParaRPr lang="en-US" sz="16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{</a:t>
            </a:r>
            <a:r>
              <a:rPr lang="en-US" sz="1600" dirty="0" err="1">
                <a:latin typeface="Consolas" panose="020B0609020204030204" pitchFamily="49" charset="0"/>
              </a:rPr>
              <a:t>cek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kondisi</a:t>
            </a:r>
            <a:r>
              <a:rPr lang="en-US" sz="1600" dirty="0">
                <a:latin typeface="Consolas" panose="020B0609020204030204" pitchFamily="49" charset="0"/>
              </a:rPr>
              <a:t> queue, </a:t>
            </a:r>
            <a:r>
              <a:rPr lang="en-US" sz="1600" dirty="0" err="1">
                <a:latin typeface="Consolas" panose="020B0609020204030204" pitchFamily="49" charset="0"/>
              </a:rPr>
              <a:t>jika</a:t>
            </a:r>
            <a:r>
              <a:rPr lang="en-US" sz="1600" dirty="0">
                <a:latin typeface="Consolas" panose="020B0609020204030204" pitchFamily="49" charset="0"/>
              </a:rPr>
              <a:t> queue </a:t>
            </a:r>
            <a:r>
              <a:rPr lang="en-US" sz="1600" dirty="0" err="1">
                <a:latin typeface="Consolas" panose="020B0609020204030204" pitchFamily="49" charset="0"/>
              </a:rPr>
              <a:t>kosong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maka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cetak</a:t>
            </a:r>
            <a:r>
              <a:rPr lang="en-US" sz="1600" dirty="0">
                <a:latin typeface="Consolas" panose="020B0609020204030204" pitchFamily="49" charset="0"/>
              </a:rPr>
              <a:t> “queue </a:t>
            </a:r>
            <a:r>
              <a:rPr lang="en-US" sz="1600" dirty="0" err="1">
                <a:latin typeface="Consolas" panose="020B0609020204030204" pitchFamily="49" charset="0"/>
              </a:rPr>
              <a:t>kosong</a:t>
            </a:r>
            <a:r>
              <a:rPr lang="en-US" sz="1600" dirty="0">
                <a:latin typeface="Consolas" panose="020B0609020204030204" pitchFamily="49" charset="0"/>
              </a:rPr>
              <a:t>”. </a:t>
            </a:r>
            <a:r>
              <a:rPr lang="en-US" sz="1600" dirty="0" err="1">
                <a:latin typeface="Consolas" panose="020B0609020204030204" pitchFamily="49" charset="0"/>
              </a:rPr>
              <a:t>Jika</a:t>
            </a:r>
            <a:r>
              <a:rPr lang="en-US" sz="1600" dirty="0">
                <a:latin typeface="Consolas" panose="020B0609020204030204" pitchFamily="49" charset="0"/>
              </a:rPr>
              <a:t> queue </a:t>
            </a:r>
            <a:r>
              <a:rPr lang="en-US" sz="1600" dirty="0" err="1">
                <a:latin typeface="Consolas" panose="020B0609020204030204" pitchFamily="49" charset="0"/>
              </a:rPr>
              <a:t>hanya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berisi</a:t>
            </a:r>
            <a:r>
              <a:rPr lang="en-US" sz="1600" dirty="0">
                <a:latin typeface="Consolas" panose="020B0609020204030204" pitchFamily="49" charset="0"/>
              </a:rPr>
              <a:t> 1 </a:t>
            </a:r>
            <a:r>
              <a:rPr lang="en-US" sz="1600" dirty="0" err="1">
                <a:latin typeface="Consolas" panose="020B0609020204030204" pitchFamily="49" charset="0"/>
              </a:rPr>
              <a:t>elemen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maka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simpan</a:t>
            </a:r>
            <a:r>
              <a:rPr lang="en-US" sz="1600" dirty="0">
                <a:latin typeface="Consolas" panose="020B0609020204030204" pitchFamily="49" charset="0"/>
              </a:rPr>
              <a:t> info Head </a:t>
            </a:r>
            <a:r>
              <a:rPr lang="en-US" sz="1600" dirty="0" err="1">
                <a:latin typeface="Consolas" panose="020B0609020204030204" pitchFamily="49" charset="0"/>
              </a:rPr>
              <a:t>pada</a:t>
            </a:r>
            <a:r>
              <a:rPr lang="en-US" sz="1600" dirty="0">
                <a:latin typeface="Consolas" panose="020B0609020204030204" pitchFamily="49" charset="0"/>
              </a:rPr>
              <a:t> X, </a:t>
            </a:r>
            <a:r>
              <a:rPr lang="en-US" sz="1600" dirty="0" err="1">
                <a:latin typeface="Consolas" panose="020B0609020204030204" pitchFamily="49" charset="0"/>
              </a:rPr>
              <a:t>kemudian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lakukan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perintah</a:t>
            </a:r>
            <a:r>
              <a:rPr lang="en-US" sz="1600" dirty="0">
                <a:latin typeface="Consolas" panose="020B0609020204030204" pitchFamily="49" charset="0"/>
              </a:rPr>
              <a:t> Head-- </a:t>
            </a:r>
            <a:r>
              <a:rPr lang="en-US" sz="1600" dirty="0" err="1">
                <a:latin typeface="Consolas" panose="020B0609020204030204" pitchFamily="49" charset="0"/>
              </a:rPr>
              <a:t>dan</a:t>
            </a:r>
            <a:r>
              <a:rPr lang="en-US" sz="1600" dirty="0">
                <a:latin typeface="Consolas" panose="020B0609020204030204" pitchFamily="49" charset="0"/>
              </a:rPr>
              <a:t> Tail--. </a:t>
            </a:r>
            <a:r>
              <a:rPr lang="en-US" sz="1600" dirty="0" err="1">
                <a:latin typeface="Consolas" panose="020B0609020204030204" pitchFamily="49" charset="0"/>
              </a:rPr>
              <a:t>Jika</a:t>
            </a:r>
            <a:r>
              <a:rPr lang="en-US" sz="1600" dirty="0">
                <a:latin typeface="Consolas" panose="020B0609020204030204" pitchFamily="49" charset="0"/>
              </a:rPr>
              <a:t> queue </a:t>
            </a:r>
            <a:r>
              <a:rPr lang="en-US" sz="1600" dirty="0" err="1">
                <a:latin typeface="Consolas" panose="020B0609020204030204" pitchFamily="49" charset="0"/>
              </a:rPr>
              <a:t>berisi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lebih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dari</a:t>
            </a:r>
            <a:r>
              <a:rPr lang="en-US" sz="1600" dirty="0">
                <a:latin typeface="Consolas" panose="020B0609020204030204" pitchFamily="49" charset="0"/>
              </a:rPr>
              <a:t> 1 </a:t>
            </a:r>
            <a:r>
              <a:rPr lang="en-US" sz="1600" dirty="0" err="1">
                <a:latin typeface="Consolas" panose="020B0609020204030204" pitchFamily="49" charset="0"/>
              </a:rPr>
              <a:t>elemen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maka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tampung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nilai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infoHead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pada</a:t>
            </a:r>
            <a:r>
              <a:rPr lang="en-US" sz="1600" dirty="0">
                <a:latin typeface="Consolas" panose="020B0609020204030204" pitchFamily="49" charset="0"/>
              </a:rPr>
              <a:t> X, </a:t>
            </a:r>
            <a:r>
              <a:rPr lang="en-US" sz="1600" dirty="0" err="1">
                <a:latin typeface="Consolas" panose="020B0609020204030204" pitchFamily="49" charset="0"/>
              </a:rPr>
              <a:t>kemudian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geser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semua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elemen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menuju</a:t>
            </a:r>
            <a:r>
              <a:rPr lang="en-US" sz="1600" dirty="0">
                <a:latin typeface="Consolas" panose="020B0609020204030204" pitchFamily="49" charset="0"/>
              </a:rPr>
              <a:t> Head. </a:t>
            </a:r>
            <a:r>
              <a:rPr lang="en-US" sz="1600" dirty="0" err="1">
                <a:latin typeface="Consolas" panose="020B0609020204030204" pitchFamily="49" charset="0"/>
              </a:rPr>
              <a:t>Terakhir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lakukan</a:t>
            </a:r>
            <a:r>
              <a:rPr lang="en-US" sz="1600" dirty="0">
                <a:latin typeface="Consolas" panose="020B0609020204030204" pitchFamily="49" charset="0"/>
              </a:rPr>
              <a:t> Tail--}.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67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98715"/>
          </a:xfrm>
        </p:spPr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Add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181100"/>
            <a:ext cx="4298222" cy="514349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void Add(Queue *Q, </a:t>
            </a:r>
            <a:r>
              <a:rPr lang="en-US" dirty="0" err="1">
                <a:latin typeface="Consolas" panose="020B0609020204030204" pitchFamily="49" charset="0"/>
              </a:rPr>
              <a:t>infotype</a:t>
            </a:r>
            <a:r>
              <a:rPr lang="en-US" dirty="0">
                <a:latin typeface="Consolas" panose="020B0609020204030204" pitchFamily="49" charset="0"/>
              </a:rPr>
              <a:t> X)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if(</a:t>
            </a:r>
            <a:r>
              <a:rPr lang="en-US" dirty="0" err="1">
                <a:latin typeface="Consolas" panose="020B0609020204030204" pitchFamily="49" charset="0"/>
              </a:rPr>
              <a:t>IsFull</a:t>
            </a:r>
            <a:r>
              <a:rPr lang="en-US" dirty="0">
                <a:latin typeface="Consolas" panose="020B0609020204030204" pitchFamily="49" charset="0"/>
              </a:rPr>
              <a:t>(*Q))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("queue </a:t>
            </a:r>
            <a:r>
              <a:rPr lang="en-US" dirty="0" err="1">
                <a:latin typeface="Consolas" panose="020B0609020204030204" pitchFamily="49" charset="0"/>
              </a:rPr>
              <a:t>penuh</a:t>
            </a:r>
            <a:r>
              <a:rPr lang="en-US" dirty="0">
                <a:latin typeface="Consolas" panose="020B0609020204030204" pitchFamily="49" charset="0"/>
              </a:rPr>
              <a:t> !!");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getch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else if(</a:t>
            </a:r>
            <a:r>
              <a:rPr lang="en-US" dirty="0" err="1">
                <a:latin typeface="Consolas" panose="020B0609020204030204" pitchFamily="49" charset="0"/>
              </a:rPr>
              <a:t>IsEmpty</a:t>
            </a:r>
            <a:r>
              <a:rPr lang="en-US" dirty="0">
                <a:latin typeface="Consolas" panose="020B0609020204030204" pitchFamily="49" charset="0"/>
              </a:rPr>
              <a:t>(*Q))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Head(*Q)++;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Tail(*Q)++;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InfoTail</a:t>
            </a:r>
            <a:r>
              <a:rPr lang="en-US" dirty="0">
                <a:latin typeface="Consolas" panose="020B0609020204030204" pitchFamily="49" charset="0"/>
              </a:rPr>
              <a:t>(*Q)=X;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340839" y="1136649"/>
            <a:ext cx="3790222" cy="5143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        Tail(*Q)++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        </a:t>
            </a:r>
            <a:r>
              <a:rPr lang="en-US" sz="1700" dirty="0" err="1">
                <a:latin typeface="Consolas" panose="020B0609020204030204" pitchFamily="49" charset="0"/>
              </a:rPr>
              <a:t>InfoTail</a:t>
            </a:r>
            <a:r>
              <a:rPr lang="en-US" sz="1700" dirty="0">
                <a:latin typeface="Consolas" panose="020B0609020204030204" pitchFamily="49" charset="0"/>
              </a:rPr>
              <a:t>(*Q)=X;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849078" y="1092200"/>
            <a:ext cx="12700" cy="5232399"/>
          </a:xfrm>
          <a:prstGeom prst="line">
            <a:avLst/>
          </a:prstGeom>
          <a:ln w="1270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3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409701"/>
            <a:ext cx="4387122" cy="481279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void Del(Queue *Q, </a:t>
            </a:r>
            <a:r>
              <a:rPr lang="en-US" dirty="0" err="1">
                <a:latin typeface="Consolas" panose="020B0609020204030204" pitchFamily="49" charset="0"/>
              </a:rPr>
              <a:t>infotype</a:t>
            </a:r>
            <a:r>
              <a:rPr lang="en-US" dirty="0">
                <a:latin typeface="Consolas" panose="020B0609020204030204" pitchFamily="49" charset="0"/>
              </a:rPr>
              <a:t> *X)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if(</a:t>
            </a:r>
            <a:r>
              <a:rPr lang="en-US" dirty="0" err="1">
                <a:latin typeface="Consolas" panose="020B0609020204030204" pitchFamily="49" charset="0"/>
              </a:rPr>
              <a:t>IsEmpty</a:t>
            </a:r>
            <a:r>
              <a:rPr lang="en-US" dirty="0">
                <a:latin typeface="Consolas" panose="020B0609020204030204" pitchFamily="49" charset="0"/>
              </a:rPr>
              <a:t>(*Q))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("queue </a:t>
            </a:r>
            <a:r>
              <a:rPr lang="en-US" dirty="0" err="1">
                <a:latin typeface="Consolas" panose="020B0609020204030204" pitchFamily="49" charset="0"/>
              </a:rPr>
              <a:t>kosong</a:t>
            </a:r>
            <a:r>
              <a:rPr lang="en-US" dirty="0">
                <a:latin typeface="Consolas" panose="020B0609020204030204" pitchFamily="49" charset="0"/>
              </a:rPr>
              <a:t> !!");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getch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else if(</a:t>
            </a:r>
            <a:r>
              <a:rPr lang="en-US" dirty="0" err="1">
                <a:latin typeface="Consolas" panose="020B0609020204030204" pitchFamily="49" charset="0"/>
              </a:rPr>
              <a:t>NbElmt</a:t>
            </a:r>
            <a:r>
              <a:rPr lang="en-US" dirty="0">
                <a:latin typeface="Consolas" panose="020B0609020204030204" pitchFamily="49" charset="0"/>
              </a:rPr>
              <a:t>(*Q)==1)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*X=</a:t>
            </a:r>
            <a:r>
              <a:rPr lang="en-US" dirty="0" err="1">
                <a:latin typeface="Consolas" panose="020B0609020204030204" pitchFamily="49" charset="0"/>
              </a:rPr>
              <a:t>InfoHead</a:t>
            </a:r>
            <a:r>
              <a:rPr lang="en-US" dirty="0">
                <a:latin typeface="Consolas" panose="020B0609020204030204" pitchFamily="49" charset="0"/>
              </a:rPr>
              <a:t>(*Q)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Head(*Q)--;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Tail(*Q)--;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04000" y="1409701"/>
            <a:ext cx="4622800" cy="4812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 else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        </a:t>
            </a:r>
            <a:r>
              <a:rPr lang="en-US" sz="1700" dirty="0" err="1">
                <a:latin typeface="Consolas" panose="020B0609020204030204" pitchFamily="49" charset="0"/>
              </a:rPr>
              <a:t>InfoHead</a:t>
            </a:r>
            <a:r>
              <a:rPr lang="en-US" sz="1700" dirty="0">
                <a:latin typeface="Consolas" panose="020B0609020204030204" pitchFamily="49" charset="0"/>
              </a:rPr>
              <a:t>(*Q)=(*X);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        for(</a:t>
            </a:r>
            <a:r>
              <a:rPr lang="en-US" sz="1700" dirty="0" err="1">
                <a:latin typeface="Consolas" panose="020B0609020204030204" pitchFamily="49" charset="0"/>
              </a:rPr>
              <a:t>i</a:t>
            </a:r>
            <a:r>
              <a:rPr lang="en-US" sz="1700" dirty="0">
                <a:latin typeface="Consolas" panose="020B0609020204030204" pitchFamily="49" charset="0"/>
              </a:rPr>
              <a:t>=1;i&lt;Tail(*Q);</a:t>
            </a:r>
            <a:r>
              <a:rPr lang="en-US" sz="1700" dirty="0" err="1">
                <a:latin typeface="Consolas" panose="020B0609020204030204" pitchFamily="49" charset="0"/>
              </a:rPr>
              <a:t>i</a:t>
            </a:r>
            <a:r>
              <a:rPr lang="en-US" sz="1700" dirty="0"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            (*Q).T[</a:t>
            </a:r>
            <a:r>
              <a:rPr lang="en-US" sz="1700" dirty="0" err="1">
                <a:latin typeface="Consolas" panose="020B0609020204030204" pitchFamily="49" charset="0"/>
              </a:rPr>
              <a:t>i</a:t>
            </a:r>
            <a:r>
              <a:rPr lang="en-US" sz="1700" dirty="0">
                <a:latin typeface="Consolas" panose="020B0609020204030204" pitchFamily="49" charset="0"/>
              </a:rPr>
              <a:t>]=(*Q).T[i+1];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	Tail(*Q)--;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89650" y="1128451"/>
            <a:ext cx="12700" cy="5232399"/>
          </a:xfrm>
          <a:prstGeom prst="line">
            <a:avLst/>
          </a:prstGeom>
          <a:ln w="1270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19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8458" y="2502337"/>
            <a:ext cx="961594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pperplate Gothic Bold" panose="020E0705020206020404" pitchFamily="34" charset="0"/>
              </a:rPr>
              <a:t>TERIMAKASIH</a:t>
            </a:r>
            <a:endParaRPr lang="en-US" sz="8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Copperplate Gothic Bold" panose="020E0705020206020404" pitchFamily="34" charset="0"/>
            </a:endParaRPr>
          </a:p>
        </p:txBody>
      </p:sp>
      <p:sp>
        <p:nvSpPr>
          <p:cNvPr id="5" name="Arc 4"/>
          <p:cNvSpPr/>
          <p:nvPr/>
        </p:nvSpPr>
        <p:spPr>
          <a:xfrm rot="5400000">
            <a:off x="5340985" y="1947545"/>
            <a:ext cx="2190750" cy="5283200"/>
          </a:xfrm>
          <a:prstGeom prst="arc">
            <a:avLst>
              <a:gd name="adj1" fmla="val 16456428"/>
              <a:gd name="adj2" fmla="val 5022014"/>
            </a:avLst>
          </a:prstGeom>
          <a:ln w="165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/>
          <p:cNvSpPr/>
          <p:nvPr/>
        </p:nvSpPr>
        <p:spPr>
          <a:xfrm rot="14546152">
            <a:off x="7502173" y="4500536"/>
            <a:ext cx="1976102" cy="1315717"/>
          </a:xfrm>
          <a:prstGeom prst="arc">
            <a:avLst>
              <a:gd name="adj1" fmla="val 16456428"/>
              <a:gd name="adj2" fmla="val 5022014"/>
            </a:avLst>
          </a:prstGeom>
          <a:ln w="165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 rot="18933513">
            <a:off x="7840851" y="4157609"/>
            <a:ext cx="532274" cy="1295899"/>
          </a:xfrm>
          <a:prstGeom prst="arc">
            <a:avLst>
              <a:gd name="adj1" fmla="val 385119"/>
              <a:gd name="adj2" fmla="val 5022014"/>
            </a:avLst>
          </a:prstGeom>
          <a:ln w="165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/>
          <p:cNvSpPr/>
          <p:nvPr/>
        </p:nvSpPr>
        <p:spPr>
          <a:xfrm rot="16007570">
            <a:off x="3255933" y="869471"/>
            <a:ext cx="2190750" cy="2574982"/>
          </a:xfrm>
          <a:prstGeom prst="arc">
            <a:avLst>
              <a:gd name="adj1" fmla="val 16456428"/>
              <a:gd name="adj2" fmla="val 5022014"/>
            </a:avLst>
          </a:prstGeom>
          <a:ln w="165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/>
          <p:cNvSpPr/>
          <p:nvPr/>
        </p:nvSpPr>
        <p:spPr>
          <a:xfrm rot="16007570">
            <a:off x="7257689" y="827806"/>
            <a:ext cx="2190750" cy="2574982"/>
          </a:xfrm>
          <a:prstGeom prst="arc">
            <a:avLst>
              <a:gd name="adj1" fmla="val 16456428"/>
              <a:gd name="adj2" fmla="val 5022014"/>
            </a:avLst>
          </a:prstGeom>
          <a:ln w="165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1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ANTRIAN (QUEUE)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475" y="382385"/>
            <a:ext cx="5508625" cy="1181100"/>
          </a:xfrm>
          <a:prstGeom prst="rect">
            <a:avLst/>
          </a:prstGeom>
        </p:spPr>
      </p:pic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1251678" y="2171700"/>
            <a:ext cx="10178322" cy="370789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400" dirty="0"/>
              <a:t>QUEUE </a:t>
            </a:r>
            <a:r>
              <a:rPr lang="en-US" sz="2400" dirty="0" err="1"/>
              <a:t>adalah</a:t>
            </a:r>
            <a:r>
              <a:rPr lang="en-US" sz="2400" dirty="0"/>
              <a:t> list linier yang :</a:t>
            </a:r>
          </a:p>
          <a:p>
            <a:pPr marL="457200" lvl="1" indent="0">
              <a:buNone/>
            </a:pPr>
            <a:r>
              <a:rPr lang="en-US" sz="2400" dirty="0"/>
              <a:t>	- </a:t>
            </a:r>
            <a:r>
              <a:rPr lang="en-US" sz="2400" dirty="0" err="1"/>
              <a:t>Tersusun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FIFO (First In First Out)</a:t>
            </a:r>
          </a:p>
          <a:p>
            <a:pPr marL="0" indent="0">
              <a:buNone/>
            </a:pPr>
            <a:r>
              <a:rPr lang="en-US" sz="2400" dirty="0"/>
              <a:t>	- </a:t>
            </a:r>
            <a:r>
              <a:rPr lang="en-US" sz="2400" dirty="0" err="1"/>
              <a:t>Dikenali</a:t>
            </a:r>
            <a:r>
              <a:rPr lang="en-US" sz="2400" dirty="0"/>
              <a:t> </a:t>
            </a:r>
            <a:r>
              <a:rPr lang="en-US" sz="2400" dirty="0" err="1"/>
              <a:t>elemen</a:t>
            </a:r>
            <a:r>
              <a:rPr lang="en-US" sz="2400" dirty="0"/>
              <a:t> </a:t>
            </a:r>
            <a:r>
              <a:rPr lang="en-US" sz="2400" dirty="0" err="1"/>
              <a:t>pertama</a:t>
            </a:r>
            <a:r>
              <a:rPr lang="en-US" sz="2400" dirty="0"/>
              <a:t> (HEAD)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elemen</a:t>
            </a:r>
            <a:r>
              <a:rPr lang="en-US" sz="2400" dirty="0"/>
              <a:t> </a:t>
            </a:r>
            <a:r>
              <a:rPr lang="en-US" sz="2400" dirty="0" err="1"/>
              <a:t>terakhirnya</a:t>
            </a:r>
            <a:r>
              <a:rPr lang="en-US" sz="2400" dirty="0"/>
              <a:t> (TAIL)</a:t>
            </a:r>
          </a:p>
          <a:p>
            <a:pPr marL="0" indent="0">
              <a:buNone/>
            </a:pPr>
            <a:r>
              <a:rPr lang="en-US" sz="2400" dirty="0"/>
              <a:t>	- </a:t>
            </a:r>
            <a:r>
              <a:rPr lang="en-US" sz="2400" dirty="0" err="1"/>
              <a:t>Penyisipan</a:t>
            </a:r>
            <a:r>
              <a:rPr lang="en-US" sz="2400" dirty="0"/>
              <a:t> </a:t>
            </a:r>
            <a:r>
              <a:rPr lang="en-US" sz="2400" dirty="0" err="1"/>
              <a:t>selalu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setelah</a:t>
            </a:r>
            <a:r>
              <a:rPr lang="en-US" sz="2400" dirty="0"/>
              <a:t> </a:t>
            </a:r>
            <a:r>
              <a:rPr lang="en-US" sz="2400" dirty="0" err="1"/>
              <a:t>elemen</a:t>
            </a:r>
            <a:r>
              <a:rPr lang="en-US" sz="2400" dirty="0"/>
              <a:t> </a:t>
            </a:r>
            <a:r>
              <a:rPr lang="en-US" sz="2400" dirty="0" err="1" smtClean="0"/>
              <a:t>terakhir</a:t>
            </a:r>
            <a:r>
              <a:rPr lang="id-ID" sz="2400" dirty="0" smtClean="0"/>
              <a:t> (TAIL)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- </a:t>
            </a:r>
            <a:r>
              <a:rPr lang="en-US" sz="2400" dirty="0" err="1"/>
              <a:t>Penghapusan</a:t>
            </a:r>
            <a:r>
              <a:rPr lang="en-US" sz="2400" dirty="0"/>
              <a:t> </a:t>
            </a:r>
            <a:r>
              <a:rPr lang="en-US" sz="2400" dirty="0" err="1"/>
              <a:t>selalu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elemen</a:t>
            </a:r>
            <a:r>
              <a:rPr lang="en-US" sz="2400" dirty="0"/>
              <a:t> </a:t>
            </a:r>
            <a:r>
              <a:rPr lang="en-US" sz="2400" dirty="0" err="1" smtClean="0"/>
              <a:t>pertama</a:t>
            </a:r>
            <a:r>
              <a:rPr lang="id-ID" sz="2400" dirty="0" smtClean="0"/>
              <a:t> (HEAD)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4979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Komponen</a:t>
            </a:r>
            <a:r>
              <a:rPr lang="en-US" dirty="0"/>
              <a:t>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4996722" cy="359359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4000" dirty="0"/>
              <a:t>Head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dirty="0"/>
              <a:t>Tail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dirty="0" err="1"/>
              <a:t>Elemen</a:t>
            </a:r>
            <a:endParaRPr lang="en-US" sz="4000" dirty="0"/>
          </a:p>
          <a:p>
            <a:pPr marL="457200" indent="-457200">
              <a:buFont typeface="+mj-lt"/>
              <a:buAutoNum type="arabicPeriod"/>
            </a:pPr>
            <a:r>
              <a:rPr lang="en-US" sz="4000" dirty="0"/>
              <a:t>Queue </a:t>
            </a:r>
            <a:r>
              <a:rPr lang="en-US" sz="4000" dirty="0" err="1"/>
              <a:t>Kosong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58" t="3272" r="1997" b="2415"/>
          <a:stretch/>
        </p:blipFill>
        <p:spPr>
          <a:xfrm>
            <a:off x="5562600" y="2052317"/>
            <a:ext cx="5562600" cy="36974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7523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fungsional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625600"/>
            <a:ext cx="10178322" cy="425399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Q </a:t>
            </a:r>
            <a:r>
              <a:rPr lang="en-US" dirty="0" err="1"/>
              <a:t>adalah</a:t>
            </a:r>
            <a:r>
              <a:rPr lang="en-US" dirty="0"/>
              <a:t> Queue</a:t>
            </a:r>
          </a:p>
          <a:p>
            <a:r>
              <a:rPr lang="en-US" dirty="0" err="1"/>
              <a:t>IsEmpty</a:t>
            </a:r>
            <a:r>
              <a:rPr lang="en-US" dirty="0"/>
              <a:t>(Q)	=&gt; Boolean	{</a:t>
            </a:r>
            <a:r>
              <a:rPr lang="en-US" dirty="0" err="1"/>
              <a:t>bernilai</a:t>
            </a:r>
            <a:r>
              <a:rPr lang="en-US" dirty="0"/>
              <a:t> true </a:t>
            </a:r>
            <a:r>
              <a:rPr lang="en-US" dirty="0" err="1"/>
              <a:t>jika</a:t>
            </a:r>
            <a:r>
              <a:rPr lang="en-US" dirty="0"/>
              <a:t> Queue </a:t>
            </a:r>
            <a:r>
              <a:rPr lang="en-US" dirty="0" err="1"/>
              <a:t>kosong</a:t>
            </a:r>
            <a:r>
              <a:rPr lang="en-US" dirty="0"/>
              <a:t>}</a:t>
            </a:r>
          </a:p>
          <a:p>
            <a:r>
              <a:rPr lang="en-US" dirty="0" err="1"/>
              <a:t>IsFull</a:t>
            </a:r>
            <a:r>
              <a:rPr lang="en-US" dirty="0"/>
              <a:t>(Q) 	=&gt; Boolean 	{</a:t>
            </a:r>
            <a:r>
              <a:rPr lang="en-US" dirty="0" err="1"/>
              <a:t>bernilai</a:t>
            </a:r>
            <a:r>
              <a:rPr lang="en-US" dirty="0"/>
              <a:t> true </a:t>
            </a:r>
            <a:r>
              <a:rPr lang="en-US" dirty="0" err="1"/>
              <a:t>jika</a:t>
            </a:r>
            <a:r>
              <a:rPr lang="en-US" dirty="0"/>
              <a:t> Queue </a:t>
            </a:r>
            <a:r>
              <a:rPr lang="en-US" dirty="0" err="1"/>
              <a:t>penuh</a:t>
            </a:r>
            <a:r>
              <a:rPr lang="en-US" dirty="0"/>
              <a:t>}</a:t>
            </a:r>
          </a:p>
          <a:p>
            <a:r>
              <a:rPr lang="en-US" dirty="0" err="1"/>
              <a:t>NBElmt</a:t>
            </a:r>
            <a:r>
              <a:rPr lang="en-US" dirty="0"/>
              <a:t>(Q) 	=&gt; Integer 	{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banyaknya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Q}</a:t>
            </a:r>
          </a:p>
          <a:p>
            <a:r>
              <a:rPr lang="en-US" dirty="0" err="1"/>
              <a:t>CreateEmpty</a:t>
            </a:r>
            <a:r>
              <a:rPr lang="en-US" dirty="0"/>
              <a:t>()	=&gt; Void		{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en-US" dirty="0"/>
              <a:t> </a:t>
            </a:r>
            <a:r>
              <a:rPr lang="en-US" dirty="0" err="1"/>
              <a:t>kosong</a:t>
            </a:r>
            <a:r>
              <a:rPr lang="en-US" dirty="0"/>
              <a:t>}</a:t>
            </a:r>
          </a:p>
          <a:p>
            <a:r>
              <a:rPr lang="en-US" dirty="0"/>
              <a:t>Add()		=&gt; Void		{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Q}</a:t>
            </a:r>
          </a:p>
          <a:p>
            <a:r>
              <a:rPr lang="en-US" dirty="0"/>
              <a:t>Del()		=&gt; Void		{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Q}</a:t>
            </a:r>
          </a:p>
        </p:txBody>
      </p:sp>
    </p:spTree>
    <p:extLst>
      <p:ext uri="{BB962C8B-B14F-4D97-AF65-F5344CB8AC3E}">
        <p14:creationId xmlns:p14="http://schemas.microsoft.com/office/powerpoint/2010/main" val="1120894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 queue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689101"/>
            <a:ext cx="10178322" cy="4190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Gadugi" panose="020B0502040204020203" pitchFamily="34" charset="0"/>
              </a:rPr>
              <a:t>Memori</a:t>
            </a:r>
            <a:r>
              <a:rPr lang="en-US" dirty="0">
                <a:latin typeface="Gadugi" panose="020B0502040204020203" pitchFamily="34" charset="0"/>
              </a:rPr>
              <a:t> </a:t>
            </a:r>
            <a:r>
              <a:rPr lang="en-US" dirty="0" err="1">
                <a:latin typeface="Gadugi" panose="020B0502040204020203" pitchFamily="34" charset="0"/>
              </a:rPr>
              <a:t>tempat</a:t>
            </a:r>
            <a:r>
              <a:rPr lang="en-US" dirty="0">
                <a:latin typeface="Gadugi" panose="020B0502040204020203" pitchFamily="34" charset="0"/>
              </a:rPr>
              <a:t> </a:t>
            </a:r>
            <a:r>
              <a:rPr lang="en-US" dirty="0" err="1">
                <a:latin typeface="Gadugi" panose="020B0502040204020203" pitchFamily="34" charset="0"/>
              </a:rPr>
              <a:t>penyimpanan</a:t>
            </a:r>
            <a:r>
              <a:rPr lang="en-US" dirty="0">
                <a:latin typeface="Gadugi" panose="020B0502040204020203" pitchFamily="34" charset="0"/>
              </a:rPr>
              <a:t> </a:t>
            </a:r>
            <a:r>
              <a:rPr lang="en-US" dirty="0" err="1">
                <a:latin typeface="Gadugi" panose="020B0502040204020203" pitchFamily="34" charset="0"/>
              </a:rPr>
              <a:t>adalah</a:t>
            </a:r>
            <a:r>
              <a:rPr lang="en-US" dirty="0">
                <a:latin typeface="Gadugi" panose="020B0502040204020203" pitchFamily="34" charset="0"/>
              </a:rPr>
              <a:t> </a:t>
            </a:r>
            <a:r>
              <a:rPr lang="en-US" dirty="0" err="1">
                <a:latin typeface="Gadugi" panose="020B0502040204020203" pitchFamily="34" charset="0"/>
              </a:rPr>
              <a:t>sebuah</a:t>
            </a:r>
            <a:r>
              <a:rPr lang="en-US" dirty="0">
                <a:latin typeface="Gadugi" panose="020B0502040204020203" pitchFamily="34" charset="0"/>
              </a:rPr>
              <a:t> </a:t>
            </a:r>
            <a:r>
              <a:rPr lang="en-US" dirty="0" err="1">
                <a:latin typeface="Gadugi" panose="020B0502040204020203" pitchFamily="34" charset="0"/>
              </a:rPr>
              <a:t>tabel</a:t>
            </a:r>
            <a:r>
              <a:rPr lang="en-US" dirty="0">
                <a:latin typeface="Gadugi" panose="020B0502040204020203" pitchFamily="34" charset="0"/>
              </a:rPr>
              <a:t> </a:t>
            </a:r>
            <a:r>
              <a:rPr lang="en-US" dirty="0" err="1">
                <a:latin typeface="Gadugi" panose="020B0502040204020203" pitchFamily="34" charset="0"/>
              </a:rPr>
              <a:t>dengan</a:t>
            </a:r>
            <a:r>
              <a:rPr lang="en-US" dirty="0">
                <a:latin typeface="Gadugi" panose="020B0502040204020203" pitchFamily="34" charset="0"/>
              </a:rPr>
              <a:t> </a:t>
            </a:r>
            <a:r>
              <a:rPr lang="en-US" dirty="0" err="1">
                <a:latin typeface="Gadugi" panose="020B0502040204020203" pitchFamily="34" charset="0"/>
              </a:rPr>
              <a:t>indeks</a:t>
            </a:r>
            <a:r>
              <a:rPr lang="en-US" dirty="0">
                <a:latin typeface="Gadugi" panose="020B0502040204020203" pitchFamily="34" charset="0"/>
              </a:rPr>
              <a:t> 1..idxMax</a:t>
            </a:r>
          </a:p>
          <a:p>
            <a:pPr marL="0" indent="0">
              <a:buNone/>
            </a:pPr>
            <a:r>
              <a:rPr lang="en-US" dirty="0" err="1">
                <a:latin typeface="Gadugi" panose="020B0502040204020203" pitchFamily="34" charset="0"/>
              </a:rPr>
              <a:t>Ilustrasi</a:t>
            </a:r>
            <a:r>
              <a:rPr lang="en-US" dirty="0">
                <a:latin typeface="Gadugi" panose="020B0502040204020203" pitchFamily="34" charset="0"/>
              </a:rPr>
              <a:t> queue:</a:t>
            </a:r>
          </a:p>
          <a:p>
            <a:pPr marL="0" indent="0">
              <a:buNone/>
            </a:pPr>
            <a:endParaRPr lang="en-US" dirty="0">
              <a:latin typeface="Gadug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Gadug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Gadug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Gadugi" panose="020B0502040204020203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3105150" y="3695700"/>
            <a:ext cx="5524500" cy="876300"/>
            <a:chOff x="3105150" y="3695700"/>
            <a:chExt cx="5524500" cy="876300"/>
          </a:xfrm>
        </p:grpSpPr>
        <p:grpSp>
          <p:nvGrpSpPr>
            <p:cNvPr id="14" name="Group 13"/>
            <p:cNvGrpSpPr/>
            <p:nvPr/>
          </p:nvGrpSpPr>
          <p:grpSpPr>
            <a:xfrm>
              <a:off x="3105150" y="3695700"/>
              <a:ext cx="5524500" cy="438150"/>
              <a:chOff x="2771775" y="3209925"/>
              <a:chExt cx="5524500" cy="43815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771775" y="3209925"/>
                <a:ext cx="552450" cy="4381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324225" y="3209925"/>
                <a:ext cx="552450" cy="4381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876675" y="3209925"/>
                <a:ext cx="552450" cy="4381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429125" y="3209925"/>
                <a:ext cx="552450" cy="4381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981575" y="3209925"/>
                <a:ext cx="552450" cy="4381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534025" y="3209925"/>
                <a:ext cx="552450" cy="4381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086475" y="3209925"/>
                <a:ext cx="552450" cy="4381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638925" y="3209925"/>
                <a:ext cx="552450" cy="4381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191375" y="3209925"/>
                <a:ext cx="552450" cy="4381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7743825" y="3209925"/>
                <a:ext cx="552450" cy="4381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105150" y="4133850"/>
              <a:ext cx="5524500" cy="438150"/>
              <a:chOff x="2771775" y="3209925"/>
              <a:chExt cx="5524500" cy="438150"/>
            </a:xfrm>
            <a:solidFill>
              <a:schemeClr val="bg1">
                <a:lumMod val="95000"/>
              </a:schemeClr>
            </a:solidFill>
          </p:grpSpPr>
          <p:sp>
            <p:nvSpPr>
              <p:cNvPr id="16" name="Rectangle 15"/>
              <p:cNvSpPr/>
              <p:nvPr/>
            </p:nvSpPr>
            <p:spPr>
              <a:xfrm>
                <a:off x="2771775" y="3209925"/>
                <a:ext cx="552450" cy="4381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324225" y="3209925"/>
                <a:ext cx="552450" cy="4381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876675" y="3209925"/>
                <a:ext cx="552450" cy="4381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429125" y="3209925"/>
                <a:ext cx="552450" cy="4381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981575" y="3209925"/>
                <a:ext cx="552450" cy="4381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534025" y="3209925"/>
                <a:ext cx="552450" cy="4381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086475" y="3209925"/>
                <a:ext cx="552450" cy="4381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638925" y="3209925"/>
                <a:ext cx="552450" cy="4381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7191375" y="3209925"/>
                <a:ext cx="552450" cy="4381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7743825" y="3209925"/>
                <a:ext cx="552450" cy="4381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3013325" y="3028890"/>
            <a:ext cx="736099" cy="638117"/>
            <a:chOff x="3013325" y="3028890"/>
            <a:chExt cx="736099" cy="638117"/>
          </a:xfrm>
        </p:grpSpPr>
        <p:sp>
          <p:nvSpPr>
            <p:cNvPr id="26" name="Rectangle 25"/>
            <p:cNvSpPr/>
            <p:nvPr/>
          </p:nvSpPr>
          <p:spPr>
            <a:xfrm>
              <a:off x="3013325" y="3028890"/>
              <a:ext cx="736099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Head</a:t>
              </a:r>
            </a:p>
          </p:txBody>
        </p:sp>
        <p:sp>
          <p:nvSpPr>
            <p:cNvPr id="34" name="Arrow: Down 33"/>
            <p:cNvSpPr/>
            <p:nvPr/>
          </p:nvSpPr>
          <p:spPr>
            <a:xfrm>
              <a:off x="3295650" y="3381374"/>
              <a:ext cx="180975" cy="28563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442988" y="3038298"/>
            <a:ext cx="529312" cy="628708"/>
            <a:chOff x="6442988" y="3038298"/>
            <a:chExt cx="529312" cy="628708"/>
          </a:xfrm>
        </p:grpSpPr>
        <p:sp>
          <p:nvSpPr>
            <p:cNvPr id="27" name="Rectangle 26"/>
            <p:cNvSpPr/>
            <p:nvPr/>
          </p:nvSpPr>
          <p:spPr>
            <a:xfrm>
              <a:off x="6442988" y="3038298"/>
              <a:ext cx="529312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Tail</a:t>
              </a:r>
            </a:p>
          </p:txBody>
        </p:sp>
        <p:sp>
          <p:nvSpPr>
            <p:cNvPr id="35" name="Arrow: Down 34"/>
            <p:cNvSpPr/>
            <p:nvPr/>
          </p:nvSpPr>
          <p:spPr>
            <a:xfrm>
              <a:off x="6625299" y="3381373"/>
              <a:ext cx="180975" cy="28563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884386" y="3028890"/>
            <a:ext cx="938077" cy="647522"/>
            <a:chOff x="7884386" y="3028890"/>
            <a:chExt cx="938077" cy="647522"/>
          </a:xfrm>
        </p:grpSpPr>
        <p:sp>
          <p:nvSpPr>
            <p:cNvPr id="28" name="Rectangle 27"/>
            <p:cNvSpPr/>
            <p:nvPr/>
          </p:nvSpPr>
          <p:spPr>
            <a:xfrm>
              <a:off x="7884386" y="3028890"/>
              <a:ext cx="93807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idxMax</a:t>
              </a:r>
              <a:endPara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" name="Arrow: Down 35"/>
            <p:cNvSpPr/>
            <p:nvPr/>
          </p:nvSpPr>
          <p:spPr>
            <a:xfrm>
              <a:off x="8254524" y="3390779"/>
              <a:ext cx="180975" cy="28563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144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</a:t>
            </a:r>
            <a:r>
              <a:rPr lang="en-US" dirty="0" err="1"/>
              <a:t>alternatif</a:t>
            </a:r>
            <a:r>
              <a:rPr lang="en-US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181101"/>
            <a:ext cx="10178322" cy="469849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Alternatif</a:t>
            </a:r>
            <a:r>
              <a:rPr lang="en-US" dirty="0"/>
              <a:t> 1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umumnya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Fungsi</a:t>
            </a:r>
            <a:r>
              <a:rPr lang="en-US" dirty="0"/>
              <a:t> Add()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Tail</a:t>
            </a:r>
          </a:p>
          <a:p>
            <a:pPr marL="0" indent="0">
              <a:buNone/>
            </a:pPr>
            <a:r>
              <a:rPr lang="en-US" dirty="0" err="1"/>
              <a:t>Fungsi</a:t>
            </a:r>
            <a:r>
              <a:rPr lang="en-US" dirty="0"/>
              <a:t> Del()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Head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digeser</a:t>
            </a:r>
            <a:r>
              <a:rPr lang="en-US" dirty="0"/>
              <a:t> </a:t>
            </a:r>
            <a:r>
              <a:rPr lang="en-US" dirty="0" err="1"/>
              <a:t>menuju</a:t>
            </a:r>
            <a:r>
              <a:rPr lang="en-US" dirty="0"/>
              <a:t> Head</a:t>
            </a:r>
          </a:p>
          <a:p>
            <a:pPr marL="0" indent="0">
              <a:buNone/>
            </a:pPr>
            <a:r>
              <a:rPr lang="en-US" dirty="0" err="1"/>
              <a:t>Ilustrasi</a:t>
            </a:r>
            <a:r>
              <a:rPr lang="en-US" dirty="0"/>
              <a:t> queue: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003001" y="4610100"/>
            <a:ext cx="552450" cy="438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55451" y="4610100"/>
            <a:ext cx="552450" cy="438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07901" y="4610100"/>
            <a:ext cx="552450" cy="438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660351" y="4610100"/>
            <a:ext cx="552450" cy="438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212801" y="4610100"/>
            <a:ext cx="552450" cy="438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765251" y="4610100"/>
            <a:ext cx="552450" cy="438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317701" y="4610100"/>
            <a:ext cx="552450" cy="438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870151" y="4610100"/>
            <a:ext cx="552450" cy="438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422601" y="4610100"/>
            <a:ext cx="552450" cy="438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975051" y="4610100"/>
            <a:ext cx="552450" cy="438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003001" y="5048250"/>
            <a:ext cx="5524500" cy="438150"/>
            <a:chOff x="2771775" y="3209925"/>
            <a:chExt cx="5524500" cy="438150"/>
          </a:xfrm>
          <a:solidFill>
            <a:schemeClr val="bg1">
              <a:lumMod val="9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2771775" y="3209925"/>
              <a:ext cx="552450" cy="4381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324225" y="3209925"/>
              <a:ext cx="552450" cy="4381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876675" y="3209925"/>
              <a:ext cx="552450" cy="4381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429125" y="3209925"/>
              <a:ext cx="552450" cy="4381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81575" y="3209925"/>
              <a:ext cx="552450" cy="4381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34025" y="3209925"/>
              <a:ext cx="552450" cy="4381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86475" y="3209925"/>
              <a:ext cx="552450" cy="4381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638925" y="3209925"/>
              <a:ext cx="552450" cy="4381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191375" y="3209925"/>
              <a:ext cx="552450" cy="4381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743825" y="3209925"/>
              <a:ext cx="552450" cy="4381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911176" y="3943290"/>
            <a:ext cx="736099" cy="638117"/>
            <a:chOff x="3013325" y="3028890"/>
            <a:chExt cx="736099" cy="638117"/>
          </a:xfrm>
        </p:grpSpPr>
        <p:sp>
          <p:nvSpPr>
            <p:cNvPr id="28" name="Rectangle 27"/>
            <p:cNvSpPr/>
            <p:nvPr/>
          </p:nvSpPr>
          <p:spPr>
            <a:xfrm>
              <a:off x="3013325" y="3028890"/>
              <a:ext cx="736099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Head</a:t>
              </a:r>
            </a:p>
          </p:txBody>
        </p:sp>
        <p:sp>
          <p:nvSpPr>
            <p:cNvPr id="29" name="Arrow: Down 28"/>
            <p:cNvSpPr/>
            <p:nvPr/>
          </p:nvSpPr>
          <p:spPr>
            <a:xfrm>
              <a:off x="3295650" y="3381374"/>
              <a:ext cx="180975" cy="28563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340839" y="3952698"/>
            <a:ext cx="529312" cy="628708"/>
            <a:chOff x="6442988" y="3038298"/>
            <a:chExt cx="529312" cy="628708"/>
          </a:xfrm>
        </p:grpSpPr>
        <p:sp>
          <p:nvSpPr>
            <p:cNvPr id="31" name="Rectangle 30"/>
            <p:cNvSpPr/>
            <p:nvPr/>
          </p:nvSpPr>
          <p:spPr>
            <a:xfrm>
              <a:off x="6442988" y="3038298"/>
              <a:ext cx="529312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Tail</a:t>
              </a:r>
            </a:p>
          </p:txBody>
        </p:sp>
        <p:sp>
          <p:nvSpPr>
            <p:cNvPr id="32" name="Arrow: Down 31"/>
            <p:cNvSpPr/>
            <p:nvPr/>
          </p:nvSpPr>
          <p:spPr>
            <a:xfrm>
              <a:off x="6625299" y="3381373"/>
              <a:ext cx="180975" cy="28563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4031653" y="5671412"/>
            <a:ext cx="125739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Add()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340839" y="5670727"/>
            <a:ext cx="115127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Del()</a:t>
            </a:r>
          </a:p>
        </p:txBody>
      </p:sp>
      <p:sp>
        <p:nvSpPr>
          <p:cNvPr id="36" name="Rectangle 35"/>
          <p:cNvSpPr/>
          <p:nvPr/>
        </p:nvSpPr>
        <p:spPr>
          <a:xfrm flipH="1">
            <a:off x="6988769" y="4644509"/>
            <a:ext cx="31521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38" name="Rectangle 37"/>
          <p:cNvSpPr/>
          <p:nvPr/>
        </p:nvSpPr>
        <p:spPr>
          <a:xfrm flipH="1">
            <a:off x="6447888" y="4644509"/>
            <a:ext cx="31521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39" name="Rectangle 38"/>
          <p:cNvSpPr/>
          <p:nvPr/>
        </p:nvSpPr>
        <p:spPr>
          <a:xfrm flipH="1">
            <a:off x="5907007" y="4644509"/>
            <a:ext cx="31521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40" name="Rectangle 39"/>
          <p:cNvSpPr/>
          <p:nvPr/>
        </p:nvSpPr>
        <p:spPr>
          <a:xfrm flipH="1">
            <a:off x="5319850" y="4644509"/>
            <a:ext cx="31521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41" name="Rectangle 40"/>
          <p:cNvSpPr/>
          <p:nvPr/>
        </p:nvSpPr>
        <p:spPr>
          <a:xfrm flipH="1">
            <a:off x="4770141" y="4644509"/>
            <a:ext cx="31521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42" name="Rectangle 41"/>
          <p:cNvSpPr/>
          <p:nvPr/>
        </p:nvSpPr>
        <p:spPr>
          <a:xfrm flipH="1">
            <a:off x="4226519" y="4644509"/>
            <a:ext cx="31521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43" name="Rectangle 42"/>
          <p:cNvSpPr/>
          <p:nvPr/>
        </p:nvSpPr>
        <p:spPr>
          <a:xfrm flipH="1">
            <a:off x="3679084" y="4655057"/>
            <a:ext cx="31521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44" name="Rectangle 43"/>
          <p:cNvSpPr/>
          <p:nvPr/>
        </p:nvSpPr>
        <p:spPr>
          <a:xfrm flipH="1">
            <a:off x="3117883" y="4655057"/>
            <a:ext cx="31521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6870151" y="3964188"/>
            <a:ext cx="529312" cy="628708"/>
            <a:chOff x="6442988" y="3038298"/>
            <a:chExt cx="529312" cy="628708"/>
          </a:xfrm>
        </p:grpSpPr>
        <p:sp>
          <p:nvSpPr>
            <p:cNvPr id="46" name="Rectangle 45"/>
            <p:cNvSpPr/>
            <p:nvPr/>
          </p:nvSpPr>
          <p:spPr>
            <a:xfrm>
              <a:off x="6442988" y="3038298"/>
              <a:ext cx="529312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Tail</a:t>
              </a:r>
            </a:p>
          </p:txBody>
        </p:sp>
        <p:sp>
          <p:nvSpPr>
            <p:cNvPr id="47" name="Arrow: Down 46"/>
            <p:cNvSpPr/>
            <p:nvPr/>
          </p:nvSpPr>
          <p:spPr>
            <a:xfrm>
              <a:off x="6625299" y="3381373"/>
              <a:ext cx="180975" cy="28563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805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00"/>
                            </p:stCondLst>
                            <p:childTnLst>
                              <p:par>
                                <p:cTn id="1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22222E-6 L 0.04362 -2.22222E-6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"/>
                            </p:stCondLst>
                            <p:childTnLst>
                              <p:par>
                                <p:cTn id="2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33333E-6 L -0.04427 4.44444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9" y="69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44444E-6 L -0.04752 -0.00255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3" y="-139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33333E-6 L -0.04479 0.00139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9" y="231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-0.04466 2.22222E-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7" y="231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33333E-6 L -0.04505 2.22222E-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7" y="231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04817 2.22222E-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8" y="231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33333E-6 L -0.0444 4.44444E-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4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00"/>
                            </p:stCondLst>
                            <p:childTnLst>
                              <p:par>
                                <p:cTn id="4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00"/>
                            </p:stCondLst>
                            <p:childTnLst>
                              <p:par>
                                <p:cTn id="5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59259E-6 L -0.04336 -0.00162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6" grpId="0"/>
      <p:bldP spid="36" grpId="1"/>
      <p:bldP spid="38" grpId="0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</a:t>
            </a:r>
            <a:r>
              <a:rPr lang="en-US" dirty="0" err="1"/>
              <a:t>alternatif</a:t>
            </a:r>
            <a:r>
              <a:rPr lang="en-US" dirty="0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198605"/>
            <a:ext cx="10178322" cy="468098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alternatif</a:t>
            </a:r>
            <a:r>
              <a:rPr lang="en-US" dirty="0"/>
              <a:t> 2 </a:t>
            </a:r>
            <a:r>
              <a:rPr lang="en-US" dirty="0" err="1"/>
              <a:t>fungsi</a:t>
            </a:r>
            <a:r>
              <a:rPr lang="en-US" dirty="0"/>
              <a:t> Add()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alternatif</a:t>
            </a:r>
            <a:r>
              <a:rPr lang="en-US" dirty="0"/>
              <a:t> 1. </a:t>
            </a:r>
          </a:p>
          <a:p>
            <a:pPr marL="0" indent="0">
              <a:buNone/>
            </a:pPr>
            <a:r>
              <a:rPr lang="en-US" dirty="0" err="1"/>
              <a:t>Fungsi</a:t>
            </a:r>
            <a:r>
              <a:rPr lang="en-US" dirty="0"/>
              <a:t> Del()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Head, </a:t>
            </a:r>
            <a:r>
              <a:rPr lang="en-US" dirty="0" err="1"/>
              <a:t>kemudian</a:t>
            </a:r>
            <a:r>
              <a:rPr lang="en-US" dirty="0"/>
              <a:t> Head </a:t>
            </a:r>
            <a:r>
              <a:rPr lang="en-US" dirty="0" err="1"/>
              <a:t>bergeser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setelahnya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alternatif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Queue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Full  “</a:t>
            </a:r>
            <a:r>
              <a:rPr lang="en-US" dirty="0" err="1"/>
              <a:t>semu</a:t>
            </a:r>
            <a:r>
              <a:rPr lang="en-US" dirty="0"/>
              <a:t>”, </a:t>
            </a:r>
            <a:r>
              <a:rPr lang="en-US" dirty="0" err="1"/>
              <a:t>karena</a:t>
            </a:r>
            <a:r>
              <a:rPr lang="en-US" dirty="0"/>
              <a:t> Tail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idxMax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penuh</a:t>
            </a:r>
            <a:r>
              <a:rPr lang="en-US" dirty="0"/>
              <a:t>.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elem</a:t>
            </a:r>
            <a:r>
              <a:rPr lang="en-US" dirty="0"/>
              <a:t> di </a:t>
            </a:r>
            <a:r>
              <a:rPr lang="en-US" dirty="0" err="1"/>
              <a:t>geser</a:t>
            </a:r>
            <a:r>
              <a:rPr lang="en-US" dirty="0"/>
              <a:t> </a:t>
            </a:r>
            <a:r>
              <a:rPr lang="en-US" dirty="0" err="1"/>
              <a:t>menuju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1.	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280868" y="2644435"/>
            <a:ext cx="4165951" cy="538297"/>
            <a:chOff x="3105150" y="3695700"/>
            <a:chExt cx="5524500" cy="876300"/>
          </a:xfrm>
        </p:grpSpPr>
        <p:grpSp>
          <p:nvGrpSpPr>
            <p:cNvPr id="35" name="Group 34"/>
            <p:cNvGrpSpPr/>
            <p:nvPr/>
          </p:nvGrpSpPr>
          <p:grpSpPr>
            <a:xfrm>
              <a:off x="3105150" y="3695700"/>
              <a:ext cx="5524500" cy="438150"/>
              <a:chOff x="2771775" y="3209925"/>
              <a:chExt cx="5524500" cy="43815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771775" y="3209925"/>
                <a:ext cx="552450" cy="4381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324225" y="3209925"/>
                <a:ext cx="552450" cy="4381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876675" y="3209925"/>
                <a:ext cx="552450" cy="4381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429125" y="3209925"/>
                <a:ext cx="552450" cy="4381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4981575" y="3209925"/>
                <a:ext cx="552450" cy="4381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534025" y="3209925"/>
                <a:ext cx="552450" cy="4381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6086475" y="3209925"/>
                <a:ext cx="552450" cy="4381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6638925" y="3209925"/>
                <a:ext cx="552450" cy="4381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7191375" y="3209925"/>
                <a:ext cx="552450" cy="4381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7743825" y="3209925"/>
                <a:ext cx="552450" cy="4381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3105150" y="4133850"/>
              <a:ext cx="5524500" cy="438150"/>
              <a:chOff x="2771775" y="3209925"/>
              <a:chExt cx="5524500" cy="438150"/>
            </a:xfrm>
            <a:solidFill>
              <a:schemeClr val="bg1">
                <a:lumMod val="95000"/>
              </a:schemeClr>
            </a:solidFill>
          </p:grpSpPr>
          <p:sp>
            <p:nvSpPr>
              <p:cNvPr id="37" name="Rectangle 36"/>
              <p:cNvSpPr/>
              <p:nvPr/>
            </p:nvSpPr>
            <p:spPr>
              <a:xfrm>
                <a:off x="2771775" y="3209925"/>
                <a:ext cx="552450" cy="4381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324225" y="3209925"/>
                <a:ext cx="552450" cy="4381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876675" y="3209925"/>
                <a:ext cx="552450" cy="4381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4429125" y="3209925"/>
                <a:ext cx="552450" cy="4381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981575" y="3209925"/>
                <a:ext cx="552450" cy="4381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5534025" y="3209925"/>
                <a:ext cx="552450" cy="4381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086475" y="3209925"/>
                <a:ext cx="552450" cy="4381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638925" y="3209925"/>
                <a:ext cx="552450" cy="4381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7191375" y="3209925"/>
                <a:ext cx="552450" cy="4381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7743825" y="3209925"/>
                <a:ext cx="552450" cy="4381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1593815" y="2060520"/>
            <a:ext cx="623889" cy="485892"/>
            <a:chOff x="2909677" y="3914065"/>
            <a:chExt cx="623889" cy="485892"/>
          </a:xfrm>
        </p:grpSpPr>
        <p:sp>
          <p:nvSpPr>
            <p:cNvPr id="58" name="Rectangle 57"/>
            <p:cNvSpPr/>
            <p:nvPr/>
          </p:nvSpPr>
          <p:spPr>
            <a:xfrm>
              <a:off x="2909677" y="3914065"/>
              <a:ext cx="623889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Head</a:t>
              </a:r>
            </a:p>
          </p:txBody>
        </p:sp>
        <p:sp>
          <p:nvSpPr>
            <p:cNvPr id="59" name="Arrow: Down 58"/>
            <p:cNvSpPr/>
            <p:nvPr/>
          </p:nvSpPr>
          <p:spPr>
            <a:xfrm>
              <a:off x="3131134" y="4228393"/>
              <a:ext cx="180976" cy="17156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762317" y="2075275"/>
            <a:ext cx="460383" cy="485892"/>
            <a:chOff x="2991429" y="3914065"/>
            <a:chExt cx="460383" cy="485892"/>
          </a:xfrm>
        </p:grpSpPr>
        <p:sp>
          <p:nvSpPr>
            <p:cNvPr id="69" name="Rectangle 68"/>
            <p:cNvSpPr/>
            <p:nvPr/>
          </p:nvSpPr>
          <p:spPr>
            <a:xfrm>
              <a:off x="2991429" y="3914065"/>
              <a:ext cx="460383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Tail</a:t>
              </a:r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0" name="Arrow: Down 69"/>
            <p:cNvSpPr/>
            <p:nvPr/>
          </p:nvSpPr>
          <p:spPr>
            <a:xfrm>
              <a:off x="3131134" y="4228393"/>
              <a:ext cx="180976" cy="17156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280869" y="5105726"/>
            <a:ext cx="4165951" cy="538297"/>
            <a:chOff x="3105150" y="3695700"/>
            <a:chExt cx="5524500" cy="876300"/>
          </a:xfrm>
        </p:grpSpPr>
        <p:grpSp>
          <p:nvGrpSpPr>
            <p:cNvPr id="72" name="Group 71"/>
            <p:cNvGrpSpPr/>
            <p:nvPr/>
          </p:nvGrpSpPr>
          <p:grpSpPr>
            <a:xfrm>
              <a:off x="3105150" y="3695700"/>
              <a:ext cx="5524500" cy="438150"/>
              <a:chOff x="2771775" y="3209925"/>
              <a:chExt cx="5524500" cy="438150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2771775" y="3209925"/>
                <a:ext cx="552450" cy="4381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3324225" y="3209925"/>
                <a:ext cx="552450" cy="4381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876675" y="3209925"/>
                <a:ext cx="552450" cy="4381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4429125" y="3209925"/>
                <a:ext cx="552450" cy="4381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4981575" y="3209925"/>
                <a:ext cx="552450" cy="4381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5534025" y="3209925"/>
                <a:ext cx="552450" cy="4381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6086475" y="3209925"/>
                <a:ext cx="552450" cy="4381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6638925" y="3209925"/>
                <a:ext cx="552450" cy="4381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7191375" y="3209925"/>
                <a:ext cx="552450" cy="4381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743825" y="3209925"/>
                <a:ext cx="552450" cy="4381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3105150" y="4133850"/>
              <a:ext cx="5524500" cy="438150"/>
              <a:chOff x="2771775" y="3209925"/>
              <a:chExt cx="5524500" cy="438150"/>
            </a:xfrm>
            <a:solidFill>
              <a:schemeClr val="bg1">
                <a:lumMod val="95000"/>
              </a:schemeClr>
            </a:solidFill>
          </p:grpSpPr>
          <p:sp>
            <p:nvSpPr>
              <p:cNvPr id="74" name="Rectangle 73"/>
              <p:cNvSpPr/>
              <p:nvPr/>
            </p:nvSpPr>
            <p:spPr>
              <a:xfrm>
                <a:off x="2771775" y="3209925"/>
                <a:ext cx="552450" cy="4381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324225" y="3209925"/>
                <a:ext cx="552450" cy="4381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3876675" y="3209925"/>
                <a:ext cx="552450" cy="4381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4429125" y="3209925"/>
                <a:ext cx="552450" cy="4381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4981575" y="3209925"/>
                <a:ext cx="552450" cy="4381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5534025" y="3209925"/>
                <a:ext cx="552450" cy="4381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6086475" y="3209925"/>
                <a:ext cx="552450" cy="4381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638925" y="3209925"/>
                <a:ext cx="552450" cy="4381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7191375" y="3209925"/>
                <a:ext cx="552450" cy="4381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7743825" y="3209925"/>
                <a:ext cx="552450" cy="4381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</p:grpSp>
      </p:grpSp>
      <p:grpSp>
        <p:nvGrpSpPr>
          <p:cNvPr id="94" name="Group 93"/>
          <p:cNvGrpSpPr/>
          <p:nvPr/>
        </p:nvGrpSpPr>
        <p:grpSpPr>
          <a:xfrm>
            <a:off x="2010411" y="4536566"/>
            <a:ext cx="623889" cy="485892"/>
            <a:chOff x="2909677" y="3914065"/>
            <a:chExt cx="623889" cy="485892"/>
          </a:xfrm>
        </p:grpSpPr>
        <p:sp>
          <p:nvSpPr>
            <p:cNvPr id="95" name="Rectangle 94"/>
            <p:cNvSpPr/>
            <p:nvPr/>
          </p:nvSpPr>
          <p:spPr>
            <a:xfrm>
              <a:off x="2909677" y="3914065"/>
              <a:ext cx="623889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Head</a:t>
              </a:r>
            </a:p>
          </p:txBody>
        </p:sp>
        <p:sp>
          <p:nvSpPr>
            <p:cNvPr id="96" name="Arrow: Down 95"/>
            <p:cNvSpPr/>
            <p:nvPr/>
          </p:nvSpPr>
          <p:spPr>
            <a:xfrm>
              <a:off x="3131134" y="4228393"/>
              <a:ext cx="180976" cy="17156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5008330" y="4536566"/>
            <a:ext cx="460383" cy="485892"/>
            <a:chOff x="2991429" y="3914065"/>
            <a:chExt cx="460383" cy="485892"/>
          </a:xfrm>
        </p:grpSpPr>
        <p:sp>
          <p:nvSpPr>
            <p:cNvPr id="98" name="Rectangle 97"/>
            <p:cNvSpPr/>
            <p:nvPr/>
          </p:nvSpPr>
          <p:spPr>
            <a:xfrm>
              <a:off x="2991429" y="3914065"/>
              <a:ext cx="460383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Tail</a:t>
              </a:r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9" name="Arrow: Down 98"/>
            <p:cNvSpPr/>
            <p:nvPr/>
          </p:nvSpPr>
          <p:spPr>
            <a:xfrm>
              <a:off x="3131134" y="4228393"/>
              <a:ext cx="180976" cy="17156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6932226" y="5105726"/>
            <a:ext cx="4165951" cy="538297"/>
            <a:chOff x="3105150" y="3695700"/>
            <a:chExt cx="5524500" cy="876300"/>
          </a:xfrm>
        </p:grpSpPr>
        <p:grpSp>
          <p:nvGrpSpPr>
            <p:cNvPr id="101" name="Group 100"/>
            <p:cNvGrpSpPr/>
            <p:nvPr/>
          </p:nvGrpSpPr>
          <p:grpSpPr>
            <a:xfrm>
              <a:off x="3105150" y="3695700"/>
              <a:ext cx="5524500" cy="438150"/>
              <a:chOff x="2771775" y="3209925"/>
              <a:chExt cx="5524500" cy="438150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2771775" y="3209925"/>
                <a:ext cx="552450" cy="4381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3324225" y="3209925"/>
                <a:ext cx="552450" cy="4381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3876675" y="3209925"/>
                <a:ext cx="552450" cy="4381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4429125" y="3209925"/>
                <a:ext cx="552450" cy="4381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4981575" y="3209925"/>
                <a:ext cx="552450" cy="4381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5534025" y="3209925"/>
                <a:ext cx="552450" cy="4381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6086475" y="3209925"/>
                <a:ext cx="552450" cy="4381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6638925" y="3209925"/>
                <a:ext cx="552450" cy="4381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7191375" y="3209925"/>
                <a:ext cx="552450" cy="4381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743825" y="3209925"/>
                <a:ext cx="552450" cy="4381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3105150" y="4133850"/>
              <a:ext cx="5524500" cy="438150"/>
              <a:chOff x="2771775" y="3209925"/>
              <a:chExt cx="5524500" cy="438150"/>
            </a:xfrm>
            <a:solidFill>
              <a:schemeClr val="bg1">
                <a:lumMod val="95000"/>
              </a:schemeClr>
            </a:solidFill>
          </p:grpSpPr>
          <p:sp>
            <p:nvSpPr>
              <p:cNvPr id="103" name="Rectangle 102"/>
              <p:cNvSpPr/>
              <p:nvPr/>
            </p:nvSpPr>
            <p:spPr>
              <a:xfrm>
                <a:off x="2771775" y="3209925"/>
                <a:ext cx="552450" cy="4381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3324225" y="3209925"/>
                <a:ext cx="552450" cy="4381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3876675" y="3209925"/>
                <a:ext cx="552450" cy="4381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4429125" y="3209925"/>
                <a:ext cx="552450" cy="4381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4981575" y="3209925"/>
                <a:ext cx="552450" cy="4381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5534025" y="3209925"/>
                <a:ext cx="552450" cy="4381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6086475" y="3209925"/>
                <a:ext cx="552450" cy="4381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6638925" y="3209925"/>
                <a:ext cx="552450" cy="4381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7191375" y="3209925"/>
                <a:ext cx="552450" cy="4381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7743825" y="3209925"/>
                <a:ext cx="552450" cy="4381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</p:grpSp>
      </p:grpSp>
      <p:grpSp>
        <p:nvGrpSpPr>
          <p:cNvPr id="123" name="Group 122"/>
          <p:cNvGrpSpPr/>
          <p:nvPr/>
        </p:nvGrpSpPr>
        <p:grpSpPr>
          <a:xfrm>
            <a:off x="6828578" y="4536566"/>
            <a:ext cx="623889" cy="485892"/>
            <a:chOff x="2909677" y="3914065"/>
            <a:chExt cx="623889" cy="485892"/>
          </a:xfrm>
        </p:grpSpPr>
        <p:sp>
          <p:nvSpPr>
            <p:cNvPr id="124" name="Rectangle 123"/>
            <p:cNvSpPr/>
            <p:nvPr/>
          </p:nvSpPr>
          <p:spPr>
            <a:xfrm>
              <a:off x="2909677" y="3914065"/>
              <a:ext cx="623889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Head</a:t>
              </a:r>
            </a:p>
          </p:txBody>
        </p:sp>
        <p:sp>
          <p:nvSpPr>
            <p:cNvPr id="125" name="Arrow: Down 124"/>
            <p:cNvSpPr/>
            <p:nvPr/>
          </p:nvSpPr>
          <p:spPr>
            <a:xfrm>
              <a:off x="3131134" y="4228393"/>
              <a:ext cx="180976" cy="17156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243092" y="4536566"/>
            <a:ext cx="460383" cy="485892"/>
            <a:chOff x="2991429" y="3914065"/>
            <a:chExt cx="460383" cy="485892"/>
          </a:xfrm>
        </p:grpSpPr>
        <p:sp>
          <p:nvSpPr>
            <p:cNvPr id="127" name="Rectangle 126"/>
            <p:cNvSpPr/>
            <p:nvPr/>
          </p:nvSpPr>
          <p:spPr>
            <a:xfrm>
              <a:off x="2991429" y="3914065"/>
              <a:ext cx="460383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Tail</a:t>
              </a:r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8" name="Arrow: Down 127"/>
            <p:cNvSpPr/>
            <p:nvPr/>
          </p:nvSpPr>
          <p:spPr>
            <a:xfrm>
              <a:off x="3131134" y="4228393"/>
              <a:ext cx="180976" cy="17156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9" name="Arrow: Right 128"/>
          <p:cNvSpPr/>
          <p:nvPr/>
        </p:nvSpPr>
        <p:spPr>
          <a:xfrm>
            <a:off x="5706942" y="5038438"/>
            <a:ext cx="965162" cy="4037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</a:t>
            </a:r>
            <a:r>
              <a:rPr lang="en-US" dirty="0" err="1"/>
              <a:t>alternatif</a:t>
            </a:r>
            <a:r>
              <a:rPr lang="en-US" dirty="0"/>
              <a:t>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3205" y="1257299"/>
            <a:ext cx="10178322" cy="462229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alternatif</a:t>
            </a:r>
            <a:r>
              <a:rPr lang="en-US" dirty="0"/>
              <a:t> 3, Head </a:t>
            </a:r>
            <a:r>
              <a:rPr lang="en-US" dirty="0" err="1"/>
              <a:t>dan</a:t>
            </a:r>
            <a:r>
              <a:rPr lang="en-US" dirty="0"/>
              <a:t> Tail “</a:t>
            </a:r>
            <a:r>
              <a:rPr lang="en-US" dirty="0" err="1"/>
              <a:t>berputar</a:t>
            </a:r>
            <a:r>
              <a:rPr lang="en-US" dirty="0"/>
              <a:t>” </a:t>
            </a:r>
            <a:r>
              <a:rPr lang="en-US" dirty="0" err="1"/>
              <a:t>mengelilingi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pergeseran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Add()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ditambahkan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Tail.</a:t>
            </a:r>
          </a:p>
          <a:p>
            <a:pPr marL="0" indent="0">
              <a:buNone/>
            </a:pP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Del()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dihapus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Head </a:t>
            </a:r>
            <a:r>
              <a:rPr lang="en-US" dirty="0" err="1"/>
              <a:t>kemudian</a:t>
            </a:r>
            <a:r>
              <a:rPr lang="en-US" dirty="0"/>
              <a:t> Head </a:t>
            </a:r>
            <a:r>
              <a:rPr lang="en-US" dirty="0" err="1"/>
              <a:t>bergeser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Saat</a:t>
            </a:r>
            <a:r>
              <a:rPr lang="en-US" dirty="0"/>
              <a:t> Queue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penuh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Tail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idxMax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Tail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1. 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1176853" y="3892486"/>
            <a:ext cx="4165951" cy="538297"/>
            <a:chOff x="3105150" y="3695700"/>
            <a:chExt cx="5524500" cy="876300"/>
          </a:xfrm>
        </p:grpSpPr>
        <p:grpSp>
          <p:nvGrpSpPr>
            <p:cNvPr id="34" name="Group 33"/>
            <p:cNvGrpSpPr/>
            <p:nvPr/>
          </p:nvGrpSpPr>
          <p:grpSpPr>
            <a:xfrm>
              <a:off x="3105150" y="3695700"/>
              <a:ext cx="5524500" cy="438150"/>
              <a:chOff x="2771775" y="3209925"/>
              <a:chExt cx="5524500" cy="438150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2771775" y="3209925"/>
                <a:ext cx="552450" cy="4381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324225" y="3209925"/>
                <a:ext cx="552450" cy="4381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876675" y="3209925"/>
                <a:ext cx="552450" cy="4381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4429125" y="3209925"/>
                <a:ext cx="552450" cy="4381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981575" y="3209925"/>
                <a:ext cx="552450" cy="4381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534025" y="3209925"/>
                <a:ext cx="552450" cy="4381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6086475" y="3209925"/>
                <a:ext cx="552450" cy="4381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6638925" y="3209925"/>
                <a:ext cx="552450" cy="4381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7191375" y="3209925"/>
                <a:ext cx="552450" cy="4381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7743825" y="3209925"/>
                <a:ext cx="552450" cy="4381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3105150" y="4133850"/>
              <a:ext cx="5524500" cy="438150"/>
              <a:chOff x="2771775" y="3209925"/>
              <a:chExt cx="5524500" cy="438150"/>
            </a:xfrm>
            <a:solidFill>
              <a:schemeClr val="bg1">
                <a:lumMod val="95000"/>
              </a:schemeClr>
            </a:solidFill>
          </p:grpSpPr>
          <p:sp>
            <p:nvSpPr>
              <p:cNvPr id="36" name="Rectangle 35"/>
              <p:cNvSpPr/>
              <p:nvPr/>
            </p:nvSpPr>
            <p:spPr>
              <a:xfrm>
                <a:off x="2771775" y="3209925"/>
                <a:ext cx="552450" cy="4381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324225" y="3209925"/>
                <a:ext cx="552450" cy="4381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876675" y="3209925"/>
                <a:ext cx="552450" cy="4381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429125" y="3209925"/>
                <a:ext cx="552450" cy="4381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4981575" y="3209925"/>
                <a:ext cx="552450" cy="4381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5534025" y="3209925"/>
                <a:ext cx="552450" cy="4381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086475" y="3209925"/>
                <a:ext cx="552450" cy="4381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638925" y="3209925"/>
                <a:ext cx="552450" cy="4381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7191375" y="3209925"/>
                <a:ext cx="552450" cy="4381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7743825" y="3209925"/>
                <a:ext cx="552450" cy="4381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1073205" y="3323326"/>
            <a:ext cx="623889" cy="485892"/>
            <a:chOff x="2909677" y="3914065"/>
            <a:chExt cx="623889" cy="485892"/>
          </a:xfrm>
        </p:grpSpPr>
        <p:sp>
          <p:nvSpPr>
            <p:cNvPr id="57" name="Rectangle 56"/>
            <p:cNvSpPr/>
            <p:nvPr/>
          </p:nvSpPr>
          <p:spPr>
            <a:xfrm>
              <a:off x="2909677" y="3914065"/>
              <a:ext cx="623889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Head</a:t>
              </a:r>
            </a:p>
          </p:txBody>
        </p:sp>
        <p:sp>
          <p:nvSpPr>
            <p:cNvPr id="58" name="Arrow: Down 57"/>
            <p:cNvSpPr/>
            <p:nvPr/>
          </p:nvSpPr>
          <p:spPr>
            <a:xfrm>
              <a:off x="3131134" y="4228393"/>
              <a:ext cx="180976" cy="17156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646275" y="3323326"/>
            <a:ext cx="460383" cy="485892"/>
            <a:chOff x="2991429" y="3914065"/>
            <a:chExt cx="460383" cy="485892"/>
          </a:xfrm>
        </p:grpSpPr>
        <p:sp>
          <p:nvSpPr>
            <p:cNvPr id="60" name="Rectangle 59"/>
            <p:cNvSpPr/>
            <p:nvPr/>
          </p:nvSpPr>
          <p:spPr>
            <a:xfrm>
              <a:off x="2991429" y="3914065"/>
              <a:ext cx="460383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Tail</a:t>
              </a:r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1" name="Arrow: Down 60"/>
            <p:cNvSpPr/>
            <p:nvPr/>
          </p:nvSpPr>
          <p:spPr>
            <a:xfrm>
              <a:off x="3131134" y="4228393"/>
              <a:ext cx="180976" cy="17156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284040" y="3870168"/>
            <a:ext cx="4165951" cy="538297"/>
            <a:chOff x="3105150" y="3695700"/>
            <a:chExt cx="5524500" cy="876300"/>
          </a:xfrm>
        </p:grpSpPr>
        <p:grpSp>
          <p:nvGrpSpPr>
            <p:cNvPr id="63" name="Group 62"/>
            <p:cNvGrpSpPr/>
            <p:nvPr/>
          </p:nvGrpSpPr>
          <p:grpSpPr>
            <a:xfrm>
              <a:off x="3105150" y="3695700"/>
              <a:ext cx="5524500" cy="438150"/>
              <a:chOff x="2771775" y="3209925"/>
              <a:chExt cx="5524500" cy="438150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2771775" y="3209925"/>
                <a:ext cx="552450" cy="4381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3324225" y="3209925"/>
                <a:ext cx="552450" cy="4381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876675" y="3209925"/>
                <a:ext cx="552450" cy="4381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4429125" y="3209925"/>
                <a:ext cx="552450" cy="4381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4981575" y="3209925"/>
                <a:ext cx="552450" cy="4381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5534025" y="3209925"/>
                <a:ext cx="552450" cy="4381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086475" y="3209925"/>
                <a:ext cx="552450" cy="4381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638925" y="3209925"/>
                <a:ext cx="552450" cy="4381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7191375" y="3209925"/>
                <a:ext cx="552450" cy="4381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7743825" y="3209925"/>
                <a:ext cx="552450" cy="4381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3105150" y="4133850"/>
              <a:ext cx="5524500" cy="438150"/>
              <a:chOff x="2771775" y="3209925"/>
              <a:chExt cx="5524500" cy="438150"/>
            </a:xfrm>
            <a:solidFill>
              <a:schemeClr val="bg1">
                <a:lumMod val="9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2771775" y="3209925"/>
                <a:ext cx="552450" cy="4381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3324225" y="3209925"/>
                <a:ext cx="552450" cy="4381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3876675" y="3209925"/>
                <a:ext cx="552450" cy="4381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4429125" y="3209925"/>
                <a:ext cx="552450" cy="4381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4981575" y="3209925"/>
                <a:ext cx="552450" cy="4381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5534025" y="3209925"/>
                <a:ext cx="552450" cy="4381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086475" y="3209925"/>
                <a:ext cx="552450" cy="4381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6638925" y="3209925"/>
                <a:ext cx="552450" cy="4381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7191375" y="3209925"/>
                <a:ext cx="552450" cy="4381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743825" y="3209925"/>
                <a:ext cx="552450" cy="4381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</p:grpSp>
      </p:grpSp>
      <p:grpSp>
        <p:nvGrpSpPr>
          <p:cNvPr id="85" name="Group 84"/>
          <p:cNvGrpSpPr/>
          <p:nvPr/>
        </p:nvGrpSpPr>
        <p:grpSpPr>
          <a:xfrm>
            <a:off x="6596987" y="3303181"/>
            <a:ext cx="623889" cy="485892"/>
            <a:chOff x="2909677" y="3914065"/>
            <a:chExt cx="623889" cy="485892"/>
          </a:xfrm>
        </p:grpSpPr>
        <p:sp>
          <p:nvSpPr>
            <p:cNvPr id="86" name="Rectangle 85"/>
            <p:cNvSpPr/>
            <p:nvPr/>
          </p:nvSpPr>
          <p:spPr>
            <a:xfrm>
              <a:off x="2909677" y="3914065"/>
              <a:ext cx="623889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Head</a:t>
              </a:r>
            </a:p>
          </p:txBody>
        </p:sp>
        <p:sp>
          <p:nvSpPr>
            <p:cNvPr id="87" name="Arrow: Down 86"/>
            <p:cNvSpPr/>
            <p:nvPr/>
          </p:nvSpPr>
          <p:spPr>
            <a:xfrm>
              <a:off x="3131134" y="4228393"/>
              <a:ext cx="180976" cy="17156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8753462" y="3301008"/>
            <a:ext cx="460383" cy="485892"/>
            <a:chOff x="2991429" y="3914065"/>
            <a:chExt cx="460383" cy="485892"/>
          </a:xfrm>
        </p:grpSpPr>
        <p:sp>
          <p:nvSpPr>
            <p:cNvPr id="89" name="Rectangle 88"/>
            <p:cNvSpPr/>
            <p:nvPr/>
          </p:nvSpPr>
          <p:spPr>
            <a:xfrm>
              <a:off x="2991429" y="3914065"/>
              <a:ext cx="460383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Tail</a:t>
              </a:r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0" name="Arrow: Down 89"/>
            <p:cNvSpPr/>
            <p:nvPr/>
          </p:nvSpPr>
          <p:spPr>
            <a:xfrm>
              <a:off x="3131134" y="4228393"/>
              <a:ext cx="180976" cy="17156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176852" y="5558038"/>
            <a:ext cx="4165951" cy="538297"/>
            <a:chOff x="3105150" y="3695700"/>
            <a:chExt cx="5524500" cy="876300"/>
          </a:xfrm>
        </p:grpSpPr>
        <p:grpSp>
          <p:nvGrpSpPr>
            <p:cNvPr id="92" name="Group 91"/>
            <p:cNvGrpSpPr/>
            <p:nvPr/>
          </p:nvGrpSpPr>
          <p:grpSpPr>
            <a:xfrm>
              <a:off x="3105150" y="3695700"/>
              <a:ext cx="5524500" cy="438150"/>
              <a:chOff x="2771775" y="3209925"/>
              <a:chExt cx="5524500" cy="438150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2771775" y="3209925"/>
                <a:ext cx="552450" cy="4381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3324225" y="3209925"/>
                <a:ext cx="552450" cy="4381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876675" y="3209925"/>
                <a:ext cx="552450" cy="4381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4429125" y="3209925"/>
                <a:ext cx="552450" cy="4381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4981575" y="3209925"/>
                <a:ext cx="552450" cy="4381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5534025" y="3209925"/>
                <a:ext cx="552450" cy="4381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6086475" y="3209925"/>
                <a:ext cx="552450" cy="4381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6638925" y="3209925"/>
                <a:ext cx="552450" cy="4381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7191375" y="3209925"/>
                <a:ext cx="552450" cy="4381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7743825" y="3209925"/>
                <a:ext cx="552450" cy="4381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3105150" y="4133850"/>
              <a:ext cx="5524500" cy="438150"/>
              <a:chOff x="2771775" y="3209925"/>
              <a:chExt cx="5524500" cy="438150"/>
            </a:xfrm>
            <a:solidFill>
              <a:schemeClr val="bg1">
                <a:lumMod val="95000"/>
              </a:schemeClr>
            </a:solidFill>
          </p:grpSpPr>
          <p:sp>
            <p:nvSpPr>
              <p:cNvPr id="94" name="Rectangle 93"/>
              <p:cNvSpPr/>
              <p:nvPr/>
            </p:nvSpPr>
            <p:spPr>
              <a:xfrm>
                <a:off x="2771775" y="3209925"/>
                <a:ext cx="552450" cy="4381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3324225" y="3209925"/>
                <a:ext cx="552450" cy="4381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3876675" y="3209925"/>
                <a:ext cx="552450" cy="4381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4429125" y="3209925"/>
                <a:ext cx="552450" cy="4381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981575" y="3209925"/>
                <a:ext cx="552450" cy="4381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5534025" y="3209925"/>
                <a:ext cx="552450" cy="4381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086475" y="3209925"/>
                <a:ext cx="552450" cy="4381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6638925" y="3209925"/>
                <a:ext cx="552450" cy="4381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7191375" y="3209925"/>
                <a:ext cx="552450" cy="4381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7743825" y="3209925"/>
                <a:ext cx="552450" cy="4381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2739584" y="4991051"/>
            <a:ext cx="623889" cy="485892"/>
            <a:chOff x="2909677" y="3914065"/>
            <a:chExt cx="623889" cy="485892"/>
          </a:xfrm>
        </p:grpSpPr>
        <p:sp>
          <p:nvSpPr>
            <p:cNvPr id="115" name="Rectangle 114"/>
            <p:cNvSpPr/>
            <p:nvPr/>
          </p:nvSpPr>
          <p:spPr>
            <a:xfrm>
              <a:off x="2909677" y="3914065"/>
              <a:ext cx="623889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Head</a:t>
              </a:r>
            </a:p>
          </p:txBody>
        </p:sp>
        <p:sp>
          <p:nvSpPr>
            <p:cNvPr id="116" name="Arrow: Down 115"/>
            <p:cNvSpPr/>
            <p:nvPr/>
          </p:nvSpPr>
          <p:spPr>
            <a:xfrm>
              <a:off x="3131134" y="4228393"/>
              <a:ext cx="180976" cy="17156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4904313" y="4991051"/>
            <a:ext cx="460383" cy="485892"/>
            <a:chOff x="2991429" y="3914065"/>
            <a:chExt cx="460383" cy="485892"/>
          </a:xfrm>
        </p:grpSpPr>
        <p:sp>
          <p:nvSpPr>
            <p:cNvPr id="118" name="Rectangle 117"/>
            <p:cNvSpPr/>
            <p:nvPr/>
          </p:nvSpPr>
          <p:spPr>
            <a:xfrm>
              <a:off x="2991429" y="3914065"/>
              <a:ext cx="460383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Tail</a:t>
              </a:r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9" name="Arrow: Down 118"/>
            <p:cNvSpPr/>
            <p:nvPr/>
          </p:nvSpPr>
          <p:spPr>
            <a:xfrm>
              <a:off x="3131134" y="4228393"/>
              <a:ext cx="180976" cy="17156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Arrow: Right 119"/>
          <p:cNvSpPr/>
          <p:nvPr/>
        </p:nvSpPr>
        <p:spPr>
          <a:xfrm>
            <a:off x="5548875" y="5490750"/>
            <a:ext cx="665314" cy="403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6284040" y="5569728"/>
            <a:ext cx="4165951" cy="538297"/>
            <a:chOff x="3105150" y="3695700"/>
            <a:chExt cx="5524500" cy="876300"/>
          </a:xfrm>
        </p:grpSpPr>
        <p:grpSp>
          <p:nvGrpSpPr>
            <p:cNvPr id="122" name="Group 121"/>
            <p:cNvGrpSpPr/>
            <p:nvPr/>
          </p:nvGrpSpPr>
          <p:grpSpPr>
            <a:xfrm>
              <a:off x="3105150" y="3695700"/>
              <a:ext cx="5524500" cy="438150"/>
              <a:chOff x="2771775" y="3209925"/>
              <a:chExt cx="5524500" cy="438150"/>
            </a:xfrm>
          </p:grpSpPr>
          <p:sp>
            <p:nvSpPr>
              <p:cNvPr id="134" name="Rectangle 133"/>
              <p:cNvSpPr/>
              <p:nvPr/>
            </p:nvSpPr>
            <p:spPr>
              <a:xfrm>
                <a:off x="2771775" y="3209925"/>
                <a:ext cx="552450" cy="4381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3324225" y="3209925"/>
                <a:ext cx="552450" cy="4381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3876675" y="3209925"/>
                <a:ext cx="552450" cy="4381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4429125" y="3209925"/>
                <a:ext cx="552450" cy="4381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4981575" y="3209925"/>
                <a:ext cx="552450" cy="4381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5534025" y="3209925"/>
                <a:ext cx="552450" cy="4381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6086475" y="3209925"/>
                <a:ext cx="552450" cy="4381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6638925" y="3209925"/>
                <a:ext cx="552450" cy="4381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7191375" y="3209925"/>
                <a:ext cx="552450" cy="4381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7743825" y="3209925"/>
                <a:ext cx="552450" cy="4381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3105150" y="4133850"/>
              <a:ext cx="5524500" cy="438150"/>
              <a:chOff x="2771775" y="3209925"/>
              <a:chExt cx="5524500" cy="438150"/>
            </a:xfrm>
            <a:solidFill>
              <a:schemeClr val="bg1">
                <a:lumMod val="95000"/>
              </a:schemeClr>
            </a:solidFill>
          </p:grpSpPr>
          <p:sp>
            <p:nvSpPr>
              <p:cNvPr id="124" name="Rectangle 123"/>
              <p:cNvSpPr/>
              <p:nvPr/>
            </p:nvSpPr>
            <p:spPr>
              <a:xfrm>
                <a:off x="2771775" y="3209925"/>
                <a:ext cx="552450" cy="4381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324225" y="3209925"/>
                <a:ext cx="552450" cy="4381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3876675" y="3209925"/>
                <a:ext cx="552450" cy="4381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4429125" y="3209925"/>
                <a:ext cx="552450" cy="4381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981575" y="3209925"/>
                <a:ext cx="552450" cy="4381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5534025" y="3209925"/>
                <a:ext cx="552450" cy="4381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6086475" y="3209925"/>
                <a:ext cx="552450" cy="4381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6638925" y="3209925"/>
                <a:ext cx="552450" cy="4381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7191375" y="3209925"/>
                <a:ext cx="552450" cy="4381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7743825" y="3209925"/>
                <a:ext cx="552450" cy="4381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</p:grpSp>
      </p:grpSp>
      <p:grpSp>
        <p:nvGrpSpPr>
          <p:cNvPr id="144" name="Group 143"/>
          <p:cNvGrpSpPr/>
          <p:nvPr/>
        </p:nvGrpSpPr>
        <p:grpSpPr>
          <a:xfrm>
            <a:off x="7846772" y="5002741"/>
            <a:ext cx="623889" cy="485892"/>
            <a:chOff x="2909677" y="3914065"/>
            <a:chExt cx="623889" cy="485892"/>
          </a:xfrm>
        </p:grpSpPr>
        <p:sp>
          <p:nvSpPr>
            <p:cNvPr id="145" name="Rectangle 144"/>
            <p:cNvSpPr/>
            <p:nvPr/>
          </p:nvSpPr>
          <p:spPr>
            <a:xfrm>
              <a:off x="2909677" y="3914065"/>
              <a:ext cx="623889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Head</a:t>
              </a:r>
            </a:p>
          </p:txBody>
        </p:sp>
        <p:sp>
          <p:nvSpPr>
            <p:cNvPr id="146" name="Arrow: Down 145"/>
            <p:cNvSpPr/>
            <p:nvPr/>
          </p:nvSpPr>
          <p:spPr>
            <a:xfrm>
              <a:off x="3131134" y="4228393"/>
              <a:ext cx="180976" cy="17156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6264255" y="5014231"/>
            <a:ext cx="460383" cy="485892"/>
            <a:chOff x="2991429" y="3914065"/>
            <a:chExt cx="460383" cy="485892"/>
          </a:xfrm>
        </p:grpSpPr>
        <p:sp>
          <p:nvSpPr>
            <p:cNvPr id="148" name="Rectangle 147"/>
            <p:cNvSpPr/>
            <p:nvPr/>
          </p:nvSpPr>
          <p:spPr>
            <a:xfrm>
              <a:off x="2991429" y="3914065"/>
              <a:ext cx="460383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Tail</a:t>
              </a:r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9" name="Arrow: Down 148"/>
            <p:cNvSpPr/>
            <p:nvPr/>
          </p:nvSpPr>
          <p:spPr>
            <a:xfrm>
              <a:off x="3131134" y="4228393"/>
              <a:ext cx="180976" cy="17156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384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Implementasi</a:t>
            </a:r>
            <a:r>
              <a:rPr lang="en-US" sz="3600" dirty="0"/>
              <a:t> </a:t>
            </a:r>
            <a:r>
              <a:rPr lang="en-US" sz="3600" dirty="0" err="1"/>
              <a:t>dalam</a:t>
            </a:r>
            <a:r>
              <a:rPr lang="en-US" sz="3600" dirty="0"/>
              <a:t> Bahasa c [</a:t>
            </a:r>
            <a:r>
              <a:rPr lang="en-US" sz="3600" dirty="0" err="1"/>
              <a:t>alternatif</a:t>
            </a:r>
            <a:r>
              <a:rPr lang="en-US" sz="3600" dirty="0"/>
              <a:t> 1]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128451"/>
            <a:ext cx="3955322" cy="561833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4000" b="1" u="sng" dirty="0" err="1"/>
              <a:t>Header.h</a:t>
            </a:r>
            <a:endParaRPr lang="en-US" sz="4000" b="1" u="sng" dirty="0"/>
          </a:p>
          <a:p>
            <a:pPr marL="0" indent="0">
              <a:buNone/>
            </a:pPr>
            <a:r>
              <a:rPr lang="en-US" sz="3300" dirty="0">
                <a:latin typeface="Consolas" panose="020B0609020204030204" pitchFamily="49" charset="0"/>
              </a:rPr>
              <a:t>#include &lt;</a:t>
            </a:r>
            <a:r>
              <a:rPr lang="en-US" sz="3300" dirty="0" err="1">
                <a:latin typeface="Consolas" panose="020B0609020204030204" pitchFamily="49" charset="0"/>
              </a:rPr>
              <a:t>stdio.h</a:t>
            </a:r>
            <a:r>
              <a:rPr lang="en-US" sz="33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3300" dirty="0">
                <a:latin typeface="Consolas" panose="020B0609020204030204" pitchFamily="49" charset="0"/>
              </a:rPr>
              <a:t>#include &lt;</a:t>
            </a:r>
            <a:r>
              <a:rPr lang="en-US" sz="3300" dirty="0" err="1">
                <a:latin typeface="Consolas" panose="020B0609020204030204" pitchFamily="49" charset="0"/>
              </a:rPr>
              <a:t>stdlib.h</a:t>
            </a:r>
            <a:r>
              <a:rPr lang="en-US" sz="33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3300" dirty="0">
                <a:latin typeface="Consolas" panose="020B0609020204030204" pitchFamily="49" charset="0"/>
              </a:rPr>
              <a:t>#define true 1</a:t>
            </a:r>
          </a:p>
          <a:p>
            <a:pPr marL="0" indent="0">
              <a:buNone/>
            </a:pPr>
            <a:r>
              <a:rPr lang="en-US" sz="3300" dirty="0">
                <a:latin typeface="Consolas" panose="020B0609020204030204" pitchFamily="49" charset="0"/>
              </a:rPr>
              <a:t>#define false 0</a:t>
            </a:r>
          </a:p>
          <a:p>
            <a:pPr marL="0" indent="0">
              <a:buNone/>
            </a:pPr>
            <a:r>
              <a:rPr lang="en-US" sz="3300" dirty="0">
                <a:latin typeface="Consolas" panose="020B0609020204030204" pitchFamily="49" charset="0"/>
              </a:rPr>
              <a:t>#define </a:t>
            </a:r>
            <a:r>
              <a:rPr lang="en-US" sz="3300" dirty="0" err="1">
                <a:latin typeface="Consolas" panose="020B0609020204030204" pitchFamily="49" charset="0"/>
              </a:rPr>
              <a:t>boolean</a:t>
            </a:r>
            <a:r>
              <a:rPr lang="en-US" sz="3300" dirty="0">
                <a:latin typeface="Consolas" panose="020B0609020204030204" pitchFamily="49" charset="0"/>
              </a:rPr>
              <a:t> unsigned char</a:t>
            </a:r>
          </a:p>
          <a:p>
            <a:pPr marL="0" indent="0">
              <a:buNone/>
            </a:pPr>
            <a:r>
              <a:rPr lang="en-US" sz="3300" dirty="0">
                <a:latin typeface="Consolas" panose="020B0609020204030204" pitchFamily="49" charset="0"/>
              </a:rPr>
              <a:t>#define Nil 0</a:t>
            </a:r>
          </a:p>
          <a:p>
            <a:pPr marL="0" indent="0">
              <a:buNone/>
            </a:pPr>
            <a:r>
              <a:rPr lang="en-US" sz="3300" dirty="0" err="1">
                <a:latin typeface="Consolas" panose="020B0609020204030204" pitchFamily="49" charset="0"/>
              </a:rPr>
              <a:t>typedef</a:t>
            </a:r>
            <a:r>
              <a:rPr lang="en-US" sz="3300" dirty="0">
                <a:latin typeface="Consolas" panose="020B0609020204030204" pitchFamily="49" charset="0"/>
              </a:rPr>
              <a:t> </a:t>
            </a:r>
            <a:r>
              <a:rPr lang="en-US" sz="3300" dirty="0" err="1">
                <a:latin typeface="Consolas" panose="020B0609020204030204" pitchFamily="49" charset="0"/>
              </a:rPr>
              <a:t>int</a:t>
            </a:r>
            <a:r>
              <a:rPr lang="en-US" sz="3300" dirty="0">
                <a:latin typeface="Consolas" panose="020B0609020204030204" pitchFamily="49" charset="0"/>
              </a:rPr>
              <a:t> </a:t>
            </a:r>
            <a:r>
              <a:rPr lang="en-US" sz="3300" dirty="0" err="1">
                <a:latin typeface="Consolas" panose="020B0609020204030204" pitchFamily="49" charset="0"/>
              </a:rPr>
              <a:t>infotype</a:t>
            </a:r>
            <a:r>
              <a:rPr lang="en-US" sz="33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3300" dirty="0" err="1">
                <a:latin typeface="Consolas" panose="020B0609020204030204" pitchFamily="49" charset="0"/>
              </a:rPr>
              <a:t>typedef</a:t>
            </a:r>
            <a:r>
              <a:rPr lang="en-US" sz="3300" dirty="0">
                <a:latin typeface="Consolas" panose="020B0609020204030204" pitchFamily="49" charset="0"/>
              </a:rPr>
              <a:t> </a:t>
            </a:r>
            <a:r>
              <a:rPr lang="en-US" sz="3300" dirty="0" err="1">
                <a:latin typeface="Consolas" panose="020B0609020204030204" pitchFamily="49" charset="0"/>
              </a:rPr>
              <a:t>int</a:t>
            </a:r>
            <a:r>
              <a:rPr lang="en-US" sz="3300" dirty="0">
                <a:latin typeface="Consolas" panose="020B0609020204030204" pitchFamily="49" charset="0"/>
              </a:rPr>
              <a:t> address;</a:t>
            </a:r>
          </a:p>
          <a:p>
            <a:pPr marL="0" indent="0">
              <a:buNone/>
            </a:pPr>
            <a:endParaRPr lang="en-US" sz="33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300" dirty="0" err="1">
                <a:latin typeface="Consolas" panose="020B0609020204030204" pitchFamily="49" charset="0"/>
              </a:rPr>
              <a:t>typedef</a:t>
            </a:r>
            <a:r>
              <a:rPr lang="en-US" sz="3300" dirty="0">
                <a:latin typeface="Consolas" panose="020B0609020204030204" pitchFamily="49" charset="0"/>
              </a:rPr>
              <a:t> </a:t>
            </a:r>
            <a:r>
              <a:rPr lang="en-US" sz="3300" dirty="0" err="1">
                <a:latin typeface="Consolas" panose="020B0609020204030204" pitchFamily="49" charset="0"/>
              </a:rPr>
              <a:t>struct</a:t>
            </a:r>
            <a:r>
              <a:rPr lang="en-US" sz="33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3300" dirty="0">
                <a:latin typeface="Consolas" panose="020B0609020204030204" pitchFamily="49" charset="0"/>
              </a:rPr>
              <a:t>    </a:t>
            </a:r>
            <a:r>
              <a:rPr lang="en-US" sz="3300" dirty="0" err="1">
                <a:latin typeface="Consolas" panose="020B0609020204030204" pitchFamily="49" charset="0"/>
              </a:rPr>
              <a:t>infotype</a:t>
            </a:r>
            <a:r>
              <a:rPr lang="en-US" sz="3300" dirty="0">
                <a:latin typeface="Consolas" panose="020B0609020204030204" pitchFamily="49" charset="0"/>
              </a:rPr>
              <a:t> *T;</a:t>
            </a:r>
          </a:p>
          <a:p>
            <a:pPr marL="0" indent="0">
              <a:buNone/>
            </a:pPr>
            <a:r>
              <a:rPr lang="en-US" sz="3300" dirty="0">
                <a:latin typeface="Consolas" panose="020B0609020204030204" pitchFamily="49" charset="0"/>
              </a:rPr>
              <a:t>    address Head;</a:t>
            </a:r>
          </a:p>
          <a:p>
            <a:pPr marL="0" indent="0">
              <a:buNone/>
            </a:pPr>
            <a:r>
              <a:rPr lang="en-US" sz="3300" dirty="0">
                <a:latin typeface="Consolas" panose="020B0609020204030204" pitchFamily="49" charset="0"/>
              </a:rPr>
              <a:t>    address Tail;</a:t>
            </a:r>
          </a:p>
          <a:p>
            <a:pPr marL="0" indent="0">
              <a:buNone/>
            </a:pPr>
            <a:r>
              <a:rPr lang="en-US" sz="3300" dirty="0">
                <a:latin typeface="Consolas" panose="020B0609020204030204" pitchFamily="49" charset="0"/>
              </a:rPr>
              <a:t>    </a:t>
            </a:r>
            <a:r>
              <a:rPr lang="en-US" sz="3300" dirty="0" err="1">
                <a:latin typeface="Consolas" panose="020B0609020204030204" pitchFamily="49" charset="0"/>
              </a:rPr>
              <a:t>int</a:t>
            </a:r>
            <a:r>
              <a:rPr lang="en-US" sz="3300" dirty="0">
                <a:latin typeface="Consolas" panose="020B0609020204030204" pitchFamily="49" charset="0"/>
              </a:rPr>
              <a:t> </a:t>
            </a:r>
            <a:r>
              <a:rPr lang="en-US" sz="3300" dirty="0" err="1">
                <a:latin typeface="Consolas" panose="020B0609020204030204" pitchFamily="49" charset="0"/>
              </a:rPr>
              <a:t>MaxEl</a:t>
            </a:r>
            <a:r>
              <a:rPr lang="en-US" sz="33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3300" dirty="0">
                <a:latin typeface="Consolas" panose="020B0609020204030204" pitchFamily="49" charset="0"/>
              </a:rPr>
              <a:t>}Queue;</a:t>
            </a:r>
          </a:p>
          <a:p>
            <a:pPr marL="0" indent="0">
              <a:buNone/>
            </a:pPr>
            <a:r>
              <a:rPr lang="en-US" sz="3300" dirty="0">
                <a:latin typeface="Consolas" panose="020B0609020204030204" pitchFamily="49" charset="0"/>
              </a:rPr>
              <a:t>#define Head(Q) (Q).Head</a:t>
            </a:r>
          </a:p>
          <a:p>
            <a:pPr marL="0" indent="0">
              <a:buNone/>
            </a:pPr>
            <a:r>
              <a:rPr lang="en-US" sz="3300" dirty="0">
                <a:latin typeface="Consolas" panose="020B0609020204030204" pitchFamily="49" charset="0"/>
              </a:rPr>
              <a:t>#define Tail(Q) (Q).Tail</a:t>
            </a:r>
          </a:p>
          <a:p>
            <a:pPr marL="0" indent="0">
              <a:buNone/>
            </a:pPr>
            <a:r>
              <a:rPr lang="en-US" sz="3300" dirty="0">
                <a:latin typeface="Consolas" panose="020B0609020204030204" pitchFamily="49" charset="0"/>
              </a:rPr>
              <a:t>#define </a:t>
            </a:r>
            <a:r>
              <a:rPr lang="en-US" sz="3300" dirty="0" err="1">
                <a:latin typeface="Consolas" panose="020B0609020204030204" pitchFamily="49" charset="0"/>
              </a:rPr>
              <a:t>InfoHead</a:t>
            </a:r>
            <a:r>
              <a:rPr lang="en-US" sz="3300" dirty="0">
                <a:latin typeface="Consolas" panose="020B0609020204030204" pitchFamily="49" charset="0"/>
              </a:rPr>
              <a:t>(Q) (Q).T[Head(Q)]</a:t>
            </a:r>
          </a:p>
          <a:p>
            <a:pPr marL="0" indent="0">
              <a:buNone/>
            </a:pPr>
            <a:r>
              <a:rPr lang="en-US" sz="3300" dirty="0">
                <a:latin typeface="Consolas" panose="020B0609020204030204" pitchFamily="49" charset="0"/>
              </a:rPr>
              <a:t>#define </a:t>
            </a:r>
            <a:r>
              <a:rPr lang="en-US" sz="3300" dirty="0" err="1">
                <a:latin typeface="Consolas" panose="020B0609020204030204" pitchFamily="49" charset="0"/>
              </a:rPr>
              <a:t>InfoTail</a:t>
            </a:r>
            <a:r>
              <a:rPr lang="en-US" sz="3300" dirty="0">
                <a:latin typeface="Consolas" panose="020B0609020204030204" pitchFamily="49" charset="0"/>
              </a:rPr>
              <a:t>(Q) (Q).T[Tail(Q)]</a:t>
            </a:r>
          </a:p>
          <a:p>
            <a:pPr marL="0" indent="0">
              <a:buNone/>
            </a:pPr>
            <a:endParaRPr lang="en-US" sz="33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500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75350" y="1455074"/>
            <a:ext cx="4965700" cy="3802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boolean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IsEmpty</a:t>
            </a:r>
            <a:r>
              <a:rPr lang="en-US" sz="1800" dirty="0">
                <a:latin typeface="Consolas" panose="020B0609020204030204" pitchFamily="49" charset="0"/>
              </a:rPr>
              <a:t>(Queue Q);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boolean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IsFull</a:t>
            </a:r>
            <a:r>
              <a:rPr lang="en-US" sz="1800" dirty="0">
                <a:latin typeface="Consolas" panose="020B0609020204030204" pitchFamily="49" charset="0"/>
              </a:rPr>
              <a:t>(Queue Q);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NbElmt</a:t>
            </a:r>
            <a:r>
              <a:rPr lang="en-US" sz="1800" dirty="0">
                <a:latin typeface="Consolas" panose="020B0609020204030204" pitchFamily="49" charset="0"/>
              </a:rPr>
              <a:t>(Queue Q);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void </a:t>
            </a:r>
            <a:r>
              <a:rPr lang="en-US" sz="1800" dirty="0" err="1">
                <a:latin typeface="Consolas" panose="020B0609020204030204" pitchFamily="49" charset="0"/>
              </a:rPr>
              <a:t>CreateEmpty</a:t>
            </a:r>
            <a:r>
              <a:rPr lang="en-US" sz="1800" dirty="0">
                <a:latin typeface="Consolas" panose="020B0609020204030204" pitchFamily="49" charset="0"/>
              </a:rPr>
              <a:t>(Queue *Q, </a:t>
            </a:r>
            <a:r>
              <a:rPr lang="en-US" sz="1800" dirty="0" err="1"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maks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void </a:t>
            </a:r>
            <a:r>
              <a:rPr lang="en-US" sz="1800" dirty="0" err="1">
                <a:latin typeface="Consolas" panose="020B0609020204030204" pitchFamily="49" charset="0"/>
              </a:rPr>
              <a:t>DeAlokasi</a:t>
            </a:r>
            <a:r>
              <a:rPr lang="en-US" sz="1800" dirty="0">
                <a:latin typeface="Consolas" panose="020B0609020204030204" pitchFamily="49" charset="0"/>
              </a:rPr>
              <a:t>(Queue *Q);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void Add(Queue *Q, </a:t>
            </a:r>
            <a:r>
              <a:rPr lang="en-US" sz="1800" dirty="0" err="1">
                <a:latin typeface="Consolas" panose="020B0609020204030204" pitchFamily="49" charset="0"/>
              </a:rPr>
              <a:t>infotype</a:t>
            </a:r>
            <a:r>
              <a:rPr lang="en-US" sz="1800" dirty="0">
                <a:latin typeface="Consolas" panose="020B0609020204030204" pitchFamily="49" charset="0"/>
              </a:rPr>
              <a:t> X);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void Del(Queue *Q, </a:t>
            </a:r>
            <a:r>
              <a:rPr lang="en-US" sz="1800" dirty="0" err="1">
                <a:latin typeface="Consolas" panose="020B0609020204030204" pitchFamily="49" charset="0"/>
              </a:rPr>
              <a:t>infotype</a:t>
            </a:r>
            <a:r>
              <a:rPr lang="en-US" sz="1800" dirty="0">
                <a:latin typeface="Consolas" panose="020B0609020204030204" pitchFamily="49" charset="0"/>
              </a:rPr>
              <a:t> *X);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500" dirty="0">
              <a:latin typeface="Consolas" panose="020B06090202040302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584825" y="1358900"/>
            <a:ext cx="12700" cy="5232399"/>
          </a:xfrm>
          <a:prstGeom prst="line">
            <a:avLst/>
          </a:prstGeom>
          <a:ln w="1270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62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543</TotalTime>
  <Words>895</Words>
  <Application>Microsoft Office PowerPoint</Application>
  <PresentationFormat>Widescreen</PresentationFormat>
  <Paragraphs>321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Consolas</vt:lpstr>
      <vt:lpstr>Copperplate Gothic Bold</vt:lpstr>
      <vt:lpstr>Gadugi</vt:lpstr>
      <vt:lpstr>Gill Sans MT</vt:lpstr>
      <vt:lpstr>Impact</vt:lpstr>
      <vt:lpstr>Badge</vt:lpstr>
      <vt:lpstr>ADT  QUEUE</vt:lpstr>
      <vt:lpstr>ANTRIAN (QUEUE)</vt:lpstr>
      <vt:lpstr>Komponen queue</vt:lpstr>
      <vt:lpstr>Definisi fungsional</vt:lpstr>
      <vt:lpstr>Implementasi queue dengan tabel</vt:lpstr>
      <vt:lpstr>Queue alternatif 1</vt:lpstr>
      <vt:lpstr>Queue alternatif 2</vt:lpstr>
      <vt:lpstr>Queue alternatif 3</vt:lpstr>
      <vt:lpstr>Implementasi dalam Bahasa c [alternatif 1]</vt:lpstr>
      <vt:lpstr>lanjutan</vt:lpstr>
      <vt:lpstr>lanjutan</vt:lpstr>
      <vt:lpstr>Fungsi Add</vt:lpstr>
      <vt:lpstr>Fungsi Del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ADT  QUEUE</dc:title>
  <dc:creator>yusuf galih aji putra</dc:creator>
  <cp:lastModifiedBy>Laboran H</cp:lastModifiedBy>
  <cp:revision>32</cp:revision>
  <dcterms:created xsi:type="dcterms:W3CDTF">2016-09-08T06:55:57Z</dcterms:created>
  <dcterms:modified xsi:type="dcterms:W3CDTF">2016-09-17T08:45:00Z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