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1" r:id="rId8"/>
    <p:sldId id="262" r:id="rId9"/>
    <p:sldId id="263" r:id="rId10"/>
    <p:sldId id="264" r:id="rId11"/>
    <p:sldId id="269" r:id="rId12"/>
    <p:sldId id="271" r:id="rId13"/>
    <p:sldId id="272" r:id="rId14"/>
    <p:sldId id="265" r:id="rId15"/>
    <p:sldId id="270" r:id="rId16"/>
    <p:sldId id="27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52E904A-4992-47F9-B705-6DFD47130696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B6B36ED-EBCD-42A4-B772-22782C5EBC5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LIST LINier – FIRST IMPLISIT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15" y="3501008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id-ID" dirty="0" smtClean="0"/>
          </a:p>
          <a:p>
            <a:pPr algn="r"/>
            <a:endParaRPr lang="id-ID" dirty="0"/>
          </a:p>
          <a:p>
            <a:pPr algn="r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3622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InsertFirst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untuk memasukkan sebuah elemen ke urutan pertama pada </a:t>
            </a:r>
            <a:r>
              <a:rPr lang="id-ID" dirty="0" smtClean="0"/>
              <a:t>list</a:t>
            </a:r>
          </a:p>
          <a:p>
            <a:r>
              <a:rPr lang="id-ID" dirty="0" smtClean="0"/>
              <a:t>Terdiri dari 2 prosedur yaitu InsertFirst dan InsvFirst</a:t>
            </a:r>
          </a:p>
          <a:p>
            <a:r>
              <a:rPr lang="id-ID" dirty="0" smtClean="0"/>
              <a:t>InsertFirst dipanggil di dalam InsvFirst</a:t>
            </a:r>
            <a:endParaRPr lang="id-ID" dirty="0" smtClean="0"/>
          </a:p>
          <a:p>
            <a:r>
              <a:rPr lang="id-ID" dirty="0" smtClean="0"/>
              <a:t>Tahapannya :</a:t>
            </a:r>
          </a:p>
          <a:p>
            <a:pPr lvl="1"/>
            <a:r>
              <a:rPr lang="id-ID" dirty="0" smtClean="0"/>
              <a:t>Alokasi elemen tersebut untuk mendapat tempat di </a:t>
            </a:r>
            <a:r>
              <a:rPr lang="id-ID" dirty="0" smtClean="0"/>
              <a:t>memori (InsvFirst)</a:t>
            </a:r>
            <a:endParaRPr lang="id-ID" dirty="0" smtClean="0"/>
          </a:p>
          <a:p>
            <a:pPr lvl="1"/>
            <a:r>
              <a:rPr lang="id-ID" dirty="0" smtClean="0"/>
              <a:t>Next dari elemen tersebut merupakan First dari </a:t>
            </a:r>
            <a:r>
              <a:rPr lang="id-ID" dirty="0" smtClean="0"/>
              <a:t>List (InsertFirst)</a:t>
            </a:r>
            <a:endParaRPr lang="id-ID" dirty="0" smtClean="0"/>
          </a:p>
          <a:p>
            <a:pPr lvl="1"/>
            <a:r>
              <a:rPr lang="id-ID" dirty="0" smtClean="0"/>
              <a:t>Pindahkan First ke elemen </a:t>
            </a:r>
            <a:r>
              <a:rPr lang="id-ID" dirty="0" smtClean="0"/>
              <a:t>tersebut (InsertFirst)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2789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44344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46832" y="274639"/>
            <a:ext cx="8276431" cy="1331912"/>
            <a:chOff x="46832" y="274638"/>
            <a:chExt cx="9247981" cy="1646237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792163" y="274638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808413" y="282575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992563" y="465138"/>
              <a:ext cx="639762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814888" y="557213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357688" y="149066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283450" y="274638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558088" y="457200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8472488" y="557213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139113" y="139858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431925" y="549275"/>
              <a:ext cx="822325" cy="639763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79613" y="823913"/>
              <a:ext cx="1646237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454650" y="823913"/>
              <a:ext cx="1736725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6832" y="465138"/>
              <a:ext cx="1065212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157288" y="1463675"/>
              <a:ext cx="1371600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4401" y="2286000"/>
            <a:ext cx="1614488" cy="1236697"/>
            <a:chOff x="914400" y="2286000"/>
            <a:chExt cx="2011363" cy="1638300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914400" y="2286000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1098550" y="2468563"/>
              <a:ext cx="639763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920875" y="2560638"/>
              <a:ext cx="731838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463675" y="349408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20875" y="1093788"/>
            <a:ext cx="1161609" cy="817479"/>
            <a:chOff x="1920875" y="1093788"/>
            <a:chExt cx="1392238" cy="1058862"/>
          </a:xfrm>
        </p:grpSpPr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1920875" y="1093788"/>
              <a:ext cx="1371600" cy="10144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560638" y="1808163"/>
              <a:ext cx="752475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Insert</a:t>
              </a:r>
            </a:p>
          </p:txBody>
        </p:sp>
      </p:grp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468070" y="4082030"/>
            <a:ext cx="8059719" cy="222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0253" y="4282363"/>
            <a:ext cx="7837536" cy="2439016"/>
            <a:chOff x="46832" y="4206875"/>
            <a:chExt cx="9644856" cy="3200400"/>
          </a:xfrm>
        </p:grpSpPr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92163" y="4318000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7497763" y="4206875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7683500" y="4389438"/>
              <a:ext cx="639763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8504238" y="4481513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7772400" y="5238750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7680325" y="5988072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8"/>
            <p:cNvSpPr>
              <a:spLocks noChangeArrowheads="1"/>
            </p:cNvSpPr>
            <p:nvPr/>
          </p:nvSpPr>
          <p:spPr bwMode="auto">
            <a:xfrm>
              <a:off x="7954963" y="6283347"/>
              <a:ext cx="639762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8869363" y="6318250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8445500" y="697706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1431925" y="4592638"/>
              <a:ext cx="822325" cy="639762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979613" y="4867275"/>
              <a:ext cx="1646237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9144000" y="4846638"/>
              <a:ext cx="1588" cy="10969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6832" y="4389438"/>
              <a:ext cx="1065212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1157288" y="5507038"/>
              <a:ext cx="1371600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4297363" y="4213225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4483100" y="4395788"/>
              <a:ext cx="639763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303838" y="4487863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846638" y="542131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5943600" y="4752975"/>
              <a:ext cx="1463675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8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InsertLast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address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transversal /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First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780928"/>
            <a:ext cx="5802847" cy="3245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9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44344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42" name="Group 41"/>
          <p:cNvGrpSpPr/>
          <p:nvPr/>
        </p:nvGrpSpPr>
        <p:grpSpPr>
          <a:xfrm>
            <a:off x="731838" y="274639"/>
            <a:ext cx="7680325" cy="1301750"/>
            <a:chOff x="731838" y="274638"/>
            <a:chExt cx="8562975" cy="1646237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792163" y="274638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808413" y="282575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992563" y="465138"/>
              <a:ext cx="639762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814888" y="557213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357688" y="1490663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283450" y="274638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558088" y="457200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8472488" y="557213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8139113" y="139858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61138" y="549275"/>
              <a:ext cx="822325" cy="639763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79613" y="823913"/>
              <a:ext cx="1646237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454650" y="823913"/>
              <a:ext cx="1736725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31838" y="850900"/>
              <a:ext cx="1065212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157288" y="1463675"/>
              <a:ext cx="1371600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54228" y="1870757"/>
            <a:ext cx="1827212" cy="1503814"/>
            <a:chOff x="4297363" y="2293938"/>
            <a:chExt cx="2011362" cy="1638300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297363" y="2293938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483100" y="2476500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303838" y="2568575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846638" y="3502025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95082" y="1806542"/>
            <a:ext cx="1189037" cy="798366"/>
            <a:chOff x="6583363" y="1827213"/>
            <a:chExt cx="1646237" cy="1196975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6583363" y="1827213"/>
              <a:ext cx="1646237" cy="1196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7477125" y="2651125"/>
              <a:ext cx="752475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Insert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392" y="4046881"/>
            <a:ext cx="7680325" cy="2179637"/>
            <a:chOff x="731838" y="4297363"/>
            <a:chExt cx="8777287" cy="2560637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92163" y="4318000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932238" y="4297363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117975" y="4479925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938713" y="4572000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206875" y="532923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497763" y="4297363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7772400" y="4479925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8686800" y="4579938"/>
              <a:ext cx="731838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8262938" y="5238750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566997" y="4592638"/>
              <a:ext cx="822325" cy="639762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979613" y="4867275"/>
              <a:ext cx="1646237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9144000" y="5029200"/>
              <a:ext cx="1588" cy="8223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731838" y="4894263"/>
              <a:ext cx="1065212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157288" y="5507038"/>
              <a:ext cx="1371600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7407275" y="5851525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593013" y="6035675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8413750" y="6126163"/>
              <a:ext cx="731838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5943600" y="4752975"/>
              <a:ext cx="1463675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36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DeleteLast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200" dirty="0" smtClean="0"/>
              <a:t>Digunakan untuk menghapus elemen terakhir dari list linier</a:t>
            </a:r>
          </a:p>
          <a:p>
            <a:r>
              <a:rPr lang="id-ID" sz="2200" dirty="0" smtClean="0"/>
              <a:t>Tahapannya :</a:t>
            </a:r>
          </a:p>
          <a:p>
            <a:pPr lvl="1"/>
            <a:r>
              <a:rPr lang="id-ID" sz="2200" dirty="0" smtClean="0"/>
              <a:t>Cek apakah list kosong</a:t>
            </a:r>
          </a:p>
          <a:p>
            <a:pPr lvl="1"/>
            <a:r>
              <a:rPr lang="id-ID" sz="2200" dirty="0" smtClean="0"/>
              <a:t>Jika List hanya berisi 1 element maka hapus element tersebut</a:t>
            </a:r>
          </a:p>
          <a:p>
            <a:pPr lvl="1"/>
            <a:r>
              <a:rPr lang="id-ID" sz="2200" dirty="0" smtClean="0"/>
              <a:t>Jika List berisi lebih dari 1 elemen , lakukan transversal hingga dapat elemen sebelum elemen terakhir (Next(Next(P)==Nil)) dimana P adalah alamat yang dipakai transversal</a:t>
            </a:r>
          </a:p>
          <a:p>
            <a:pPr lvl="1"/>
            <a:r>
              <a:rPr lang="id-ID" sz="2200" dirty="0" smtClean="0"/>
              <a:t>Atur Next pada alamat tersebut merupakan NIL hingga alamat terakhir sudah terputus kaitannya dengan LIST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7706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DeleteFirst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555778"/>
            <a:ext cx="4284694" cy="15131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43608" y="3284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err="1"/>
              <a:t>Mengeluarkan</a:t>
            </a:r>
            <a:r>
              <a:rPr lang="en-US" dirty="0"/>
              <a:t> address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44344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63" y="182563"/>
            <a:ext cx="8089849" cy="2745580"/>
            <a:chOff x="550863" y="182563"/>
            <a:chExt cx="8958262" cy="3200400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609600" y="293688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315200" y="182563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7500938" y="365125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8323263" y="457200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589838" y="1214438"/>
              <a:ext cx="333375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497763" y="2011363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772400" y="2193925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8686800" y="2293938"/>
              <a:ext cx="731838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264525" y="2952750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50950" y="568325"/>
              <a:ext cx="822325" cy="639763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1797050" y="820738"/>
              <a:ext cx="2133600" cy="238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8961438" y="822325"/>
              <a:ext cx="1587" cy="10969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50863" y="869950"/>
              <a:ext cx="1065212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76313" y="1482725"/>
              <a:ext cx="1371600" cy="344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114800" y="188913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300538" y="371475"/>
              <a:ext cx="639762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122863" y="463550"/>
              <a:ext cx="731837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665663" y="1397000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C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761038" y="728663"/>
              <a:ext cx="1463675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21843" y="1715004"/>
            <a:ext cx="839788" cy="1105401"/>
            <a:chOff x="1615281" y="2615198"/>
            <a:chExt cx="839788" cy="1105401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1989557" y="2615198"/>
              <a:ext cx="368300" cy="731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615281" y="3376112"/>
              <a:ext cx="839788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Hapus</a:t>
              </a:r>
              <a:endParaRPr lang="en-US" dirty="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1025" y="4114800"/>
            <a:ext cx="8059687" cy="1546448"/>
            <a:chOff x="581025" y="4114800"/>
            <a:chExt cx="8562975" cy="1646238"/>
          </a:xfrm>
        </p:grpSpPr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641350" y="4114800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657600" y="4122738"/>
              <a:ext cx="2011363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3841750" y="4305300"/>
              <a:ext cx="639763" cy="639763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664075" y="4397375"/>
              <a:ext cx="731838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206875" y="5330825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32638" y="4114800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7407275" y="4297363"/>
              <a:ext cx="639763" cy="639762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8321675" y="4397375"/>
              <a:ext cx="731838" cy="549275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7988300" y="5238750"/>
              <a:ext cx="333375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B</a:t>
              </a: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281113" y="4389438"/>
              <a:ext cx="822325" cy="639762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A</a:t>
              </a: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828800" y="4664075"/>
              <a:ext cx="1646238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5303838" y="4664075"/>
              <a:ext cx="1736725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581025" y="4691063"/>
              <a:ext cx="1065213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006475" y="5303838"/>
              <a:ext cx="1371600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2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Review List Linier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Memiliki ciri sebagai berikut :</a:t>
            </a:r>
          </a:p>
          <a:p>
            <a:pPr lvl="1"/>
            <a:r>
              <a:rPr lang="id-ID" sz="3200" dirty="0" smtClean="0"/>
              <a:t>Merupakan sekumpulan</a:t>
            </a:r>
          </a:p>
          <a:p>
            <a:pPr lvl="1"/>
            <a:r>
              <a:rPr lang="id-ID" sz="3200" dirty="0" smtClean="0"/>
              <a:t>Isinya merupakan element bertipe data sama</a:t>
            </a:r>
          </a:p>
          <a:p>
            <a:pPr lvl="1"/>
            <a:r>
              <a:rPr lang="id-ID" sz="3200" dirty="0" smtClean="0"/>
              <a:t>Keterurutan tertentu (bukan acak)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4146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Review List Linier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Setiap </a:t>
            </a:r>
            <a:r>
              <a:rPr lang="id-ID" dirty="0"/>
              <a:t>elemen dari List Linier terdiri dari :</a:t>
            </a:r>
          </a:p>
          <a:p>
            <a:pPr lvl="1"/>
            <a:r>
              <a:rPr lang="id-ID" dirty="0"/>
              <a:t>Info = Isi dari elemen</a:t>
            </a:r>
          </a:p>
          <a:p>
            <a:pPr lvl="1"/>
            <a:r>
              <a:rPr lang="id-ID" dirty="0"/>
              <a:t>Next = Alamat elemen selanjutnya</a:t>
            </a:r>
            <a:endParaRPr lang="id-ID" dirty="0" smtClean="0"/>
          </a:p>
          <a:p>
            <a:r>
              <a:rPr lang="id-ID" dirty="0" smtClean="0"/>
              <a:t>Terdapat elemen khusus yang dinamakan FIRST dimana menunjuk ke alamat elemen PERTAMA  pada list</a:t>
            </a:r>
          </a:p>
          <a:p>
            <a:r>
              <a:rPr lang="id-ID" dirty="0" smtClean="0"/>
              <a:t>Gambarannya sebagai berikut :</a:t>
            </a:r>
          </a:p>
          <a:p>
            <a:pPr marL="0" indent="0">
              <a:buNone/>
            </a:pPr>
            <a:endParaRPr lang="id-ID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31688" y="3933056"/>
            <a:ext cx="8480623" cy="2450635"/>
            <a:chOff x="396842" y="2922581"/>
            <a:chExt cx="8623333" cy="2819186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96842" y="2922581"/>
              <a:ext cx="1065213" cy="430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15938" y="3382963"/>
              <a:ext cx="8504237" cy="2358804"/>
              <a:chOff x="515938" y="3382963"/>
              <a:chExt cx="8504237" cy="2358804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515938" y="3416304"/>
                <a:ext cx="2011362" cy="1006475"/>
              </a:xfrm>
              <a:prstGeom prst="rect">
                <a:avLst/>
              </a:prstGeom>
              <a:solidFill>
                <a:srgbClr val="0070C0"/>
              </a:solidFill>
              <a:ln w="936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3533775" y="3390900"/>
                <a:ext cx="2011363" cy="1006475"/>
              </a:xfrm>
              <a:prstGeom prst="rect">
                <a:avLst/>
              </a:prstGeom>
              <a:solidFill>
                <a:srgbClr val="0070C0"/>
              </a:solidFill>
              <a:ln w="936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5"/>
              <p:cNvSpPr>
                <a:spLocks noChangeArrowheads="1"/>
              </p:cNvSpPr>
              <p:nvPr/>
            </p:nvSpPr>
            <p:spPr bwMode="auto">
              <a:xfrm>
                <a:off x="3717925" y="3573463"/>
                <a:ext cx="639763" cy="639762"/>
              </a:xfrm>
              <a:prstGeom prst="ellipse">
                <a:avLst/>
              </a:prstGeom>
              <a:solidFill>
                <a:srgbClr val="FFFF00"/>
              </a:solidFill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90000" tIns="608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540250" y="3665538"/>
                <a:ext cx="731838" cy="549275"/>
              </a:xfrm>
              <a:prstGeom prst="rect">
                <a:avLst/>
              </a:prstGeom>
              <a:solidFill>
                <a:srgbClr val="7030A0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90000" tIns="608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B</a:t>
                </a: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083050" y="4598988"/>
                <a:ext cx="333375" cy="4302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6624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A</a:t>
                </a: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008813" y="3382963"/>
                <a:ext cx="2011362" cy="1006475"/>
              </a:xfrm>
              <a:prstGeom prst="rect">
                <a:avLst/>
              </a:prstGeom>
              <a:solidFill>
                <a:srgbClr val="0070C0"/>
              </a:solidFill>
              <a:ln w="936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7283450" y="3565525"/>
                <a:ext cx="639763" cy="639763"/>
              </a:xfrm>
              <a:prstGeom prst="ellipse">
                <a:avLst/>
              </a:prstGeom>
              <a:solidFill>
                <a:srgbClr val="FFFF00"/>
              </a:solidFill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90000" tIns="608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8197850" y="3665538"/>
                <a:ext cx="731838" cy="549275"/>
              </a:xfrm>
              <a:prstGeom prst="rect">
                <a:avLst/>
              </a:prstGeom>
              <a:solidFill>
                <a:srgbClr val="7030A0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90000" tIns="608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Nil</a:t>
                </a: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7864475" y="4506913"/>
                <a:ext cx="333375" cy="4302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6624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240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B</a:t>
                </a: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1157288" y="3657600"/>
                <a:ext cx="822325" cy="639763"/>
              </a:xfrm>
              <a:prstGeom prst="rect">
                <a:avLst/>
              </a:prstGeom>
              <a:solidFill>
                <a:srgbClr val="7030A0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90000" tIns="608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A</a:t>
                </a: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1704975" y="3932238"/>
                <a:ext cx="1646238" cy="158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180013" y="3932238"/>
                <a:ext cx="1736725" cy="158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882650" y="4572000"/>
                <a:ext cx="1371600" cy="34448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LIST</a:t>
                </a: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 flipH="1" flipV="1">
                <a:off x="1771873" y="4498975"/>
                <a:ext cx="377825" cy="83502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1844675" y="5397279"/>
                <a:ext cx="4476750" cy="34448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 err="1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Pengaksesan</a:t>
                </a:r>
                <a:r>
                  <a:rPr lang="en-US" dirty="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pertama</a:t>
                </a:r>
                <a:r>
                  <a:rPr lang="en-US" dirty="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hanya</a:t>
                </a:r>
                <a:r>
                  <a:rPr lang="en-US" dirty="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bisa</a:t>
                </a:r>
                <a:r>
                  <a:rPr lang="en-US" dirty="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dari</a:t>
                </a:r>
                <a:r>
                  <a:rPr lang="en-US" dirty="0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a typeface="DejaVu Sans" charset="0"/>
                    <a:cs typeface="DejaVu Sans" charset="0"/>
                  </a:rPr>
                  <a:t>sini</a:t>
                </a:r>
                <a:endParaRPr lang="en-US" dirty="0">
                  <a:solidFill>
                    <a:srgbClr val="000000"/>
                  </a:solidFill>
                  <a:ea typeface="DejaVu Sans" charset="0"/>
                  <a:cs typeface="DejaVu Sans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3626297" y="4238948"/>
                <a:ext cx="288032" cy="7200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249081" y="5057775"/>
                <a:ext cx="56938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solidFill>
                      <a:schemeClr val="tx1"/>
                    </a:solidFill>
                  </a:rPr>
                  <a:t>Info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08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Skema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 smtClean="0"/>
              <a:t>M</a:t>
            </a:r>
            <a:r>
              <a:rPr lang="en-US" dirty="0" err="1" smtClean="0"/>
              <a:t>engunjungi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suksesornya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terakhir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1875" t="65000" r="59375" b="18125"/>
          <a:stretch>
            <a:fillRect/>
          </a:stretch>
        </p:blipFill>
        <p:spPr bwMode="auto">
          <a:xfrm>
            <a:off x="1396974" y="3351209"/>
            <a:ext cx="228601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684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Skema Sequential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 smtClean="0">
                <a:sym typeface="Wingdings" pitchFamily="2" charset="2"/>
              </a:rPr>
              <a:t>D</a:t>
            </a:r>
            <a:r>
              <a:rPr lang="en-US" dirty="0" err="1" smtClean="0">
                <a:sym typeface="Wingdings" pitchFamily="2" charset="2"/>
              </a:rPr>
              <a:t>igunakan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mencari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suatu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elemen</a:t>
            </a:r>
            <a:r>
              <a:rPr lang="en-US" dirty="0">
                <a:sym typeface="Wingdings" pitchFamily="2" charset="2"/>
              </a:rPr>
              <a:t> list </a:t>
            </a:r>
            <a:r>
              <a:rPr lang="en-US" dirty="0" err="1">
                <a:sym typeface="Wingdings" pitchFamily="2" charset="2"/>
              </a:rPr>
              <a:t>berdasarkan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nilai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alamat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0117" t="55625" r="28906" b="17187"/>
          <a:stretch>
            <a:fillRect/>
          </a:stretch>
        </p:blipFill>
        <p:spPr bwMode="auto">
          <a:xfrm>
            <a:off x="968346" y="3136895"/>
            <a:ext cx="621510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25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Perbedaan Eksplisit dan Implisit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08633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Eksplisit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Implisit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FIRST dideklarasikan secara eksplisit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FIRST dideklarasikan secara tersirat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528392" cy="287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420888"/>
            <a:ext cx="366822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8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 smtClean="0"/>
              <a:t>Fungsi dan Prosedur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Fungsi dan prosedur yang digunakan sama dengan yang ada pada List Linier – First Implisit</a:t>
            </a:r>
          </a:p>
          <a:p>
            <a:r>
              <a:rPr lang="id-ID" dirty="0" smtClean="0"/>
              <a:t>Mari me-review beberapa fungsi dan prosedur dasar yang ada pada list linier :</a:t>
            </a:r>
          </a:p>
          <a:p>
            <a:pPr lvl="1"/>
            <a:r>
              <a:rPr lang="id-ID" dirty="0" smtClean="0"/>
              <a:t>Alokasi</a:t>
            </a:r>
          </a:p>
          <a:p>
            <a:pPr lvl="1"/>
            <a:r>
              <a:rPr lang="id-ID" dirty="0" smtClean="0"/>
              <a:t>CreateList</a:t>
            </a:r>
          </a:p>
          <a:p>
            <a:pPr lvl="1"/>
            <a:r>
              <a:rPr lang="id-ID" dirty="0" smtClean="0"/>
              <a:t>InsertFirst</a:t>
            </a:r>
          </a:p>
          <a:p>
            <a:pPr lvl="1"/>
            <a:r>
              <a:rPr lang="id-ID" dirty="0" smtClean="0"/>
              <a:t>Delete Last</a:t>
            </a:r>
          </a:p>
          <a:p>
            <a:pPr lvl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676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Alokasi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M</a:t>
            </a:r>
            <a:r>
              <a:rPr lang="id-ID" sz="2800" dirty="0" smtClean="0"/>
              <a:t>emesan </a:t>
            </a:r>
            <a:r>
              <a:rPr lang="id-ID" sz="2800" dirty="0" smtClean="0"/>
              <a:t>memori </a:t>
            </a:r>
            <a:r>
              <a:rPr lang="id-ID" sz="2800" dirty="0" smtClean="0"/>
              <a:t>sebesar </a:t>
            </a:r>
            <a:r>
              <a:rPr lang="id-ID" sz="2800" dirty="0" smtClean="0"/>
              <a:t>element </a:t>
            </a:r>
            <a:r>
              <a:rPr lang="id-ID" sz="2800" dirty="0" smtClean="0"/>
              <a:t>list untuk menyimpan Info dan Next</a:t>
            </a:r>
            <a:endParaRPr lang="id-ID" sz="2800" dirty="0" smtClean="0"/>
          </a:p>
          <a:p>
            <a:r>
              <a:rPr lang="id-ID" sz="2800" dirty="0" smtClean="0"/>
              <a:t>Tahapan alokasi :</a:t>
            </a:r>
          </a:p>
          <a:p>
            <a:pPr lvl="1"/>
            <a:r>
              <a:rPr lang="id-ID" sz="2400" dirty="0" smtClean="0"/>
              <a:t>Deklarasi variabel alamat</a:t>
            </a:r>
          </a:p>
          <a:p>
            <a:pPr lvl="1"/>
            <a:r>
              <a:rPr lang="id-ID" sz="2400" dirty="0" smtClean="0"/>
              <a:t>Alokasikan variabel tersebut sejumlah element list menggunakan malloc</a:t>
            </a:r>
          </a:p>
          <a:p>
            <a:pPr lvl="1"/>
            <a:r>
              <a:rPr lang="id-ID" sz="2400" dirty="0" smtClean="0"/>
              <a:t>Setelah didapatkan suatu alamat , isikan isian element ke INFO</a:t>
            </a:r>
          </a:p>
          <a:p>
            <a:pPr lvl="1"/>
            <a:r>
              <a:rPr lang="id-ID" sz="2400" dirty="0" smtClean="0"/>
              <a:t>Kembalian berupa alamat yang sudah teralokasi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853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CreateList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Membuat sebuah list, karena list pada awal kosong maka First </a:t>
            </a:r>
            <a:r>
              <a:rPr lang="id-ID" sz="2800" dirty="0" smtClean="0"/>
              <a:t>= NIL (Kosong</a:t>
            </a:r>
            <a:r>
              <a:rPr lang="id-ID" sz="2800" dirty="0" smtClean="0"/>
              <a:t>)</a:t>
            </a:r>
            <a:endParaRPr lang="id-ID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83768" y="3068960"/>
            <a:ext cx="3277621" cy="1533525"/>
            <a:chOff x="2999354" y="5324475"/>
            <a:chExt cx="3277621" cy="153352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265613" y="5324475"/>
              <a:ext cx="2011362" cy="1006475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897436" y="5494349"/>
              <a:ext cx="822325" cy="639762"/>
            </a:xfrm>
            <a:prstGeom prst="rect">
              <a:avLst/>
            </a:prstGeom>
            <a:solidFill>
              <a:srgbClr val="7030A0"/>
            </a:solidFill>
            <a:ln w="93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6084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Nil</a:t>
              </a:r>
              <a:endParaRPr lang="en-US" dirty="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99354" y="5599124"/>
              <a:ext cx="1065213" cy="430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624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First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538663" y="6513513"/>
              <a:ext cx="1371600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219</TotalTime>
  <Words>449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DejaVu Sans</vt:lpstr>
      <vt:lpstr>Wingdings</vt:lpstr>
      <vt:lpstr>Clarity</vt:lpstr>
      <vt:lpstr>LIST LINier – FIRST IMPLISIT</vt:lpstr>
      <vt:lpstr>Review List Linier</vt:lpstr>
      <vt:lpstr>Review List Linier</vt:lpstr>
      <vt:lpstr>Skema Traversal</vt:lpstr>
      <vt:lpstr>Skema Sequential</vt:lpstr>
      <vt:lpstr>Perbedaan Eksplisit dan Implisit</vt:lpstr>
      <vt:lpstr>Fungsi dan Prosedur yang Digunakan</vt:lpstr>
      <vt:lpstr>Alokasi</vt:lpstr>
      <vt:lpstr>CreateList</vt:lpstr>
      <vt:lpstr>InsertFirst</vt:lpstr>
      <vt:lpstr>PowerPoint Presentation</vt:lpstr>
      <vt:lpstr>InsertLast</vt:lpstr>
      <vt:lpstr>PowerPoint Presentation</vt:lpstr>
      <vt:lpstr>DeleteLast</vt:lpstr>
      <vt:lpstr>DeleteFirst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LINEAR – FIRST IMPLISIT</dc:title>
  <dc:creator>ASUS</dc:creator>
  <cp:lastModifiedBy>Laboran H</cp:lastModifiedBy>
  <cp:revision>24</cp:revision>
  <dcterms:created xsi:type="dcterms:W3CDTF">2016-09-09T07:55:44Z</dcterms:created>
  <dcterms:modified xsi:type="dcterms:W3CDTF">2016-09-23T07:43:12Z</dcterms:modified>
</cp:coreProperties>
</file>