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2" r:id="rId3"/>
    <p:sldId id="257" r:id="rId4"/>
    <p:sldId id="260" r:id="rId5"/>
    <p:sldId id="259" r:id="rId6"/>
    <p:sldId id="261" r:id="rId7"/>
    <p:sldId id="263" r:id="rId8"/>
    <p:sldId id="274" r:id="rId9"/>
    <p:sldId id="264" r:id="rId10"/>
    <p:sldId id="265" r:id="rId11"/>
    <p:sldId id="266" r:id="rId12"/>
    <p:sldId id="267" r:id="rId13"/>
    <p:sldId id="275" r:id="rId14"/>
    <p:sldId id="268" r:id="rId15"/>
    <p:sldId id="276" r:id="rId16"/>
    <p:sldId id="269" r:id="rId17"/>
    <p:sldId id="270" r:id="rId18"/>
    <p:sldId id="271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88" d="100"/>
          <a:sy n="88" d="100"/>
        </p:scale>
        <p:origin x="-11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5B8-512D-4284-AEE0-855E42EAEB75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7C-AB80-4C5D-8E19-CC84BDE53037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37A4-05BB-4D6C-808A-94FFB0467810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4610-8D84-462A-85E6-DF6C7DEC7788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E98F-48F7-4D1B-8D56-620E9E0F7126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8E5D-E712-4A65-AF94-A549A028899B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D52-5862-4CEC-8F1F-C07A4CC472AB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F75924-1E47-4CE6-9B8F-C188E0E775C5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3498-D1D0-465E-8DE5-85489923B9C0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B34B42-9FFB-4218-8952-4A97A8A4DF95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E421-850D-4CD4-B2F1-231F51A58B24}" type="slidenum">
              <a:rPr lang="en-US" smtClean="0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377DAB0-68E2-49F4-A48F-125061722744}" type="slidenum">
              <a:rPr lang="en-US" smtClean="0">
                <a:solidFill>
                  <a:srgbClr val="080808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MODUL 13</a:t>
            </a:r>
          </a:p>
          <a:p>
            <a:r>
              <a:rPr lang="en-US" dirty="0" smtClean="0"/>
              <a:t>LABDAS 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1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#include&lt;stdio.h&gt;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/>
              <a:t>*PF </a:t>
            </a:r>
          </a:p>
          <a:p>
            <a:pPr marL="0" indent="0">
              <a:buNone/>
            </a:pPr>
            <a:r>
              <a:rPr lang="en-US" dirty="0" smtClean="0"/>
              <a:t>	PF=fopen</a:t>
            </a:r>
            <a:r>
              <a:rPr lang="en-US" dirty="0"/>
              <a:t>(“coba.txt”,”r”); </a:t>
            </a:r>
          </a:p>
          <a:p>
            <a:pPr marL="0" indent="0">
              <a:buNone/>
            </a:pPr>
            <a:r>
              <a:rPr lang="en-US" dirty="0" smtClean="0"/>
              <a:t>	If(PF</a:t>
            </a:r>
            <a:r>
              <a:rPr lang="en-US" dirty="0"/>
              <a:t>= = NULL) </a:t>
            </a:r>
          </a:p>
          <a:p>
            <a:pPr marL="0" indent="0">
              <a:buNone/>
            </a:pPr>
            <a:r>
              <a:rPr lang="en-US" dirty="0" smtClean="0"/>
              <a:t>		printf</a:t>
            </a:r>
            <a:r>
              <a:rPr lang="en-US" dirty="0"/>
              <a:t>(“ terdapat kesalahan file tidak dapat dibuka atau </a:t>
            </a:r>
            <a:r>
              <a:rPr lang="en-US" dirty="0" smtClean="0"/>
              <a:t>tak </a:t>
            </a:r>
            <a:r>
              <a:rPr lang="en-US" dirty="0"/>
              <a:t>ada”); </a:t>
            </a:r>
          </a:p>
          <a:p>
            <a:pPr marL="0" indent="0">
              <a:buNone/>
            </a:pPr>
            <a:r>
              <a:rPr lang="en-US" dirty="0" smtClean="0"/>
              <a:t>	else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printf</a:t>
            </a:r>
            <a:r>
              <a:rPr lang="en-US" dirty="0"/>
              <a:t>(“file dapat dibuka”); </a:t>
            </a:r>
          </a:p>
          <a:p>
            <a:pPr marL="0" indent="0">
              <a:buNone/>
            </a:pPr>
            <a:r>
              <a:rPr lang="en-US" dirty="0" smtClean="0"/>
              <a:t>	getch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fclose</a:t>
            </a:r>
            <a:r>
              <a:rPr lang="en-US" dirty="0" smtClean="0"/>
              <a:t>(PF</a:t>
            </a:r>
            <a:r>
              <a:rPr lang="en-US" dirty="0" smtClean="0"/>
              <a:t>)==</a:t>
            </a:r>
            <a:r>
              <a:rPr lang="en-US" dirty="0"/>
              <a:t>EOF) </a:t>
            </a:r>
          </a:p>
          <a:p>
            <a:pPr marL="0" indent="0">
              <a:buNone/>
            </a:pPr>
            <a:r>
              <a:rPr lang="en-US" dirty="0" smtClean="0"/>
              <a:t>		printf</a:t>
            </a:r>
            <a:r>
              <a:rPr lang="en-US" dirty="0"/>
              <a:t>(“tidak dapat menutup file”); </a:t>
            </a:r>
          </a:p>
          <a:p>
            <a:pPr marL="0" indent="0">
              <a:buNone/>
            </a:pPr>
            <a:r>
              <a:rPr lang="en-US" dirty="0" smtClean="0"/>
              <a:t>	getch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876800" y="3429000"/>
            <a:ext cx="4114800" cy="1295400"/>
          </a:xfrm>
          <a:prstGeom prst="wedgeRectCallout">
            <a:avLst>
              <a:gd name="adj1" fmla="val -47769"/>
              <a:gd name="adj2" fmla="val 59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Nilai integer 0 jika berhasil dan nilai EOF jika terjadi kesalahan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8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Meletakkan File ke penyangga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GANTENG\Downloads\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8474" y="2341418"/>
            <a:ext cx="5874326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57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Contoh :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include&lt;stdio.h&gt; </a:t>
            </a:r>
          </a:p>
          <a:p>
            <a:pPr marL="0" indent="0">
              <a:buNone/>
            </a:pPr>
            <a:r>
              <a:rPr lang="en-US" dirty="0"/>
              <a:t>#include&lt;stdlib.h&gt; </a:t>
            </a:r>
          </a:p>
          <a:p>
            <a:pPr marL="0" indent="0">
              <a:buNone/>
            </a:pPr>
            <a:r>
              <a:rPr lang="en-US" dirty="0"/>
              <a:t>#include&lt;conio.h&gt;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/>
              <a:t>*PF; 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/>
              <a:t>C; </a:t>
            </a:r>
          </a:p>
          <a:p>
            <a:pPr marL="0" indent="0">
              <a:buNone/>
            </a:pPr>
            <a:r>
              <a:rPr lang="en-US" dirty="0" smtClean="0"/>
              <a:t>	if</a:t>
            </a:r>
            <a:r>
              <a:rPr lang="en-US" dirty="0"/>
              <a:t>((PF=fopen(“coba.txt”,”w”))== NULL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	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printf</a:t>
            </a:r>
            <a:r>
              <a:rPr lang="en-US" dirty="0"/>
              <a:t>(“file tidak dapat dibuka”); </a:t>
            </a:r>
          </a:p>
          <a:p>
            <a:pPr marL="0" indent="0">
              <a:buNone/>
            </a:pPr>
            <a:r>
              <a:rPr lang="en-US" dirty="0" smtClean="0"/>
              <a:t>		exit(1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while</a:t>
            </a:r>
            <a:r>
              <a:rPr lang="en-US" dirty="0"/>
              <a:t>((C=getche())!=’\r’) </a:t>
            </a:r>
          </a:p>
          <a:p>
            <a:pPr marL="0" indent="0">
              <a:buNone/>
            </a:pPr>
            <a:r>
              <a:rPr lang="en-US" dirty="0" smtClean="0"/>
              <a:t>	fputc(C,PF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smtClean="0"/>
              <a:t>	fclose(PF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6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4610-8D84-462A-85E6-DF6C7DEC7788}" type="slidenum">
              <a:rPr lang="en-US" smtClean="0">
                <a:solidFill>
                  <a:srgbClr val="080808"/>
                </a:solidFill>
              </a:rPr>
              <a:pPr/>
              <a:t>13</a:t>
            </a:fld>
            <a:endParaRPr lang="en-US">
              <a:solidFill>
                <a:srgbClr val="080808"/>
              </a:solidFill>
            </a:endParaRPr>
          </a:p>
        </p:txBody>
      </p:sp>
      <p:pic>
        <p:nvPicPr>
          <p:cNvPr id="1026" name="Picture 2" descr="C:\Users\GANTENG\Documents\cb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467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NTENG\Documents\c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7620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34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Pengelolaan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Contoh program untuk membaca karakter yang telah dimasukkan ke dalam file: </a:t>
            </a:r>
          </a:p>
          <a:p>
            <a:pPr marL="0" indent="0">
              <a:buNone/>
            </a:pPr>
            <a:r>
              <a:rPr lang="en-US" dirty="0"/>
              <a:t>#include&lt;stdio.h&gt; </a:t>
            </a:r>
          </a:p>
          <a:p>
            <a:pPr marL="0" indent="0">
              <a:buNone/>
            </a:pPr>
            <a:r>
              <a:rPr lang="en-US" dirty="0"/>
              <a:t>#include&lt;stdlib.h&gt; </a:t>
            </a:r>
          </a:p>
          <a:p>
            <a:pPr marL="0" indent="0">
              <a:buNone/>
            </a:pPr>
            <a:r>
              <a:rPr lang="en-US" dirty="0"/>
              <a:t>#include&lt;conio.h&gt;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/>
              <a:t>*PF; 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/>
              <a:t>C; </a:t>
            </a:r>
          </a:p>
          <a:p>
            <a:pPr marL="0" indent="0">
              <a:buNone/>
            </a:pPr>
            <a:r>
              <a:rPr lang="en-US" dirty="0" smtClean="0"/>
              <a:t>	if</a:t>
            </a:r>
            <a:r>
              <a:rPr lang="en-US" dirty="0"/>
              <a:t>((PF=fopen(“coba.txt”,”r”))= = NULL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printf</a:t>
            </a:r>
            <a:r>
              <a:rPr lang="en-US" dirty="0"/>
              <a:t>(“file tidak dapat dibuka”); </a:t>
            </a:r>
          </a:p>
          <a:p>
            <a:pPr marL="0" indent="0">
              <a:buNone/>
            </a:pPr>
            <a:r>
              <a:rPr lang="en-US" dirty="0" smtClean="0"/>
              <a:t>	                  exit(1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while</a:t>
            </a:r>
            <a:r>
              <a:rPr lang="en-US" dirty="0"/>
              <a:t>((C=fgetc(PF))!= EOF) </a:t>
            </a:r>
          </a:p>
          <a:p>
            <a:pPr marL="0" indent="0">
              <a:buNone/>
            </a:pPr>
            <a:r>
              <a:rPr lang="en-US" dirty="0" smtClean="0"/>
              <a:t>	putchar(C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smtClean="0"/>
              <a:t>	fclose(PF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4610-8D84-462A-85E6-DF6C7DEC7788}" type="slidenum">
              <a:rPr lang="en-US" smtClean="0">
                <a:solidFill>
                  <a:srgbClr val="080808"/>
                </a:solidFill>
              </a:rPr>
              <a:pPr/>
              <a:t>15</a:t>
            </a:fld>
            <a:endParaRPr lang="en-US">
              <a:solidFill>
                <a:srgbClr val="080808"/>
              </a:solidFill>
            </a:endParaRPr>
          </a:p>
        </p:txBody>
      </p:sp>
      <p:pic>
        <p:nvPicPr>
          <p:cNvPr id="2050" name="Picture 2" descr="C:\Users\GANTENG\Documents\c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673" y="1828800"/>
            <a:ext cx="641191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200400" y="3429000"/>
            <a:ext cx="3048000" cy="2057400"/>
          </a:xfrm>
          <a:prstGeom prst="wedgeRoundRectCallout">
            <a:avLst>
              <a:gd name="adj1" fmla="val -64015"/>
              <a:gd name="adj2" fmla="val -51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Sebelumnya file.txt sudah terisi kata-kata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1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Mesin 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Mesin Karakter merupakan </a:t>
            </a:r>
            <a:r>
              <a:rPr lang="en-US" dirty="0"/>
              <a:t>mesin abstrak yang terdiri dari </a:t>
            </a:r>
            <a:r>
              <a:rPr lang="en-US" dirty="0" smtClean="0"/>
              <a:t>: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Pita berisi deret karakter, yang diakhiri dengan ‘.’ (titik); 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pita </a:t>
            </a:r>
            <a:r>
              <a:rPr lang="en-US" dirty="0"/>
              <a:t>yang hanya berisi ‘.’ disebut sebagai pita kosong</a:t>
            </a:r>
          </a:p>
          <a:p>
            <a:pPr algn="just">
              <a:buFontTx/>
              <a:buChar char="-"/>
            </a:pPr>
            <a:r>
              <a:rPr lang="en-US" dirty="0"/>
              <a:t>Tombol START, ADV</a:t>
            </a:r>
          </a:p>
          <a:p>
            <a:pPr algn="just">
              <a:buFontTx/>
              <a:buChar char="-"/>
            </a:pPr>
            <a:r>
              <a:rPr lang="en-US" dirty="0"/>
              <a:t>Sebuah lampu EOP (End of Pita)</a:t>
            </a:r>
          </a:p>
          <a:p>
            <a:pPr algn="just">
              <a:buFontTx/>
              <a:buChar char="-"/>
            </a:pPr>
            <a:r>
              <a:rPr lang="en-US" dirty="0"/>
              <a:t>“jendela” yang ukurannya sebesar satu karakter.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0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Mesin Karakter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dirty="0"/>
              <a:t>Hanya karakter yang posisinya sedang pada jendela dapat dikonsultasi (dibaca</a:t>
            </a:r>
            <a:r>
              <a:rPr lang="en-US" dirty="0" smtClean="0"/>
              <a:t>);</a:t>
            </a:r>
          </a:p>
          <a:p>
            <a:pPr algn="just"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karakter lain tidak kelihatan. Karakter yang sedang pada jendela dinamakan CC (current character).</a:t>
            </a:r>
          </a:p>
          <a:p>
            <a:pPr algn="just">
              <a:buFontTx/>
              <a:buChar char="-"/>
            </a:pPr>
            <a:r>
              <a:rPr lang="en-US" dirty="0"/>
              <a:t>Mesin mempunyai mekanisme untuk mengubah posisi pita dan menyalakan lampu EOP jika karakter yang ada pada jendela adalah titik.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44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/>
              <a:t>Keadaan (state) dari mesin setiap saat ditentukan oleh CC dan lampu EOP. </a:t>
            </a:r>
          </a:p>
          <a:p>
            <a:pPr algn="just">
              <a:buFontTx/>
              <a:buChar char="-"/>
            </a:pPr>
            <a:r>
              <a:rPr lang="en-US" dirty="0"/>
              <a:t>Tombol START dan ADV digunakan untuk mengubah state mesin.</a:t>
            </a:r>
          </a:p>
          <a:p>
            <a:pPr algn="just">
              <a:buFontTx/>
              <a:buChar char="-"/>
            </a:pPr>
            <a:r>
              <a:rPr lang="en-US" dirty="0"/>
              <a:t>Mesin hanya dapat dioperasikan jika EOP tidak menyala</a:t>
            </a:r>
          </a:p>
          <a:p>
            <a:pPr algn="just">
              <a:buFontTx/>
              <a:buNone/>
            </a:pPr>
            <a:r>
              <a:rPr lang="en-US" dirty="0" smtClean="0"/>
              <a:t>   Note </a:t>
            </a:r>
            <a:r>
              <a:rPr lang="en-US" dirty="0"/>
              <a:t>: EOP diwakili oleh boolean. Berharga true jika menyala, atau false jika tidak menyala.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2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1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Mesin Karakter</a:t>
            </a:r>
          </a:p>
        </p:txBody>
      </p:sp>
      <p:graphicFrame>
        <p:nvGraphicFramePr>
          <p:cNvPr id="13395" name="Group 8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940846823"/>
              </p:ext>
            </p:extLst>
          </p:nvPr>
        </p:nvGraphicFramePr>
        <p:xfrm>
          <a:off x="2795588" y="4484688"/>
          <a:ext cx="4902200" cy="563563"/>
        </p:xfrm>
        <a:graphic>
          <a:graphicData uri="http://schemas.openxmlformats.org/drawingml/2006/table">
            <a:tbl>
              <a:tblPr/>
              <a:tblGrid>
                <a:gridCol w="544512"/>
                <a:gridCol w="544513"/>
                <a:gridCol w="544512"/>
                <a:gridCol w="544513"/>
                <a:gridCol w="546100"/>
                <a:gridCol w="544512"/>
                <a:gridCol w="544513"/>
                <a:gridCol w="544512"/>
                <a:gridCol w="544513"/>
              </a:tblGrid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836B-5141-47C4-8DFD-75C3BA0BAAE7}" type="slidenum">
              <a:rPr lang="en-US">
                <a:solidFill>
                  <a:srgbClr val="080808"/>
                </a:solidFill>
              </a:rPr>
              <a:pPr/>
              <a:t>19</a:t>
            </a:fld>
            <a:endParaRPr lang="en-US">
              <a:solidFill>
                <a:srgbClr val="080808"/>
              </a:solidFill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229100" y="2095500"/>
            <a:ext cx="914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4" name="AutoShape 22"/>
          <p:cNvSpPr>
            <a:spLocks noChangeArrowheads="1"/>
          </p:cNvSpPr>
          <p:nvPr/>
        </p:nvSpPr>
        <p:spPr bwMode="auto">
          <a:xfrm>
            <a:off x="4229100" y="1866900"/>
            <a:ext cx="1257300" cy="228600"/>
          </a:xfrm>
          <a:prstGeom prst="parallelogram">
            <a:avLst>
              <a:gd name="adj" fmla="val 13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3886200" y="2781300"/>
            <a:ext cx="1257300" cy="342900"/>
          </a:xfrm>
          <a:prstGeom prst="parallelogram">
            <a:avLst>
              <a:gd name="adj" fmla="val 91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4800600" y="2667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5486400" y="1866900"/>
            <a:ext cx="0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3429000" y="2209800"/>
            <a:ext cx="800100" cy="2286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43500" y="2209800"/>
            <a:ext cx="914400" cy="2286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343400" y="22098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80808"/>
                </a:solidFill>
                <a:latin typeface="Times New Roman" pitchFamily="18" charset="0"/>
              </a:rPr>
              <a:t>A</a:t>
            </a:r>
            <a:endParaRPr lang="en-US" dirty="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4114800" y="2895600"/>
            <a:ext cx="228600" cy="114300"/>
          </a:xfrm>
          <a:prstGeom prst="ellipse">
            <a:avLst/>
          </a:prstGeom>
          <a:solidFill>
            <a:srgbClr val="33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4572000" y="2895600"/>
            <a:ext cx="2286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771900" y="3124200"/>
            <a:ext cx="1371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80808"/>
                </a:solidFill>
                <a:latin typeface="Times New Roman" pitchFamily="18" charset="0"/>
              </a:rPr>
              <a:t>Start          Adv</a:t>
            </a:r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4914900" y="2324100"/>
            <a:ext cx="114300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972050" y="2428875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781550" y="20955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80808"/>
                </a:solidFill>
                <a:latin typeface="Times New Roman" pitchFamily="18" charset="0"/>
              </a:rPr>
              <a:t>eof</a:t>
            </a:r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>
            <a:off x="4724400" y="3505200"/>
            <a:ext cx="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423" name="Line 111"/>
          <p:cNvSpPr>
            <a:spLocks noChangeShapeType="1"/>
          </p:cNvSpPr>
          <p:nvPr/>
        </p:nvSpPr>
        <p:spPr bwMode="auto">
          <a:xfrm>
            <a:off x="5334000" y="5029200"/>
            <a:ext cx="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13424" name="Rectangle 112"/>
          <p:cNvSpPr>
            <a:spLocks noChangeArrowheads="1"/>
          </p:cNvSpPr>
          <p:nvPr/>
        </p:nvSpPr>
        <p:spPr bwMode="auto">
          <a:xfrm>
            <a:off x="1066800" y="54864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80808"/>
                </a:solidFill>
                <a:latin typeface="Times New Roman" pitchFamily="18" charset="0"/>
              </a:rPr>
              <a:t>ADV :</a:t>
            </a:r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057400" y="1676400"/>
            <a:ext cx="1143000" cy="533400"/>
          </a:xfrm>
          <a:prstGeom prst="wedgeRectCallout">
            <a:avLst>
              <a:gd name="adj1" fmla="val 62803"/>
              <a:gd name="adj2" fmla="val 6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Pita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40846823"/>
              </p:ext>
            </p:extLst>
          </p:nvPr>
        </p:nvGraphicFramePr>
        <p:xfrm>
          <a:off x="2260600" y="5410200"/>
          <a:ext cx="4902200" cy="563563"/>
        </p:xfrm>
        <a:graphic>
          <a:graphicData uri="http://schemas.openxmlformats.org/drawingml/2006/table">
            <a:tbl>
              <a:tblPr/>
              <a:tblGrid>
                <a:gridCol w="544512"/>
                <a:gridCol w="544513"/>
                <a:gridCol w="544512"/>
                <a:gridCol w="544513"/>
                <a:gridCol w="546100"/>
                <a:gridCol w="544512"/>
                <a:gridCol w="544513"/>
                <a:gridCol w="544512"/>
                <a:gridCol w="544513"/>
              </a:tblGrid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41148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5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File adalah </a:t>
            </a:r>
          </a:p>
          <a:p>
            <a:pPr marL="0" indent="0" algn="just">
              <a:buNone/>
            </a:pPr>
            <a:r>
              <a:rPr lang="en-US" b="1" dirty="0" smtClean="0">
                <a:latin typeface="Batang" pitchFamily="18" charset="-127"/>
                <a:ea typeface="Batang" pitchFamily="18" charset="-127"/>
              </a:rPr>
              <a:t>Storage </a:t>
            </a:r>
            <a:r>
              <a:rPr lang="en-US" b="1" dirty="0">
                <a:latin typeface="Batang" pitchFamily="18" charset="-127"/>
                <a:ea typeface="Batang" pitchFamily="18" charset="-127"/>
              </a:rPr>
              <a:t>of data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all such data not lost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when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a programs terminates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pPr marL="0" indent="0" algn="just">
              <a:buNone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Data yang disimpan pada external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memory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dan bersifat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permanen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pPr marL="0" indent="0" algn="just">
              <a:buNone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Tempat penyimpanan data dalam disk </a:t>
            </a:r>
          </a:p>
        </p:txBody>
      </p:sp>
    </p:spTree>
    <p:extLst>
      <p:ext uri="{BB962C8B-B14F-4D97-AF65-F5344CB8AC3E}">
        <p14:creationId xmlns:p14="http://schemas.microsoft.com/office/powerpoint/2010/main" xmlns="" val="1568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97562"/>
          </a:xfrm>
        </p:spPr>
        <p:txBody>
          <a:bodyPr/>
          <a:lstStyle/>
          <a:p>
            <a:pPr algn="ctr"/>
            <a:r>
              <a:rPr lang="en-US" dirty="0" smtClean="0"/>
              <a:t>SEKIAN </a:t>
            </a:r>
            <a:br>
              <a:rPr lang="en-US" dirty="0" smtClean="0"/>
            </a:br>
            <a:r>
              <a:rPr lang="en-US" dirty="0" smtClean="0"/>
              <a:t>TERIMA KASIH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657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7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8E5D-E712-4A65-AF94-A549A028899B}" type="slidenum">
              <a:rPr lang="en-US" smtClean="0">
                <a:solidFill>
                  <a:srgbClr val="080808"/>
                </a:solidFill>
              </a:rPr>
              <a:pPr/>
              <a:t>20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-  operasi </a:t>
            </a:r>
            <a:r>
              <a:rPr lang="en-US" dirty="0"/>
              <a:t>input/output file dan manipulasi </a:t>
            </a:r>
            <a:r>
              <a:rPr lang="en-US" dirty="0" smtClean="0"/>
              <a:t>    	file</a:t>
            </a:r>
            <a:r>
              <a:rPr lang="en-US" dirty="0"/>
              <a:t>. </a:t>
            </a:r>
          </a:p>
          <a:p>
            <a:pPr algn="just">
              <a:buFontTx/>
              <a:buChar char="-"/>
            </a:pPr>
            <a:r>
              <a:rPr lang="en-US" dirty="0" smtClean="0"/>
              <a:t>operasi </a:t>
            </a:r>
            <a:r>
              <a:rPr lang="en-US" dirty="0"/>
              <a:t>i/o file melibatkan pembacaan dari file  </a:t>
            </a:r>
            <a:r>
              <a:rPr lang="en-US" dirty="0" smtClean="0"/>
              <a:t> atau </a:t>
            </a:r>
            <a:r>
              <a:rPr lang="en-US" dirty="0"/>
              <a:t>perekaman ke </a:t>
            </a:r>
            <a:r>
              <a:rPr lang="en-US" dirty="0" smtClean="0"/>
              <a:t>file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Manipulasi file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.operasi </a:t>
            </a:r>
            <a:r>
              <a:rPr lang="en-US" dirty="0"/>
              <a:t>pengecekan keberadaan file </a:t>
            </a:r>
            <a:r>
              <a:rPr lang="en-US" dirty="0" smtClean="0"/>
              <a:t>	 di disk</a:t>
            </a:r>
          </a:p>
          <a:p>
            <a:pPr marL="0" indent="0" algn="just">
              <a:buNone/>
            </a:pPr>
            <a:r>
              <a:rPr lang="en-US" dirty="0" smtClean="0"/>
              <a:t>	. mengganti nama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. </a:t>
            </a:r>
            <a:r>
              <a:rPr lang="en-US" dirty="0"/>
              <a:t>menghapus </a:t>
            </a:r>
            <a:r>
              <a:rPr lang="en-US" dirty="0" smtClean="0"/>
              <a:t>file</a:t>
            </a:r>
            <a:r>
              <a:rPr lang="en-US" dirty="0"/>
              <a:t>, dan lain- lain.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File Sekuensial (Sequential File) </a:t>
            </a:r>
          </a:p>
          <a:p>
            <a:pPr marL="0" indent="0" algn="just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Data dalam file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diakses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secara sekuensial/berurutan mulai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dari urutan pertama sampai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dengan akhir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xmlns="" val="25220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Batang" pitchFamily="18" charset="-127"/>
                <a:ea typeface="Batang" pitchFamily="18" charset="-127"/>
              </a:rPr>
              <a:t>Membuka </a:t>
            </a:r>
            <a:r>
              <a:rPr lang="en-US" sz="2600" dirty="0" smtClean="0">
                <a:latin typeface="Batang" pitchFamily="18" charset="-127"/>
                <a:ea typeface="Batang" pitchFamily="18" charset="-127"/>
              </a:rPr>
              <a:t>file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atang" pitchFamily="18" charset="-127"/>
                <a:ea typeface="Batang" pitchFamily="18" charset="-127"/>
              </a:rPr>
              <a:t>Suatu file di disk harus dibuka dengan menggunakan </a:t>
            </a:r>
            <a:r>
              <a:rPr lang="en-US" sz="2600" b="1" dirty="0" smtClean="0">
                <a:latin typeface="Batang" pitchFamily="18" charset="-127"/>
                <a:ea typeface="Batang" pitchFamily="18" charset="-127"/>
              </a:rPr>
              <a:t>fopen().</a:t>
            </a:r>
          </a:p>
          <a:p>
            <a:pPr marL="0" indent="0" algn="just">
              <a:buNone/>
            </a:pPr>
            <a:endParaRPr lang="en-US" sz="2600" b="1" dirty="0" smtClean="0">
              <a:latin typeface="Batang" pitchFamily="18" charset="-127"/>
              <a:ea typeface="Batang" pitchFamily="18" charset="-127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Batang" pitchFamily="18" charset="-127"/>
                <a:ea typeface="Batang" pitchFamily="18" charset="-127"/>
              </a:rPr>
              <a:t>Contoh :</a:t>
            </a:r>
            <a:endParaRPr lang="en-US" sz="2600" dirty="0">
              <a:latin typeface="Batang" pitchFamily="18" charset="-127"/>
              <a:ea typeface="Batang" pitchFamily="18" charset="-127"/>
            </a:endParaRPr>
          </a:p>
          <a:p>
            <a:pPr marL="0" indent="0" algn="just">
              <a:buNone/>
            </a:pPr>
            <a:r>
              <a:rPr lang="en-US" sz="2600" b="1" dirty="0">
                <a:latin typeface="Batang" pitchFamily="18" charset="-127"/>
                <a:ea typeface="Batang" pitchFamily="18" charset="-127"/>
              </a:rPr>
              <a:t>FILE *fopen( const char*nama_file, const char*mode);</a:t>
            </a:r>
          </a:p>
        </p:txBody>
      </p:sp>
    </p:spTree>
    <p:extLst>
      <p:ext uri="{BB962C8B-B14F-4D97-AF65-F5344CB8AC3E}">
        <p14:creationId xmlns:p14="http://schemas.microsoft.com/office/powerpoint/2010/main" xmlns="" val="9033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KONSEP PENGELOLAAN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GANTENG\Downloads\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656" y="1676400"/>
            <a:ext cx="7848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9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Contoh program :</a:t>
            </a:r>
          </a:p>
          <a:p>
            <a:pPr marL="0" indent="0">
              <a:buNone/>
            </a:pPr>
            <a:r>
              <a:rPr lang="en-US" sz="1600" dirty="0"/>
              <a:t>#include&lt;stdio.h&gt;</a:t>
            </a:r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FILE *PF;</a:t>
            </a:r>
          </a:p>
          <a:p>
            <a:pPr marL="0" indent="0">
              <a:buNone/>
            </a:pPr>
            <a:r>
              <a:rPr lang="en-US" sz="1600" dirty="0"/>
              <a:t>	PF=fopen("coba.txt","r");</a:t>
            </a:r>
          </a:p>
          <a:p>
            <a:pPr marL="0" indent="0">
              <a:buNone/>
            </a:pPr>
            <a:r>
              <a:rPr lang="en-US" sz="1600" dirty="0"/>
              <a:t>	if(PF == NULL)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printf("terdapat kesalahan file tidak dapat dibuka atau tak ada");</a:t>
            </a:r>
          </a:p>
          <a:p>
            <a:pPr marL="0" indent="0">
              <a:buNone/>
            </a:pPr>
            <a:r>
              <a:rPr lang="en-US" sz="1600" dirty="0"/>
              <a:t>     	}</a:t>
            </a:r>
          </a:p>
          <a:p>
            <a:pPr marL="0" indent="0">
              <a:buNone/>
            </a:pPr>
            <a:r>
              <a:rPr lang="en-US" sz="1600" dirty="0"/>
              <a:t>	else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printf("file dapat dibuka");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438400" y="1143000"/>
            <a:ext cx="5638800" cy="1676400"/>
          </a:xfrm>
          <a:prstGeom prst="wedgeRectCallout">
            <a:avLst>
              <a:gd name="adj1" fmla="val -54115"/>
              <a:gd name="adj2" fmla="val 7015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Menghasilkan nilai pointer dari proses membuka file, jika pembukaan gagal memberikan nilai 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NULL,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jika berhasil yang diberikan adalah suatu alamat yang menunjuk ke struktur file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7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4610-8D84-462A-85E6-DF6C7DEC7788}" type="slidenum">
              <a:rPr lang="en-US" smtClean="0">
                <a:solidFill>
                  <a:srgbClr val="080808"/>
                </a:solidFill>
              </a:rPr>
              <a:pPr/>
              <a:t>8</a:t>
            </a:fld>
            <a:endParaRPr lang="en-US">
              <a:solidFill>
                <a:srgbClr val="080808"/>
              </a:solidFill>
            </a:endParaRPr>
          </a:p>
        </p:txBody>
      </p:sp>
      <p:pic>
        <p:nvPicPr>
          <p:cNvPr id="1026" name="Picture 2" descr="C:\Users\GANTENG\Documents\c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543800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NTENG\Documents\c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327" y="3740727"/>
            <a:ext cx="7550727" cy="19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810000" y="685800"/>
            <a:ext cx="3200400" cy="1447800"/>
          </a:xfrm>
          <a:prstGeom prst="wedgeRoundRectCallout">
            <a:avLst>
              <a:gd name="adj1" fmla="val -64730"/>
              <a:gd name="adj2" fmla="val 70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File.txt ada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0" y="5105400"/>
            <a:ext cx="3200400" cy="1447800"/>
          </a:xfrm>
          <a:prstGeom prst="wedgeRoundRectCallout">
            <a:avLst>
              <a:gd name="adj1" fmla="val -75120"/>
              <a:gd name="adj2" fmla="val -351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File.txt  tidak 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3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Pengelolaan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Menutup File</a:t>
            </a:r>
          </a:p>
          <a:p>
            <a:pPr marL="0" indent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Tujuan menutup file :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Menutup semua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file yang masih terbuka sebelum program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berakhir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.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M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enutup file tertentu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karena tidak diperlukan lagi dan ketiga menutup karena ingin membuka file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lain.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ex : </a:t>
            </a:r>
          </a:p>
          <a:p>
            <a:pPr marL="0" indent="0" algn="just">
              <a:buNone/>
            </a:pPr>
            <a:r>
              <a:rPr lang="en-US" dirty="0" smtClean="0"/>
              <a:t>int </a:t>
            </a:r>
            <a:r>
              <a:rPr lang="en-US" dirty="0"/>
              <a:t>fclose(FILE *ponter-file);</a:t>
            </a:r>
          </a:p>
        </p:txBody>
      </p:sp>
    </p:spTree>
    <p:extLst>
      <p:ext uri="{BB962C8B-B14F-4D97-AF65-F5344CB8AC3E}">
        <p14:creationId xmlns:p14="http://schemas.microsoft.com/office/powerpoint/2010/main" xmlns="" val="11245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432</TotalTime>
  <Words>443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File I/O</vt:lpstr>
      <vt:lpstr>Definisi File</vt:lpstr>
      <vt:lpstr>Slide 3</vt:lpstr>
      <vt:lpstr>Slide 4</vt:lpstr>
      <vt:lpstr>Pengelolaan file </vt:lpstr>
      <vt:lpstr>KONSEP PENGELOLAAN FILE</vt:lpstr>
      <vt:lpstr>Pengelolaan file </vt:lpstr>
      <vt:lpstr>Pengelolaan file </vt:lpstr>
      <vt:lpstr>Pengelolaan file </vt:lpstr>
      <vt:lpstr>Pengelolaan file </vt:lpstr>
      <vt:lpstr>Pengelolaan file </vt:lpstr>
      <vt:lpstr>Pengelolaan file </vt:lpstr>
      <vt:lpstr>Slide 13</vt:lpstr>
      <vt:lpstr>Pengelolaan file</vt:lpstr>
      <vt:lpstr>Slide 15</vt:lpstr>
      <vt:lpstr>Mesin Karakter</vt:lpstr>
      <vt:lpstr>Mesin Karakter</vt:lpstr>
      <vt:lpstr>Slide 18</vt:lpstr>
      <vt:lpstr>Mesin Karakter</vt:lpstr>
      <vt:lpstr>SEKIAN  TERIMA KASIH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GANTENG</dc:creator>
  <cp:lastModifiedBy>lab-d2h</cp:lastModifiedBy>
  <cp:revision>115</cp:revision>
  <dcterms:created xsi:type="dcterms:W3CDTF">2011-12-15T18:41:12Z</dcterms:created>
  <dcterms:modified xsi:type="dcterms:W3CDTF">2011-12-19T02:37:11Z</dcterms:modified>
</cp:coreProperties>
</file>