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8" d="100"/>
          <a:sy n="78" d="100"/>
        </p:scale>
        <p:origin x="-9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11/27/2011</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11/27/2011</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11/27/2011</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11/27/2011</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11/27/2011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11/27/2011</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7554" y="714356"/>
            <a:ext cx="5277098" cy="3109914"/>
          </a:xfrm>
        </p:spPr>
        <p:txBody>
          <a:bodyPr>
            <a:normAutofit fontScale="90000"/>
          </a:bodyPr>
          <a:lstStyle/>
          <a:p>
            <a:pPr algn="ctr"/>
            <a:r>
              <a:rPr lang="id-ID" dirty="0" smtClean="0"/>
              <a:t/>
            </a:r>
            <a:br>
              <a:rPr lang="id-ID" dirty="0" smtClean="0"/>
            </a:br>
            <a:r>
              <a:rPr lang="id-ID" dirty="0" smtClean="0"/>
              <a:t/>
            </a:r>
            <a:br>
              <a:rPr lang="id-ID" dirty="0" smtClean="0"/>
            </a:br>
            <a:r>
              <a:rPr lang="id-ID" dirty="0" smtClean="0"/>
              <a:t/>
            </a:r>
            <a:br>
              <a:rPr lang="id-ID" dirty="0" smtClean="0"/>
            </a:br>
            <a:r>
              <a:rPr lang="id-ID" dirty="0" smtClean="0"/>
              <a:t/>
            </a:r>
            <a:br>
              <a:rPr lang="id-ID" dirty="0" smtClean="0"/>
            </a:br>
            <a:r>
              <a:rPr lang="id-ID" dirty="0" smtClean="0"/>
              <a:t/>
            </a:r>
            <a:br>
              <a:rPr lang="id-ID" dirty="0" smtClean="0"/>
            </a:br>
            <a:r>
              <a:rPr lang="id-ID" dirty="0" smtClean="0"/>
              <a:t/>
            </a:r>
            <a:br>
              <a:rPr lang="id-ID" dirty="0" smtClean="0"/>
            </a:br>
            <a:r>
              <a:rPr lang="id-ID" dirty="0" smtClean="0"/>
              <a:t>Review penggunaan sistem 3 file</a:t>
            </a:r>
            <a:br>
              <a:rPr lang="id-ID" dirty="0" smtClean="0"/>
            </a:br>
            <a:r>
              <a:rPr lang="id-ID" dirty="0" smtClean="0"/>
              <a:t>serta Pengerjaan fungsi dan prosedur </a:t>
            </a:r>
            <a:br>
              <a:rPr lang="id-ID" dirty="0" smtClean="0"/>
            </a:br>
            <a:endParaRPr lang="id-ID" dirty="0"/>
          </a:p>
        </p:txBody>
      </p:sp>
      <p:sp>
        <p:nvSpPr>
          <p:cNvPr id="3" name="Subtitle 2"/>
          <p:cNvSpPr>
            <a:spLocks noGrp="1"/>
          </p:cNvSpPr>
          <p:nvPr>
            <p:ph type="subTitle" idx="1"/>
          </p:nvPr>
        </p:nvSpPr>
        <p:spPr/>
        <p:txBody>
          <a:bodyPr/>
          <a:lstStyle/>
          <a:p>
            <a:r>
              <a:rPr lang="id-ID" dirty="0" smtClean="0"/>
              <a:t>Kelompok 41</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1605270"/>
          </a:xfrm>
        </p:spPr>
        <p:txBody>
          <a:bodyPr>
            <a:normAutofit lnSpcReduction="10000"/>
          </a:bodyPr>
          <a:lstStyle/>
          <a:p>
            <a:r>
              <a:rPr lang="id-ID" dirty="0" smtClean="0"/>
              <a:t>Perlu diingat isi dari drvnamaProblem.c adalah main program. Berfungsi untuk menampilkan output dan memanggil fungsi atau prosedur.</a:t>
            </a:r>
            <a:endParaRPr lang="id-ID" dirty="0"/>
          </a:p>
        </p:txBody>
      </p:sp>
      <p:sp>
        <p:nvSpPr>
          <p:cNvPr id="4" name="TextBox 3"/>
          <p:cNvSpPr txBox="1"/>
          <p:nvPr/>
        </p:nvSpPr>
        <p:spPr>
          <a:xfrm>
            <a:off x="785786" y="3286124"/>
            <a:ext cx="5857916" cy="1477328"/>
          </a:xfrm>
          <a:prstGeom prst="rect">
            <a:avLst/>
          </a:prstGeom>
          <a:solidFill>
            <a:schemeClr val="accent1"/>
          </a:solidFill>
        </p:spPr>
        <p:txBody>
          <a:bodyPr wrap="square" rtlCol="0">
            <a:spAutoFit/>
          </a:bodyPr>
          <a:lstStyle/>
          <a:p>
            <a:r>
              <a:rPr lang="id-ID" dirty="0" smtClean="0"/>
              <a:t>int main()</a:t>
            </a:r>
          </a:p>
          <a:p>
            <a:r>
              <a:rPr lang="id-ID" dirty="0" smtClean="0"/>
              <a:t>{</a:t>
            </a:r>
          </a:p>
          <a:p>
            <a:endParaRPr lang="id-ID" dirty="0" smtClean="0"/>
          </a:p>
          <a:p>
            <a:r>
              <a:rPr lang="id-ID" dirty="0" smtClean="0"/>
              <a:t>r</a:t>
            </a:r>
            <a:r>
              <a:rPr lang="id-ID" dirty="0" smtClean="0"/>
              <a:t>eturn 0;</a:t>
            </a:r>
          </a:p>
          <a:p>
            <a:r>
              <a:rPr lang="id-ID" dirty="0" smtClean="0"/>
              <a:t>}</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1319518"/>
          </a:xfrm>
        </p:spPr>
        <p:txBody>
          <a:bodyPr/>
          <a:lstStyle/>
          <a:p>
            <a:pPr marL="514350" indent="-514350">
              <a:buFont typeface="+mj-lt"/>
              <a:buAutoNum type="arabicPeriod" startAt="8"/>
            </a:pPr>
            <a:r>
              <a:rPr lang="id-ID" dirty="0" smtClean="0"/>
              <a:t>Buat file header untuk mendeklarasikan prototype fungsi dan prosedure dan file-file include.</a:t>
            </a:r>
            <a:endParaRPr lang="id-ID" dirty="0"/>
          </a:p>
        </p:txBody>
      </p:sp>
      <p:pic>
        <p:nvPicPr>
          <p:cNvPr id="4" name="Picture 3" descr="Image 11.png"/>
          <p:cNvPicPr>
            <a:picLocks noChangeAspect="1"/>
          </p:cNvPicPr>
          <p:nvPr/>
        </p:nvPicPr>
        <p:blipFill>
          <a:blip r:embed="rId2"/>
          <a:stretch>
            <a:fillRect/>
          </a:stretch>
        </p:blipFill>
        <p:spPr>
          <a:xfrm>
            <a:off x="857224" y="2928934"/>
            <a:ext cx="4143404" cy="392906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1026" name="Picture 2"/>
          <p:cNvPicPr>
            <a:picLocks noChangeAspect="1" noChangeArrowheads="1"/>
          </p:cNvPicPr>
          <p:nvPr/>
        </p:nvPicPr>
        <p:blipFill>
          <a:blip r:embed="rId2"/>
          <a:srcRect/>
          <a:stretch>
            <a:fillRect/>
          </a:stretch>
        </p:blipFill>
        <p:spPr bwMode="auto">
          <a:xfrm>
            <a:off x="642910" y="1571612"/>
            <a:ext cx="5667375" cy="418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214282" y="1609416"/>
            <a:ext cx="7481918" cy="1390956"/>
          </a:xfrm>
        </p:spPr>
        <p:txBody>
          <a:bodyPr/>
          <a:lstStyle/>
          <a:p>
            <a:pPr marL="514350" indent="-514350"/>
            <a:r>
              <a:rPr lang="id-ID" dirty="0" smtClean="0"/>
              <a:t>Pilih header file dengan icon warna merah yang terdapat huruf “h” dan kik Go,sehingga muncul dialog sebagai berikut :</a:t>
            </a:r>
          </a:p>
        </p:txBody>
      </p:sp>
      <p:pic>
        <p:nvPicPr>
          <p:cNvPr id="2050" name="Picture 2"/>
          <p:cNvPicPr>
            <a:picLocks noChangeAspect="1" noChangeArrowheads="1"/>
          </p:cNvPicPr>
          <p:nvPr/>
        </p:nvPicPr>
        <p:blipFill>
          <a:blip r:embed="rId2"/>
          <a:srcRect/>
          <a:stretch>
            <a:fillRect/>
          </a:stretch>
        </p:blipFill>
        <p:spPr bwMode="auto">
          <a:xfrm>
            <a:off x="714348" y="2857496"/>
            <a:ext cx="4286280" cy="38431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5" name="Picture 4" descr="Image 1.png"/>
          <p:cNvPicPr>
            <a:picLocks noChangeAspect="1"/>
          </p:cNvPicPr>
          <p:nvPr/>
        </p:nvPicPr>
        <p:blipFill>
          <a:blip r:embed="rId2"/>
          <a:stretch>
            <a:fillRect/>
          </a:stretch>
        </p:blipFill>
        <p:spPr>
          <a:xfrm>
            <a:off x="214282" y="2357430"/>
            <a:ext cx="8343900" cy="4067175"/>
          </a:xfrm>
          <a:prstGeom prst="rect">
            <a:avLst/>
          </a:prstGeom>
        </p:spPr>
      </p:pic>
      <p:sp>
        <p:nvSpPr>
          <p:cNvPr id="4" name="TextBox 3"/>
          <p:cNvSpPr txBox="1"/>
          <p:nvPr/>
        </p:nvSpPr>
        <p:spPr>
          <a:xfrm>
            <a:off x="571472" y="1785926"/>
            <a:ext cx="7286676" cy="369332"/>
          </a:xfrm>
          <a:prstGeom prst="rect">
            <a:avLst/>
          </a:prstGeom>
          <a:noFill/>
        </p:spPr>
        <p:txBody>
          <a:bodyPr wrap="square" rtlCol="0">
            <a:spAutoFit/>
          </a:bodyPr>
          <a:lstStyle/>
          <a:p>
            <a:r>
              <a:rPr lang="id-ID" dirty="0" smtClean="0"/>
              <a:t>Beri nama namaProblem.h, misal: titik.h</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962328"/>
          </a:xfrm>
        </p:spPr>
        <p:txBody>
          <a:bodyPr/>
          <a:lstStyle/>
          <a:p>
            <a:r>
              <a:rPr lang="nn-NO" dirty="0" smtClean="0"/>
              <a:t>Setelah isi nama file, klik Save, sehingga dialog berubah menjadi sebagai berikut :</a:t>
            </a:r>
            <a:endParaRPr lang="id-ID" dirty="0"/>
          </a:p>
        </p:txBody>
      </p:sp>
      <p:pic>
        <p:nvPicPr>
          <p:cNvPr id="4" name="Picture 3" descr="untitled.bmp"/>
          <p:cNvPicPr>
            <a:picLocks noChangeAspect="1"/>
          </p:cNvPicPr>
          <p:nvPr/>
        </p:nvPicPr>
        <p:blipFill>
          <a:blip r:embed="rId2"/>
          <a:stretch>
            <a:fillRect/>
          </a:stretch>
        </p:blipFill>
        <p:spPr>
          <a:xfrm>
            <a:off x="642910" y="2500306"/>
            <a:ext cx="4552950" cy="40862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890890"/>
          </a:xfrm>
        </p:spPr>
        <p:txBody>
          <a:bodyPr/>
          <a:lstStyle/>
          <a:p>
            <a:r>
              <a:rPr lang="id-ID" dirty="0" smtClean="0"/>
              <a:t>Setelah ini klik Finish, lalu akan tampil gambar sebagai berikut :</a:t>
            </a:r>
            <a:endParaRPr lang="id-ID" dirty="0"/>
          </a:p>
        </p:txBody>
      </p:sp>
      <p:pic>
        <p:nvPicPr>
          <p:cNvPr id="4098" name="Picture 2"/>
          <p:cNvPicPr>
            <a:picLocks noChangeAspect="1" noChangeArrowheads="1"/>
          </p:cNvPicPr>
          <p:nvPr/>
        </p:nvPicPr>
        <p:blipFill>
          <a:blip r:embed="rId2"/>
          <a:srcRect/>
          <a:stretch>
            <a:fillRect/>
          </a:stretch>
        </p:blipFill>
        <p:spPr bwMode="auto">
          <a:xfrm>
            <a:off x="357158" y="2571744"/>
            <a:ext cx="7629525" cy="4286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1105204"/>
          </a:xfrm>
        </p:spPr>
        <p:txBody>
          <a:bodyPr/>
          <a:lstStyle/>
          <a:p>
            <a:r>
              <a:rPr lang="id-ID" dirty="0" smtClean="0"/>
              <a:t>Tambahkan file-file include atau kode yang dibutuhkan ke dalam file header. </a:t>
            </a:r>
            <a:endParaRPr lang="id-ID" dirty="0"/>
          </a:p>
        </p:txBody>
      </p:sp>
      <p:pic>
        <p:nvPicPr>
          <p:cNvPr id="5122" name="Picture 2"/>
          <p:cNvPicPr>
            <a:picLocks noChangeAspect="1" noChangeArrowheads="1"/>
          </p:cNvPicPr>
          <p:nvPr/>
        </p:nvPicPr>
        <p:blipFill>
          <a:blip r:embed="rId2"/>
          <a:srcRect/>
          <a:stretch>
            <a:fillRect/>
          </a:stretch>
        </p:blipFill>
        <p:spPr bwMode="auto">
          <a:xfrm>
            <a:off x="500034" y="2500306"/>
            <a:ext cx="6858047" cy="38576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1462394"/>
          </a:xfrm>
        </p:spPr>
        <p:txBody>
          <a:bodyPr/>
          <a:lstStyle/>
          <a:p>
            <a:pPr marL="514350" indent="-514350">
              <a:buFont typeface="+mj-lt"/>
              <a:buAutoNum type="arabicPeriod" startAt="9"/>
            </a:pPr>
            <a:r>
              <a:rPr lang="id-ID" dirty="0" smtClean="0"/>
              <a:t>Buat file source c dengan nama namaProblem.c untuk meletakan fungsi-fungsi atau prosedur yang akan dibuat.</a:t>
            </a:r>
            <a:endParaRPr lang="id-ID" dirty="0"/>
          </a:p>
        </p:txBody>
      </p:sp>
      <p:pic>
        <p:nvPicPr>
          <p:cNvPr id="4" name="Picture 3" descr="Image 11.png"/>
          <p:cNvPicPr>
            <a:picLocks noChangeAspect="1"/>
          </p:cNvPicPr>
          <p:nvPr/>
        </p:nvPicPr>
        <p:blipFill>
          <a:blip r:embed="rId2"/>
          <a:stretch>
            <a:fillRect/>
          </a:stretch>
        </p:blipFill>
        <p:spPr>
          <a:xfrm>
            <a:off x="714348" y="2928934"/>
            <a:ext cx="4143404" cy="392906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6146" name="Picture 2"/>
          <p:cNvPicPr>
            <a:picLocks noChangeAspect="1" noChangeArrowheads="1"/>
          </p:cNvPicPr>
          <p:nvPr/>
        </p:nvPicPr>
        <p:blipFill>
          <a:blip r:embed="rId2"/>
          <a:srcRect/>
          <a:stretch>
            <a:fillRect/>
          </a:stretch>
        </p:blipFill>
        <p:spPr bwMode="auto">
          <a:xfrm>
            <a:off x="214282" y="2571744"/>
            <a:ext cx="4286280" cy="371477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643438" y="2571744"/>
            <a:ext cx="3890990" cy="3714776"/>
          </a:xfrm>
          <a:prstGeom prst="rect">
            <a:avLst/>
          </a:prstGeom>
          <a:noFill/>
          <a:ln w="9525">
            <a:noFill/>
            <a:miter lim="800000"/>
            <a:headEnd/>
            <a:tailEnd/>
          </a:ln>
          <a:effectLst/>
        </p:spPr>
      </p:pic>
      <p:sp>
        <p:nvSpPr>
          <p:cNvPr id="7" name="TextBox 6"/>
          <p:cNvSpPr txBox="1"/>
          <p:nvPr/>
        </p:nvSpPr>
        <p:spPr>
          <a:xfrm>
            <a:off x="357158" y="1714488"/>
            <a:ext cx="7286676" cy="646331"/>
          </a:xfrm>
          <a:prstGeom prst="rect">
            <a:avLst/>
          </a:prstGeom>
          <a:noFill/>
        </p:spPr>
        <p:txBody>
          <a:bodyPr wrap="square" rtlCol="0">
            <a:spAutoFit/>
          </a:bodyPr>
          <a:lstStyle/>
          <a:p>
            <a:r>
              <a:rPr lang="id-ID" dirty="0" smtClean="0"/>
              <a:t>Pilih C/C++ source klik Go lalu pada dialog selanjutnya pilih C klik Next.</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 </a:t>
            </a:r>
            <a:endParaRPr lang="id-ID" dirty="0"/>
          </a:p>
        </p:txBody>
      </p:sp>
      <p:sp>
        <p:nvSpPr>
          <p:cNvPr id="3" name="Content Placeholder 2"/>
          <p:cNvSpPr>
            <a:spLocks noGrp="1"/>
          </p:cNvSpPr>
          <p:nvPr>
            <p:ph idx="1"/>
          </p:nvPr>
        </p:nvSpPr>
        <p:spPr>
          <a:xfrm>
            <a:off x="457200" y="1609416"/>
            <a:ext cx="7239000" cy="2248212"/>
          </a:xfrm>
        </p:spPr>
        <p:txBody>
          <a:bodyPr/>
          <a:lstStyle/>
          <a:p>
            <a:pPr marL="514350" indent="-514350">
              <a:buFont typeface="+mj-lt"/>
              <a:buAutoNum type="arabicPeriod"/>
            </a:pPr>
            <a:r>
              <a:rPr lang="id-ID" dirty="0" smtClean="0"/>
              <a:t>Buka CodeBlock</a:t>
            </a:r>
          </a:p>
          <a:p>
            <a:pPr marL="514350" indent="-514350">
              <a:buFont typeface="+mj-lt"/>
              <a:buAutoNum type="arabicPeriod"/>
            </a:pPr>
            <a:r>
              <a:rPr lang="id-ID" dirty="0" smtClean="0"/>
              <a:t>Buat project baru dengan memilih Menu File-New-Project, yang akan muncul dialog project sebagai berikut:</a:t>
            </a:r>
          </a:p>
          <a:p>
            <a:pPr marL="514350" indent="-514350">
              <a:buFont typeface="+mj-lt"/>
              <a:buAutoNum type="arabicPeriod"/>
            </a:pPr>
            <a:endParaRPr lang="id-ID" dirty="0" smtClean="0"/>
          </a:p>
          <a:p>
            <a:pPr>
              <a:buNone/>
            </a:pPr>
            <a:endParaRPr lang="id-ID" dirty="0"/>
          </a:p>
        </p:txBody>
      </p:sp>
      <p:pic>
        <p:nvPicPr>
          <p:cNvPr id="1027" name="Picture 3"/>
          <p:cNvPicPr>
            <a:picLocks noChangeAspect="1" noChangeArrowheads="1"/>
          </p:cNvPicPr>
          <p:nvPr/>
        </p:nvPicPr>
        <p:blipFill>
          <a:blip r:embed="rId2"/>
          <a:srcRect/>
          <a:stretch>
            <a:fillRect/>
          </a:stretch>
        </p:blipFill>
        <p:spPr bwMode="auto">
          <a:xfrm>
            <a:off x="1071538" y="3571876"/>
            <a:ext cx="5648325" cy="2619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7170" name="Picture 2"/>
          <p:cNvPicPr>
            <a:picLocks noChangeAspect="1" noChangeArrowheads="1"/>
          </p:cNvPicPr>
          <p:nvPr/>
        </p:nvPicPr>
        <p:blipFill>
          <a:blip r:embed="rId2"/>
          <a:srcRect/>
          <a:stretch>
            <a:fillRect/>
          </a:stretch>
        </p:blipFill>
        <p:spPr bwMode="auto">
          <a:xfrm>
            <a:off x="214282" y="1714488"/>
            <a:ext cx="8382000"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8194" name="Picture 2"/>
          <p:cNvPicPr>
            <a:picLocks noChangeAspect="1" noChangeArrowheads="1"/>
          </p:cNvPicPr>
          <p:nvPr/>
        </p:nvPicPr>
        <p:blipFill>
          <a:blip r:embed="rId2"/>
          <a:srcRect/>
          <a:stretch>
            <a:fillRect/>
          </a:stretch>
        </p:blipFill>
        <p:spPr bwMode="auto">
          <a:xfrm>
            <a:off x="500034" y="1785926"/>
            <a:ext cx="4857784"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1026" name="Picture 2"/>
          <p:cNvPicPr>
            <a:picLocks noChangeAspect="1" noChangeArrowheads="1"/>
          </p:cNvPicPr>
          <p:nvPr/>
        </p:nvPicPr>
        <p:blipFill>
          <a:blip r:embed="rId2"/>
          <a:srcRect/>
          <a:stretch>
            <a:fillRect/>
          </a:stretch>
        </p:blipFill>
        <p:spPr bwMode="auto">
          <a:xfrm>
            <a:off x="214282" y="1571612"/>
            <a:ext cx="8296275"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Translasi  algoritmik ke bahasa c</a:t>
            </a:r>
            <a:endParaRPr lang="id-ID" dirty="0"/>
          </a:p>
        </p:txBody>
      </p:sp>
      <p:sp>
        <p:nvSpPr>
          <p:cNvPr id="3" name="Content Placeholder 2"/>
          <p:cNvSpPr>
            <a:spLocks noGrp="1"/>
          </p:cNvSpPr>
          <p:nvPr>
            <p:ph idx="1"/>
          </p:nvPr>
        </p:nvSpPr>
        <p:spPr>
          <a:xfrm>
            <a:off x="457200" y="1609416"/>
            <a:ext cx="7239000" cy="1105204"/>
          </a:xfrm>
        </p:spPr>
        <p:txBody>
          <a:bodyPr/>
          <a:lstStyle/>
          <a:p>
            <a:pPr marL="514350" indent="-514350">
              <a:buFont typeface="+mj-lt"/>
              <a:buAutoNum type="arabicPeriod"/>
            </a:pPr>
            <a:r>
              <a:rPr lang="id-ID" dirty="0" smtClean="0"/>
              <a:t>Letakkan  pendeklarasian prototype pada file header dan variabel global</a:t>
            </a:r>
            <a:endParaRPr lang="id-ID" dirty="0"/>
          </a:p>
        </p:txBody>
      </p:sp>
      <p:sp>
        <p:nvSpPr>
          <p:cNvPr id="4" name="TextBox 3"/>
          <p:cNvSpPr txBox="1"/>
          <p:nvPr/>
        </p:nvSpPr>
        <p:spPr>
          <a:xfrm>
            <a:off x="142844" y="2786058"/>
            <a:ext cx="4500594" cy="18158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id-ID" sz="1400" dirty="0" smtClean="0"/>
              <a:t>Procedure MakePoint(Input </a:t>
            </a:r>
            <a:r>
              <a:rPr lang="id-ID" sz="1400" dirty="0" smtClean="0"/>
              <a:t>float a,float b);</a:t>
            </a:r>
          </a:p>
          <a:p>
            <a:endParaRPr lang="id-ID" sz="1400" dirty="0" smtClean="0"/>
          </a:p>
          <a:p>
            <a:r>
              <a:rPr lang="id-ID" sz="1400" dirty="0" smtClean="0"/>
              <a:t>Function </a:t>
            </a:r>
            <a:r>
              <a:rPr lang="id-ID" sz="1400" dirty="0" smtClean="0"/>
              <a:t>GetAbsis</a:t>
            </a:r>
            <a:r>
              <a:rPr lang="id-ID" sz="1400" dirty="0" smtClean="0"/>
              <a:t>()-&gt;Real;</a:t>
            </a:r>
          </a:p>
          <a:p>
            <a:endParaRPr lang="id-ID" sz="1400" dirty="0" smtClean="0"/>
          </a:p>
          <a:p>
            <a:r>
              <a:rPr lang="id-ID" sz="1400" dirty="0" smtClean="0"/>
              <a:t>Function </a:t>
            </a:r>
            <a:r>
              <a:rPr lang="id-ID" sz="1400" dirty="0" smtClean="0"/>
              <a:t>GetOrdinat</a:t>
            </a:r>
            <a:r>
              <a:rPr lang="id-ID" sz="1400" dirty="0" smtClean="0"/>
              <a:t>()-&gt;Real;</a:t>
            </a:r>
            <a:endParaRPr lang="id-ID" sz="1400" dirty="0" smtClean="0"/>
          </a:p>
          <a:p>
            <a:endParaRPr lang="id-ID" sz="1400" dirty="0" smtClean="0"/>
          </a:p>
          <a:p>
            <a:r>
              <a:rPr lang="en-US" sz="1400" dirty="0" smtClean="0"/>
              <a:t>Procedure </a:t>
            </a:r>
            <a:r>
              <a:rPr lang="en-US" sz="1400" dirty="0" err="1" smtClean="0"/>
              <a:t>SetOrdinat</a:t>
            </a:r>
            <a:r>
              <a:rPr lang="en-US" sz="1400" dirty="0" smtClean="0"/>
              <a:t>(</a:t>
            </a:r>
            <a:r>
              <a:rPr lang="en-US" sz="1400" dirty="0" err="1" smtClean="0"/>
              <a:t>Input/Output</a:t>
            </a:r>
            <a:r>
              <a:rPr lang="id-ID" sz="1400" dirty="0" smtClean="0"/>
              <a:t> </a:t>
            </a:r>
            <a:r>
              <a:rPr lang="en-US" sz="1400" dirty="0" err="1" smtClean="0"/>
              <a:t>Ordinat:Real</a:t>
            </a:r>
            <a:r>
              <a:rPr lang="en-US" sz="1400" dirty="0" smtClean="0"/>
              <a:t>, Input </a:t>
            </a:r>
            <a:r>
              <a:rPr lang="en-US" sz="1400" dirty="0" smtClean="0"/>
              <a:t>new</a:t>
            </a:r>
            <a:r>
              <a:rPr lang="id-ID" sz="1400" dirty="0" smtClean="0"/>
              <a:t>y</a:t>
            </a:r>
            <a:r>
              <a:rPr lang="en-US" sz="1400" dirty="0" smtClean="0"/>
              <a:t>:Real);</a:t>
            </a:r>
            <a:endParaRPr lang="id-ID" sz="1400" dirty="0" smtClean="0"/>
          </a:p>
        </p:txBody>
      </p:sp>
      <p:sp>
        <p:nvSpPr>
          <p:cNvPr id="9" name="TextBox 8"/>
          <p:cNvSpPr txBox="1"/>
          <p:nvPr/>
        </p:nvSpPr>
        <p:spPr>
          <a:xfrm>
            <a:off x="4714844" y="2786058"/>
            <a:ext cx="4286280" cy="18158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id-ID" sz="1400" dirty="0" smtClean="0"/>
              <a:t>void MakePoint(float a,float b);</a:t>
            </a:r>
          </a:p>
          <a:p>
            <a:endParaRPr lang="id-ID" sz="1400" dirty="0" smtClean="0"/>
          </a:p>
          <a:p>
            <a:r>
              <a:rPr lang="id-ID" sz="1400" dirty="0" smtClean="0"/>
              <a:t>float GetAbsis();</a:t>
            </a:r>
          </a:p>
          <a:p>
            <a:endParaRPr lang="id-ID" sz="1400" dirty="0" smtClean="0"/>
          </a:p>
          <a:p>
            <a:r>
              <a:rPr lang="id-ID" sz="1400" dirty="0" smtClean="0"/>
              <a:t>float </a:t>
            </a:r>
            <a:r>
              <a:rPr lang="id-ID" sz="1400" dirty="0" smtClean="0"/>
              <a:t>GetOrdinat</a:t>
            </a:r>
            <a:r>
              <a:rPr lang="id-ID" sz="1400" dirty="0" smtClean="0"/>
              <a:t>();</a:t>
            </a:r>
            <a:endParaRPr lang="id-ID" sz="1400" dirty="0" smtClean="0"/>
          </a:p>
          <a:p>
            <a:endParaRPr lang="id-ID" sz="1400" dirty="0" smtClean="0"/>
          </a:p>
          <a:p>
            <a:r>
              <a:rPr lang="id-ID" sz="1400" dirty="0" smtClean="0"/>
              <a:t>void SetOrdinat(float *ordinat,  float newy);</a:t>
            </a:r>
          </a:p>
          <a:p>
            <a:endParaRPr lang="id-ID" sz="1400" dirty="0" smtClean="0"/>
          </a:p>
        </p:txBody>
      </p:sp>
      <p:sp>
        <p:nvSpPr>
          <p:cNvPr id="19" name="TextBox 18"/>
          <p:cNvSpPr txBox="1"/>
          <p:nvPr/>
        </p:nvSpPr>
        <p:spPr>
          <a:xfrm>
            <a:off x="500034" y="5300505"/>
            <a:ext cx="7572428" cy="1200329"/>
          </a:xfrm>
          <a:prstGeom prst="rect">
            <a:avLst/>
          </a:prstGeom>
          <a:noFill/>
        </p:spPr>
        <p:txBody>
          <a:bodyPr wrap="square" rtlCol="0">
            <a:spAutoFit/>
          </a:bodyPr>
          <a:lstStyle/>
          <a:p>
            <a:pPr>
              <a:buFont typeface="Arial" pitchFamily="34" charset="0"/>
              <a:buChar char="•"/>
            </a:pPr>
            <a:r>
              <a:rPr lang="id-ID" dirty="0" smtClean="0"/>
              <a:t>Gunakan “void” untuk pendeklarasian procedure serta perhatikan tipe data input/output nya.</a:t>
            </a:r>
          </a:p>
          <a:p>
            <a:pPr>
              <a:buFont typeface="Arial" pitchFamily="34" charset="0"/>
              <a:buChar char="•"/>
            </a:pPr>
            <a:r>
              <a:rPr lang="id-ID" dirty="0" smtClean="0"/>
              <a:t> </a:t>
            </a:r>
            <a:r>
              <a:rPr lang="id-ID" dirty="0" smtClean="0"/>
              <a:t>Untuk fungsi, perhatikan tipe data return valuenya untuk pendeklarasiannya </a:t>
            </a:r>
            <a:r>
              <a:rPr lang="id-ID" dirty="0" smtClean="0"/>
              <a:t>serta </a:t>
            </a:r>
            <a:r>
              <a:rPr lang="id-ID" dirty="0" smtClean="0"/>
              <a:t>tipe </a:t>
            </a:r>
            <a:r>
              <a:rPr lang="id-ID" dirty="0" smtClean="0"/>
              <a:t>data inputannya.</a:t>
            </a:r>
            <a:r>
              <a:rPr lang="id-ID" dirty="0" smtClean="0"/>
              <a:t>.</a:t>
            </a:r>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Translasi  algoritmik ke bahasa c</a:t>
            </a:r>
            <a:endParaRPr lang="id-ID" dirty="0"/>
          </a:p>
        </p:txBody>
      </p:sp>
      <p:sp>
        <p:nvSpPr>
          <p:cNvPr id="6" name="TextBox 5"/>
          <p:cNvSpPr txBox="1"/>
          <p:nvPr/>
        </p:nvSpPr>
        <p:spPr>
          <a:xfrm>
            <a:off x="714348" y="1571612"/>
            <a:ext cx="5072098" cy="646331"/>
          </a:xfrm>
          <a:prstGeom prst="rect">
            <a:avLst/>
          </a:prstGeom>
          <a:noFill/>
        </p:spPr>
        <p:txBody>
          <a:bodyPr wrap="square" rtlCol="0">
            <a:spAutoFit/>
          </a:bodyPr>
          <a:lstStyle/>
          <a:p>
            <a:r>
              <a:rPr lang="id-ID" dirty="0" smtClean="0"/>
              <a:t>Pendeklarasian prototype pada header file misal: titik.h</a:t>
            </a:r>
            <a:endParaRPr lang="id-ID" dirty="0"/>
          </a:p>
        </p:txBody>
      </p:sp>
      <p:pic>
        <p:nvPicPr>
          <p:cNvPr id="3081" name="Picture 9"/>
          <p:cNvPicPr>
            <a:picLocks noChangeAspect="1" noChangeArrowheads="1"/>
          </p:cNvPicPr>
          <p:nvPr/>
        </p:nvPicPr>
        <p:blipFill>
          <a:blip r:embed="rId2"/>
          <a:srcRect/>
          <a:stretch>
            <a:fillRect/>
          </a:stretch>
        </p:blipFill>
        <p:spPr bwMode="auto">
          <a:xfrm>
            <a:off x="714348" y="2200275"/>
            <a:ext cx="5867400" cy="4657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Translasi  algoritmik ke bahasa c</a:t>
            </a:r>
            <a:endParaRPr lang="id-ID" dirty="0"/>
          </a:p>
        </p:txBody>
      </p:sp>
      <p:sp>
        <p:nvSpPr>
          <p:cNvPr id="3" name="Content Placeholder 2"/>
          <p:cNvSpPr>
            <a:spLocks noGrp="1"/>
          </p:cNvSpPr>
          <p:nvPr>
            <p:ph idx="1"/>
          </p:nvPr>
        </p:nvSpPr>
        <p:spPr>
          <a:xfrm>
            <a:off x="457200" y="1609416"/>
            <a:ext cx="7239000" cy="962328"/>
          </a:xfrm>
        </p:spPr>
        <p:txBody>
          <a:bodyPr>
            <a:normAutofit fontScale="85000" lnSpcReduction="20000"/>
          </a:bodyPr>
          <a:lstStyle/>
          <a:p>
            <a:r>
              <a:rPr lang="id-ID" dirty="0" smtClean="0"/>
              <a:t>Buat fungsi dan prosedur yang sudah dideklarasikan di namaProblem.c  dan jangan lupa untuk meletakkan. #include “titik.h” pada bagian atas program</a:t>
            </a:r>
          </a:p>
        </p:txBody>
      </p:sp>
      <p:sp>
        <p:nvSpPr>
          <p:cNvPr id="4" name="TextBox 3"/>
          <p:cNvSpPr txBox="1"/>
          <p:nvPr/>
        </p:nvSpPr>
        <p:spPr>
          <a:xfrm>
            <a:off x="785786" y="2643182"/>
            <a:ext cx="6000792" cy="39703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id-ID" sz="1400" dirty="0" smtClean="0"/>
              <a:t>#include  “titik.h”</a:t>
            </a:r>
          </a:p>
          <a:p>
            <a:endParaRPr lang="id-ID" sz="1400" dirty="0" smtClean="0"/>
          </a:p>
          <a:p>
            <a:r>
              <a:rPr lang="id-ID" sz="1400" dirty="0" smtClean="0"/>
              <a:t>void </a:t>
            </a:r>
            <a:r>
              <a:rPr lang="id-ID" sz="1400" dirty="0" smtClean="0"/>
              <a:t>MakePoint(float a,float b</a:t>
            </a:r>
            <a:r>
              <a:rPr lang="id-ID" sz="1400" dirty="0" smtClean="0"/>
              <a:t>)</a:t>
            </a:r>
          </a:p>
          <a:p>
            <a:r>
              <a:rPr lang="id-ID" sz="1400" dirty="0" smtClean="0"/>
              <a:t>{</a:t>
            </a:r>
          </a:p>
          <a:p>
            <a:r>
              <a:rPr lang="id-ID" sz="1400" dirty="0" smtClean="0"/>
              <a:t> </a:t>
            </a:r>
            <a:r>
              <a:rPr lang="id-ID" sz="1400" dirty="0" smtClean="0"/>
              <a:t>  x=a;</a:t>
            </a:r>
          </a:p>
          <a:p>
            <a:r>
              <a:rPr lang="id-ID" sz="1400" dirty="0" smtClean="0"/>
              <a:t> </a:t>
            </a:r>
            <a:r>
              <a:rPr lang="id-ID" sz="1400" dirty="0" smtClean="0"/>
              <a:t>  y=b; </a:t>
            </a:r>
          </a:p>
          <a:p>
            <a:r>
              <a:rPr lang="id-ID" sz="1400" dirty="0" smtClean="0"/>
              <a:t>}</a:t>
            </a:r>
          </a:p>
          <a:p>
            <a:endParaRPr lang="id-ID" sz="1400" dirty="0" smtClean="0"/>
          </a:p>
          <a:p>
            <a:r>
              <a:rPr lang="id-ID" sz="1400" dirty="0" smtClean="0"/>
              <a:t>float GetAbsis</a:t>
            </a:r>
            <a:r>
              <a:rPr lang="id-ID" sz="1400" dirty="0" smtClean="0"/>
              <a:t>()</a:t>
            </a:r>
          </a:p>
          <a:p>
            <a:r>
              <a:rPr lang="id-ID" sz="1400" dirty="0" smtClean="0"/>
              <a:t>{</a:t>
            </a:r>
          </a:p>
          <a:p>
            <a:r>
              <a:rPr lang="id-ID" sz="1400" dirty="0" smtClean="0"/>
              <a:t>     return x;</a:t>
            </a:r>
            <a:endParaRPr lang="id-ID" sz="1400" dirty="0" smtClean="0"/>
          </a:p>
          <a:p>
            <a:r>
              <a:rPr lang="id-ID" sz="1400" dirty="0" smtClean="0"/>
              <a:t>}</a:t>
            </a:r>
            <a:endParaRPr lang="id-ID" sz="1400" dirty="0" smtClean="0"/>
          </a:p>
          <a:p>
            <a:endParaRPr lang="id-ID" sz="1400" dirty="0" smtClean="0"/>
          </a:p>
          <a:p>
            <a:r>
              <a:rPr lang="id-ID" sz="1400" dirty="0" smtClean="0"/>
              <a:t>float </a:t>
            </a:r>
            <a:r>
              <a:rPr lang="id-ID" sz="1400" dirty="0" smtClean="0"/>
              <a:t>GetOrdinat</a:t>
            </a:r>
            <a:r>
              <a:rPr lang="id-ID" sz="1400" dirty="0" smtClean="0"/>
              <a:t>();</a:t>
            </a:r>
          </a:p>
          <a:p>
            <a:r>
              <a:rPr lang="id-ID" sz="1400" dirty="0" smtClean="0"/>
              <a:t>{</a:t>
            </a:r>
          </a:p>
          <a:p>
            <a:r>
              <a:rPr lang="id-ID" sz="1400" dirty="0" smtClean="0"/>
              <a:t> </a:t>
            </a:r>
            <a:r>
              <a:rPr lang="id-ID" sz="1400" dirty="0" smtClean="0"/>
              <a:t>   return y;</a:t>
            </a:r>
          </a:p>
          <a:p>
            <a:r>
              <a:rPr lang="id-ID" sz="1400" dirty="0" smtClean="0"/>
              <a:t>}</a:t>
            </a:r>
          </a:p>
          <a:p>
            <a:endParaRPr lang="id-ID" sz="1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Translasi  algoritmik ke bahasa c</a:t>
            </a:r>
            <a:endParaRPr lang="id-ID" dirty="0"/>
          </a:p>
        </p:txBody>
      </p:sp>
      <p:sp>
        <p:nvSpPr>
          <p:cNvPr id="3" name="Content Placeholder 2"/>
          <p:cNvSpPr>
            <a:spLocks noGrp="1"/>
          </p:cNvSpPr>
          <p:nvPr>
            <p:ph idx="1"/>
          </p:nvPr>
        </p:nvSpPr>
        <p:spPr>
          <a:xfrm>
            <a:off x="500034" y="1428736"/>
            <a:ext cx="7239000" cy="857256"/>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92500" lnSpcReduction="20000"/>
          </a:bodyPr>
          <a:lstStyle/>
          <a:p>
            <a:pPr>
              <a:buNone/>
            </a:pPr>
            <a:r>
              <a:rPr lang="id-ID" sz="1200" dirty="0" smtClean="0"/>
              <a:t>void SetOrdinat(float </a:t>
            </a:r>
            <a:r>
              <a:rPr lang="id-ID" sz="1200" dirty="0" smtClean="0"/>
              <a:t>*ordinat,  </a:t>
            </a:r>
            <a:r>
              <a:rPr lang="id-ID" sz="1200" dirty="0" smtClean="0"/>
              <a:t>float </a:t>
            </a:r>
            <a:r>
              <a:rPr lang="id-ID" sz="1200" dirty="0" smtClean="0"/>
              <a:t>newy)</a:t>
            </a:r>
          </a:p>
          <a:p>
            <a:pPr>
              <a:buNone/>
            </a:pPr>
            <a:r>
              <a:rPr lang="id-ID" sz="1200" dirty="0" smtClean="0"/>
              <a:t>{</a:t>
            </a:r>
          </a:p>
          <a:p>
            <a:pPr>
              <a:buNone/>
            </a:pPr>
            <a:r>
              <a:rPr lang="id-ID" sz="1200" dirty="0" smtClean="0"/>
              <a:t> </a:t>
            </a:r>
            <a:r>
              <a:rPr lang="id-ID" sz="1200" dirty="0" smtClean="0"/>
              <a:t>  *ordinat=newy;</a:t>
            </a:r>
          </a:p>
          <a:p>
            <a:pPr>
              <a:buNone/>
            </a:pPr>
            <a:r>
              <a:rPr lang="id-ID" sz="1200" dirty="0" smtClean="0"/>
              <a:t>}</a:t>
            </a:r>
          </a:p>
          <a:p>
            <a:pPr>
              <a:buNone/>
            </a:pPr>
            <a:endParaRPr lang="id-ID" sz="1400" dirty="0" smtClean="0"/>
          </a:p>
          <a:p>
            <a:endParaRPr lang="id-ID" dirty="0"/>
          </a:p>
        </p:txBody>
      </p:sp>
      <p:pic>
        <p:nvPicPr>
          <p:cNvPr id="4099" name="Picture 3"/>
          <p:cNvPicPr>
            <a:picLocks noChangeAspect="1" noChangeArrowheads="1"/>
          </p:cNvPicPr>
          <p:nvPr/>
        </p:nvPicPr>
        <p:blipFill>
          <a:blip r:embed="rId2"/>
          <a:srcRect/>
          <a:stretch>
            <a:fillRect/>
          </a:stretch>
        </p:blipFill>
        <p:spPr bwMode="auto">
          <a:xfrm>
            <a:off x="571472" y="2285992"/>
            <a:ext cx="6057900"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Translasi  algoritmik ke bahasa c</a:t>
            </a:r>
            <a:endParaRPr lang="id-ID" dirty="0"/>
          </a:p>
        </p:txBody>
      </p:sp>
      <p:sp>
        <p:nvSpPr>
          <p:cNvPr id="3" name="Content Placeholder 2"/>
          <p:cNvSpPr>
            <a:spLocks noGrp="1"/>
          </p:cNvSpPr>
          <p:nvPr>
            <p:ph idx="1"/>
          </p:nvPr>
        </p:nvSpPr>
        <p:spPr>
          <a:xfrm>
            <a:off x="457200" y="1609416"/>
            <a:ext cx="7239000" cy="890890"/>
          </a:xfrm>
        </p:spPr>
        <p:txBody>
          <a:bodyPr>
            <a:normAutofit fontScale="77500" lnSpcReduction="20000"/>
          </a:bodyPr>
          <a:lstStyle/>
          <a:p>
            <a:r>
              <a:rPr lang="id-ID" dirty="0" smtClean="0"/>
              <a:t>Gunakan drvNamaProblem.c untuk mengecek fungsi dan prosedur yang sudah dibuat dan </a:t>
            </a:r>
            <a:r>
              <a:rPr lang="id-ID" dirty="0" smtClean="0"/>
              <a:t>dan jangan lupa untuk meletakkan. #include “titik.h” pada bagian atas </a:t>
            </a:r>
            <a:r>
              <a:rPr lang="id-ID" dirty="0" smtClean="0"/>
              <a:t>program.</a:t>
            </a:r>
            <a:endParaRPr lang="id-ID" dirty="0"/>
          </a:p>
        </p:txBody>
      </p:sp>
      <p:pic>
        <p:nvPicPr>
          <p:cNvPr id="5123" name="Picture 3"/>
          <p:cNvPicPr>
            <a:picLocks noChangeAspect="1" noChangeArrowheads="1"/>
          </p:cNvPicPr>
          <p:nvPr/>
        </p:nvPicPr>
        <p:blipFill>
          <a:blip r:embed="rId2"/>
          <a:srcRect/>
          <a:stretch>
            <a:fillRect/>
          </a:stretch>
        </p:blipFill>
        <p:spPr bwMode="auto">
          <a:xfrm>
            <a:off x="785786" y="2571744"/>
            <a:ext cx="616267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1462394"/>
          </a:xfrm>
        </p:spPr>
        <p:txBody>
          <a:bodyPr/>
          <a:lstStyle/>
          <a:p>
            <a:pPr marL="514350" indent="-514350">
              <a:buFont typeface="+mj-lt"/>
              <a:buAutoNum type="arabicPeriod" startAt="3"/>
            </a:pPr>
            <a:r>
              <a:rPr lang="id-ID" dirty="0" smtClean="0"/>
              <a:t>Pilih Console Application untuk membuat project basis console, lalu klik Go. Setelah itu muncul dialog seperti ini:</a:t>
            </a:r>
          </a:p>
          <a:p>
            <a:pPr marL="514350" indent="-514350">
              <a:buNone/>
            </a:pPr>
            <a:endParaRPr lang="id-ID" dirty="0" smtClean="0"/>
          </a:p>
        </p:txBody>
      </p:sp>
      <p:pic>
        <p:nvPicPr>
          <p:cNvPr id="2050" name="Picture 2"/>
          <p:cNvPicPr>
            <a:picLocks noChangeAspect="1" noChangeArrowheads="1"/>
          </p:cNvPicPr>
          <p:nvPr/>
        </p:nvPicPr>
        <p:blipFill>
          <a:blip r:embed="rId2"/>
          <a:srcRect/>
          <a:stretch>
            <a:fillRect/>
          </a:stretch>
        </p:blipFill>
        <p:spPr bwMode="auto">
          <a:xfrm>
            <a:off x="1214415" y="2828926"/>
            <a:ext cx="4357718" cy="36501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7239000" cy="748014"/>
          </a:xfrm>
        </p:spPr>
        <p:txBody>
          <a:bodyPr/>
          <a:lstStyle/>
          <a:p>
            <a:pPr marL="514350" indent="-514350">
              <a:buFont typeface="+mj-lt"/>
              <a:buAutoNum type="arabicPeriod" startAt="4"/>
            </a:pPr>
            <a:r>
              <a:rPr lang="id-ID" dirty="0" smtClean="0"/>
              <a:t>Pilih C , lalu klik Next.</a:t>
            </a:r>
          </a:p>
        </p:txBody>
      </p:sp>
      <p:pic>
        <p:nvPicPr>
          <p:cNvPr id="3074" name="Picture 2"/>
          <p:cNvPicPr>
            <a:picLocks noChangeAspect="1" noChangeArrowheads="1"/>
          </p:cNvPicPr>
          <p:nvPr/>
        </p:nvPicPr>
        <p:blipFill>
          <a:blip r:embed="rId2"/>
          <a:srcRect/>
          <a:stretch>
            <a:fillRect/>
          </a:stretch>
        </p:blipFill>
        <p:spPr bwMode="auto">
          <a:xfrm>
            <a:off x="1071538" y="2143116"/>
            <a:ext cx="4791075"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p:txBody>
          <a:bodyPr/>
          <a:lstStyle/>
          <a:p>
            <a:pPr marL="514350" indent="-514350">
              <a:buFont typeface="+mj-lt"/>
              <a:buAutoNum type="arabicPeriod" startAt="5"/>
            </a:pPr>
            <a:r>
              <a:rPr lang="id-ID" dirty="0" smtClean="0"/>
              <a:t>Ketik judul project anda, misal Titik (pdp 08), pada project title biasanya judul project sama dengan nama file project, lalu tentukan penyimpanan project dengan click browse button di samping edit box create project, lalu klik Next, sehingga muncul dialog sebagai berikut dan klik Finish :</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4098" name="Picture 2"/>
          <p:cNvPicPr>
            <a:picLocks noChangeAspect="1" noChangeArrowheads="1"/>
          </p:cNvPicPr>
          <p:nvPr/>
        </p:nvPicPr>
        <p:blipFill>
          <a:blip r:embed="rId2"/>
          <a:srcRect/>
          <a:stretch>
            <a:fillRect/>
          </a:stretch>
        </p:blipFill>
        <p:spPr bwMode="auto">
          <a:xfrm>
            <a:off x="642910" y="1714487"/>
            <a:ext cx="5072098" cy="42573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p:txBody>
          <a:bodyPr/>
          <a:lstStyle/>
          <a:p>
            <a:pPr marL="514350" indent="-514350">
              <a:buFont typeface="+mj-lt"/>
              <a:buAutoNum type="arabicPeriod" startAt="6"/>
            </a:pPr>
            <a:r>
              <a:rPr lang="id-ID" dirty="0" smtClean="0"/>
              <a:t>Setelah di klik finish maka terjadi perubahan dalam IDE </a:t>
            </a:r>
            <a:r>
              <a:rPr lang="id-ID" dirty="0" smtClean="0"/>
              <a:t>anda, </a:t>
            </a:r>
            <a:r>
              <a:rPr lang="id-ID" dirty="0" smtClean="0"/>
              <a:t>yang menunjukan bahwa anda sudah berhasil membuat project baru dengan nama Titik dan pada bagian management-project berubah seperti gambar berikut</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pic>
        <p:nvPicPr>
          <p:cNvPr id="6" name="Picture 5" descr="Image 6.png"/>
          <p:cNvPicPr>
            <a:picLocks noChangeAspect="1"/>
          </p:cNvPicPr>
          <p:nvPr/>
        </p:nvPicPr>
        <p:blipFill>
          <a:blip r:embed="rId2"/>
          <a:stretch>
            <a:fillRect/>
          </a:stretch>
        </p:blipFill>
        <p:spPr>
          <a:xfrm>
            <a:off x="714348" y="1785925"/>
            <a:ext cx="6072230" cy="45358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Penggunaan project di codeblock sistem 3 file</a:t>
            </a:r>
            <a:endParaRPr lang="id-ID" dirty="0"/>
          </a:p>
        </p:txBody>
      </p:sp>
      <p:sp>
        <p:nvSpPr>
          <p:cNvPr id="3" name="Content Placeholder 2"/>
          <p:cNvSpPr>
            <a:spLocks noGrp="1"/>
          </p:cNvSpPr>
          <p:nvPr>
            <p:ph idx="1"/>
          </p:nvPr>
        </p:nvSpPr>
        <p:spPr>
          <a:xfrm>
            <a:off x="457200" y="1609416"/>
            <a:ext cx="8686800" cy="1033766"/>
          </a:xfrm>
        </p:spPr>
        <p:txBody>
          <a:bodyPr/>
          <a:lstStyle/>
          <a:p>
            <a:pPr marL="514350" indent="-514350">
              <a:buFont typeface="+mj-lt"/>
              <a:buAutoNum type="arabicPeriod" startAt="7"/>
            </a:pPr>
            <a:r>
              <a:rPr lang="id-ID" dirty="0" smtClean="0"/>
              <a:t>Rename main.c menjadi drvNamaProblem.c</a:t>
            </a:r>
          </a:p>
          <a:p>
            <a:pPr marL="514350" indent="-514350">
              <a:buNone/>
            </a:pPr>
            <a:r>
              <a:rPr lang="id-ID" dirty="0" smtClean="0"/>
              <a:t>(misal: drvtitik.c)</a:t>
            </a:r>
          </a:p>
          <a:p>
            <a:endParaRPr lang="id-ID" dirty="0"/>
          </a:p>
        </p:txBody>
      </p:sp>
      <p:pic>
        <p:nvPicPr>
          <p:cNvPr id="4" name="Picture 3" descr="Image 7.png"/>
          <p:cNvPicPr>
            <a:picLocks noChangeAspect="1"/>
          </p:cNvPicPr>
          <p:nvPr/>
        </p:nvPicPr>
        <p:blipFill>
          <a:blip r:embed="rId2"/>
          <a:stretch>
            <a:fillRect/>
          </a:stretch>
        </p:blipFill>
        <p:spPr>
          <a:xfrm>
            <a:off x="357158" y="2500306"/>
            <a:ext cx="5214974" cy="4071966"/>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2357422" y="2571744"/>
            <a:ext cx="6500858" cy="4286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522</TotalTime>
  <Words>640</Words>
  <Application>Microsoft Office PowerPoint</Application>
  <PresentationFormat>On-screen Show (4:3)</PresentationFormat>
  <Paragraphs>91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      Review penggunaan sistem 3 file serta Pengerjaan fungsi dan prosedur  </vt:lpstr>
      <vt:lpstr>Penggunaan project di codeblock sistem 3 file </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Penggunaan project di codeblock sistem 3 file</vt:lpstr>
      <vt:lpstr>Translasi  algoritmik ke bahasa c</vt:lpstr>
      <vt:lpstr>Translasi  algoritmik ke bahasa c</vt:lpstr>
      <vt:lpstr>Translasi  algoritmik ke bahasa c</vt:lpstr>
      <vt:lpstr>Translasi  algoritmik ke bahasa c</vt:lpstr>
      <vt:lpstr>Translasi  algoritmik ke bahasa c</vt:lpstr>
    </vt:vector>
  </TitlesOfParts>
  <Company>PROGRAMMING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fungsi dan prosedur</dc:title>
  <dc:creator>family&amp;friends</dc:creator>
  <cp:lastModifiedBy>family&amp;friends</cp:lastModifiedBy>
  <cp:revision>69</cp:revision>
  <dcterms:created xsi:type="dcterms:W3CDTF">2011-11-26T11:45:31Z</dcterms:created>
  <dcterms:modified xsi:type="dcterms:W3CDTF">2011-11-27T09:19:55Z</dcterms:modified>
</cp:coreProperties>
</file>