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57" r:id="rId5"/>
    <p:sldId id="265" r:id="rId6"/>
    <p:sldId id="262" r:id="rId7"/>
    <p:sldId id="266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2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52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D2E1-4CBC-422C-A853-83E54559A3C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ang.wu@dsn.dinus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Danang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utomo</a:t>
            </a:r>
            <a:endParaRPr lang="en-US" dirty="0" smtClean="0"/>
          </a:p>
          <a:p>
            <a:pPr algn="r"/>
            <a:r>
              <a:rPr lang="en-US" dirty="0" smtClean="0">
                <a:hlinkClick r:id="rId2"/>
              </a:rPr>
              <a:t>danang.wu@dsn.dinus.ac.id</a:t>
            </a:r>
            <a:endParaRPr lang="en-US" dirty="0" smtClean="0"/>
          </a:p>
          <a:p>
            <a:pPr algn="r"/>
            <a:r>
              <a:rPr lang="en-US" dirty="0" smtClean="0"/>
              <a:t>085 725 158 327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..</a:t>
            </a:r>
            <a:r>
              <a:rPr lang="en-US" dirty="0" err="1" smtClean="0"/>
              <a:t>ctd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88112"/>
              </p:ext>
            </p:extLst>
          </p:nvPr>
        </p:nvGraphicFramePr>
        <p:xfrm>
          <a:off x="2743201" y="2019868"/>
          <a:ext cx="7179198" cy="2311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814"/>
                <a:gridCol w="512690"/>
                <a:gridCol w="454660"/>
                <a:gridCol w="454660"/>
                <a:gridCol w="454660"/>
                <a:gridCol w="454660"/>
                <a:gridCol w="444742"/>
                <a:gridCol w="444742"/>
                <a:gridCol w="530860"/>
                <a:gridCol w="444742"/>
                <a:gridCol w="444742"/>
                <a:gridCol w="444742"/>
                <a:gridCol w="444742"/>
                <a:gridCol w="444742"/>
              </a:tblGrid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2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l,m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2064" y="4446236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left ; m = middle ; r = right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155820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K = 70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8632" y="5260873"/>
            <a:ext cx="7325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A[m]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- 1</a:t>
            </a:r>
            <a:endParaRPr lang="en-US" sz="2400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157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Diberikan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>
                <a:latin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diisi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n=5,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{3,1,2,4,6} </a:t>
            </a:r>
            <a:r>
              <a:rPr lang="en-US" sz="2400" dirty="0" err="1">
                <a:latin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kunci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</a:rPr>
              <a:t> K= 5</a:t>
            </a:r>
          </a:p>
          <a:p>
            <a:r>
              <a:rPr lang="en-US" sz="2400" dirty="0" err="1" smtClean="0">
                <a:latin typeface="Calibri" panose="020F0502020204030204" pitchFamily="34" charset="0"/>
              </a:rPr>
              <a:t>Diberikan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>
                <a:latin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diisi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n=5,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{10,12,9,7,20} </a:t>
            </a:r>
            <a:r>
              <a:rPr lang="en-US" sz="2400" dirty="0" err="1">
                <a:latin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kunci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K=9</a:t>
            </a:r>
          </a:p>
          <a:p>
            <a:pPr marL="0" indent="0">
              <a:buNone/>
            </a:pP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Gunakan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Algoritma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Sorting (selection Sort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Bubble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sort)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dalam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proses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Jelaskan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outputnya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?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Bandingkan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outputnya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Sequential Search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351630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Anany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Levitin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introduction to the Design &amp; Analysis of Algorithm3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rd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Edition 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2012)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08" y="2133600"/>
            <a:ext cx="3249254" cy="40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RENCANA KEGIATAN PERKULIAHAN SEMESTER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157413"/>
              </p:ext>
            </p:extLst>
          </p:nvPr>
        </p:nvGraphicFramePr>
        <p:xfrm>
          <a:off x="2713845" y="2133600"/>
          <a:ext cx="4055923" cy="3362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19651"/>
                <a:gridCol w="353627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Review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Fungsi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Parameter &amp;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Tipe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Kembalian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Fungsi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Sorting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Searching</a:t>
                      </a:r>
                      <a:endParaRPr lang="id-ID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Review 1-6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Tengah Semester</a:t>
                      </a:r>
                      <a:endParaRPr lang="id-ID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799544"/>
              </p:ext>
            </p:extLst>
          </p:nvPr>
        </p:nvGraphicFramePr>
        <p:xfrm>
          <a:off x="7411457" y="2133600"/>
          <a:ext cx="4143404" cy="3362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5869"/>
                <a:gridCol w="358753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Analisa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Rekuren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Struct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&amp; ADT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Pointer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Presentasi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Proyek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Semester</a:t>
                      </a:r>
                      <a:endParaRPr lang="id-ID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Binary Search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array yang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Proses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array (</a:t>
            </a: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A[m])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cocok</a:t>
            </a:r>
            <a:r>
              <a:rPr lang="en-US" sz="2400" dirty="0" smtClean="0"/>
              <a:t>, proses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mengulangi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Perbandingan</a:t>
            </a:r>
            <a:r>
              <a:rPr lang="en-US" sz="2200" dirty="0" smtClean="0"/>
              <a:t>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K &lt; A[m]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Perbandingan</a:t>
            </a:r>
            <a:r>
              <a:rPr lang="en-US" sz="2200" dirty="0" smtClean="0"/>
              <a:t> </a:t>
            </a:r>
            <a:r>
              <a:rPr lang="en-US" sz="2200" dirty="0" err="1" smtClean="0"/>
              <a:t>kedua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K &gt; A[m]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6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57681"/>
              </p:ext>
            </p:extLst>
          </p:nvPr>
        </p:nvGraphicFramePr>
        <p:xfrm>
          <a:off x="2592923" y="2188712"/>
          <a:ext cx="7818402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5576"/>
                <a:gridCol w="2606413"/>
                <a:gridCol w="260641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</a:rPr>
                        <a:t>↕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</a:rPr>
                        <a:t>A[0]…A[m-1]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</a:rPr>
                        <a:t>Search here if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</a:rPr>
                        <a:t>K &lt; A[m]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</a:rPr>
                        <a:t>A[m]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</a:rPr>
                        <a:t>A[m+1]…A[n-1]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</a:rPr>
                        <a:t>Search here if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</a:rPr>
                        <a:t>K &gt; A[m]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30904" y="1945138"/>
            <a:ext cx="9050170" cy="4674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BinarySearch(A[0..n-1],K)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//input: array A[0..n-1] yang telah diurutkan dan sebuah kunci 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//output: index elemen yang sama dengan K atau -1 jika tidak ada elemen yang sama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 ← 0 ; r ← n – 1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l ≤ r 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 ← [(l+r)/2]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K = A[m] return 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 if K &lt; A[m]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 ← m –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  l ← m + 1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9756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</a:rPr>
              <a:t>Diberikan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sebuah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tabel</a:t>
            </a:r>
            <a:r>
              <a:rPr lang="en-US" sz="2400" dirty="0" smtClean="0">
                <a:latin typeface="Calibri" panose="020F0502020204030204" pitchFamily="34" charset="0"/>
              </a:rPr>
              <a:t> integer A[0..n]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	{3, 14, 27, 31, 39, 42, 55, 70, 74, 80, 85, 93, 98}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err="1" smtClean="0">
                <a:latin typeface="Calibri" panose="020F0502020204030204" pitchFamily="34" charset="0"/>
              </a:rPr>
              <a:t>lakukan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pencarian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latin typeface="Calibri" panose="020F0502020204030204" pitchFamily="34" charset="0"/>
              </a:rPr>
              <a:t> binary search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kunci</a:t>
            </a:r>
            <a:r>
              <a:rPr lang="en-US" sz="2400" dirty="0" smtClean="0">
                <a:latin typeface="Calibri" panose="020F0502020204030204" pitchFamily="34" charset="0"/>
              </a:rPr>
              <a:t> 	K = 70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..</a:t>
            </a:r>
            <a:r>
              <a:rPr lang="en-US" dirty="0" err="1" smtClean="0"/>
              <a:t>ctd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797340"/>
              </p:ext>
            </p:extLst>
          </p:nvPr>
        </p:nvGraphicFramePr>
        <p:xfrm>
          <a:off x="2743201" y="2019868"/>
          <a:ext cx="709308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814"/>
                <a:gridCol w="512690"/>
                <a:gridCol w="454660"/>
                <a:gridCol w="454660"/>
                <a:gridCol w="454660"/>
                <a:gridCol w="454660"/>
                <a:gridCol w="444742"/>
                <a:gridCol w="444742"/>
                <a:gridCol w="444742"/>
                <a:gridCol w="444742"/>
                <a:gridCol w="444742"/>
                <a:gridCol w="444742"/>
                <a:gridCol w="444742"/>
                <a:gridCol w="444742"/>
              </a:tblGrid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7929" y="5470358"/>
            <a:ext cx="588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rumus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 + r ) / 2</a:t>
            </a:r>
            <a:endParaRPr lang="en-US" sz="2400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179" y="3506336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left ; m = middle ; r = right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1" y="155820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K = 70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..</a:t>
            </a:r>
            <a:r>
              <a:rPr lang="en-US" dirty="0" err="1" smtClean="0"/>
              <a:t>ctd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167282"/>
              </p:ext>
            </p:extLst>
          </p:nvPr>
        </p:nvGraphicFramePr>
        <p:xfrm>
          <a:off x="2743201" y="2019868"/>
          <a:ext cx="709308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814"/>
                <a:gridCol w="512690"/>
                <a:gridCol w="454660"/>
                <a:gridCol w="454660"/>
                <a:gridCol w="454660"/>
                <a:gridCol w="454660"/>
                <a:gridCol w="444742"/>
                <a:gridCol w="444742"/>
                <a:gridCol w="444742"/>
                <a:gridCol w="444742"/>
                <a:gridCol w="444742"/>
                <a:gridCol w="444742"/>
                <a:gridCol w="444742"/>
                <a:gridCol w="444742"/>
              </a:tblGrid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6408" y="3963536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left ; m = middle ; r = right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9326" y="5260873"/>
            <a:ext cx="7164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K &gt; A[m]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+ 1</a:t>
            </a:r>
            <a:endParaRPr lang="en-US" sz="2400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1" y="155820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K = 70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468</Words>
  <Application>Microsoft Office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BINARY SEARCH</vt:lpstr>
      <vt:lpstr>Referensi</vt:lpstr>
      <vt:lpstr>RENCANA KEGIATAN PERKULIAHAN SEMESTER</vt:lpstr>
      <vt:lpstr>Introduction</vt:lpstr>
      <vt:lpstr>Binary Search</vt:lpstr>
      <vt:lpstr>Pseudocode Binary Search</vt:lpstr>
      <vt:lpstr>Contoh</vt:lpstr>
      <vt:lpstr>Contoh - ..ctd</vt:lpstr>
      <vt:lpstr>Contoh - ..ctd</vt:lpstr>
      <vt:lpstr>Contoh - ..ctd</vt:lpstr>
      <vt:lpstr>Latihan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SEARCH</dc:title>
  <dc:creator>asus</dc:creator>
  <cp:lastModifiedBy>asus</cp:lastModifiedBy>
  <cp:revision>20</cp:revision>
  <dcterms:created xsi:type="dcterms:W3CDTF">2016-02-18T02:56:38Z</dcterms:created>
  <dcterms:modified xsi:type="dcterms:W3CDTF">2016-02-19T12:17:50Z</dcterms:modified>
</cp:coreProperties>
</file>