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74" r:id="rId5"/>
    <p:sldId id="257" r:id="rId6"/>
    <p:sldId id="266" r:id="rId7"/>
    <p:sldId id="268" r:id="rId8"/>
    <p:sldId id="262" r:id="rId9"/>
    <p:sldId id="271" r:id="rId10"/>
    <p:sldId id="281" r:id="rId11"/>
    <p:sldId id="282" r:id="rId12"/>
    <p:sldId id="275" r:id="rId13"/>
    <p:sldId id="272" r:id="rId14"/>
    <p:sldId id="276" r:id="rId15"/>
    <p:sldId id="277" r:id="rId16"/>
    <p:sldId id="278" r:id="rId17"/>
    <p:sldId id="280" r:id="rId18"/>
    <p:sldId id="279" r:id="rId19"/>
    <p:sldId id="283" r:id="rId20"/>
    <p:sldId id="264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60"/>
  </p:normalViewPr>
  <p:slideViewPr>
    <p:cSldViewPr>
      <p:cViewPr varScale="1">
        <p:scale>
          <a:sx n="67" d="100"/>
          <a:sy n="67" d="100"/>
        </p:scale>
        <p:origin x="151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C3DB6A5-E2B3-4F7E-BCC9-1EEF266CDBCB}" type="datetimeFigureOut">
              <a:rPr lang="id-ID" smtClean="0"/>
              <a:pPr/>
              <a:t>02/12/2015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402B99-8DA7-4C59-90C1-1097608D79F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895600"/>
            <a:ext cx="6172200" cy="1056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FUNGSI , PROSEDUR DAN POINTER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5791200"/>
            <a:ext cx="6172200" cy="1143000"/>
          </a:xfrm>
        </p:spPr>
        <p:txBody>
          <a:bodyPr/>
          <a:lstStyle/>
          <a:p>
            <a:r>
              <a:rPr lang="en-US" dirty="0" err="1" smtClean="0"/>
              <a:t>Labroratorium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937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667000"/>
            <a:ext cx="4800600" cy="1143000"/>
          </a:xfrm>
        </p:spPr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4" y="152400"/>
            <a:ext cx="7467600" cy="1143000"/>
          </a:xfrm>
        </p:spPr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0164" y="1600200"/>
            <a:ext cx="7467600" cy="44196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 2"/>
              <a:buChar char=""/>
              <a:defRPr/>
            </a:pPr>
            <a:r>
              <a:rPr lang="id-ID" dirty="0" smtClean="0"/>
              <a:t>Suatu </a:t>
            </a:r>
            <a:r>
              <a:rPr lang="id-ID" dirty="0" smtClean="0"/>
              <a:t>pointer (variable penunjuk) adalah suatu variable yang berisi alamat lokasi, yaitu suatu memori tertentu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seuatu</a:t>
            </a:r>
            <a:r>
              <a:rPr lang="en-US" dirty="0" smtClean="0"/>
              <a:t> variable</a:t>
            </a:r>
            <a:r>
              <a:rPr lang="id-ID" dirty="0" smtClean="0"/>
              <a:t>. </a:t>
            </a:r>
            <a:endParaRPr lang="en-US" dirty="0" smtClean="0"/>
          </a:p>
          <a:p>
            <a:pPr algn="just">
              <a:buFont typeface="Wingdings 2"/>
              <a:buChar char=""/>
              <a:defRPr/>
            </a:pPr>
            <a:r>
              <a:rPr lang="id-ID" dirty="0" smtClean="0"/>
              <a:t>Bahasa C menyediakan 2 buah operator untuk operasi pointer yaitu operator ‘*’ dan operator ‘&amp;’.</a:t>
            </a:r>
            <a:endParaRPr lang="en-US" dirty="0" smtClean="0"/>
          </a:p>
          <a:p>
            <a:pPr algn="just">
              <a:buFont typeface="Wingdings 2"/>
              <a:buChar char=""/>
              <a:defRPr/>
            </a:pPr>
            <a:r>
              <a:rPr lang="en-US" dirty="0" smtClean="0"/>
              <a:t>Operator (&amp;)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memory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variable.</a:t>
            </a:r>
          </a:p>
          <a:p>
            <a:pPr algn="just">
              <a:buFont typeface="Wingdings 2"/>
              <a:buChar char=""/>
              <a:defRPr/>
            </a:pPr>
            <a:r>
              <a:rPr lang="en-US" dirty="0" smtClean="0"/>
              <a:t>Operator (*)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variable </a:t>
            </a:r>
            <a:r>
              <a:rPr lang="en-US" dirty="0" err="1" smtClean="0"/>
              <a:t>didalam</a:t>
            </a:r>
            <a:r>
              <a:rPr lang="en-US" dirty="0" smtClean="0"/>
              <a:t> memory.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26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4" y="152400"/>
            <a:ext cx="7467600" cy="1143000"/>
          </a:xfrm>
        </p:spPr>
        <p:txBody>
          <a:bodyPr/>
          <a:lstStyle/>
          <a:p>
            <a:r>
              <a:rPr lang="en-US" dirty="0" err="1" smtClean="0"/>
              <a:t>Kegunaan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0164" y="1600200"/>
            <a:ext cx="8416636" cy="4038600"/>
          </a:xfrm>
        </p:spPr>
        <p:txBody>
          <a:bodyPr>
            <a:normAutofit lnSpcReduction="10000"/>
          </a:bodyPr>
          <a:lstStyle/>
          <a:p>
            <a:pPr algn="just">
              <a:buFont typeface="Wingdings 2"/>
              <a:buChar char=""/>
              <a:defRPr/>
            </a:pPr>
            <a:r>
              <a:rPr lang="en-US" dirty="0" smtClean="0"/>
              <a:t>Calling </a:t>
            </a:r>
            <a:r>
              <a:rPr lang="en-US" dirty="0" smtClean="0"/>
              <a:t>by reference</a:t>
            </a:r>
          </a:p>
          <a:p>
            <a:pPr algn="just">
              <a:buFont typeface="Wingdings 2"/>
              <a:buChar char=""/>
              <a:defRPr/>
            </a:pP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pPr algn="just">
              <a:buFont typeface="Wingdings 2"/>
              <a:buChar char=""/>
              <a:defRPr/>
            </a:pPr>
            <a:r>
              <a:rPr lang="en-US" dirty="0" err="1" smtClean="0"/>
              <a:t>Mengirimkan</a:t>
            </a:r>
            <a:r>
              <a:rPr lang="en-US" dirty="0" smtClean="0"/>
              <a:t> array </a:t>
            </a:r>
            <a:r>
              <a:rPr lang="en-US" dirty="0" err="1" smtClean="0"/>
              <a:t>dan</a:t>
            </a:r>
            <a:r>
              <a:rPr lang="en-US" dirty="0" smtClean="0"/>
              <a:t> string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lain</a:t>
            </a:r>
          </a:p>
          <a:p>
            <a:pPr algn="just">
              <a:buFont typeface="Wingdings 2"/>
              <a:buChar char=""/>
              <a:defRPr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manipulasi</a:t>
            </a:r>
            <a:r>
              <a:rPr lang="en-US" dirty="0" smtClean="0"/>
              <a:t> array</a:t>
            </a:r>
          </a:p>
          <a:p>
            <a:pPr algn="just">
              <a:buFont typeface="Wingdings 2"/>
              <a:buChar char=""/>
              <a:defRPr/>
            </a:pPr>
            <a:r>
              <a:rPr lang="en-US" dirty="0" err="1" smtClean="0"/>
              <a:t>Manipulasi</a:t>
            </a:r>
            <a:r>
              <a:rPr lang="en-US" dirty="0" smtClean="0"/>
              <a:t> memory </a:t>
            </a:r>
            <a:r>
              <a:rPr lang="en-US" dirty="0" err="1" smtClean="0"/>
              <a:t>dalam</a:t>
            </a:r>
            <a:r>
              <a:rPr lang="en-US" dirty="0" smtClean="0"/>
              <a:t> system</a:t>
            </a:r>
          </a:p>
          <a:p>
            <a:pPr algn="just">
              <a:buFont typeface="Wingdings 2"/>
              <a:buChar char=""/>
              <a:defRPr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dinamis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linklist</a:t>
            </a:r>
            <a:r>
              <a:rPr lang="en-US" dirty="0" smtClean="0"/>
              <a:t>, tree, graph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endParaRPr lang="en-US" dirty="0" smtClean="0"/>
          </a:p>
          <a:p>
            <a:pPr>
              <a:buFont typeface="Wingdings 2"/>
              <a:buChar char=""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26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4" y="152400"/>
            <a:ext cx="7467600" cy="1143000"/>
          </a:xfrm>
        </p:spPr>
        <p:txBody>
          <a:bodyPr/>
          <a:lstStyle/>
          <a:p>
            <a:pPr marL="114300" indent="-114300"/>
            <a:r>
              <a:rPr lang="en-US" sz="3200" b="1" dirty="0" err="1" smtClean="0"/>
              <a:t>Deklarasi</a:t>
            </a:r>
            <a:r>
              <a:rPr lang="en-US" sz="3200" b="1" dirty="0" smtClean="0"/>
              <a:t>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0164" y="1905000"/>
            <a:ext cx="8416636" cy="4038600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2800" dirty="0" smtClean="0">
                <a:latin typeface="Courier New" pitchFamily="49" charset="0"/>
              </a:rPr>
              <a:t>&lt;</a:t>
            </a:r>
            <a:r>
              <a:rPr lang="en-US" sz="2800" dirty="0" err="1" smtClean="0">
                <a:latin typeface="Courier New" pitchFamily="49" charset="0"/>
              </a:rPr>
              <a:t>tipe_data</a:t>
            </a:r>
            <a:r>
              <a:rPr lang="en-US" sz="2800" dirty="0" smtClean="0">
                <a:latin typeface="Courier New" pitchFamily="49" charset="0"/>
              </a:rPr>
              <a:t>&gt; *&lt;</a:t>
            </a:r>
            <a:r>
              <a:rPr lang="en-US" sz="2800" dirty="0" err="1" smtClean="0">
                <a:latin typeface="Courier New" pitchFamily="49" charset="0"/>
              </a:rPr>
              <a:t>nama_variabel</a:t>
            </a:r>
            <a:r>
              <a:rPr lang="en-US" sz="2800" dirty="0" smtClean="0">
                <a:latin typeface="Courier New" pitchFamily="49" charset="0"/>
              </a:rPr>
              <a:t>&gt;</a:t>
            </a:r>
          </a:p>
          <a:p>
            <a:pPr marL="114300" indent="-114300">
              <a:buNone/>
            </a:pPr>
            <a:endParaRPr lang="en-US" sz="2800" u="sng" dirty="0" smtClean="0"/>
          </a:p>
          <a:p>
            <a:pPr marL="114300" indent="-114300">
              <a:buNone/>
            </a:pPr>
            <a:r>
              <a:rPr lang="en-US" sz="2800" u="sng" dirty="0" err="1" smtClean="0"/>
              <a:t>Contoh</a:t>
            </a:r>
            <a:r>
              <a:rPr lang="en-US" sz="2800" u="sng" dirty="0" smtClean="0"/>
              <a:t> :</a:t>
            </a:r>
          </a:p>
          <a:p>
            <a:pPr marL="114300" indent="-114300"/>
            <a:endParaRPr lang="en-US" sz="2800" dirty="0" smtClean="0"/>
          </a:p>
          <a:p>
            <a:pPr marL="114300" indent="-114300"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sz="3200" dirty="0" smtClean="0">
                <a:latin typeface="Courier New" pitchFamily="49" charset="0"/>
              </a:rPr>
              <a:t>	</a:t>
            </a:r>
            <a:r>
              <a:rPr lang="en-US" sz="3200" dirty="0" err="1" smtClean="0">
                <a:latin typeface="Courier New" pitchFamily="49" charset="0"/>
              </a:rPr>
              <a:t>int</a:t>
            </a:r>
            <a:r>
              <a:rPr lang="en-US" sz="3200" dirty="0" smtClean="0">
                <a:latin typeface="Courier New" pitchFamily="49" charset="0"/>
              </a:rPr>
              <a:t> *</a:t>
            </a:r>
            <a:r>
              <a:rPr lang="en-US" sz="3200" dirty="0" err="1" smtClean="0">
                <a:latin typeface="Courier New" pitchFamily="49" charset="0"/>
              </a:rPr>
              <a:t>Angka</a:t>
            </a:r>
            <a:r>
              <a:rPr lang="en-US" sz="3200" dirty="0" smtClean="0">
                <a:latin typeface="Courier New" pitchFamily="49" charset="0"/>
              </a:rPr>
              <a:t>;</a:t>
            </a:r>
          </a:p>
          <a:p>
            <a:pPr marL="114300" indent="-114300">
              <a:buNone/>
            </a:pPr>
            <a:r>
              <a:rPr lang="en-US" sz="3200" dirty="0" smtClean="0">
                <a:latin typeface="Courier New" pitchFamily="49" charset="0"/>
              </a:rPr>
              <a:t>		float *</a:t>
            </a:r>
            <a:r>
              <a:rPr lang="en-US" sz="3200" dirty="0" err="1" smtClean="0">
                <a:latin typeface="Courier New" pitchFamily="49" charset="0"/>
              </a:rPr>
              <a:t>pecahan</a:t>
            </a:r>
            <a:r>
              <a:rPr lang="en-US" sz="3200" dirty="0" smtClean="0">
                <a:latin typeface="Courier New" pitchFamily="49" charset="0"/>
              </a:rPr>
              <a:t>;</a:t>
            </a:r>
            <a:endParaRPr lang="en-US" dirty="0" smtClean="0">
              <a:latin typeface="Courier New" pitchFamily="49" charset="0"/>
            </a:endParaRPr>
          </a:p>
          <a:p>
            <a:pPr>
              <a:buNone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26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Pointer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1084" t="20375" r="47291" b="28150"/>
          <a:stretch>
            <a:fillRect/>
          </a:stretch>
        </p:blipFill>
        <p:spPr bwMode="auto">
          <a:xfrm>
            <a:off x="914400" y="1676400"/>
            <a:ext cx="4114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95400" y="36576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10200" y="1752600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variable pointer b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alamat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dari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2" name="Elbow Connector 21"/>
          <p:cNvCxnSpPr>
            <a:stCxn id="6" idx="3"/>
            <a:endCxn id="17" idx="1"/>
          </p:cNvCxnSpPr>
          <p:nvPr/>
        </p:nvCxnSpPr>
        <p:spPr>
          <a:xfrm flipV="1">
            <a:off x="2209800" y="2214265"/>
            <a:ext cx="3200400" cy="1595735"/>
          </a:xfrm>
          <a:prstGeom prst="bentConnector3">
            <a:avLst>
              <a:gd name="adj1" fmla="val 825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95400" y="41148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86400" y="3124200"/>
            <a:ext cx="3320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nilai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alamat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yang </a:t>
            </a:r>
            <a:r>
              <a:rPr lang="en-US" dirty="0" err="1" smtClean="0">
                <a:solidFill>
                  <a:srgbClr val="FF0000"/>
                </a:solidFill>
              </a:rPr>
              <a:t>ditampung</a:t>
            </a:r>
            <a:r>
              <a:rPr lang="en-US" dirty="0" smtClean="0">
                <a:solidFill>
                  <a:srgbClr val="FF0000"/>
                </a:solidFill>
              </a:rPr>
              <a:t> variable 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Elbow Connector 32"/>
          <p:cNvCxnSpPr>
            <a:stCxn id="31" idx="3"/>
            <a:endCxn id="32" idx="1"/>
          </p:cNvCxnSpPr>
          <p:nvPr/>
        </p:nvCxnSpPr>
        <p:spPr>
          <a:xfrm flipV="1">
            <a:off x="2209800" y="3447366"/>
            <a:ext cx="3276600" cy="819834"/>
          </a:xfrm>
          <a:prstGeom prst="bentConnector3">
            <a:avLst>
              <a:gd name="adj1" fmla="val 884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5800" y="5334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:</a:t>
            </a:r>
          </a:p>
          <a:p>
            <a:r>
              <a:rPr lang="en-US" dirty="0" smtClean="0"/>
              <a:t>b=&amp;a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mengisi</a:t>
            </a:r>
            <a:r>
              <a:rPr lang="en-US" dirty="0" smtClean="0">
                <a:solidFill>
                  <a:srgbClr val="FF0000"/>
                </a:solidFill>
              </a:rPr>
              <a:t> b </a:t>
            </a:r>
            <a:r>
              <a:rPr lang="en-US" dirty="0" err="1" smtClean="0">
                <a:solidFill>
                  <a:srgbClr val="FF0000"/>
                </a:solidFill>
              </a:rPr>
              <a:t>dengan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alamat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dari</a:t>
            </a:r>
            <a:r>
              <a:rPr lang="en-US" dirty="0" smtClean="0">
                <a:solidFill>
                  <a:srgbClr val="FF0000"/>
                </a:solidFill>
              </a:rPr>
              <a:t> variable a</a:t>
            </a:r>
          </a:p>
          <a:p>
            <a:r>
              <a:rPr lang="en-US" dirty="0" smtClean="0"/>
              <a:t>&amp;a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dirty="0" err="1" smtClean="0">
                <a:solidFill>
                  <a:srgbClr val="FF0000"/>
                </a:solidFill>
              </a:rPr>
              <a:t>alamat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dari</a:t>
            </a:r>
            <a:r>
              <a:rPr lang="en-US" dirty="0" smtClean="0">
                <a:solidFill>
                  <a:srgbClr val="FF0000"/>
                </a:solidFill>
              </a:rPr>
              <a:t> variable a</a:t>
            </a:r>
          </a:p>
          <a:p>
            <a:r>
              <a:rPr lang="en-US" dirty="0" smtClean="0"/>
              <a:t>*b += 13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menambah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nilai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alamat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variable b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 l="22474" t="41667" r="31845" b="29167"/>
          <a:stretch>
            <a:fillRect/>
          </a:stretch>
        </p:blipFill>
        <p:spPr bwMode="auto">
          <a:xfrm>
            <a:off x="228600" y="3505200"/>
            <a:ext cx="594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22475" t="27083" r="30673" b="42708"/>
          <a:stretch>
            <a:fillRect/>
          </a:stretch>
        </p:blipFill>
        <p:spPr bwMode="auto">
          <a:xfrm>
            <a:off x="304800" y="1066800"/>
            <a:ext cx="567558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Pointer(2)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5105400"/>
            <a:ext cx="1905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0" y="4495801"/>
            <a:ext cx="303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Variable pointer </a:t>
            </a:r>
            <a:r>
              <a:rPr lang="en-US" dirty="0" err="1" smtClean="0">
                <a:solidFill>
                  <a:srgbClr val="FF0000"/>
                </a:solidFill>
              </a:rPr>
              <a:t>melalu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prosedure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Elbow Connector 15"/>
          <p:cNvCxnSpPr>
            <a:stCxn id="14" idx="3"/>
            <a:endCxn id="15" idx="0"/>
          </p:cNvCxnSpPr>
          <p:nvPr/>
        </p:nvCxnSpPr>
        <p:spPr>
          <a:xfrm flipV="1">
            <a:off x="2514600" y="4495801"/>
            <a:ext cx="4338406" cy="723899"/>
          </a:xfrm>
          <a:prstGeom prst="bentConnector4">
            <a:avLst>
              <a:gd name="adj1" fmla="val 32494"/>
              <a:gd name="adj2" fmla="val 1315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5800" y="16002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20915" y="2209800"/>
            <a:ext cx="297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Kedalam</a:t>
            </a:r>
            <a:r>
              <a:rPr lang="en-US" dirty="0" smtClean="0">
                <a:solidFill>
                  <a:srgbClr val="FF0000"/>
                </a:solidFill>
              </a:rPr>
              <a:t> variable pointer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dikembalikan</a:t>
            </a:r>
            <a:r>
              <a:rPr lang="en-US" dirty="0" smtClean="0"/>
              <a:t> </a:t>
            </a:r>
            <a:r>
              <a:rPr lang="en-US" dirty="0" err="1" smtClean="0"/>
              <a:t>kemain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6" name="Elbow Connector 15"/>
          <p:cNvCxnSpPr>
            <a:stCxn id="24" idx="3"/>
            <a:endCxn id="25" idx="0"/>
          </p:cNvCxnSpPr>
          <p:nvPr/>
        </p:nvCxnSpPr>
        <p:spPr>
          <a:xfrm>
            <a:off x="2819400" y="1828800"/>
            <a:ext cx="4686858" cy="3810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Pointer(2)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2840" t="18750" r="35578" b="48958"/>
          <a:stretch>
            <a:fillRect/>
          </a:stretch>
        </p:blipFill>
        <p:spPr bwMode="auto">
          <a:xfrm>
            <a:off x="609600" y="914400"/>
            <a:ext cx="541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 l="21889" t="37500" r="24231" b="30208"/>
          <a:stretch>
            <a:fillRect/>
          </a:stretch>
        </p:blipFill>
        <p:spPr bwMode="auto">
          <a:xfrm>
            <a:off x="457200" y="3276600"/>
            <a:ext cx="7010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33400" y="19050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62600" y="1295400"/>
            <a:ext cx="330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Prosedure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parameter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Berpointer</a:t>
            </a:r>
            <a:r>
              <a:rPr lang="en-US" dirty="0" smtClean="0">
                <a:solidFill>
                  <a:srgbClr val="FF0000"/>
                </a:solidFill>
              </a:rPr>
              <a:t> (*)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Elbow Connector 15"/>
          <p:cNvCxnSpPr>
            <a:stCxn id="14" idx="3"/>
            <a:endCxn id="15" idx="0"/>
          </p:cNvCxnSpPr>
          <p:nvPr/>
        </p:nvCxnSpPr>
        <p:spPr>
          <a:xfrm flipV="1">
            <a:off x="4648200" y="1295400"/>
            <a:ext cx="2565654" cy="723900"/>
          </a:xfrm>
          <a:prstGeom prst="bentConnector4">
            <a:avLst>
              <a:gd name="adj1" fmla="val 17820"/>
              <a:gd name="adj2" fmla="val 1315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3400" y="2286000"/>
            <a:ext cx="51054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15000" y="2743200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float 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berparameter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luas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(pointer)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Elbow Connector 15"/>
          <p:cNvCxnSpPr>
            <a:stCxn id="24" idx="3"/>
            <a:endCxn id="25" idx="0"/>
          </p:cNvCxnSpPr>
          <p:nvPr/>
        </p:nvCxnSpPr>
        <p:spPr>
          <a:xfrm>
            <a:off x="5638800" y="2419350"/>
            <a:ext cx="1561543" cy="32385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2000" y="3810000"/>
            <a:ext cx="2209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981571" y="5181600"/>
            <a:ext cx="419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&amp; </a:t>
            </a:r>
            <a:r>
              <a:rPr lang="en-US" dirty="0" err="1" smtClean="0"/>
              <a:t>prosedure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parameter </a:t>
            </a:r>
            <a:r>
              <a:rPr lang="en-US" dirty="0" err="1" smtClean="0"/>
              <a:t>menyiapkan</a:t>
            </a:r>
            <a:r>
              <a:rPr lang="en-US" dirty="0" smtClean="0"/>
              <a:t> 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olahan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prosedure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cxnSp>
        <p:nvCxnSpPr>
          <p:cNvPr id="42" name="Elbow Connector 15"/>
          <p:cNvCxnSpPr>
            <a:stCxn id="40" idx="3"/>
            <a:endCxn id="41" idx="3"/>
          </p:cNvCxnSpPr>
          <p:nvPr/>
        </p:nvCxnSpPr>
        <p:spPr>
          <a:xfrm>
            <a:off x="2971800" y="3924300"/>
            <a:ext cx="3200400" cy="1995964"/>
          </a:xfrm>
          <a:prstGeom prst="bentConnector3">
            <a:avLst>
              <a:gd name="adj1" fmla="val 1618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495800" y="4953000"/>
            <a:ext cx="2895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Elbow Connector 15"/>
          <p:cNvCxnSpPr>
            <a:stCxn id="66" idx="3"/>
            <a:endCxn id="41" idx="3"/>
          </p:cNvCxnSpPr>
          <p:nvPr/>
        </p:nvCxnSpPr>
        <p:spPr>
          <a:xfrm flipH="1">
            <a:off x="6172200" y="5067300"/>
            <a:ext cx="1219200" cy="852964"/>
          </a:xfrm>
          <a:prstGeom prst="bentConnector3">
            <a:avLst>
              <a:gd name="adj1" fmla="val -1875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828800"/>
            <a:ext cx="5105400" cy="914400"/>
          </a:xfrm>
        </p:spPr>
        <p:txBody>
          <a:bodyPr anchor="t">
            <a:noAutofit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5" name="Picture 3" descr="C:\Users\YoonAdict\Pictures\icon\chibi_luffy_lineart_colored_by_bryanaldrin-d5qe6v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3046412" cy="4641104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0" y="2590800"/>
            <a:ext cx="5105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Kerjakan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PDP 8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914400"/>
            <a:ext cx="8150352" cy="83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TERIMA KASIH</a:t>
            </a:r>
          </a:p>
          <a:p>
            <a:pPr marL="0" indent="0" algn="ctr">
              <a:buNone/>
            </a:pPr>
            <a:endParaRPr lang="en-US" sz="4800" dirty="0"/>
          </a:p>
        </p:txBody>
      </p:sp>
      <p:pic>
        <p:nvPicPr>
          <p:cNvPr id="7170" name="Picture 2" descr="C:\Users\YoonAdict\Pictures\icon\Rz1KE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849162"/>
            <a:ext cx="2819400" cy="4399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38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FUNGSI DAN PROSEDURE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7600"/>
            <a:ext cx="7467600" cy="1143000"/>
          </a:xfrm>
        </p:spPr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648200"/>
            <a:ext cx="7467600" cy="1676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/>
              <a:buChar char=""/>
              <a:defRPr/>
            </a:pPr>
            <a:r>
              <a:rPr lang="nn-NO" dirty="0"/>
              <a:t>Fungsi sama seperti halnya dengan prosedur, </a:t>
            </a:r>
            <a:r>
              <a:rPr lang="nn-NO" dirty="0" smtClean="0"/>
              <a:t>bedanya yaitu fungsi</a:t>
            </a:r>
            <a:r>
              <a:rPr lang="id-ID" dirty="0" smtClean="0"/>
              <a:t> </a:t>
            </a:r>
            <a:r>
              <a:rPr lang="id-ID" dirty="0"/>
              <a:t>mengembalikan sebuah nilai (return value) dari tipe tertentu (tipe dasar atau tipe bentukan)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438400"/>
            <a:ext cx="7467600" cy="167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 2"/>
              <a:buChar char=""/>
              <a:defRPr/>
            </a:pPr>
            <a:r>
              <a:rPr lang="id-ID" sz="2700" dirty="0" smtClean="0"/>
              <a:t>Prosedur adalah suatu program terpisah dalam blok sendiri yang berfungsi sebagai subprogram (program bagian</a:t>
            </a:r>
            <a:r>
              <a:rPr kumimoji="0" lang="id-ID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id-ID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447800"/>
            <a:ext cx="7467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Definisi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Prosedure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76200"/>
            <a:ext cx="7467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Fungsi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Procedure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26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Struktur </a:t>
            </a:r>
            <a:r>
              <a:rPr lang="en-US" dirty="0" err="1" smtClean="0"/>
              <a:t>Prosedur</a:t>
            </a:r>
            <a:endParaRPr lang="id-ID" dirty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609725"/>
            <a:ext cx="7848600" cy="484663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500" dirty="0" smtClean="0"/>
              <a:t>void</a:t>
            </a:r>
            <a:r>
              <a:rPr lang="id-ID" sz="2500" dirty="0" smtClean="0"/>
              <a:t> nama_</a:t>
            </a:r>
            <a:r>
              <a:rPr lang="en-US" sz="2500" dirty="0" err="1" smtClean="0"/>
              <a:t>prosedur</a:t>
            </a:r>
            <a:r>
              <a:rPr lang="id-ID" sz="2500" dirty="0" smtClean="0"/>
              <a:t> (parameter1, parameter2,..)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	statement </a:t>
            </a:r>
            <a:r>
              <a:rPr lang="en-US" sz="2500" dirty="0" err="1" smtClean="0"/>
              <a:t>prosedur</a:t>
            </a:r>
            <a:r>
              <a:rPr lang="id-ID" sz="25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id-ID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Contoh: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500" dirty="0" smtClean="0"/>
              <a:t>Void </a:t>
            </a:r>
            <a:r>
              <a:rPr lang="id-ID" sz="2500" dirty="0" smtClean="0"/>
              <a:t>tambah</a:t>
            </a:r>
            <a:r>
              <a:rPr lang="en-US" sz="2500" dirty="0" smtClean="0"/>
              <a:t>()</a:t>
            </a:r>
            <a:endParaRPr lang="id-ID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500" dirty="0" smtClean="0"/>
              <a:t>	</a:t>
            </a:r>
            <a:r>
              <a:rPr lang="en-US" sz="2500" dirty="0" err="1" smtClean="0"/>
              <a:t>int</a:t>
            </a:r>
            <a:r>
              <a:rPr lang="en-US" sz="2500" dirty="0" smtClean="0"/>
              <a:t> a=2, b=3, c = </a:t>
            </a:r>
            <a:r>
              <a:rPr lang="en-US" sz="2500" dirty="0" err="1" smtClean="0"/>
              <a:t>a+b</a:t>
            </a:r>
            <a:r>
              <a:rPr lang="en-US" sz="2500" dirty="0" smtClean="0"/>
              <a:t>;</a:t>
            </a:r>
            <a:r>
              <a:rPr lang="id-ID" sz="2500" dirty="0" smtClean="0"/>
              <a:t>	</a:t>
            </a:r>
            <a:endParaRPr lang="en-US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500" dirty="0" smtClean="0"/>
              <a:t>	</a:t>
            </a:r>
            <a:r>
              <a:rPr lang="en-US" sz="2500" dirty="0" err="1" smtClean="0"/>
              <a:t>printf</a:t>
            </a:r>
            <a:r>
              <a:rPr lang="en-US" sz="2500" dirty="0" smtClean="0"/>
              <a:t> (“</a:t>
            </a:r>
            <a:r>
              <a:rPr lang="en-US" sz="2500" dirty="0" err="1" smtClean="0"/>
              <a:t>a+b</a:t>
            </a:r>
            <a:r>
              <a:rPr lang="en-US" sz="2500" dirty="0" smtClean="0"/>
              <a:t> = %</a:t>
            </a:r>
            <a:r>
              <a:rPr lang="en-US" sz="2500" dirty="0" err="1" smtClean="0"/>
              <a:t>d”,c</a:t>
            </a:r>
            <a:r>
              <a:rPr lang="en-US" sz="2500" dirty="0" smtClean="0"/>
              <a:t>);</a:t>
            </a:r>
            <a:endParaRPr lang="id-ID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850" y="1484313"/>
            <a:ext cx="7777163" cy="2232025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98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Struktur Fungsi</a:t>
            </a:r>
            <a:endParaRPr lang="id-ID" dirty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609725"/>
            <a:ext cx="7848600" cy="4846638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tipe_fungsi nama_fungsi(parameter1, parameter2,..)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	statement fungsi;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id-ID" sz="25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Contoh: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int tambah(int x, int y)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	return(x+y);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id-ID" sz="2500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850" y="1484313"/>
            <a:ext cx="7777163" cy="2232025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98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PERBEDAAN FUNGSI DAN PROSEDURE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10600" cy="23622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mengerjakan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, </a:t>
            </a:r>
            <a:r>
              <a:rPr lang="en-US" sz="2000" dirty="0" err="1" smtClean="0"/>
              <a:t>prosedure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mengerjakan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tipe_fungsi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, float, char, </a:t>
            </a:r>
            <a:r>
              <a:rPr lang="en-US" sz="2000" dirty="0" err="1" smtClean="0">
                <a:solidFill>
                  <a:srgbClr val="FF0000"/>
                </a:solidFill>
              </a:rPr>
              <a:t>boolean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dll</a:t>
            </a:r>
            <a:r>
              <a:rPr lang="en-US" sz="2000" dirty="0" smtClean="0"/>
              <a:t>)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prosedure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void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kembalian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FF0000"/>
                </a:solidFill>
              </a:rPr>
              <a:t>contoh</a:t>
            </a:r>
            <a:r>
              <a:rPr lang="en-US" sz="2000" dirty="0" smtClean="0">
                <a:solidFill>
                  <a:srgbClr val="FF0000"/>
                </a:solidFill>
              </a:rPr>
              <a:t> return a</a:t>
            </a:r>
            <a:r>
              <a:rPr lang="en-US" sz="2000" dirty="0" smtClean="0"/>
              <a:t>),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prosedure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kembalian</a:t>
            </a:r>
            <a:r>
              <a:rPr lang="en-US" sz="2000" dirty="0" smtClean="0"/>
              <a:t>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return.</a:t>
            </a:r>
          </a:p>
          <a:p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harus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return; </a:t>
            </a:r>
            <a:r>
              <a:rPr lang="en-US" sz="2000" dirty="0" smtClean="0"/>
              <a:t>(</a:t>
            </a:r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  <a:r>
              <a:rPr lang="en-US" sz="2000" dirty="0" smtClean="0">
                <a:solidFill>
                  <a:srgbClr val="FF0000"/>
                </a:solidFill>
              </a:rPr>
              <a:t>return </a:t>
            </a:r>
            <a:r>
              <a:rPr lang="en-US" sz="2000" dirty="0" err="1" smtClean="0">
                <a:solidFill>
                  <a:srgbClr val="FF0000"/>
                </a:solidFill>
              </a:rPr>
              <a:t>Luas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r>
              <a:rPr lang="en-US" sz="2000" dirty="0" smtClean="0"/>
              <a:t>)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Procedure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memerlukan</a:t>
            </a:r>
            <a:r>
              <a:rPr lang="en-US" sz="2000" dirty="0" smtClean="0"/>
              <a:t> return;</a:t>
            </a:r>
          </a:p>
          <a:p>
            <a:r>
              <a:rPr lang="en-US" sz="2000" dirty="0" err="1" smtClean="0"/>
              <a:t>Pemanggilan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prosedure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prosedure</a:t>
            </a:r>
            <a:r>
              <a:rPr lang="en-US" sz="2000" dirty="0" smtClean="0"/>
              <a:t> </a:t>
            </a:r>
            <a:r>
              <a:rPr lang="en-US" sz="2000" dirty="0" err="1" smtClean="0"/>
              <a:t>nya</a:t>
            </a:r>
            <a:r>
              <a:rPr lang="en-US" sz="2000" dirty="0" smtClean="0"/>
              <a:t>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main </a:t>
            </a:r>
            <a:r>
              <a:rPr lang="en-US" sz="2000" dirty="0" err="1" smtClean="0"/>
              <a:t>atau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utama</a:t>
            </a:r>
            <a:r>
              <a:rPr lang="en-US" sz="2000" dirty="0" smtClean="0"/>
              <a:t> (</a:t>
            </a:r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  <a:r>
              <a:rPr lang="en-US" sz="2000" dirty="0" err="1" smtClean="0"/>
              <a:t>inputSegitiga</a:t>
            </a:r>
            <a:r>
              <a:rPr lang="en-US" sz="2000" dirty="0" smtClean="0"/>
              <a:t>(); )</a:t>
            </a:r>
          </a:p>
          <a:p>
            <a:r>
              <a:rPr lang="en-US" sz="2000" dirty="0" err="1" smtClean="0"/>
              <a:t>Pemanggilan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harus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dimasukan</a:t>
            </a:r>
            <a:r>
              <a:rPr lang="en-US" sz="2000" dirty="0" smtClean="0"/>
              <a:t> </a:t>
            </a:r>
            <a:r>
              <a:rPr lang="en-US" sz="2000" dirty="0" err="1" smtClean="0"/>
              <a:t>kedalam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(),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kembalian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5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018" t="19676" r="48463" b="25000"/>
          <a:stretch>
            <a:fillRect/>
          </a:stretch>
        </p:blipFill>
        <p:spPr bwMode="auto">
          <a:xfrm>
            <a:off x="457200" y="457200"/>
            <a:ext cx="5105400" cy="520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1084" t="60417" r="40849" b="25000"/>
          <a:stretch>
            <a:fillRect/>
          </a:stretch>
        </p:blipFill>
        <p:spPr bwMode="auto">
          <a:xfrm>
            <a:off x="533400" y="5638800"/>
            <a:ext cx="495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3400" y="990600"/>
            <a:ext cx="4648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181600" y="13716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0" y="1066800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Deklarasi</a:t>
            </a:r>
            <a:r>
              <a:rPr lang="en-US" dirty="0" smtClean="0"/>
              <a:t> / prototype 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" y="1828800"/>
            <a:ext cx="4648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20574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0" y="1828800"/>
            <a:ext cx="22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Deklarasi</a:t>
            </a:r>
            <a:r>
              <a:rPr lang="en-US" dirty="0" smtClean="0"/>
              <a:t> variable </a:t>
            </a:r>
          </a:p>
          <a:p>
            <a:r>
              <a:rPr lang="en-US" dirty="0" smtClean="0"/>
              <a:t>global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3333588"/>
            <a:ext cx="1981200" cy="200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3"/>
            <a:endCxn id="23" idx="1"/>
          </p:cNvCxnSpPr>
          <p:nvPr/>
        </p:nvCxnSpPr>
        <p:spPr>
          <a:xfrm flipV="1">
            <a:off x="2743200" y="2851666"/>
            <a:ext cx="2895600" cy="5819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266700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procedure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2000" y="3581400"/>
            <a:ext cx="2590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3"/>
            <a:endCxn id="31" idx="1"/>
          </p:cNvCxnSpPr>
          <p:nvPr/>
        </p:nvCxnSpPr>
        <p:spPr>
          <a:xfrm>
            <a:off x="3352800" y="3657600"/>
            <a:ext cx="2438400" cy="1429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91200" y="3200400"/>
            <a:ext cx="2359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kembalian</a:t>
            </a:r>
            <a:endParaRPr lang="en-US" dirty="0" smtClean="0"/>
          </a:p>
          <a:p>
            <a:r>
              <a:rPr lang="en-US" dirty="0" err="1" smtClean="0"/>
              <a:t>dimasukan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endParaRPr lang="en-US" dirty="0" smtClean="0"/>
          </a:p>
          <a:p>
            <a:r>
              <a:rPr lang="en-US" dirty="0" smtClean="0"/>
              <a:t>variable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5181600"/>
            <a:ext cx="1981200" cy="200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3"/>
            <a:endCxn id="36" idx="1"/>
          </p:cNvCxnSpPr>
          <p:nvPr/>
        </p:nvCxnSpPr>
        <p:spPr>
          <a:xfrm flipV="1">
            <a:off x="2743200" y="4957465"/>
            <a:ext cx="3124200" cy="3241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7400" y="4495800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integer,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endParaRPr lang="en-US" dirty="0" smtClean="0"/>
          </a:p>
          <a:p>
            <a:r>
              <a:rPr lang="en-US" dirty="0" err="1" smtClean="0"/>
              <a:t>Fungsinya</a:t>
            </a:r>
            <a:r>
              <a:rPr lang="en-US" dirty="0" smtClean="0"/>
              <a:t> integer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 r="33898" b="20230"/>
          <a:stretch>
            <a:fillRect/>
          </a:stretch>
        </p:blipFill>
        <p:spPr bwMode="auto">
          <a:xfrm>
            <a:off x="5715000" y="5486400"/>
            <a:ext cx="297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75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 l="21084" t="38541" r="33821" b="46875"/>
          <a:stretch>
            <a:fillRect/>
          </a:stretch>
        </p:blipFill>
        <p:spPr bwMode="auto">
          <a:xfrm>
            <a:off x="457200" y="2514600"/>
            <a:ext cx="586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1084" t="18750" r="52562" b="62500"/>
          <a:stretch>
            <a:fillRect/>
          </a:stretch>
        </p:blipFill>
        <p:spPr bwMode="auto">
          <a:xfrm>
            <a:off x="533400" y="609600"/>
            <a:ext cx="3429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3400" y="990600"/>
            <a:ext cx="4648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3"/>
            <a:endCxn id="11" idx="1"/>
          </p:cNvCxnSpPr>
          <p:nvPr/>
        </p:nvCxnSpPr>
        <p:spPr>
          <a:xfrm>
            <a:off x="5181600" y="1257300"/>
            <a:ext cx="762000" cy="19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953869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Deklarasi</a:t>
            </a:r>
            <a:r>
              <a:rPr lang="en-US" dirty="0" smtClean="0"/>
              <a:t> / prototype 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" y="1752600"/>
            <a:ext cx="464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3"/>
            <a:endCxn id="14" idx="1"/>
          </p:cNvCxnSpPr>
          <p:nvPr/>
        </p:nvCxnSpPr>
        <p:spPr>
          <a:xfrm>
            <a:off x="5181600" y="1866900"/>
            <a:ext cx="762000" cy="1326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3600" y="1676400"/>
            <a:ext cx="22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Deklarasi</a:t>
            </a:r>
            <a:r>
              <a:rPr lang="en-US" dirty="0" smtClean="0"/>
              <a:t> variable </a:t>
            </a:r>
          </a:p>
          <a:p>
            <a:r>
              <a:rPr lang="en-US" dirty="0" smtClean="0"/>
              <a:t>global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5800" y="3200400"/>
            <a:ext cx="1828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43600" y="228600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procedure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21669" t="39584" r="47877" b="30208"/>
          <a:stretch>
            <a:fillRect/>
          </a:stretch>
        </p:blipFill>
        <p:spPr bwMode="auto">
          <a:xfrm>
            <a:off x="457200" y="3810000"/>
            <a:ext cx="396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Elbow Connector 37"/>
          <p:cNvCxnSpPr>
            <a:stCxn id="15" idx="3"/>
            <a:endCxn id="40" idx="0"/>
          </p:cNvCxnSpPr>
          <p:nvPr/>
        </p:nvCxnSpPr>
        <p:spPr>
          <a:xfrm>
            <a:off x="6324600" y="3314700"/>
            <a:ext cx="351389" cy="7239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86400" y="4038600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cekGenapValid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5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perpangkatan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pangkat</a:t>
            </a:r>
            <a:r>
              <a:rPr lang="en-US" dirty="0" smtClean="0"/>
              <a:t>(3,2) 	=&gt; </a:t>
            </a:r>
            <a:r>
              <a:rPr lang="en-US" dirty="0" err="1" smtClean="0"/>
              <a:t>hasil</a:t>
            </a:r>
            <a:r>
              <a:rPr lang="en-US" dirty="0" smtClean="0"/>
              <a:t> = 9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pangkat</a:t>
            </a:r>
            <a:r>
              <a:rPr lang="en-US" dirty="0" smtClean="0"/>
              <a:t>(10,3) 	=&gt; </a:t>
            </a:r>
            <a:r>
              <a:rPr lang="en-US" dirty="0" err="1" smtClean="0"/>
              <a:t>hasil</a:t>
            </a:r>
            <a:r>
              <a:rPr lang="en-US" dirty="0" smtClean="0"/>
              <a:t> = 1000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konversi</a:t>
            </a:r>
            <a:r>
              <a:rPr lang="en-US" dirty="0" smtClean="0"/>
              <a:t>(85) 	=&gt; output = A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ic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509</TotalTime>
  <Words>501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 New</vt:lpstr>
      <vt:lpstr>Franklin Gothic Book</vt:lpstr>
      <vt:lpstr>Tw Cen MT</vt:lpstr>
      <vt:lpstr>Wingdings</vt:lpstr>
      <vt:lpstr>Wingdings 2</vt:lpstr>
      <vt:lpstr>Median</vt:lpstr>
      <vt:lpstr>Office Theme</vt:lpstr>
      <vt:lpstr>Technic</vt:lpstr>
      <vt:lpstr>FUNGSI , PROSEDUR DAN POINTER</vt:lpstr>
      <vt:lpstr>FUNGSI DAN PROSEDURE</vt:lpstr>
      <vt:lpstr>Definisi Fungsi</vt:lpstr>
      <vt:lpstr>Struktur Prosedur</vt:lpstr>
      <vt:lpstr>Struktur Fungsi</vt:lpstr>
      <vt:lpstr>PERBEDAAN FUNGSI DAN PROSEDURE</vt:lpstr>
      <vt:lpstr>PowerPoint Presentation</vt:lpstr>
      <vt:lpstr>PowerPoint Presentation</vt:lpstr>
      <vt:lpstr>Latihan </vt:lpstr>
      <vt:lpstr>POINTER</vt:lpstr>
      <vt:lpstr>Definisi Pointer</vt:lpstr>
      <vt:lpstr>Kegunaan Pointer</vt:lpstr>
      <vt:lpstr>Deklarasi Pointer</vt:lpstr>
      <vt:lpstr>Contoh Penggunaan Pointer</vt:lpstr>
      <vt:lpstr>Contoh Penggunaan Pointer(2)</vt:lpstr>
      <vt:lpstr>Contoh Penggunaan Pointer(2)</vt:lpstr>
      <vt:lpstr>Tugas Minggu Depan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DAN PROSEDUR</dc:title>
  <dc:creator>Damar</dc:creator>
  <cp:lastModifiedBy>Ansor</cp:lastModifiedBy>
  <cp:revision>86</cp:revision>
  <dcterms:created xsi:type="dcterms:W3CDTF">2015-11-23T03:22:27Z</dcterms:created>
  <dcterms:modified xsi:type="dcterms:W3CDTF">2015-12-03T06:05:30Z</dcterms:modified>
</cp:coreProperties>
</file>