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3.xml.rels" ContentType="application/vnd.openxmlformats-package.relationships+xml"/>
  <Override PartName="/ppt/notesSlides/notesSlide13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3C876EB-B250-4EB5-886E-82FF77ACA87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99D5362-8D81-4EC2-AE7E-119BBD32754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0" y="-7920"/>
            <a:ext cx="863280" cy="5697720"/>
          </a:xfrm>
          <a:custGeom>
            <a:avLst/>
            <a:gdLst/>
            <a:ahLst/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11/30/16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2F193C2-FDAE-4CFF-B346-DDA9CAB18A97}" type="slidenum">
              <a:rPr b="0" lang="en-US" sz="9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LevelClick to edit Master text styles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11/30/16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BAE55F4-2C28-4BFE-A3FD-8A8898FDB7EF}" type="slidenum">
              <a:rPr b="0" lang="en-US" sz="9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115280" y="540000"/>
            <a:ext cx="8181000" cy="2431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STACK DAN QUEUE dengan Representasi 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06760" y="1014480"/>
            <a:ext cx="4168800" cy="735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Queue Linked 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FIFO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First In First Out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Address Head(Q)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Address Tail(Q)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InfoHead(Q)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InfoTail(Q)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229" dur="indefinite" restart="never" nodeType="tmRoot">
          <p:childTnLst>
            <p:seq>
              <p:cTn id="2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Queue Linked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71" name="Content Placeholder 4" descr=""/>
          <p:cNvPicPr/>
          <p:nvPr/>
        </p:nvPicPr>
        <p:blipFill>
          <a:blip r:embed="rId1"/>
          <a:srcRect l="-6193" t="0" r="-9522" b="333"/>
          <a:stretch/>
        </p:blipFill>
        <p:spPr>
          <a:xfrm>
            <a:off x="1681200" y="1930320"/>
            <a:ext cx="7592400" cy="465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1" dur="indefinite" restart="never" nodeType="tmRoot">
          <p:childTnLst>
            <p:seq>
              <p:cTn id="2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3" descr=""/>
          <p:cNvPicPr/>
          <p:nvPr/>
        </p:nvPicPr>
        <p:blipFill>
          <a:blip r:embed="rId1"/>
          <a:srcRect l="20126" t="39006" r="63923" b="39090"/>
          <a:stretch/>
        </p:blipFill>
        <p:spPr>
          <a:xfrm>
            <a:off x="369720" y="1600200"/>
            <a:ext cx="2937960" cy="226800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173" name="CustomShape 1"/>
          <p:cNvSpPr/>
          <p:nvPr/>
        </p:nvSpPr>
        <p:spPr>
          <a:xfrm>
            <a:off x="1165320" y="1090080"/>
            <a:ext cx="834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Queue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800680" y="750600"/>
            <a:ext cx="157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Queue Linked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0" y="134280"/>
            <a:ext cx="6095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Header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4296240" y="1090080"/>
            <a:ext cx="6184440" cy="54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#define true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#define false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#define boolean unsigned char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#define Nil NULL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e83c3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typedef int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infotype;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e83c3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typedef struct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ElmtQueue *address;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e83c3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typedef struct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ElmtQueue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infotype info;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address next;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}ElmtQueue;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e83c3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typedef struct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address HEAD;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address TAIL;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}Queue;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#define Head(Q) (Q).HEAD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#define Tail(Q) (Q).TAIL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#define InfoHead(Q) (Q).HEAD-&gt;info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#define InfoTail(Q) (Q).TAIL-&gt;info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#define Next(P) (P)-&gt;next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3" dur="indefinite" restart="never" nodeType="tmRoot">
          <p:childTnLst>
            <p:seq>
              <p:cTn id="2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77160" y="609480"/>
            <a:ext cx="4469040" cy="72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Pengoperasian Add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78" name="Picture 3" descr=""/>
          <p:cNvPicPr/>
          <p:nvPr/>
        </p:nvPicPr>
        <p:blipFill>
          <a:blip r:embed="rId1"/>
          <a:srcRect l="21313" t="23745" r="57614" b="33893"/>
          <a:stretch/>
        </p:blipFill>
        <p:spPr>
          <a:xfrm>
            <a:off x="6079320" y="2376720"/>
            <a:ext cx="3194280" cy="360900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179" name="CustomShape 2"/>
          <p:cNvSpPr/>
          <p:nvPr/>
        </p:nvSpPr>
        <p:spPr>
          <a:xfrm>
            <a:off x="6779880" y="1784160"/>
            <a:ext cx="157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Queue Linked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0" name="Table 3"/>
          <p:cNvGraphicFramePr/>
          <p:nvPr/>
        </p:nvGraphicFramePr>
        <p:xfrm>
          <a:off x="255600" y="2598480"/>
          <a:ext cx="1755720" cy="482040"/>
        </p:xfrm>
        <a:graphic>
          <a:graphicData uri="http://schemas.openxmlformats.org/drawingml/2006/table">
            <a:tbl>
              <a:tblPr/>
              <a:tblGrid>
                <a:gridCol w="1161000"/>
                <a:gridCol w="595080"/>
              </a:tblGrid>
              <a:tr h="4824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e91a0"/>
                    </a:solidFill>
                  </a:tcPr>
                </a:tc>
              </a:tr>
            </a:tbl>
          </a:graphicData>
        </a:graphic>
      </p:graphicFrame>
      <p:sp>
        <p:nvSpPr>
          <p:cNvPr id="181" name="CustomShape 4"/>
          <p:cNvSpPr/>
          <p:nvPr/>
        </p:nvSpPr>
        <p:spPr>
          <a:xfrm>
            <a:off x="223200" y="1913040"/>
            <a:ext cx="1141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Queue Q;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2600640" y="5986080"/>
            <a:ext cx="309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3" name="Table 6"/>
          <p:cNvGraphicFramePr/>
          <p:nvPr/>
        </p:nvGraphicFramePr>
        <p:xfrm>
          <a:off x="1861560" y="5503680"/>
          <a:ext cx="1755720" cy="482040"/>
        </p:xfrm>
        <a:graphic>
          <a:graphicData uri="http://schemas.openxmlformats.org/drawingml/2006/table">
            <a:tbl>
              <a:tblPr/>
              <a:tblGrid>
                <a:gridCol w="1161000"/>
                <a:gridCol w="595080"/>
              </a:tblGrid>
              <a:tr h="4824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e91a0"/>
                    </a:solidFill>
                  </a:tcPr>
                </a:tc>
              </a:tr>
            </a:tbl>
          </a:graphicData>
        </a:graphic>
      </p:graphicFrame>
      <p:pic>
        <p:nvPicPr>
          <p:cNvPr id="184" name="Picture 15" descr=""/>
          <p:cNvPicPr/>
          <p:nvPr/>
        </p:nvPicPr>
        <p:blipFill>
          <a:blip r:embed="rId2"/>
          <a:srcRect l="21097" t="21993" r="51010" b="59296"/>
          <a:stretch/>
        </p:blipFill>
        <p:spPr>
          <a:xfrm>
            <a:off x="5366880" y="4311360"/>
            <a:ext cx="5112000" cy="192816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185" name="CustomShape 7"/>
          <p:cNvSpPr/>
          <p:nvPr/>
        </p:nvSpPr>
        <p:spPr>
          <a:xfrm>
            <a:off x="6820560" y="943200"/>
            <a:ext cx="1342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Add(&amp;Q,5);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8"/>
          <p:cNvSpPr/>
          <p:nvPr/>
        </p:nvSpPr>
        <p:spPr>
          <a:xfrm>
            <a:off x="202320" y="2190960"/>
            <a:ext cx="2076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CreateEmpty(&amp;Q);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9"/>
          <p:cNvSpPr/>
          <p:nvPr/>
        </p:nvSpPr>
        <p:spPr>
          <a:xfrm>
            <a:off x="1476360" y="2655720"/>
            <a:ext cx="46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10"/>
          <p:cNvSpPr/>
          <p:nvPr/>
        </p:nvSpPr>
        <p:spPr>
          <a:xfrm>
            <a:off x="2281680" y="55908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11"/>
          <p:cNvSpPr/>
          <p:nvPr/>
        </p:nvSpPr>
        <p:spPr>
          <a:xfrm>
            <a:off x="3085560" y="5577480"/>
            <a:ext cx="46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2"/>
          <p:cNvSpPr/>
          <p:nvPr/>
        </p:nvSpPr>
        <p:spPr>
          <a:xfrm>
            <a:off x="219960" y="3418920"/>
            <a:ext cx="70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13"/>
          <p:cNvSpPr/>
          <p:nvPr/>
        </p:nvSpPr>
        <p:spPr>
          <a:xfrm>
            <a:off x="1376640" y="3474720"/>
            <a:ext cx="53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14"/>
          <p:cNvSpPr/>
          <p:nvPr/>
        </p:nvSpPr>
        <p:spPr>
          <a:xfrm flipV="1">
            <a:off x="572040" y="3134520"/>
            <a:ext cx="355680" cy="28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3" name="CustomShape 15"/>
          <p:cNvSpPr/>
          <p:nvPr/>
        </p:nvSpPr>
        <p:spPr>
          <a:xfrm flipH="1" flipV="1">
            <a:off x="1283400" y="3135240"/>
            <a:ext cx="360360" cy="33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4" name="CustomShape 16"/>
          <p:cNvSpPr/>
          <p:nvPr/>
        </p:nvSpPr>
        <p:spPr>
          <a:xfrm>
            <a:off x="6804360" y="1303200"/>
            <a:ext cx="1342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Add(&amp;Q,9);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5" name="Table 17"/>
          <p:cNvGraphicFramePr/>
          <p:nvPr/>
        </p:nvGraphicFramePr>
        <p:xfrm>
          <a:off x="1864800" y="5007960"/>
          <a:ext cx="1755720" cy="482040"/>
        </p:xfrm>
        <a:graphic>
          <a:graphicData uri="http://schemas.openxmlformats.org/drawingml/2006/table">
            <a:tbl>
              <a:tblPr/>
              <a:tblGrid>
                <a:gridCol w="1161000"/>
                <a:gridCol w="595080"/>
              </a:tblGrid>
              <a:tr h="4824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e91a0"/>
                    </a:solidFill>
                  </a:tcPr>
                </a:tc>
              </a:tr>
            </a:tbl>
          </a:graphicData>
        </a:graphic>
      </p:graphicFrame>
      <p:sp>
        <p:nvSpPr>
          <p:cNvPr id="196" name="CustomShape 18"/>
          <p:cNvSpPr/>
          <p:nvPr/>
        </p:nvSpPr>
        <p:spPr>
          <a:xfrm>
            <a:off x="2285640" y="509076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9"/>
          <p:cNvSpPr/>
          <p:nvPr/>
        </p:nvSpPr>
        <p:spPr>
          <a:xfrm>
            <a:off x="3109320" y="5090760"/>
            <a:ext cx="46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0"/>
          <p:cNvSpPr/>
          <p:nvPr/>
        </p:nvSpPr>
        <p:spPr>
          <a:xfrm>
            <a:off x="1474200" y="2655720"/>
            <a:ext cx="464760" cy="369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21"/>
          <p:cNvSpPr/>
          <p:nvPr/>
        </p:nvSpPr>
        <p:spPr>
          <a:xfrm>
            <a:off x="610560" y="2656440"/>
            <a:ext cx="46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2"/>
          <p:cNvSpPr/>
          <p:nvPr/>
        </p:nvSpPr>
        <p:spPr>
          <a:xfrm>
            <a:off x="1939320" y="2840400"/>
            <a:ext cx="1382760" cy="20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</p:spTree>
  </p:cSld>
  <p:timing>
    <p:tnLst>
      <p:par>
        <p:cTn id="235" dur="indefinite" restart="never" nodeType="tmRoot">
          <p:childTnLst>
            <p:seq>
              <p:cTn id="236" dur="indefinite" nodeType="mainSeq">
                <p:childTnLst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4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4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4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5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5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6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6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7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7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7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7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8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89" dur="500"/>
                                        <p:tgtEl>
                                          <p:spTgt spid="182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0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0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1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31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nodeType="clickEffect" fill="hold" presetClass="exit" presetID="16" presetSubtype="21">
                                  <p:stCondLst>
                                    <p:cond delay="0"/>
                                  </p:stCondLst>
                                  <p:childTnLst>
                                    <p:animEffect filter="barn(inVertical)" transition="out">
                                      <p:cBhvr additive="repl">
                                        <p:cTn id="32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nodeType="clickEffect" fill="hold" presetClass="path" presetID="49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328" nodeType="withEffect" fill="hold" presetClass="path" presetID="49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329" nodeType="withEffect" fill="hold" presetClass="path" presetID="49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333" dur="500"/>
                                        <p:tgtEl>
                                          <p:spTgt spid="182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3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4" dur="500"/>
                                        <p:tgtEl>
                                          <p:spTgt spid="182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5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5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6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36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7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7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nodeType="clickEffect" fill="hold" presetClass="path" presetID="49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381" nodeType="withEffect" fill="hold" presetClass="path" presetID="49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77160" y="609480"/>
            <a:ext cx="4753440" cy="72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Implementasi Delete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graphicFrame>
        <p:nvGraphicFramePr>
          <p:cNvPr id="202" name="Table 2"/>
          <p:cNvGraphicFramePr/>
          <p:nvPr/>
        </p:nvGraphicFramePr>
        <p:xfrm>
          <a:off x="497880" y="2894760"/>
          <a:ext cx="1774080" cy="443880"/>
        </p:xfrm>
        <a:graphic>
          <a:graphicData uri="http://schemas.openxmlformats.org/drawingml/2006/table">
            <a:tbl>
              <a:tblPr/>
              <a:tblGrid>
                <a:gridCol w="1175760"/>
                <a:gridCol w="598320"/>
              </a:tblGrid>
              <a:tr h="443880">
                <a:tc>
                  <a:tcPr marL="91440" marR="91440">
                    <a:lnB w="2520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cPr marL="91440" marR="91440">
                    <a:lnB w="25200">
                      <a:solidFill>
                        <a:srgbClr val="ffffff"/>
                      </a:solidFill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" name="Table 3"/>
          <p:cNvGraphicFramePr/>
          <p:nvPr/>
        </p:nvGraphicFramePr>
        <p:xfrm>
          <a:off x="2437560" y="2894760"/>
          <a:ext cx="1774080" cy="443880"/>
        </p:xfrm>
        <a:graphic>
          <a:graphicData uri="http://schemas.openxmlformats.org/drawingml/2006/table">
            <a:tbl>
              <a:tblPr/>
              <a:tblGrid>
                <a:gridCol w="1175760"/>
                <a:gridCol w="598320"/>
              </a:tblGrid>
              <a:tr h="443880">
                <a:tc>
                  <a:tcPr marL="91440" marR="91440">
                    <a:lnB w="2520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cPr marL="91440" marR="91440">
                    <a:lnB w="25200">
                      <a:solidFill>
                        <a:srgbClr val="ffffff"/>
                      </a:solidFill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" name="Table 4"/>
          <p:cNvGraphicFramePr/>
          <p:nvPr/>
        </p:nvGraphicFramePr>
        <p:xfrm>
          <a:off x="4404600" y="2881080"/>
          <a:ext cx="1774080" cy="443880"/>
        </p:xfrm>
        <a:graphic>
          <a:graphicData uri="http://schemas.openxmlformats.org/drawingml/2006/table">
            <a:tbl>
              <a:tblPr/>
              <a:tblGrid>
                <a:gridCol w="1175760"/>
                <a:gridCol w="598320"/>
              </a:tblGrid>
              <a:tr h="443880">
                <a:tc>
                  <a:tcPr marL="91440" marR="91440">
                    <a:lnB w="2520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cPr marL="91440" marR="91440">
                    <a:lnB w="25200">
                      <a:solidFill>
                        <a:srgbClr val="ffffff"/>
                      </a:solidFill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sp>
        <p:nvSpPr>
          <p:cNvPr id="205" name="CustomShape 5"/>
          <p:cNvSpPr/>
          <p:nvPr/>
        </p:nvSpPr>
        <p:spPr>
          <a:xfrm>
            <a:off x="504360" y="2413080"/>
            <a:ext cx="1141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Queue Q;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6" name="Picture 9" descr=""/>
          <p:cNvPicPr/>
          <p:nvPr/>
        </p:nvPicPr>
        <p:blipFill>
          <a:blip r:embed="rId1"/>
          <a:srcRect l="21761" t="42042" r="58555" b="26457"/>
          <a:stretch/>
        </p:blipFill>
        <p:spPr>
          <a:xfrm>
            <a:off x="6735600" y="2511360"/>
            <a:ext cx="3306960" cy="2974680"/>
          </a:xfrm>
          <a:prstGeom prst="rect">
            <a:avLst/>
          </a:prstGeom>
          <a:ln>
            <a:noFill/>
          </a:ln>
        </p:spPr>
      </p:pic>
      <p:sp>
        <p:nvSpPr>
          <p:cNvPr id="207" name="CustomShape 6"/>
          <p:cNvSpPr/>
          <p:nvPr/>
        </p:nvSpPr>
        <p:spPr>
          <a:xfrm>
            <a:off x="7045560" y="2043720"/>
            <a:ext cx="145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Del(&amp;Q,&amp;X);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7"/>
          <p:cNvSpPr/>
          <p:nvPr/>
        </p:nvSpPr>
        <p:spPr>
          <a:xfrm>
            <a:off x="3355920" y="5846040"/>
            <a:ext cx="309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8"/>
          <p:cNvSpPr/>
          <p:nvPr/>
        </p:nvSpPr>
        <p:spPr>
          <a:xfrm>
            <a:off x="681120" y="3865320"/>
            <a:ext cx="70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9"/>
          <p:cNvSpPr/>
          <p:nvPr/>
        </p:nvSpPr>
        <p:spPr>
          <a:xfrm>
            <a:off x="5602680" y="3865320"/>
            <a:ext cx="53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0"/>
          <p:cNvSpPr/>
          <p:nvPr/>
        </p:nvSpPr>
        <p:spPr>
          <a:xfrm flipV="1">
            <a:off x="837000" y="3450960"/>
            <a:ext cx="643680" cy="41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 flipH="1" flipV="1">
            <a:off x="5430240" y="3380400"/>
            <a:ext cx="686520" cy="48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12"/>
          <p:cNvSpPr/>
          <p:nvPr/>
        </p:nvSpPr>
        <p:spPr>
          <a:xfrm>
            <a:off x="5963760" y="5846040"/>
            <a:ext cx="49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X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13"/>
          <p:cNvSpPr/>
          <p:nvPr/>
        </p:nvSpPr>
        <p:spPr>
          <a:xfrm>
            <a:off x="924120" y="294732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14"/>
          <p:cNvSpPr/>
          <p:nvPr/>
        </p:nvSpPr>
        <p:spPr>
          <a:xfrm>
            <a:off x="2862720" y="2947320"/>
            <a:ext cx="4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15"/>
          <p:cNvSpPr/>
          <p:nvPr/>
        </p:nvSpPr>
        <p:spPr>
          <a:xfrm>
            <a:off x="4865400" y="2947320"/>
            <a:ext cx="4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16"/>
          <p:cNvSpPr/>
          <p:nvPr/>
        </p:nvSpPr>
        <p:spPr>
          <a:xfrm>
            <a:off x="5640480" y="2947320"/>
            <a:ext cx="46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17"/>
          <p:cNvSpPr/>
          <p:nvPr/>
        </p:nvSpPr>
        <p:spPr>
          <a:xfrm>
            <a:off x="134280" y="2856600"/>
            <a:ext cx="2150280" cy="668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18"/>
          <p:cNvSpPr/>
          <p:nvPr/>
        </p:nvSpPr>
        <p:spPr>
          <a:xfrm flipV="1">
            <a:off x="1841760" y="3116160"/>
            <a:ext cx="595440" cy="1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220" name="CustomShape 19"/>
          <p:cNvSpPr/>
          <p:nvPr/>
        </p:nvSpPr>
        <p:spPr>
          <a:xfrm flipV="1">
            <a:off x="3816000" y="3101400"/>
            <a:ext cx="595440" cy="1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</p:spTree>
  </p:cSld>
  <p:timing>
    <p:tnLst>
      <p:par>
        <p:cTn id="382" dur="indefinite" restart="never" nodeType="tmRoot">
          <p:childTnLst>
            <p:seq>
              <p:cTn id="383" dur="indefinite" nodeType="mainSeq">
                <p:childTnLst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8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9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9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9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0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0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0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0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1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1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2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2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3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3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3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4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4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5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nodeType="clickEffect" fill="hold" presetClass="path" presetID="49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nodeType="clickEffect" fill="hold" presetClass="path" presetID="5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nodeType="clickEffect" fill="hold" presetClass="path" presetID="63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463" nodeType="withEffect" fill="hold" presetClass="path" presetID="63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46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Priority Queue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677160" y="161424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Sebuah Antrian Dimana Pengoperasiannya dalam menentukan urutan berdasarkan Prioritas pada setiap inputan nilainya.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Setiap elemen mempunyai prioritas tertentu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Urutan elemen menurut prioritas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Penambahan Elemen = menambahkan sesuai urutan prioritas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Penghapusan Elemen = elemen dgn prioritas tertinggi / terendah (pada bagian Head)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474" dur="indefinite" restart="never" nodeType="tmRoot">
          <p:childTnLst>
            <p:seq>
              <p:cTn id="47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Priority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224" name="Content Placeholder 3" descr=""/>
          <p:cNvPicPr/>
          <p:nvPr/>
        </p:nvPicPr>
        <p:blipFill>
          <a:blip r:embed="rId1"/>
          <a:stretch/>
        </p:blipFill>
        <p:spPr>
          <a:xfrm>
            <a:off x="1176120" y="2078640"/>
            <a:ext cx="6720480" cy="252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6" dur="indefinite" restart="never" nodeType="tmRoot">
          <p:childTnLst>
            <p:seq>
              <p:cTn id="47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677160" y="609480"/>
            <a:ext cx="2461680" cy="581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Contoh 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graphicFrame>
        <p:nvGraphicFramePr>
          <p:cNvPr id="226" name="Table 2"/>
          <p:cNvGraphicFramePr/>
          <p:nvPr/>
        </p:nvGraphicFramePr>
        <p:xfrm>
          <a:off x="1073880" y="2220840"/>
          <a:ext cx="1755720" cy="494280"/>
        </p:xfrm>
        <a:graphic>
          <a:graphicData uri="http://schemas.openxmlformats.org/drawingml/2006/table">
            <a:tbl>
              <a:tblPr/>
              <a:tblGrid>
                <a:gridCol w="867240"/>
                <a:gridCol w="444240"/>
                <a:gridCol w="444240"/>
              </a:tblGrid>
              <a:tr h="494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e91a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e91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7" name="Table 3"/>
          <p:cNvGraphicFramePr/>
          <p:nvPr/>
        </p:nvGraphicFramePr>
        <p:xfrm>
          <a:off x="3098880" y="2233800"/>
          <a:ext cx="1755720" cy="481320"/>
        </p:xfrm>
        <a:graphic>
          <a:graphicData uri="http://schemas.openxmlformats.org/drawingml/2006/table">
            <a:tbl>
              <a:tblPr/>
              <a:tblGrid>
                <a:gridCol w="867240"/>
                <a:gridCol w="527400"/>
                <a:gridCol w="361080"/>
              </a:tblGrid>
              <a:tr h="481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e91a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e91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" name="Table 4"/>
          <p:cNvGraphicFramePr/>
          <p:nvPr/>
        </p:nvGraphicFramePr>
        <p:xfrm>
          <a:off x="5162760" y="2246040"/>
          <a:ext cx="1755720" cy="482040"/>
        </p:xfrm>
        <a:graphic>
          <a:graphicData uri="http://schemas.openxmlformats.org/drawingml/2006/table">
            <a:tbl>
              <a:tblPr/>
              <a:tblGrid>
                <a:gridCol w="867240"/>
                <a:gridCol w="444240"/>
                <a:gridCol w="444240"/>
              </a:tblGrid>
              <a:tr h="482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e91a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e91a0"/>
                    </a:solidFill>
                  </a:tcPr>
                </a:tc>
              </a:tr>
            </a:tbl>
          </a:graphicData>
        </a:graphic>
      </p:graphicFrame>
      <p:sp>
        <p:nvSpPr>
          <p:cNvPr id="229" name="CustomShape 5"/>
          <p:cNvSpPr/>
          <p:nvPr/>
        </p:nvSpPr>
        <p:spPr>
          <a:xfrm>
            <a:off x="680400" y="3309480"/>
            <a:ext cx="645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Nilai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1614600" y="3309480"/>
            <a:ext cx="574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7"/>
          <p:cNvSpPr/>
          <p:nvPr/>
        </p:nvSpPr>
        <p:spPr>
          <a:xfrm>
            <a:off x="2478240" y="3309480"/>
            <a:ext cx="65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8"/>
          <p:cNvSpPr/>
          <p:nvPr/>
        </p:nvSpPr>
        <p:spPr>
          <a:xfrm flipV="1">
            <a:off x="1003680" y="2782440"/>
            <a:ext cx="471960" cy="52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9"/>
          <p:cNvSpPr/>
          <p:nvPr/>
        </p:nvSpPr>
        <p:spPr>
          <a:xfrm flipV="1">
            <a:off x="1901880" y="2782440"/>
            <a:ext cx="290160" cy="52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10"/>
          <p:cNvSpPr/>
          <p:nvPr/>
        </p:nvSpPr>
        <p:spPr>
          <a:xfrm flipH="1" flipV="1">
            <a:off x="2625480" y="2782440"/>
            <a:ext cx="180720" cy="52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11"/>
          <p:cNvSpPr/>
          <p:nvPr/>
        </p:nvSpPr>
        <p:spPr>
          <a:xfrm>
            <a:off x="978120" y="1802520"/>
            <a:ext cx="70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12"/>
          <p:cNvSpPr/>
          <p:nvPr/>
        </p:nvSpPr>
        <p:spPr>
          <a:xfrm>
            <a:off x="5813280" y="1802520"/>
            <a:ext cx="53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13"/>
          <p:cNvSpPr/>
          <p:nvPr/>
        </p:nvSpPr>
        <p:spPr>
          <a:xfrm>
            <a:off x="684360" y="3920400"/>
            <a:ext cx="159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Hasil Prioritas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8" name="Table 14"/>
          <p:cNvGraphicFramePr/>
          <p:nvPr/>
        </p:nvGraphicFramePr>
        <p:xfrm>
          <a:off x="3159720" y="4802400"/>
          <a:ext cx="1755720" cy="494280"/>
        </p:xfrm>
        <a:graphic>
          <a:graphicData uri="http://schemas.openxmlformats.org/drawingml/2006/table">
            <a:tbl>
              <a:tblPr/>
              <a:tblGrid>
                <a:gridCol w="867240"/>
                <a:gridCol w="444240"/>
                <a:gridCol w="444240"/>
              </a:tblGrid>
              <a:tr h="494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e91a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e91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9" name="Table 15"/>
          <p:cNvGraphicFramePr/>
          <p:nvPr/>
        </p:nvGraphicFramePr>
        <p:xfrm>
          <a:off x="1169280" y="4814280"/>
          <a:ext cx="1755720" cy="481320"/>
        </p:xfrm>
        <a:graphic>
          <a:graphicData uri="http://schemas.openxmlformats.org/drawingml/2006/table">
            <a:tbl>
              <a:tblPr/>
              <a:tblGrid>
                <a:gridCol w="867240"/>
                <a:gridCol w="527400"/>
                <a:gridCol w="361080"/>
              </a:tblGrid>
              <a:tr h="481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e91a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e91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0" name="Table 16"/>
          <p:cNvGraphicFramePr/>
          <p:nvPr/>
        </p:nvGraphicFramePr>
        <p:xfrm>
          <a:off x="5139000" y="4800240"/>
          <a:ext cx="1755720" cy="482040"/>
        </p:xfrm>
        <a:graphic>
          <a:graphicData uri="http://schemas.openxmlformats.org/drawingml/2006/table">
            <a:tbl>
              <a:tblPr/>
              <a:tblGrid>
                <a:gridCol w="867240"/>
                <a:gridCol w="444240"/>
                <a:gridCol w="444240"/>
              </a:tblGrid>
              <a:tr h="482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e91a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e91a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78" dur="indefinite" restart="never" nodeType="tmRoot">
          <p:childTnLst>
            <p:seq>
              <p:cTn id="479" dur="indefinite" nodeType="mainSeq">
                <p:childTnLst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8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8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9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9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9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0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0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1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1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3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3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4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385200" y="291960"/>
            <a:ext cx="3284640" cy="1028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Header Queue Priority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013280" y="610200"/>
            <a:ext cx="6095520" cy="56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#define true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#define false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#define boolean unsigned char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#define Nil NULL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e83c3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typedef int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infotype;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e83c3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typedef struct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ElmtQueue *address;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e83c3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typedef struct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ElmtQueue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infotype Info;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</a:t>
            </a:r>
            <a:r>
              <a:rPr b="0" lang="en-US" sz="1600" spc="-1" strike="noStrike">
                <a:solidFill>
                  <a:srgbClr val="2e83c3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Prio;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address Next;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}ElmtQueue;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e83c3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typedef struct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address HEAD;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address TAIL;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}Queue;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#define Head(Q) (Q).HEAD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#define Tail(Q) (Q).TAIL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#define Info(P) (P)-&gt;Info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#define Prio(P) (P)-&gt;Prio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#define Next(P) (P)-&gt;Next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43" dur="indefinite" restart="never" nodeType="tmRoot">
          <p:childTnLst>
            <p:seq>
              <p:cTn id="5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905120" y="4038480"/>
            <a:ext cx="5371920" cy="5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SEKIAN &amp; TERIMAKASIH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Stack Review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558720" y="4918680"/>
            <a:ext cx="5414400" cy="771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Sebuah Tumpukan dapat diimplementasikan dengan cara Array, Struktur, Pointer dan Linked-List. Dalam Stack Operasinya dengan LiFo = Last In First Out.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16" name="Content Placeholder 2" descr=""/>
          <p:cNvPicPr/>
          <p:nvPr/>
        </p:nvPicPr>
        <p:blipFill>
          <a:blip r:embed="rId1"/>
          <a:stretch/>
        </p:blipFill>
        <p:spPr>
          <a:xfrm>
            <a:off x="2289960" y="1365120"/>
            <a:ext cx="5096880" cy="315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Stack Linked list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77160" y="1828080"/>
            <a:ext cx="8596440" cy="2031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LIFO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Last In First Out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Address TOP(S)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Address Next(P)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InfoTop(S)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Stack Linkedlist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20" name="Content Placeholder 3" descr=""/>
          <p:cNvPicPr/>
          <p:nvPr/>
        </p:nvPicPr>
        <p:blipFill>
          <a:blip r:embed="rId1"/>
          <a:srcRect l="1823" t="0" r="1823" b="0"/>
          <a:stretch/>
        </p:blipFill>
        <p:spPr>
          <a:xfrm>
            <a:off x="908640" y="1930320"/>
            <a:ext cx="7498440" cy="412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Operasi Dalam Stack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77160" y="19303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Push   -&gt; untuk menambahkan nilai pada Stack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Pop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-&gt; Untuk menghapus nilai pada stack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CreateEmpty - &gt; untuk membuat Stack pertama jadi Nil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IsEmpty -&gt;  Untuk mengecheck apakah Stack kosong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IsFull  -&gt; Untuk mengecheck apakah Stack Penuh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466640" y="1339920"/>
            <a:ext cx="9432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952600" y="846360"/>
            <a:ext cx="1740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Stack linkedlist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Picture 15" descr=""/>
          <p:cNvPicPr/>
          <p:nvPr/>
        </p:nvPicPr>
        <p:blipFill>
          <a:blip r:embed="rId1"/>
          <a:srcRect l="20400" t="31540" r="58893" b="48017"/>
          <a:stretch/>
        </p:blipFill>
        <p:spPr>
          <a:xfrm>
            <a:off x="518400" y="1978560"/>
            <a:ext cx="4015800" cy="274572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126" name="CustomShape 3"/>
          <p:cNvSpPr/>
          <p:nvPr/>
        </p:nvSpPr>
        <p:spPr>
          <a:xfrm>
            <a:off x="430200" y="261720"/>
            <a:ext cx="357912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lephant"/>
              </a:rPr>
              <a:t>HEADER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5403960" y="1215720"/>
            <a:ext cx="3841560" cy="55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#define true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#define false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#define boolean unsigned char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#define Nil NULL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e83c3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typedef int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infotype;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e83c3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typedef struct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ElmtStack *address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e83c3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typedef struct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ElmtStack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infotype info;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address next;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}ElmtStack;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e83c3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typedef struct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address TOP;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}Stack;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#define InfoTop(S) (S).TOP-&gt;info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#define TOP(S) (S).TOP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#define Next(P) (P)-&gt;next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#define Info(P) (P)-&gt;info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39920" y="348480"/>
            <a:ext cx="4275360" cy="683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Pengoperasian Push</a:t>
            </a: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888240" y="1220040"/>
            <a:ext cx="1378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Push(&amp;S,5);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0" name="Table 3"/>
          <p:cNvGraphicFramePr/>
          <p:nvPr/>
        </p:nvGraphicFramePr>
        <p:xfrm>
          <a:off x="439920" y="2095560"/>
          <a:ext cx="1447560" cy="450000"/>
        </p:xfrm>
        <a:graphic>
          <a:graphicData uri="http://schemas.openxmlformats.org/drawingml/2006/table">
            <a:tbl>
              <a:tblPr/>
              <a:tblGrid>
                <a:gridCol w="952200"/>
                <a:gridCol w="495360"/>
              </a:tblGrid>
              <a:tr h="450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6d14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sp>
        <p:nvSpPr>
          <p:cNvPr id="131" name="CustomShape 4"/>
          <p:cNvSpPr/>
          <p:nvPr/>
        </p:nvSpPr>
        <p:spPr>
          <a:xfrm>
            <a:off x="2846880" y="4444920"/>
            <a:ext cx="309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2" name="Table 5"/>
          <p:cNvGraphicFramePr/>
          <p:nvPr/>
        </p:nvGraphicFramePr>
        <p:xfrm>
          <a:off x="2195640" y="3850200"/>
          <a:ext cx="1447560" cy="450000"/>
        </p:xfrm>
        <a:graphic>
          <a:graphicData uri="http://schemas.openxmlformats.org/drawingml/2006/table">
            <a:tbl>
              <a:tblPr/>
              <a:tblGrid>
                <a:gridCol w="952200"/>
                <a:gridCol w="495360"/>
              </a:tblGrid>
              <a:tr h="450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6d14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sp>
        <p:nvSpPr>
          <p:cNvPr id="133" name="CustomShape 6"/>
          <p:cNvSpPr/>
          <p:nvPr/>
        </p:nvSpPr>
        <p:spPr>
          <a:xfrm>
            <a:off x="414360" y="1376640"/>
            <a:ext cx="991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Stack 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7"/>
          <p:cNvSpPr/>
          <p:nvPr/>
        </p:nvSpPr>
        <p:spPr>
          <a:xfrm>
            <a:off x="410760" y="1656000"/>
            <a:ext cx="1776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CreateStack(S);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8"/>
          <p:cNvSpPr/>
          <p:nvPr/>
        </p:nvSpPr>
        <p:spPr>
          <a:xfrm>
            <a:off x="709560" y="2147040"/>
            <a:ext cx="46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Line 9"/>
          <p:cNvSpPr/>
          <p:nvPr/>
        </p:nvSpPr>
        <p:spPr>
          <a:xfrm flipV="1">
            <a:off x="1411920" y="2146680"/>
            <a:ext cx="442080" cy="36936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7" name="CustomShape 10"/>
          <p:cNvSpPr/>
          <p:nvPr/>
        </p:nvSpPr>
        <p:spPr>
          <a:xfrm>
            <a:off x="2541240" y="389268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Line 11"/>
          <p:cNvSpPr/>
          <p:nvPr/>
        </p:nvSpPr>
        <p:spPr>
          <a:xfrm flipV="1">
            <a:off x="3180600" y="3892320"/>
            <a:ext cx="441720" cy="36936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9" name="CustomShape 12"/>
          <p:cNvSpPr/>
          <p:nvPr/>
        </p:nvSpPr>
        <p:spPr>
          <a:xfrm>
            <a:off x="797760" y="2703600"/>
            <a:ext cx="583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Picture 27" descr=""/>
          <p:cNvPicPr/>
          <p:nvPr/>
        </p:nvPicPr>
        <p:blipFill>
          <a:blip r:embed="rId1"/>
          <a:srcRect l="21017" t="29646" r="56812" b="45915"/>
          <a:stretch/>
        </p:blipFill>
        <p:spPr>
          <a:xfrm>
            <a:off x="5735520" y="2133720"/>
            <a:ext cx="4336920" cy="268740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pic>
        <p:nvPicPr>
          <p:cNvPr id="141" name="Picture 20" descr=""/>
          <p:cNvPicPr/>
          <p:nvPr/>
        </p:nvPicPr>
        <p:blipFill>
          <a:blip r:embed="rId2"/>
          <a:srcRect l="20400" t="38031" r="52136" b="34867"/>
          <a:stretch/>
        </p:blipFill>
        <p:spPr>
          <a:xfrm>
            <a:off x="5762160" y="4532400"/>
            <a:ext cx="4844880" cy="305712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142" name="CustomShape 13"/>
          <p:cNvSpPr/>
          <p:nvPr/>
        </p:nvSpPr>
        <p:spPr>
          <a:xfrm flipH="1" flipV="1">
            <a:off x="1980000" y="2541600"/>
            <a:ext cx="1489680" cy="135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graphicFrame>
        <p:nvGraphicFramePr>
          <p:cNvPr id="143" name="Table 14"/>
          <p:cNvGraphicFramePr/>
          <p:nvPr/>
        </p:nvGraphicFramePr>
        <p:xfrm>
          <a:off x="3775320" y="5410800"/>
          <a:ext cx="1447560" cy="450000"/>
        </p:xfrm>
        <a:graphic>
          <a:graphicData uri="http://schemas.openxmlformats.org/drawingml/2006/table">
            <a:tbl>
              <a:tblPr/>
              <a:tblGrid>
                <a:gridCol w="952200"/>
                <a:gridCol w="495360"/>
              </a:tblGrid>
              <a:tr h="450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6d14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sp>
        <p:nvSpPr>
          <p:cNvPr id="144" name="CustomShape 15"/>
          <p:cNvSpPr/>
          <p:nvPr/>
        </p:nvSpPr>
        <p:spPr>
          <a:xfrm>
            <a:off x="6888240" y="1560960"/>
            <a:ext cx="1378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Push(&amp;S,9);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6"/>
          <p:cNvSpPr/>
          <p:nvPr/>
        </p:nvSpPr>
        <p:spPr>
          <a:xfrm>
            <a:off x="4305240" y="5949000"/>
            <a:ext cx="309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7"/>
          <p:cNvSpPr/>
          <p:nvPr/>
        </p:nvSpPr>
        <p:spPr>
          <a:xfrm>
            <a:off x="4140000" y="5481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Line 18"/>
          <p:cNvSpPr/>
          <p:nvPr/>
        </p:nvSpPr>
        <p:spPr>
          <a:xfrm flipV="1">
            <a:off x="4741200" y="5460480"/>
            <a:ext cx="461520" cy="334800"/>
          </a:xfrm>
          <a:prstGeom prst="line">
            <a:avLst/>
          </a:prstGeom>
          <a:ln>
            <a:rou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48" name="CustomShape 19"/>
          <p:cNvSpPr/>
          <p:nvPr/>
        </p:nvSpPr>
        <p:spPr>
          <a:xfrm>
            <a:off x="4741920" y="5443560"/>
            <a:ext cx="461160" cy="369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20"/>
          <p:cNvSpPr/>
          <p:nvPr/>
        </p:nvSpPr>
        <p:spPr>
          <a:xfrm flipH="1" flipV="1">
            <a:off x="3622680" y="4262040"/>
            <a:ext cx="1349280" cy="136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7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8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path" presetID="49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9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9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0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1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2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2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3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path" presetID="49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4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77160" y="609480"/>
            <a:ext cx="4107960" cy="850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Pengoperasian Pop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41800" y="1877400"/>
            <a:ext cx="907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Stack 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2433600" y="2660040"/>
            <a:ext cx="583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Picture 8" descr=""/>
          <p:cNvPicPr/>
          <p:nvPr/>
        </p:nvPicPr>
        <p:blipFill>
          <a:blip r:embed="rId1"/>
          <a:srcRect l="19761" t="42904" r="56519" b="17170"/>
          <a:stretch/>
        </p:blipFill>
        <p:spPr>
          <a:xfrm>
            <a:off x="5070600" y="2374560"/>
            <a:ext cx="3087360" cy="292104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154" name="CustomShape 4"/>
          <p:cNvSpPr/>
          <p:nvPr/>
        </p:nvSpPr>
        <p:spPr>
          <a:xfrm>
            <a:off x="5168880" y="1692720"/>
            <a:ext cx="1513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Pop (&amp;S,&amp;X);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4008960" y="6195240"/>
            <a:ext cx="309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5164560" y="5934600"/>
            <a:ext cx="56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X =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57" name="Table 7"/>
          <p:cNvGraphicFramePr/>
          <p:nvPr/>
        </p:nvGraphicFramePr>
        <p:xfrm>
          <a:off x="509040" y="2656080"/>
          <a:ext cx="1597320" cy="377280"/>
        </p:xfrm>
        <a:graphic>
          <a:graphicData uri="http://schemas.openxmlformats.org/drawingml/2006/table">
            <a:tbl>
              <a:tblPr/>
              <a:tblGrid>
                <a:gridCol w="1142280"/>
                <a:gridCol w="455040"/>
              </a:tblGrid>
              <a:tr h="4575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0b0b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Table 8"/>
          <p:cNvGraphicFramePr/>
          <p:nvPr/>
        </p:nvGraphicFramePr>
        <p:xfrm>
          <a:off x="1717920" y="3892680"/>
          <a:ext cx="1597320" cy="377280"/>
        </p:xfrm>
        <a:graphic>
          <a:graphicData uri="http://schemas.openxmlformats.org/drawingml/2006/table">
            <a:tbl>
              <a:tblPr/>
              <a:tblGrid>
                <a:gridCol w="1142280"/>
                <a:gridCol w="455040"/>
              </a:tblGrid>
              <a:tr h="377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0b0b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Table 9"/>
          <p:cNvGraphicFramePr/>
          <p:nvPr/>
        </p:nvGraphicFramePr>
        <p:xfrm>
          <a:off x="2529720" y="4974840"/>
          <a:ext cx="1597320" cy="377280"/>
        </p:xfrm>
        <a:graphic>
          <a:graphicData uri="http://schemas.openxmlformats.org/drawingml/2006/table">
            <a:tbl>
              <a:tblPr/>
              <a:tblGrid>
                <a:gridCol w="1142280"/>
                <a:gridCol w="455040"/>
              </a:tblGrid>
              <a:tr h="377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Nil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0b0b0"/>
                    </a:solidFill>
                  </a:tcPr>
                </a:tc>
              </a:tr>
            </a:tbl>
          </a:graphicData>
        </a:graphic>
      </p:graphicFrame>
      <p:sp>
        <p:nvSpPr>
          <p:cNvPr id="160" name="Line 10"/>
          <p:cNvSpPr/>
          <p:nvPr/>
        </p:nvSpPr>
        <p:spPr>
          <a:xfrm flipV="1">
            <a:off x="3641400" y="4974480"/>
            <a:ext cx="472680" cy="360360"/>
          </a:xfrm>
          <a:prstGeom prst="line">
            <a:avLst/>
          </a:prstGeom>
          <a:ln>
            <a:rou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61" name="CustomShape 11"/>
          <p:cNvSpPr/>
          <p:nvPr/>
        </p:nvSpPr>
        <p:spPr>
          <a:xfrm>
            <a:off x="981000" y="264852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2"/>
          <p:cNvSpPr/>
          <p:nvPr/>
        </p:nvSpPr>
        <p:spPr>
          <a:xfrm>
            <a:off x="1945800" y="3029400"/>
            <a:ext cx="1074600" cy="75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63" name="CustomShape 13"/>
          <p:cNvSpPr/>
          <p:nvPr/>
        </p:nvSpPr>
        <p:spPr>
          <a:xfrm>
            <a:off x="3147480" y="4250880"/>
            <a:ext cx="756360" cy="72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64" name="Line 14"/>
          <p:cNvSpPr/>
          <p:nvPr/>
        </p:nvSpPr>
        <p:spPr>
          <a:xfrm flipV="1">
            <a:off x="1671840" y="2660040"/>
            <a:ext cx="329400" cy="357840"/>
          </a:xfrm>
          <a:prstGeom prst="line">
            <a:avLst/>
          </a:prstGeom>
          <a:ln>
            <a:rou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65" name="CustomShape 15"/>
          <p:cNvSpPr/>
          <p:nvPr/>
        </p:nvSpPr>
        <p:spPr>
          <a:xfrm>
            <a:off x="327240" y="2480040"/>
            <a:ext cx="2102760" cy="55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48" dur="indefinite" restart="never" nodeType="tmRoot">
          <p:childTnLst>
            <p:seq>
              <p:cTn id="149" dur="indefinite" nodeType="mainSeq">
                <p:childTnLst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6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6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7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7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8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8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9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9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path" presetID="5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0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clickEffect" fill="hold" presetClass="path" presetID="49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path" presetID="49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21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2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60040" y="1100880"/>
            <a:ext cx="3241080" cy="727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Review Queue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677160" y="2421720"/>
            <a:ext cx="8568720" cy="2385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QUEUE adalah list linier yang :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 Tersusun secara FIFO (First In First Out)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 Dikenali elemen pertama (HEAD) dan elemen terakhirnya (TAIL)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 Penyisipan selalu dilakukan setelah elemen terakhir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 Penghapusan selalu dilakukan pada elemen pertama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227" dur="indefinite" restart="never" nodeType="tmRoot">
          <p:childTnLst>
            <p:seq>
              <p:cTn id="2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711</TotalTime>
  <Application>LibreOffice/5.1.2.2$Linux_X86_64 LibreOffice_project/10m0$Build-2</Application>
  <Words>549</Words>
  <Paragraphs>174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2016-09-08T03:52:04Z</dcterms:created>
  <dc:creator>Asus A455L</dc:creator>
  <dc:description/>
  <dc:language>en-US</dc:language>
  <cp:lastModifiedBy/>
  <dcterms:modified xsi:type="dcterms:W3CDTF">2016-11-30T12:10:05Z</dcterms:modified>
  <cp:revision>75</cp:revision>
  <dc:subject/>
  <dc:title>BAB 10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4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