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5" r:id="rId1"/>
  </p:sldMasterIdLst>
  <p:sldIdLst>
    <p:sldId id="256" r:id="rId2"/>
    <p:sldId id="271" r:id="rId3"/>
    <p:sldId id="274" r:id="rId4"/>
    <p:sldId id="272" r:id="rId5"/>
    <p:sldId id="273" r:id="rId6"/>
    <p:sldId id="257" r:id="rId7"/>
    <p:sldId id="258" r:id="rId8"/>
    <p:sldId id="275" r:id="rId9"/>
    <p:sldId id="276" r:id="rId10"/>
    <p:sldId id="260" r:id="rId11"/>
    <p:sldId id="268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>
        <p:scale>
          <a:sx n="66" d="100"/>
          <a:sy n="66" d="100"/>
        </p:scale>
        <p:origin x="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30-Nov-16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87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30-Nov-16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30-Nov-16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30-Nov-16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4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30-Nov-16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8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30-Nov-16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7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30-Nov-16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8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30-Nov-16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2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30-Nov-16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2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30-Nov-16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3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30-Nov-16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7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30-Nov-16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46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dirty="0" err="1" smtClean="0"/>
              <a:t>Rekursif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71413" y="6457890"/>
            <a:ext cx="96853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</a:rPr>
              <a:t>@130N</a:t>
            </a:r>
            <a:endParaRPr lang="en-US" sz="2000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48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220" y="1959429"/>
            <a:ext cx="4700130" cy="33963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typedef</a:t>
            </a:r>
            <a:r>
              <a:rPr lang="en-US" sz="1800" dirty="0"/>
              <a:t>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infotype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err="1"/>
              <a:t>typedef</a:t>
            </a:r>
            <a:r>
              <a:rPr lang="en-US" sz="1800" dirty="0"/>
              <a:t> </a:t>
            </a:r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 err="1"/>
              <a:t>tElmtList</a:t>
            </a:r>
            <a:r>
              <a:rPr lang="en-US" sz="1800" dirty="0"/>
              <a:t> * address;</a:t>
            </a:r>
          </a:p>
          <a:p>
            <a:pPr marL="0" indent="0">
              <a:buNone/>
            </a:pPr>
            <a:r>
              <a:rPr lang="en-US" sz="1800" dirty="0" err="1"/>
              <a:t>typedef</a:t>
            </a:r>
            <a:r>
              <a:rPr lang="en-US" sz="1800" dirty="0"/>
              <a:t> </a:t>
            </a:r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 err="1"/>
              <a:t>tElmtList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infotype</a:t>
            </a:r>
            <a:r>
              <a:rPr lang="en-US" sz="1800" dirty="0"/>
              <a:t> Info;</a:t>
            </a:r>
          </a:p>
          <a:p>
            <a:pPr marL="0" indent="0">
              <a:buNone/>
            </a:pPr>
            <a:r>
              <a:rPr lang="en-US" sz="1800" dirty="0"/>
              <a:t>    address Next;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r>
              <a:rPr lang="en-US" sz="1800" dirty="0" err="1"/>
              <a:t>ElmtList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</a:t>
            </a:r>
            <a:r>
              <a:rPr lang="en-US" sz="1800" dirty="0"/>
              <a:t>address List;</a:t>
            </a:r>
          </a:p>
          <a:p>
            <a:pPr marL="0" indent="0">
              <a:buNone/>
            </a:pPr>
            <a:r>
              <a:rPr lang="en-US" sz="1800" dirty="0"/>
              <a:t>address First;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22350" y="3057937"/>
            <a:ext cx="5696116" cy="27022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CreateList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Prosedur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(L : List , Value : Integer)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Tail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(L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List , Value : Integer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-&gt; Integer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FirstElmt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 : List , Value : Integer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-&gt; Integer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LastElmt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 : List , Value : Integer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-&gt; Integer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 : List , Value : Integer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-&gt; Integer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CopyList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: (L : List) -&gt; Integer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22350" y="2047018"/>
            <a:ext cx="33651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#define Nil NULL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#define Next(P) (P)-&gt;Next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#define Info(P) (P)-&gt;Info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List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22" y="2187303"/>
            <a:ext cx="4781006" cy="41530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11" y="2187303"/>
            <a:ext cx="3330503" cy="1758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11" y="3891832"/>
            <a:ext cx="3330503" cy="234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4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List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193662"/>
            <a:ext cx="2774760" cy="2567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916076"/>
            <a:ext cx="4534263" cy="11260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35" y="2193662"/>
            <a:ext cx="3143903" cy="18306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35" y="4011384"/>
            <a:ext cx="3416365" cy="195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Jangan</a:t>
            </a:r>
            <a:r>
              <a:rPr lang="en-US" dirty="0" smtClean="0"/>
              <a:t> LUPA BELAJAR BUAT MATERI SELANJUTNYA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7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Sih</a:t>
            </a:r>
            <a:r>
              <a:rPr lang="en-US" dirty="0" smtClean="0"/>
              <a:t> </a:t>
            </a:r>
            <a:r>
              <a:rPr lang="id-ID" dirty="0" smtClean="0"/>
              <a:t>Rekursif</a:t>
            </a:r>
            <a:r>
              <a:rPr lang="id-ID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Sebuah fungsi yang </a:t>
            </a:r>
            <a:r>
              <a:rPr lang="id-ID" b="1" dirty="0" smtClean="0"/>
              <a:t>memanggil</a:t>
            </a:r>
            <a:r>
              <a:rPr lang="id-ID" dirty="0" smtClean="0"/>
              <a:t> dirinya </a:t>
            </a:r>
            <a:r>
              <a:rPr lang="id-ID" b="1" dirty="0" smtClean="0"/>
              <a:t>sendiri </a:t>
            </a:r>
            <a:r>
              <a:rPr lang="id-ID" dirty="0" smtClean="0"/>
              <a:t>dengan parameter yang menuju </a:t>
            </a:r>
            <a:r>
              <a:rPr lang="id-ID" b="1" dirty="0" smtClean="0"/>
              <a:t>basis</a:t>
            </a:r>
          </a:p>
          <a:p>
            <a:r>
              <a:rPr lang="id-ID" dirty="0" smtClean="0"/>
              <a:t>Komponen:</a:t>
            </a:r>
          </a:p>
          <a:p>
            <a:pPr lvl="1"/>
            <a:r>
              <a:rPr lang="id-ID" sz="2000" dirty="0" smtClean="0"/>
              <a:t>Basis</a:t>
            </a:r>
          </a:p>
          <a:p>
            <a:pPr lvl="2"/>
            <a:r>
              <a:rPr lang="id-ID" sz="1800" dirty="0" smtClean="0"/>
              <a:t>Kondisi </a:t>
            </a:r>
            <a:r>
              <a:rPr lang="id-ID" sz="1800" b="1" dirty="0" smtClean="0"/>
              <a:t>BERHENTI </a:t>
            </a:r>
            <a:r>
              <a:rPr lang="id-ID" sz="1800" dirty="0" smtClean="0"/>
              <a:t>suatu fungsi rekursif</a:t>
            </a:r>
            <a:endParaRPr lang="id-ID" sz="1800" b="1" dirty="0" smtClean="0"/>
          </a:p>
          <a:p>
            <a:pPr lvl="1"/>
            <a:r>
              <a:rPr lang="id-ID" sz="2000" dirty="0" smtClean="0"/>
              <a:t>Rekurens</a:t>
            </a:r>
          </a:p>
          <a:p>
            <a:pPr lvl="2"/>
            <a:r>
              <a:rPr lang="id-ID" sz="1800" dirty="0" smtClean="0"/>
              <a:t>Kondisi </a:t>
            </a:r>
            <a:r>
              <a:rPr lang="id-ID" sz="1800" b="1" dirty="0" smtClean="0"/>
              <a:t>PEMANGGILAN</a:t>
            </a:r>
            <a:r>
              <a:rPr lang="id-ID" sz="1800" dirty="0" smtClean="0"/>
              <a:t> dirinya sendiri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29045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Literatif</a:t>
            </a:r>
            <a:r>
              <a:rPr lang="en-US" dirty="0" smtClean="0"/>
              <a:t> Dan </a:t>
            </a:r>
            <a:r>
              <a:rPr lang="en-US" dirty="0" err="1" smtClean="0"/>
              <a:t>Rekursif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25880" y="2231495"/>
            <a:ext cx="4603433" cy="2583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spc="-25" dirty="0" err="1" smtClean="0">
                <a:cs typeface="Calibri"/>
              </a:rPr>
              <a:t>Pendekatan</a:t>
            </a:r>
            <a:r>
              <a:rPr lang="en-US" sz="2000" spc="-25" dirty="0" smtClean="0">
                <a:cs typeface="Calibri"/>
              </a:rPr>
              <a:t> </a:t>
            </a:r>
            <a:r>
              <a:rPr lang="en-US" sz="2000" spc="-20" dirty="0" err="1" smtClean="0">
                <a:cs typeface="Calibri"/>
              </a:rPr>
              <a:t>iteratif</a:t>
            </a:r>
            <a:r>
              <a:rPr lang="en-US" sz="2000" spc="-20" dirty="0" smtClean="0">
                <a:cs typeface="Calibri"/>
              </a:rPr>
              <a:t> </a:t>
            </a:r>
            <a:r>
              <a:rPr lang="en-US" sz="2000" spc="-10" dirty="0" err="1" smtClean="0">
                <a:cs typeface="Calibri"/>
              </a:rPr>
              <a:t>menggunakan</a:t>
            </a:r>
            <a:r>
              <a:rPr lang="en-US" sz="2000" spc="-10" dirty="0" smtClean="0">
                <a:cs typeface="Calibri"/>
              </a:rPr>
              <a:t> </a:t>
            </a:r>
            <a:r>
              <a:rPr lang="en-US" sz="2000" spc="-15" dirty="0" smtClean="0">
                <a:cs typeface="Calibri"/>
              </a:rPr>
              <a:t>proses </a:t>
            </a:r>
            <a:r>
              <a:rPr lang="en-US" sz="2000" spc="-10" dirty="0" err="1" smtClean="0">
                <a:cs typeface="Calibri"/>
              </a:rPr>
              <a:t>perulangan</a:t>
            </a:r>
            <a:r>
              <a:rPr lang="en-US" sz="2000" spc="-10" dirty="0" smtClean="0">
                <a:cs typeface="Calibri"/>
              </a:rPr>
              <a:t>  (loop) </a:t>
            </a:r>
            <a:r>
              <a:rPr lang="en-US" sz="2000" spc="-10" dirty="0" err="1" smtClean="0">
                <a:cs typeface="Calibri"/>
              </a:rPr>
              <a:t>untuk</a:t>
            </a:r>
            <a:r>
              <a:rPr lang="en-US" sz="2000" spc="-10" dirty="0" smtClean="0">
                <a:cs typeface="Calibri"/>
              </a:rPr>
              <a:t> </a:t>
            </a:r>
            <a:r>
              <a:rPr lang="en-US" sz="2000" spc="-15" dirty="0" err="1" smtClean="0">
                <a:cs typeface="Calibri"/>
              </a:rPr>
              <a:t>menyelesaikan</a:t>
            </a:r>
            <a:r>
              <a:rPr lang="en-US" sz="2000" spc="20" dirty="0" smtClean="0">
                <a:cs typeface="Calibri"/>
              </a:rPr>
              <a:t> </a:t>
            </a:r>
            <a:r>
              <a:rPr lang="en-US" sz="2000" spc="-5" dirty="0" err="1" smtClean="0">
                <a:cs typeface="Calibri"/>
              </a:rPr>
              <a:t>masalah</a:t>
            </a:r>
            <a:endParaRPr lang="en-US" sz="2000" dirty="0" smtClean="0"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 err="1" smtClean="0">
                <a:cs typeface="Calibri"/>
              </a:rPr>
              <a:t>Dalam</a:t>
            </a:r>
            <a:r>
              <a:rPr lang="en-US" sz="2000" spc="-5" dirty="0" smtClean="0">
                <a:cs typeface="Calibri"/>
              </a:rPr>
              <a:t> </a:t>
            </a:r>
            <a:r>
              <a:rPr lang="en-US" sz="2000" spc="-30" dirty="0" err="1" smtClean="0">
                <a:cs typeface="Calibri"/>
              </a:rPr>
              <a:t>konteks</a:t>
            </a:r>
            <a:r>
              <a:rPr lang="en-US" sz="2000" spc="-30" dirty="0" smtClean="0">
                <a:cs typeface="Calibri"/>
              </a:rPr>
              <a:t> </a:t>
            </a:r>
            <a:r>
              <a:rPr lang="en-US" sz="2000" spc="-15" dirty="0" err="1" smtClean="0">
                <a:cs typeface="Calibri"/>
              </a:rPr>
              <a:t>prosedural</a:t>
            </a:r>
            <a:r>
              <a:rPr lang="en-US" sz="2000" spc="-15" dirty="0" smtClean="0">
                <a:cs typeface="Calibri"/>
              </a:rPr>
              <a:t> </a:t>
            </a:r>
            <a:r>
              <a:rPr lang="en-US" sz="2000" spc="-15" dirty="0" err="1" smtClean="0">
                <a:cs typeface="Calibri"/>
              </a:rPr>
              <a:t>kita</a:t>
            </a:r>
            <a:r>
              <a:rPr lang="en-US" sz="2000" spc="-15" dirty="0" smtClean="0">
                <a:cs typeface="Calibri"/>
              </a:rPr>
              <a:t> </a:t>
            </a:r>
            <a:r>
              <a:rPr lang="en-US" sz="2000" spc="-5" dirty="0" err="1" smtClean="0">
                <a:cs typeface="Calibri"/>
              </a:rPr>
              <a:t>memiliki</a:t>
            </a:r>
            <a:r>
              <a:rPr lang="en-US" sz="2000" spc="90" dirty="0" smtClean="0">
                <a:cs typeface="Calibri"/>
              </a:rPr>
              <a:t> </a:t>
            </a:r>
            <a:r>
              <a:rPr lang="en-US" sz="2000" spc="-5" dirty="0" smtClean="0">
                <a:cs typeface="Calibri"/>
              </a:rPr>
              <a:t>“loop” </a:t>
            </a:r>
            <a:r>
              <a:rPr lang="en-US" sz="2000" spc="-15" dirty="0" err="1" smtClean="0">
                <a:cs typeface="Calibri"/>
              </a:rPr>
              <a:t>sebagai</a:t>
            </a:r>
            <a:r>
              <a:rPr lang="en-US" sz="2000" spc="-15" dirty="0" smtClean="0">
                <a:cs typeface="Calibri"/>
              </a:rPr>
              <a:t> </a:t>
            </a:r>
            <a:r>
              <a:rPr lang="en-US" sz="2000" spc="-10" dirty="0" err="1" smtClean="0">
                <a:cs typeface="Calibri"/>
              </a:rPr>
              <a:t>mekanisme</a:t>
            </a:r>
            <a:r>
              <a:rPr lang="en-US" sz="2000" spc="-10" dirty="0" smtClean="0">
                <a:cs typeface="Calibri"/>
              </a:rPr>
              <a:t> </a:t>
            </a:r>
            <a:r>
              <a:rPr lang="en-US" sz="2000" spc="-10" dirty="0" err="1" smtClean="0">
                <a:cs typeface="Calibri"/>
              </a:rPr>
              <a:t>untuk</a:t>
            </a:r>
            <a:r>
              <a:rPr lang="en-US" sz="2000" spc="5" dirty="0" smtClean="0">
                <a:cs typeface="Calibri"/>
              </a:rPr>
              <a:t> </a:t>
            </a:r>
            <a:r>
              <a:rPr lang="en-US" sz="2000" spc="-5" dirty="0" err="1" smtClean="0">
                <a:cs typeface="Calibri"/>
              </a:rPr>
              <a:t>mengulang</a:t>
            </a:r>
            <a:endParaRPr lang="en-US" sz="2000" dirty="0">
              <a:cs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07468" y="2231496"/>
            <a:ext cx="4603433" cy="25833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marR="403225" indent="-342900" algn="just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pc="-10" dirty="0" err="1">
                <a:cs typeface="Calibri"/>
              </a:rPr>
              <a:t>Suatu</a:t>
            </a:r>
            <a:r>
              <a:rPr lang="en-US" spc="-10" dirty="0">
                <a:cs typeface="Calibri"/>
              </a:rPr>
              <a:t> </a:t>
            </a:r>
            <a:r>
              <a:rPr lang="en-US" spc="-15" dirty="0" err="1">
                <a:cs typeface="Calibri"/>
              </a:rPr>
              <a:t>entitas</a:t>
            </a:r>
            <a:r>
              <a:rPr lang="en-US" spc="-15" dirty="0">
                <a:cs typeface="Calibri"/>
              </a:rPr>
              <a:t> </a:t>
            </a:r>
            <a:r>
              <a:rPr lang="en-US" spc="-10" dirty="0" err="1">
                <a:cs typeface="Calibri"/>
              </a:rPr>
              <a:t>disebut</a:t>
            </a:r>
            <a:r>
              <a:rPr lang="en-US" spc="-10" dirty="0">
                <a:cs typeface="Calibri"/>
              </a:rPr>
              <a:t> </a:t>
            </a:r>
            <a:r>
              <a:rPr lang="en-US" b="1" spc="-25" dirty="0" err="1">
                <a:cs typeface="Calibri"/>
              </a:rPr>
              <a:t>rekursif</a:t>
            </a:r>
            <a:r>
              <a:rPr lang="en-US" spc="-25" dirty="0">
                <a:cs typeface="Calibri"/>
              </a:rPr>
              <a:t> </a:t>
            </a:r>
            <a:r>
              <a:rPr lang="en-US" spc="-20" dirty="0" err="1">
                <a:cs typeface="Calibri"/>
              </a:rPr>
              <a:t>jika</a:t>
            </a:r>
            <a:r>
              <a:rPr lang="en-US" spc="-20" dirty="0">
                <a:cs typeface="Calibri"/>
              </a:rPr>
              <a:t> </a:t>
            </a:r>
            <a:r>
              <a:rPr lang="en-US" spc="-10" dirty="0" err="1">
                <a:cs typeface="Calibri"/>
              </a:rPr>
              <a:t>pada</a:t>
            </a:r>
            <a:r>
              <a:rPr lang="en-US" spc="-10" dirty="0">
                <a:cs typeface="Calibri"/>
              </a:rPr>
              <a:t> </a:t>
            </a:r>
            <a:r>
              <a:rPr lang="en-US" spc="-20" dirty="0" err="1">
                <a:cs typeface="Calibri"/>
              </a:rPr>
              <a:t>definisinya</a:t>
            </a:r>
            <a:r>
              <a:rPr lang="en-US" spc="-20" dirty="0">
                <a:cs typeface="Calibri"/>
              </a:rPr>
              <a:t>  </a:t>
            </a:r>
            <a:r>
              <a:rPr lang="en-US" b="1" spc="-15" dirty="0" err="1">
                <a:cs typeface="Calibri"/>
              </a:rPr>
              <a:t>terkandung</a:t>
            </a:r>
            <a:r>
              <a:rPr lang="en-US" b="1" spc="-15" dirty="0">
                <a:cs typeface="Calibri"/>
              </a:rPr>
              <a:t> </a:t>
            </a:r>
            <a:r>
              <a:rPr lang="en-US" b="1" spc="-25" dirty="0" err="1">
                <a:cs typeface="Calibri"/>
              </a:rPr>
              <a:t>dirinya</a:t>
            </a:r>
            <a:r>
              <a:rPr lang="en-US" b="1" spc="45" dirty="0">
                <a:cs typeface="Calibri"/>
              </a:rPr>
              <a:t> </a:t>
            </a:r>
            <a:r>
              <a:rPr lang="en-US" b="1" spc="-10" dirty="0" err="1">
                <a:cs typeface="Calibri"/>
              </a:rPr>
              <a:t>sendiri</a:t>
            </a:r>
            <a:endParaRPr lang="en-US" b="1" dirty="0"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pc="-25" dirty="0">
                <a:cs typeface="Calibri"/>
              </a:rPr>
              <a:t>Program </a:t>
            </a:r>
            <a:r>
              <a:rPr lang="en-US" spc="-20" dirty="0" err="1">
                <a:cs typeface="Calibri"/>
              </a:rPr>
              <a:t>prosedural</a:t>
            </a:r>
            <a:r>
              <a:rPr lang="en-US" spc="-20" dirty="0">
                <a:cs typeface="Calibri"/>
              </a:rPr>
              <a:t> </a:t>
            </a:r>
            <a:r>
              <a:rPr lang="en-US" spc="-20" dirty="0" err="1">
                <a:cs typeface="Calibri"/>
              </a:rPr>
              <a:t>juga</a:t>
            </a:r>
            <a:r>
              <a:rPr lang="en-US" spc="-20" dirty="0">
                <a:cs typeface="Calibri"/>
              </a:rPr>
              <a:t> </a:t>
            </a:r>
            <a:r>
              <a:rPr lang="en-US" spc="-10" dirty="0" err="1">
                <a:cs typeface="Calibri"/>
              </a:rPr>
              <a:t>dapat</a:t>
            </a:r>
            <a:r>
              <a:rPr lang="en-US" spc="-10" dirty="0">
                <a:cs typeface="Calibri"/>
              </a:rPr>
              <a:t> </a:t>
            </a:r>
            <a:r>
              <a:rPr lang="en-US" spc="-25" dirty="0" err="1">
                <a:cs typeface="Calibri"/>
              </a:rPr>
              <a:t>bersifat</a:t>
            </a:r>
            <a:r>
              <a:rPr lang="en-US" spc="170" dirty="0">
                <a:cs typeface="Calibri"/>
              </a:rPr>
              <a:t> </a:t>
            </a:r>
            <a:r>
              <a:rPr lang="en-US" spc="-25" dirty="0" err="1">
                <a:cs typeface="Calibri"/>
              </a:rPr>
              <a:t>rekursif</a:t>
            </a:r>
            <a:endParaRPr lang="en-US" dirty="0">
              <a:cs typeface="Calibri"/>
            </a:endParaRPr>
          </a:p>
          <a:p>
            <a:pPr marL="355600" marR="22225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pc="-10" dirty="0" err="1">
                <a:cs typeface="Calibri"/>
              </a:rPr>
              <a:t>Fungsi</a:t>
            </a:r>
            <a:r>
              <a:rPr lang="en-US" spc="-10" dirty="0">
                <a:cs typeface="Calibri"/>
              </a:rPr>
              <a:t> </a:t>
            </a:r>
            <a:r>
              <a:rPr lang="en-US" spc="-25" dirty="0" err="1">
                <a:cs typeface="Calibri"/>
              </a:rPr>
              <a:t>rekursif</a:t>
            </a:r>
            <a:r>
              <a:rPr lang="en-US" spc="-25" dirty="0">
                <a:cs typeface="Calibri"/>
              </a:rPr>
              <a:t> </a:t>
            </a:r>
            <a:r>
              <a:rPr lang="en-US" spc="-5" dirty="0" err="1">
                <a:cs typeface="Calibri"/>
              </a:rPr>
              <a:t>adalah</a:t>
            </a:r>
            <a:r>
              <a:rPr lang="en-US" spc="-5" dirty="0">
                <a:cs typeface="Calibri"/>
              </a:rPr>
              <a:t> </a:t>
            </a:r>
            <a:r>
              <a:rPr lang="en-US" spc="-5" dirty="0" err="1">
                <a:cs typeface="Calibri"/>
              </a:rPr>
              <a:t>fungsi</a:t>
            </a:r>
            <a:r>
              <a:rPr lang="en-US" spc="-5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yang </a:t>
            </a:r>
            <a:r>
              <a:rPr lang="en-US" b="1" dirty="0" err="1">
                <a:cs typeface="Calibri"/>
              </a:rPr>
              <a:t>memanggil</a:t>
            </a:r>
            <a:r>
              <a:rPr lang="en-US" b="1" dirty="0">
                <a:cs typeface="Calibri"/>
              </a:rPr>
              <a:t> </a:t>
            </a:r>
            <a:r>
              <a:rPr lang="en-US" b="1" spc="-25" dirty="0" err="1">
                <a:cs typeface="Calibri"/>
              </a:rPr>
              <a:t>dirinya</a:t>
            </a:r>
            <a:r>
              <a:rPr lang="en-US" b="1" spc="-25" dirty="0">
                <a:cs typeface="Calibri"/>
              </a:rPr>
              <a:t>  </a:t>
            </a:r>
            <a:r>
              <a:rPr lang="en-US" b="1" spc="-10" dirty="0" err="1">
                <a:cs typeface="Calibri"/>
              </a:rPr>
              <a:t>sendiri</a:t>
            </a:r>
            <a:endParaRPr lang="en-US" b="1" dirty="0"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0152" y="1831385"/>
            <a:ext cx="28133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 smtClean="0">
                <a:ln w="0"/>
              </a:rPr>
              <a:t>PENDEKATAN LITERATIF</a:t>
            </a:r>
            <a:endParaRPr lang="en-US" sz="2000" b="1" dirty="0">
              <a:ln w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96025" y="1815532"/>
            <a:ext cx="28133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 smtClean="0">
                <a:ln w="0"/>
              </a:rPr>
              <a:t>REKURSIF</a:t>
            </a:r>
            <a:endParaRPr lang="en-US" sz="2000" b="1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248994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3614058" y="3613354"/>
            <a:ext cx="1161142" cy="479675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917290" y="2152954"/>
            <a:ext cx="722671" cy="663989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03606" cy="4351338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Int Sum(int a, int b){</a:t>
            </a:r>
          </a:p>
          <a:p>
            <a:pPr marL="0" indent="0">
              <a:buNone/>
            </a:pPr>
            <a:r>
              <a:rPr lang="id-ID" dirty="0" smtClean="0"/>
              <a:t>	if (</a:t>
            </a:r>
            <a:r>
              <a:rPr lang="id-ID" dirty="0" smtClean="0">
                <a:solidFill>
                  <a:srgbClr val="FF0000"/>
                </a:solidFill>
              </a:rPr>
              <a:t>b</a:t>
            </a:r>
            <a:r>
              <a:rPr lang="id-ID" dirty="0" smtClean="0"/>
              <a:t>==0) {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return a;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}else{</a:t>
            </a:r>
          </a:p>
          <a:p>
            <a:pPr marL="0" indent="0">
              <a:buNone/>
            </a:pPr>
            <a:r>
              <a:rPr lang="id-ID" dirty="0" smtClean="0"/>
              <a:t>		return 1+Sum(a,</a:t>
            </a:r>
            <a:r>
              <a:rPr lang="id-ID" dirty="0" smtClean="0">
                <a:solidFill>
                  <a:srgbClr val="FF0000"/>
                </a:solidFill>
              </a:rPr>
              <a:t>b-1</a:t>
            </a:r>
            <a:r>
              <a:rPr lang="id-ID" dirty="0" smtClean="0"/>
              <a:t>);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}</a:t>
            </a:r>
          </a:p>
          <a:p>
            <a:pPr marL="0" indent="0">
              <a:buNone/>
            </a:pPr>
            <a:r>
              <a:rPr lang="id-ID" dirty="0" smtClean="0"/>
              <a:t>}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Fungsi Rekursif</a:t>
            </a:r>
            <a:endParaRPr lang="id-ID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57948" y="1935588"/>
            <a:ext cx="3583859" cy="394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262284" y="2688609"/>
            <a:ext cx="951161" cy="924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478399" y="1673978"/>
            <a:ext cx="9156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13445" y="2449328"/>
            <a:ext cx="13873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Rekuren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78399" y="2132916"/>
            <a:ext cx="47682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Rekursif</a:t>
            </a:r>
            <a:r>
              <a:rPr lang="en-US" sz="2000" b="0" cap="none" spc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0" cap="none" spc="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akan</a:t>
            </a:r>
            <a:r>
              <a:rPr lang="en-US" sz="2000" b="0" cap="none" spc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0" cap="none" spc="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berhenti</a:t>
            </a:r>
            <a:r>
              <a:rPr lang="en-US" sz="2000" b="0" cap="none" spc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0" cap="none" spc="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padasaat</a:t>
            </a:r>
            <a:r>
              <a:rPr lang="en-US" sz="2000" b="0" cap="none" spc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b </a:t>
            </a:r>
            <a:r>
              <a:rPr lang="en-US" sz="2000" b="0" cap="none" spc="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nilainya</a:t>
            </a:r>
            <a:r>
              <a:rPr lang="en-US" sz="2000" b="0" cap="none" spc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0</a:t>
            </a:r>
            <a:endParaRPr lang="en-US" sz="2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97923" y="2902960"/>
            <a:ext cx="59704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Fungsi</a:t>
            </a:r>
            <a:r>
              <a:rPr lang="en-US" sz="20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dijalankan</a:t>
            </a:r>
            <a:r>
              <a:rPr lang="en-US" sz="20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dengan</a:t>
            </a:r>
            <a:r>
              <a:rPr lang="en-US" sz="20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mengubah</a:t>
            </a:r>
            <a:r>
              <a:rPr lang="en-US" sz="20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nilai</a:t>
            </a:r>
            <a:r>
              <a:rPr lang="en-US" sz="20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b </a:t>
            </a:r>
            <a:r>
              <a:rPr lang="en-US" sz="20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menjadi</a:t>
            </a:r>
            <a:r>
              <a:rPr lang="en-US" sz="20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b-1</a:t>
            </a:r>
            <a:endParaRPr lang="en-US" sz="2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08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91703" y="4969344"/>
            <a:ext cx="7993407" cy="5502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74542" y="415863"/>
            <a:ext cx="5338914" cy="3822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731045" y="4395622"/>
            <a:ext cx="3082411" cy="477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4394" y="415864"/>
            <a:ext cx="17107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0"/>
              </a:rPr>
              <a:t>Sum(3,2)</a:t>
            </a:r>
            <a:endParaRPr lang="en-US" sz="32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08957" y="415863"/>
            <a:ext cx="15921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+ 2 = 5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2335119" y="708251"/>
            <a:ext cx="1455216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683775" y="1000638"/>
            <a:ext cx="349044" cy="81341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2232" y="1229277"/>
            <a:ext cx="15165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Rekursif</a:t>
            </a:r>
            <a:endParaRPr lang="en-US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1894" y="2042690"/>
            <a:ext cx="22637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4294967295"/>
          </p:nvPr>
        </p:nvSpPr>
        <p:spPr>
          <a:xfrm>
            <a:off x="6970713" y="631825"/>
            <a:ext cx="5221287" cy="3587750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Int Sum(int a, int b){</a:t>
            </a:r>
          </a:p>
          <a:p>
            <a:pPr marL="0" indent="0">
              <a:buNone/>
            </a:pPr>
            <a:r>
              <a:rPr lang="id-ID" dirty="0" smtClean="0"/>
              <a:t>	if (</a:t>
            </a:r>
            <a:r>
              <a:rPr lang="id-ID" dirty="0" smtClean="0">
                <a:solidFill>
                  <a:srgbClr val="FF0000"/>
                </a:solidFill>
              </a:rPr>
              <a:t>b</a:t>
            </a:r>
            <a:r>
              <a:rPr lang="id-ID" dirty="0" smtClean="0"/>
              <a:t>==0) {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return a;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}else{</a:t>
            </a:r>
          </a:p>
          <a:p>
            <a:pPr marL="0" indent="0">
              <a:buNone/>
            </a:pPr>
            <a:r>
              <a:rPr lang="id-ID" dirty="0" smtClean="0"/>
              <a:t>		return 1+Sum(a,</a:t>
            </a:r>
            <a:r>
              <a:rPr lang="id-ID" dirty="0" smtClean="0">
                <a:solidFill>
                  <a:srgbClr val="FF0000"/>
                </a:solidFill>
              </a:rPr>
              <a:t>b-1</a:t>
            </a:r>
            <a:r>
              <a:rPr lang="id-ID" dirty="0" smtClean="0"/>
              <a:t>);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}</a:t>
            </a:r>
          </a:p>
          <a:p>
            <a:pPr marL="0" indent="0">
              <a:buNone/>
            </a:pPr>
            <a:r>
              <a:rPr lang="id-ID" dirty="0" smtClean="0"/>
              <a:t>}</a:t>
            </a: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1070516" y="2811858"/>
            <a:ext cx="262065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Apakah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 = 0 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77349" y="3504849"/>
            <a:ext cx="35400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Jika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kembalikan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1703" y="4234852"/>
            <a:ext cx="61175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Jika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tidak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kembalikan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rekuren</a:t>
            </a:r>
            <a:endParaRPr lang="en-US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1703" y="4938624"/>
            <a:ext cx="79934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= 2 </a:t>
            </a:r>
            <a:r>
              <a:rPr lang="en-US" sz="32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maka</a:t>
            </a:r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simpan</a:t>
            </a:r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nilai</a:t>
            </a:r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</a:t>
            </a:r>
            <a:r>
              <a:rPr lang="en-US" sz="32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jalankan</a:t>
            </a:r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rekuren</a:t>
            </a:r>
            <a:endParaRPr lang="en-US" sz="32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1703" y="4934838"/>
            <a:ext cx="79934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= 1 </a:t>
            </a:r>
            <a:r>
              <a:rPr lang="en-US" sz="32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maka</a:t>
            </a:r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simpan</a:t>
            </a:r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nilai</a:t>
            </a:r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</a:t>
            </a:r>
            <a:r>
              <a:rPr lang="en-US" sz="32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jalankan</a:t>
            </a:r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rekuren</a:t>
            </a:r>
            <a:endParaRPr lang="en-US" sz="32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05558" y="4938624"/>
            <a:ext cx="50690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= 0 </a:t>
            </a:r>
            <a:r>
              <a:rPr lang="en-US" sz="32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maka</a:t>
            </a:r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kembalikan</a:t>
            </a:r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nilai</a:t>
            </a:r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62802" y="4345740"/>
            <a:ext cx="6912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+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696930" y="4346712"/>
            <a:ext cx="6912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+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80138" y="4347684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846559" y="4384569"/>
            <a:ext cx="8306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5</a:t>
            </a:r>
          </a:p>
        </p:txBody>
      </p:sp>
    </p:spTree>
    <p:extLst>
      <p:ext uri="{BB962C8B-B14F-4D97-AF65-F5344CB8AC3E}">
        <p14:creationId xmlns:p14="http://schemas.microsoft.com/office/powerpoint/2010/main" val="241867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2" grpId="0"/>
      <p:bldP spid="14" grpId="0"/>
      <p:bldP spid="15" grpId="0"/>
      <p:bldP spid="16" grpId="0"/>
      <p:bldP spid="17" grpId="0"/>
      <p:bldP spid="17" grpId="1"/>
      <p:bldP spid="18" grpId="0"/>
      <p:bldP spid="18" grpId="1"/>
      <p:bldP spid="19" grpId="0"/>
      <p:bldP spid="19" grpId="1"/>
      <p:bldP spid="20" grpId="0"/>
      <p:bldP spid="21" grpId="0"/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Rekursif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fungsional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84364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nama_fungsi</a:t>
            </a:r>
            <a:r>
              <a:rPr lang="en-US" dirty="0" smtClean="0"/>
              <a:t> (parameter):</a:t>
            </a:r>
          </a:p>
          <a:p>
            <a:pPr marL="395288" indent="0">
              <a:buNone/>
            </a:pPr>
            <a:r>
              <a:rPr lang="en-US" dirty="0"/>
              <a:t>d</a:t>
            </a:r>
            <a:r>
              <a:rPr lang="en-US" dirty="0" smtClean="0"/>
              <a:t>epend on</a:t>
            </a:r>
          </a:p>
          <a:p>
            <a:pPr marL="395288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kondisi_basis</a:t>
            </a:r>
            <a:r>
              <a:rPr lang="en-US" dirty="0" smtClean="0"/>
              <a:t>&gt;	:	 &lt;ekspresi_1&gt;</a:t>
            </a:r>
          </a:p>
          <a:p>
            <a:pPr marL="395288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kondisi_rekuren</a:t>
            </a:r>
            <a:r>
              <a:rPr lang="en-US" dirty="0" smtClean="0"/>
              <a:t>&gt;	:	F&lt;ekspresi_2&gt;</a:t>
            </a:r>
          </a:p>
        </p:txBody>
      </p:sp>
    </p:spTree>
    <p:extLst>
      <p:ext uri="{BB962C8B-B14F-4D97-AF65-F5344CB8AC3E}">
        <p14:creationId xmlns:p14="http://schemas.microsoft.com/office/powerpoint/2010/main" val="379337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249487"/>
            <a:ext cx="4099327" cy="316867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faktorial</a:t>
            </a:r>
            <a:r>
              <a:rPr lang="en-US" dirty="0" smtClean="0"/>
              <a:t> (n)</a:t>
            </a:r>
          </a:p>
          <a:p>
            <a:pPr marL="395288" indent="0">
              <a:buNone/>
            </a:pPr>
            <a:r>
              <a:rPr lang="en-US" dirty="0" smtClean="0"/>
              <a:t>(If(= n 1) 1 </a:t>
            </a:r>
          </a:p>
          <a:p>
            <a:pPr marL="395288" indent="0">
              <a:buNone/>
            </a:pPr>
            <a:r>
              <a:rPr lang="en-US" dirty="0"/>
              <a:t> </a:t>
            </a:r>
            <a:r>
              <a:rPr lang="en-US" dirty="0" smtClean="0"/>
              <a:t>  (* n (factorial (- n 1) ) </a:t>
            </a:r>
          </a:p>
          <a:p>
            <a:pPr marL="395288" indent="0">
              <a:buNone/>
            </a:pPr>
            <a:r>
              <a:rPr lang="en-US" dirty="0"/>
              <a:t> </a:t>
            </a:r>
            <a:r>
              <a:rPr lang="en-US" dirty="0" smtClean="0"/>
              <a:t>  )</a:t>
            </a:r>
          </a:p>
          <a:p>
            <a:pPr marL="395288" indent="0">
              <a:buNone/>
            </a:pPr>
            <a:r>
              <a:rPr lang="en-US" dirty="0" smtClean="0"/>
              <a:t>)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288893" y="2249487"/>
            <a:ext cx="4099327" cy="3168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faktorial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n){</a:t>
            </a:r>
          </a:p>
          <a:p>
            <a:pPr marL="395288" indent="0">
              <a:buFont typeface="Arial" panose="020B0604020202020204" pitchFamily="34" charset="0"/>
              <a:buNone/>
            </a:pPr>
            <a:r>
              <a:rPr lang="en-US" dirty="0" smtClean="0"/>
              <a:t>If (n == 1) {</a:t>
            </a:r>
          </a:p>
          <a:p>
            <a:pPr marL="395288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 return 1; </a:t>
            </a:r>
          </a:p>
          <a:p>
            <a:pPr marL="395288" indent="0">
              <a:buFont typeface="Arial" panose="020B0604020202020204" pitchFamily="34" charset="0"/>
              <a:buNone/>
            </a:pPr>
            <a:r>
              <a:rPr lang="en-US" dirty="0" smtClean="0"/>
              <a:t>} else{</a:t>
            </a:r>
          </a:p>
          <a:p>
            <a:pPr marL="395288" indent="0">
              <a:buFont typeface="Arial" panose="020B0604020202020204" pitchFamily="34" charset="0"/>
              <a:buNone/>
            </a:pPr>
            <a:r>
              <a:rPr lang="en-US" dirty="0" smtClean="0"/>
              <a:t>   n = n * </a:t>
            </a:r>
            <a:r>
              <a:rPr lang="en-US" dirty="0" err="1" smtClean="0"/>
              <a:t>faktorial</a:t>
            </a:r>
            <a:r>
              <a:rPr lang="en-US" dirty="0" smtClean="0"/>
              <a:t> (n - 1) ) ;</a:t>
            </a:r>
          </a:p>
          <a:p>
            <a:pPr marL="395288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395288" indent="0">
              <a:buFont typeface="Arial" panose="020B0604020202020204" pitchFamily="34" charset="0"/>
              <a:buNone/>
            </a:pPr>
            <a:r>
              <a:rPr lang="en-US" dirty="0"/>
              <a:t>r</a:t>
            </a:r>
            <a:r>
              <a:rPr lang="en-US" dirty="0" smtClean="0"/>
              <a:t>eturn n;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012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4891807" y="2821781"/>
            <a:ext cx="2961259" cy="3168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faktorial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n){</a:t>
            </a:r>
          </a:p>
          <a:p>
            <a:pPr marL="395288" indent="0">
              <a:buFont typeface="Arial" panose="020B0604020202020204" pitchFamily="34" charset="0"/>
              <a:buNone/>
            </a:pPr>
            <a:r>
              <a:rPr lang="en-US" dirty="0" smtClean="0"/>
              <a:t>If (n == 1) {</a:t>
            </a:r>
          </a:p>
          <a:p>
            <a:pPr marL="395288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 return 1; </a:t>
            </a:r>
          </a:p>
          <a:p>
            <a:pPr marL="395288" indent="0">
              <a:buFont typeface="Arial" panose="020B0604020202020204" pitchFamily="34" charset="0"/>
              <a:buNone/>
            </a:pPr>
            <a:r>
              <a:rPr lang="en-US" dirty="0" smtClean="0"/>
              <a:t>} else{</a:t>
            </a:r>
          </a:p>
          <a:p>
            <a:pPr marL="395288" indent="0">
              <a:buFont typeface="Arial" panose="020B0604020202020204" pitchFamily="34" charset="0"/>
              <a:buNone/>
            </a:pPr>
            <a:r>
              <a:rPr lang="en-US" dirty="0" smtClean="0"/>
              <a:t>   n = n * </a:t>
            </a:r>
            <a:r>
              <a:rPr lang="en-US" dirty="0" err="1" smtClean="0"/>
              <a:t>faktorial</a:t>
            </a:r>
            <a:r>
              <a:rPr lang="en-US" dirty="0" smtClean="0"/>
              <a:t> (n - 1) ) ;</a:t>
            </a:r>
          </a:p>
          <a:p>
            <a:pPr marL="395288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395288" indent="0">
              <a:buFont typeface="Arial" panose="020B0604020202020204" pitchFamily="34" charset="0"/>
              <a:buNone/>
            </a:pPr>
            <a:r>
              <a:rPr lang="en-US" dirty="0"/>
              <a:t>r</a:t>
            </a:r>
            <a:r>
              <a:rPr lang="en-US" dirty="0" smtClean="0"/>
              <a:t>eturn n;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KERJA REKURSIF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46514" y="2050734"/>
            <a:ext cx="1603057" cy="385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f</a:t>
            </a:r>
            <a:r>
              <a:rPr lang="en-US" dirty="0" err="1" smtClean="0"/>
              <a:t>aktorial</a:t>
            </a:r>
            <a:r>
              <a:rPr lang="en-US" dirty="0" smtClean="0"/>
              <a:t> ( 3 );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16991" y="3157296"/>
            <a:ext cx="1265628" cy="52721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n = 3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67327" y="2657951"/>
            <a:ext cx="2949353" cy="3168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faktorial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n){</a:t>
            </a:r>
          </a:p>
          <a:p>
            <a:pPr marL="395288" indent="0">
              <a:buFont typeface="Arial" panose="020B0604020202020204" pitchFamily="34" charset="0"/>
              <a:buNone/>
            </a:pPr>
            <a:r>
              <a:rPr lang="en-US" dirty="0" smtClean="0"/>
              <a:t>If (n == 1) {</a:t>
            </a:r>
          </a:p>
          <a:p>
            <a:pPr marL="395288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 return 1; </a:t>
            </a:r>
          </a:p>
          <a:p>
            <a:pPr marL="395288" indent="0">
              <a:buFont typeface="Arial" panose="020B0604020202020204" pitchFamily="34" charset="0"/>
              <a:buNone/>
            </a:pPr>
            <a:r>
              <a:rPr lang="en-US" dirty="0" smtClean="0"/>
              <a:t>} else{</a:t>
            </a:r>
          </a:p>
          <a:p>
            <a:pPr marL="395288" indent="0">
              <a:buFont typeface="Arial" panose="020B0604020202020204" pitchFamily="34" charset="0"/>
              <a:buNone/>
            </a:pPr>
            <a:r>
              <a:rPr lang="en-US" dirty="0" smtClean="0"/>
              <a:t>   n = n * </a:t>
            </a:r>
            <a:r>
              <a:rPr lang="en-US" dirty="0" err="1" smtClean="0"/>
              <a:t>faktorial</a:t>
            </a:r>
            <a:r>
              <a:rPr lang="en-US" dirty="0" smtClean="0"/>
              <a:t> (n - 1) ) ;</a:t>
            </a:r>
          </a:p>
          <a:p>
            <a:pPr marL="395288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395288" indent="0">
              <a:buFont typeface="Arial" panose="020B0604020202020204" pitchFamily="34" charset="0"/>
              <a:buNone/>
            </a:pPr>
            <a:r>
              <a:rPr lang="en-US" dirty="0"/>
              <a:t>r</a:t>
            </a:r>
            <a:r>
              <a:rPr lang="en-US" dirty="0" smtClean="0"/>
              <a:t>eturn n;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399645" y="3023352"/>
            <a:ext cx="1364214" cy="79509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X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93556" y="2077878"/>
            <a:ext cx="1505697" cy="4033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</a:t>
            </a:r>
            <a:r>
              <a:rPr lang="en-US" dirty="0" err="1" smtClean="0">
                <a:solidFill>
                  <a:schemeClr val="tx1"/>
                </a:solidFill>
              </a:rPr>
              <a:t>aktorial</a:t>
            </a:r>
            <a:r>
              <a:rPr lang="en-US" dirty="0" smtClean="0">
                <a:solidFill>
                  <a:schemeClr val="tx1"/>
                </a:solidFill>
              </a:rPr>
              <a:t> ( 2 )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2508" y="5034235"/>
            <a:ext cx="792713" cy="40877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</a:t>
            </a:r>
            <a:r>
              <a:rPr lang="en-US" dirty="0" err="1" smtClean="0">
                <a:solidFill>
                  <a:schemeClr val="bg1"/>
                </a:solidFill>
              </a:rPr>
              <a:t>alan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097280" y="4446673"/>
            <a:ext cx="1237494" cy="75861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855028" y="2821781"/>
            <a:ext cx="888450" cy="3082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16991" y="4242288"/>
            <a:ext cx="640205" cy="4087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14" idx="2"/>
            <a:endCxn id="13" idx="0"/>
          </p:cNvCxnSpPr>
          <p:nvPr/>
        </p:nvCxnSpPr>
        <p:spPr>
          <a:xfrm rot="5400000" flipH="1" flipV="1">
            <a:off x="3903534" y="2255340"/>
            <a:ext cx="1829277" cy="2962159"/>
          </a:xfrm>
          <a:prstGeom prst="bentConnector5">
            <a:avLst>
              <a:gd name="adj1" fmla="val -12497"/>
              <a:gd name="adj2" fmla="val 47905"/>
              <a:gd name="adj3" fmla="val 11249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4"/>
          <p:cNvSpPr txBox="1">
            <a:spLocks/>
          </p:cNvSpPr>
          <p:nvPr/>
        </p:nvSpPr>
        <p:spPr>
          <a:xfrm>
            <a:off x="8706698" y="2769867"/>
            <a:ext cx="3143419" cy="3168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faktorial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n){</a:t>
            </a:r>
          </a:p>
          <a:p>
            <a:pPr marL="395288" indent="0">
              <a:buFont typeface="Arial" panose="020B0604020202020204" pitchFamily="34" charset="0"/>
              <a:buNone/>
            </a:pPr>
            <a:r>
              <a:rPr lang="en-US" dirty="0" smtClean="0"/>
              <a:t>If (n == 1) {</a:t>
            </a:r>
          </a:p>
          <a:p>
            <a:pPr marL="395288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 return 1; </a:t>
            </a:r>
          </a:p>
          <a:p>
            <a:pPr marL="395288" indent="0">
              <a:buFont typeface="Arial" panose="020B0604020202020204" pitchFamily="34" charset="0"/>
              <a:buNone/>
            </a:pPr>
            <a:r>
              <a:rPr lang="en-US" dirty="0" smtClean="0"/>
              <a:t>} else{</a:t>
            </a:r>
          </a:p>
          <a:p>
            <a:pPr marL="395288" indent="0">
              <a:buFont typeface="Arial" panose="020B0604020202020204" pitchFamily="34" charset="0"/>
              <a:buNone/>
            </a:pPr>
            <a:r>
              <a:rPr lang="en-US" dirty="0" smtClean="0"/>
              <a:t>   n = n * </a:t>
            </a:r>
            <a:r>
              <a:rPr lang="en-US" dirty="0" err="1" smtClean="0"/>
              <a:t>faktorial</a:t>
            </a:r>
            <a:r>
              <a:rPr lang="en-US" dirty="0" smtClean="0"/>
              <a:t> (n - 1) ) ;</a:t>
            </a:r>
          </a:p>
          <a:p>
            <a:pPr marL="395288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395288" indent="0">
              <a:buFont typeface="Arial" panose="020B0604020202020204" pitchFamily="34" charset="0"/>
              <a:buNone/>
            </a:pPr>
            <a:r>
              <a:rPr lang="en-US" dirty="0"/>
              <a:t>r</a:t>
            </a:r>
            <a:r>
              <a:rPr lang="en-US" dirty="0" smtClean="0"/>
              <a:t>eturn n;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824145" y="3370926"/>
            <a:ext cx="1265628" cy="52721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n = 2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206799" y="3236982"/>
            <a:ext cx="1364214" cy="79509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X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258743" y="5000898"/>
            <a:ext cx="792713" cy="40877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</a:t>
            </a:r>
            <a:r>
              <a:rPr lang="en-US" dirty="0" err="1" smtClean="0">
                <a:solidFill>
                  <a:schemeClr val="bg1"/>
                </a:solidFill>
              </a:rPr>
              <a:t>alan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 flipV="1">
            <a:off x="5051456" y="4651057"/>
            <a:ext cx="1090264" cy="55422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 flipH="1" flipV="1">
            <a:off x="7754379" y="2255339"/>
            <a:ext cx="1829277" cy="2962159"/>
          </a:xfrm>
          <a:prstGeom prst="bentConnector5">
            <a:avLst>
              <a:gd name="adj1" fmla="val -16663"/>
              <a:gd name="adj2" fmla="val 47905"/>
              <a:gd name="adj3" fmla="val 11166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8644400" y="2089234"/>
            <a:ext cx="1505697" cy="4033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</a:t>
            </a:r>
            <a:r>
              <a:rPr lang="en-US" dirty="0" err="1" smtClean="0">
                <a:solidFill>
                  <a:schemeClr val="tx1"/>
                </a:solidFill>
              </a:rPr>
              <a:t>aktorial</a:t>
            </a:r>
            <a:r>
              <a:rPr lang="en-US" dirty="0" smtClean="0">
                <a:solidFill>
                  <a:schemeClr val="tx1"/>
                </a:solidFill>
              </a:rPr>
              <a:t> ( 1 )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953785" y="3898136"/>
            <a:ext cx="2715071" cy="110276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X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311320" y="3245703"/>
            <a:ext cx="1265628" cy="52721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n = 1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980433" y="5383050"/>
            <a:ext cx="1505697" cy="4033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 = 2 x (1)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442003" y="5332095"/>
            <a:ext cx="1505697" cy="4033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 = 3 </a:t>
            </a:r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 (2)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57671" y="5833505"/>
            <a:ext cx="1219311" cy="385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Hasil</a:t>
            </a:r>
            <a:r>
              <a:rPr lang="en-US" dirty="0" smtClean="0"/>
              <a:t> = 6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8089773" y="3736418"/>
            <a:ext cx="1197102" cy="17065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372436" y="4702970"/>
            <a:ext cx="1084523" cy="62912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141720" y="5409668"/>
            <a:ext cx="818994" cy="26622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600759" y="5409668"/>
            <a:ext cx="1790597" cy="17507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876763" y="4499488"/>
            <a:ext cx="1061000" cy="83260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985325" y="5292420"/>
            <a:ext cx="674850" cy="20478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7" idx="0"/>
          </p:cNvCxnSpPr>
          <p:nvPr/>
        </p:nvCxnSpPr>
        <p:spPr>
          <a:xfrm flipH="1">
            <a:off x="967327" y="5285719"/>
            <a:ext cx="542193" cy="54778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83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6" grpId="0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Primitif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List </a:t>
            </a:r>
            <a:r>
              <a:rPr lang="en-US" dirty="0" err="1" smtClean="0"/>
              <a:t>Rekursif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652588" algn="l"/>
              </a:tabLst>
            </a:pPr>
            <a:r>
              <a:rPr lang="en-US" b="1" dirty="0" smtClean="0"/>
              <a:t>Head</a:t>
            </a:r>
            <a:r>
              <a:rPr lang="en-US" dirty="0" smtClean="0"/>
              <a:t> 	: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list </a:t>
            </a:r>
            <a:r>
              <a:rPr lang="en-US" b="1" dirty="0" err="1" smtClean="0"/>
              <a:t>selain</a:t>
            </a:r>
            <a:r>
              <a:rPr lang="en-US" b="1" dirty="0" smtClean="0"/>
              <a:t> </a:t>
            </a:r>
            <a:r>
              <a:rPr lang="en-US" b="1" dirty="0" err="1" smtClean="0"/>
              <a:t>LastElement</a:t>
            </a:r>
            <a:endParaRPr lang="en-US" b="1" dirty="0" smtClean="0"/>
          </a:p>
          <a:p>
            <a:pPr>
              <a:tabLst>
                <a:tab pos="1652588" algn="l"/>
              </a:tabLst>
            </a:pPr>
            <a:r>
              <a:rPr lang="en-US" b="1" dirty="0" smtClean="0"/>
              <a:t>Tail</a:t>
            </a:r>
            <a:r>
              <a:rPr lang="en-US" dirty="0" smtClean="0"/>
              <a:t> 	: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list </a:t>
            </a:r>
            <a:r>
              <a:rPr lang="en-US" b="1" dirty="0" err="1" smtClean="0"/>
              <a:t>selain</a:t>
            </a:r>
            <a:r>
              <a:rPr lang="en-US" b="1" dirty="0" smtClean="0"/>
              <a:t> </a:t>
            </a:r>
            <a:r>
              <a:rPr lang="en-US" b="1" dirty="0" err="1" smtClean="0"/>
              <a:t>FirstElement</a:t>
            </a:r>
            <a:endParaRPr lang="en-US" b="1" dirty="0" smtClean="0"/>
          </a:p>
          <a:p>
            <a:pPr>
              <a:tabLst>
                <a:tab pos="1652588" algn="l"/>
              </a:tabLst>
            </a:pPr>
            <a:r>
              <a:rPr lang="en-US" b="1" dirty="0" err="1" smtClean="0"/>
              <a:t>FirstElement</a:t>
            </a:r>
            <a:r>
              <a:rPr lang="en-US" dirty="0" smtClean="0"/>
              <a:t> 	: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paling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list</a:t>
            </a:r>
          </a:p>
          <a:p>
            <a:pPr>
              <a:tabLst>
                <a:tab pos="1652588" algn="l"/>
              </a:tabLst>
            </a:pPr>
            <a:r>
              <a:rPr lang="en-US" b="1" dirty="0" err="1" smtClean="0"/>
              <a:t>LastElement</a:t>
            </a:r>
            <a:r>
              <a:rPr lang="en-US" dirty="0" smtClean="0"/>
              <a:t> 	: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paling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list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95031" y="3919051"/>
            <a:ext cx="9103600" cy="2058417"/>
            <a:chOff x="1539277" y="3810677"/>
            <a:chExt cx="9103600" cy="2058417"/>
          </a:xfrm>
        </p:grpSpPr>
        <p:grpSp>
          <p:nvGrpSpPr>
            <p:cNvPr id="35" name="Group 34"/>
            <p:cNvGrpSpPr/>
            <p:nvPr/>
          </p:nvGrpSpPr>
          <p:grpSpPr>
            <a:xfrm>
              <a:off x="2541345" y="4527106"/>
              <a:ext cx="7165091" cy="477672"/>
              <a:chOff x="1405719" y="4490113"/>
              <a:chExt cx="7165091" cy="47767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405719" y="4490113"/>
                <a:ext cx="477672" cy="4776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883391" y="4490113"/>
                <a:ext cx="477672" cy="4776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11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361063" y="4490113"/>
                <a:ext cx="477672" cy="4776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9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838735" y="4490113"/>
                <a:ext cx="477672" cy="4776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316408" y="4490113"/>
                <a:ext cx="477672" cy="4776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17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94081" y="4490113"/>
                <a:ext cx="477672" cy="4776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12</a:t>
                </a:r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271754" y="4490113"/>
                <a:ext cx="477672" cy="4776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23</a:t>
                </a:r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749427" y="4490113"/>
                <a:ext cx="477672" cy="4776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13</a:t>
                </a:r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227100" y="4490113"/>
                <a:ext cx="477672" cy="4776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704773" y="4490113"/>
                <a:ext cx="477672" cy="4776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21</a:t>
                </a:r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182446" y="4490113"/>
                <a:ext cx="477672" cy="4776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18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660119" y="4490113"/>
                <a:ext cx="477672" cy="4776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29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137792" y="4490113"/>
                <a:ext cx="477672" cy="4776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19</a:t>
                </a:r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615465" y="4490113"/>
                <a:ext cx="477672" cy="4776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14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093138" y="4490113"/>
                <a:ext cx="477672" cy="4776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15</a:t>
                </a:r>
                <a:endParaRPr lang="en-US" dirty="0"/>
              </a:p>
            </p:txBody>
          </p:sp>
        </p:grpSp>
        <p:cxnSp>
          <p:nvCxnSpPr>
            <p:cNvPr id="37" name="Elbow Connector 36"/>
            <p:cNvCxnSpPr>
              <a:stCxn id="4" idx="2"/>
              <a:endCxn id="33" idx="2"/>
            </p:cNvCxnSpPr>
            <p:nvPr/>
          </p:nvCxnSpPr>
          <p:spPr>
            <a:xfrm rot="16200000" flipH="1">
              <a:off x="5885054" y="1899905"/>
              <a:ext cx="12700" cy="6209746"/>
            </a:xfrm>
            <a:prstGeom prst="bentConnector3">
              <a:avLst>
                <a:gd name="adj1" fmla="val 315367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5" idx="0"/>
              <a:endCxn id="34" idx="0"/>
            </p:cNvCxnSpPr>
            <p:nvPr/>
          </p:nvCxnSpPr>
          <p:spPr>
            <a:xfrm rot="5400000" flipH="1" flipV="1">
              <a:off x="6362726" y="1422233"/>
              <a:ext cx="12700" cy="6209747"/>
            </a:xfrm>
            <a:prstGeom prst="bentConnector3">
              <a:avLst>
                <a:gd name="adj1" fmla="val 2845157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4" idx="0"/>
            </p:cNvCxnSpPr>
            <p:nvPr/>
          </p:nvCxnSpPr>
          <p:spPr>
            <a:xfrm>
              <a:off x="2541345" y="4210787"/>
              <a:ext cx="238836" cy="316319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34" idx="2"/>
            </p:cNvCxnSpPr>
            <p:nvPr/>
          </p:nvCxnSpPr>
          <p:spPr>
            <a:xfrm flipH="1" flipV="1">
              <a:off x="9467600" y="5004778"/>
              <a:ext cx="238836" cy="324082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1539277" y="3810677"/>
              <a:ext cx="151958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 err="1" smtClean="0">
                  <a:ln w="0"/>
                  <a:solidFill>
                    <a:schemeClr val="tx1"/>
                  </a:solidFill>
                </a:rPr>
                <a:t>FirstElement</a:t>
              </a:r>
              <a:endParaRPr lang="en-US" sz="20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155419" y="5276044"/>
              <a:ext cx="148745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 err="1" smtClean="0">
                  <a:ln w="0"/>
                </a:rPr>
                <a:t>Las</a:t>
              </a:r>
              <a:r>
                <a:rPr lang="en-US" sz="2000" b="1" cap="none" spc="0" dirty="0" err="1" smtClean="0">
                  <a:ln w="0"/>
                  <a:solidFill>
                    <a:schemeClr val="tx1"/>
                  </a:solidFill>
                </a:rPr>
                <a:t>tElement</a:t>
              </a:r>
              <a:endParaRPr lang="en-US" sz="20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87380" y="5468984"/>
              <a:ext cx="74090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 smtClean="0">
                  <a:ln w="0"/>
                </a:rPr>
                <a:t>Head</a:t>
              </a:r>
              <a:endParaRPr lang="en-US" sz="20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990086" y="3818326"/>
              <a:ext cx="5435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 smtClean="0">
                  <a:ln w="0"/>
                </a:rPr>
                <a:t>Tail</a:t>
              </a:r>
              <a:endParaRPr lang="en-US" sz="2000" b="1" cap="none" spc="0" dirty="0">
                <a:ln w="0"/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6575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661</TotalTime>
  <Words>588</Words>
  <Application>Microsoft Office PowerPoint</Application>
  <PresentationFormat>Widescreen</PresentationFormat>
  <Paragraphs>155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List Rekursif</vt:lpstr>
      <vt:lpstr>Apa Sih Rekursif?</vt:lpstr>
      <vt:lpstr>PowerPoint Presentation</vt:lpstr>
      <vt:lpstr>Contoh Fungsi Rekursif</vt:lpstr>
      <vt:lpstr>PowerPoint Presentation</vt:lpstr>
      <vt:lpstr>Rekursif pada pemrograman fungsional</vt:lpstr>
      <vt:lpstr>Contoh code</vt:lpstr>
      <vt:lpstr>CARA KERJA REKURSIF</vt:lpstr>
      <vt:lpstr>Primitif yang ada di List Rekursif</vt:lpstr>
      <vt:lpstr>Struktur List</vt:lpstr>
      <vt:lpstr>Struktur List</vt:lpstr>
      <vt:lpstr>Struktur List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rekursif</dc:title>
  <dc:creator>Deny Bastian</dc:creator>
  <cp:lastModifiedBy>Deny Bastian</cp:lastModifiedBy>
  <cp:revision>34</cp:revision>
  <dcterms:created xsi:type="dcterms:W3CDTF">2016-09-06T13:32:08Z</dcterms:created>
  <dcterms:modified xsi:type="dcterms:W3CDTF">2016-11-30T11:10:01Z</dcterms:modified>
</cp:coreProperties>
</file>