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65" r:id="rId2"/>
    <p:sldId id="282" r:id="rId3"/>
    <p:sldId id="266" r:id="rId4"/>
    <p:sldId id="270" r:id="rId5"/>
    <p:sldId id="283" r:id="rId6"/>
    <p:sldId id="267" r:id="rId7"/>
    <p:sldId id="279" r:id="rId8"/>
    <p:sldId id="278" r:id="rId9"/>
    <p:sldId id="280" r:id="rId10"/>
    <p:sldId id="28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3DEA-0B10-41F1-ACB3-A5CDF6428D9E}" type="datetimeFigureOut">
              <a:rPr lang="id-ID" smtClean="0"/>
              <a:t>08/12/2016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D542-32A3-429A-9A5C-15ACF2B741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76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5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3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4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8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58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13" y="25287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Sebuah Antrian Dimana Pengoperasiannya dalam menentukan urutan berdasarkan Prioritas/Keadaan Seseorang(Ibu hamil/ orang Tua) pada setiap inputan nilainya.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en-US" dirty="0"/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=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en-US" dirty="0"/>
          </a:p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=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/ </a:t>
            </a:r>
            <a:r>
              <a:rPr lang="en-US" dirty="0" err="1"/>
              <a:t>terendah</a:t>
            </a:r>
            <a:r>
              <a:rPr lang="en-US" dirty="0"/>
              <a:t> (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Head)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72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73245" cy="762000"/>
          </a:xfrm>
        </p:spPr>
        <p:txBody>
          <a:bodyPr/>
          <a:lstStyle/>
          <a:p>
            <a:r>
              <a:rPr lang="id-ID" dirty="0" smtClean="0"/>
              <a:t>Operasi Delete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1733"/>
              </p:ext>
            </p:extLst>
          </p:nvPr>
        </p:nvGraphicFramePr>
        <p:xfrm>
          <a:off x="846762" y="2944356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74117"/>
              </p:ext>
            </p:extLst>
          </p:nvPr>
        </p:nvGraphicFramePr>
        <p:xfrm>
          <a:off x="3080210" y="2939101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25542"/>
              </p:ext>
            </p:extLst>
          </p:nvPr>
        </p:nvGraphicFramePr>
        <p:xfrm>
          <a:off x="5350445" y="2923335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1902006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Queue Q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-15034" y="2212798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CreateEmpty(&amp;Q);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818495" y="2585546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6112436" y="2585546"/>
            <a:ext cx="54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021275" y="29548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1608696" y="292787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255953" y="289402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3892025" y="289402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6364" y="292787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8685" y="289402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2333297" y="3112536"/>
            <a:ext cx="746913" cy="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20670" y="3100666"/>
            <a:ext cx="746913" cy="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657906" y="2954878"/>
            <a:ext cx="673060" cy="30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37673" y="53936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701118" y="5024272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Del(&amp;Q,&amp;X)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6020277" y="540926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X = </a:t>
            </a:r>
            <a:endParaRPr lang="id-ID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1202" t="20797" r="55776" b="30927"/>
          <a:stretch/>
        </p:blipFill>
        <p:spPr>
          <a:xfrm>
            <a:off x="7923313" y="1730844"/>
            <a:ext cx="3857977" cy="4548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8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26094 -0.4094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44987 0.3511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19909 -0.007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2" grpId="1"/>
      <p:bldP spid="13" grpId="0"/>
      <p:bldP spid="14" grpId="0"/>
      <p:bldP spid="14" grpId="1"/>
      <p:bldP spid="14" grpId="2"/>
      <p:bldP spid="15" grpId="0"/>
      <p:bldP spid="15" grpId="1"/>
      <p:bldP spid="16" grpId="0"/>
      <p:bldP spid="17" grpId="0"/>
      <p:bldP spid="18" grpId="0"/>
      <p:bldP spid="19" grpId="0"/>
      <p:bldP spid="26" grpId="0"/>
      <p:bldP spid="26" grpId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517635" y="5961994"/>
            <a:ext cx="537210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SEKIAN &amp; TERIMAKASIH</a:t>
            </a:r>
          </a:p>
        </p:txBody>
      </p:sp>
      <p:pic>
        <p:nvPicPr>
          <p:cNvPr id="1026" name="Picture 2" descr="Image result for animasi terima kasi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33" y="1875768"/>
            <a:ext cx="40862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214418" cy="57281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antrian Kehidupan Sehari – Hari </a:t>
            </a:r>
            <a:endParaRPr lang="id-ID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64" y="3308295"/>
            <a:ext cx="1717681" cy="22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7845" y="3078591"/>
            <a:ext cx="1281180" cy="25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3111" y="3308295"/>
            <a:ext cx="1363236" cy="25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oko es krim animas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4" y="2053398"/>
            <a:ext cx="2667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E7F1F2"/>
              </a:clrFrom>
              <a:clrTo>
                <a:srgbClr val="E7F1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5" t="15433" r="21177" b="12804"/>
          <a:stretch/>
        </p:blipFill>
        <p:spPr bwMode="auto">
          <a:xfrm>
            <a:off x="7968610" y="3078591"/>
            <a:ext cx="1340069" cy="29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06497 -0.061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022E-16 L -0.14101 0.029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8398 -0.05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02 0.02963 L -0.25 1.11022E-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7045 -0.0539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-0.39375 -0.0131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Priority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33" y="3497564"/>
            <a:ext cx="6720993" cy="25289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Rectangle 2"/>
          <p:cNvSpPr/>
          <p:nvPr/>
        </p:nvSpPr>
        <p:spPr>
          <a:xfrm>
            <a:off x="278395" y="272407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B050"/>
                </a:solidFill>
              </a:rPr>
              <a:t>Implementasi pada DATA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01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62139" cy="58213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: 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29156"/>
              </p:ext>
            </p:extLst>
          </p:nvPr>
        </p:nvGraphicFramePr>
        <p:xfrm>
          <a:off x="1074056" y="2740952"/>
          <a:ext cx="1756229" cy="49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444478"/>
                <a:gridCol w="444478"/>
              </a:tblGrid>
              <a:tr h="49457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67080"/>
              </p:ext>
            </p:extLst>
          </p:nvPr>
        </p:nvGraphicFramePr>
        <p:xfrm>
          <a:off x="3098799" y="2754013"/>
          <a:ext cx="1756229" cy="48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527551"/>
                <a:gridCol w="361405"/>
              </a:tblGrid>
              <a:tr h="48151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47390"/>
              </p:ext>
            </p:extLst>
          </p:nvPr>
        </p:nvGraphicFramePr>
        <p:xfrm>
          <a:off x="5162731" y="2766173"/>
          <a:ext cx="1756229" cy="4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444478"/>
                <a:gridCol w="444478"/>
              </a:tblGrid>
              <a:tr h="48242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7334" y="38299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Nilai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611495" y="3829914"/>
            <a:ext cx="58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/>
              <a:t>Prio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2473906" y="382991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Next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003706" y="3302655"/>
            <a:ext cx="472397" cy="52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1901992" y="3302655"/>
            <a:ext cx="290496" cy="52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2625634" y="3302655"/>
            <a:ext cx="181056" cy="52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4050" y="232266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5808817" y="2322662"/>
            <a:ext cx="54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677334" y="4440575"/>
            <a:ext cx="1610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Hasil Prioritas</a:t>
            </a:r>
            <a:endParaRPr lang="id-ID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99635"/>
              </p:ext>
            </p:extLst>
          </p:nvPr>
        </p:nvGraphicFramePr>
        <p:xfrm>
          <a:off x="3159859" y="5322651"/>
          <a:ext cx="1756229" cy="49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444478"/>
                <a:gridCol w="444478"/>
              </a:tblGrid>
              <a:tr h="49457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061"/>
              </p:ext>
            </p:extLst>
          </p:nvPr>
        </p:nvGraphicFramePr>
        <p:xfrm>
          <a:off x="1169125" y="5334510"/>
          <a:ext cx="1756229" cy="48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527551"/>
                <a:gridCol w="361405"/>
              </a:tblGrid>
              <a:tr h="48151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59260"/>
              </p:ext>
            </p:extLst>
          </p:nvPr>
        </p:nvGraphicFramePr>
        <p:xfrm>
          <a:off x="5139135" y="5320544"/>
          <a:ext cx="1756229" cy="4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73"/>
                <a:gridCol w="444478"/>
                <a:gridCol w="444478"/>
              </a:tblGrid>
              <a:tr h="48242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Queue Priority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CreateEmpty </a:t>
            </a:r>
            <a:r>
              <a:rPr lang="id-ID" dirty="0" smtClean="0">
                <a:sym typeface="Wingdings" panose="05000000000000000000" pitchFamily="2" charset="2"/>
              </a:rPr>
              <a:t> untuk membuat Queue head =Nil dan Tail = Nil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Alokasi  untuk membuat alokasi.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Isempty  Untuk mengecheck apakah Queue Kosong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IsFull  Untuk mengecheck apakah Queue Penuh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Add  untuk menambahkan nilai pada Queue pada bagian akhir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Del  Untuk menghapus niai pada Queue pda bagian depan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Printinfo  untuk mencetak nilai pada Queue </a:t>
            </a:r>
          </a:p>
        </p:txBody>
      </p:sp>
    </p:spTree>
    <p:extLst>
      <p:ext uri="{BB962C8B-B14F-4D97-AF65-F5344CB8AC3E}">
        <p14:creationId xmlns:p14="http://schemas.microsoft.com/office/powerpoint/2010/main" val="7863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05" y="767113"/>
            <a:ext cx="6902940" cy="793673"/>
          </a:xfrm>
        </p:spPr>
        <p:txBody>
          <a:bodyPr>
            <a:normAutofit/>
          </a:bodyPr>
          <a:lstStyle/>
          <a:p>
            <a:r>
              <a:rPr lang="id-ID" dirty="0" smtClean="0"/>
              <a:t>Header Queue Priority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52484" y="2332059"/>
            <a:ext cx="39352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 smtClean="0">
                <a:solidFill>
                  <a:srgbClr val="00B050"/>
                </a:solidFill>
              </a:rPr>
              <a:t>#</a:t>
            </a:r>
            <a:r>
              <a:rPr lang="id-ID" sz="1600" b="1" dirty="0">
                <a:solidFill>
                  <a:srgbClr val="00B050"/>
                </a:solidFill>
              </a:rPr>
              <a:t>define true 1</a:t>
            </a:r>
          </a:p>
          <a:p>
            <a:r>
              <a:rPr lang="id-ID" sz="1600" b="1" dirty="0">
                <a:solidFill>
                  <a:srgbClr val="00B050"/>
                </a:solidFill>
              </a:rPr>
              <a:t>#define false 0</a:t>
            </a:r>
          </a:p>
          <a:p>
            <a:r>
              <a:rPr lang="id-ID" sz="1600" b="1" dirty="0">
                <a:solidFill>
                  <a:srgbClr val="00B050"/>
                </a:solidFill>
              </a:rPr>
              <a:t>#define boolean unsigned </a:t>
            </a:r>
            <a:r>
              <a:rPr lang="id-ID" sz="1600" b="1" dirty="0" smtClean="0">
                <a:solidFill>
                  <a:srgbClr val="00B050"/>
                </a:solidFill>
              </a:rPr>
              <a:t>char</a:t>
            </a:r>
            <a:endParaRPr lang="id-ID" sz="1600" b="1" dirty="0">
              <a:solidFill>
                <a:srgbClr val="00B050"/>
              </a:solidFill>
            </a:endParaRPr>
          </a:p>
          <a:p>
            <a:r>
              <a:rPr lang="id-ID" sz="1600" b="1" dirty="0">
                <a:solidFill>
                  <a:srgbClr val="00B050"/>
                </a:solidFill>
              </a:rPr>
              <a:t>#define Nil NULL</a:t>
            </a:r>
          </a:p>
          <a:p>
            <a:endParaRPr lang="id-ID" sz="1600" b="1" dirty="0"/>
          </a:p>
          <a:p>
            <a:r>
              <a:rPr lang="id-ID" sz="1600" b="1" dirty="0">
                <a:solidFill>
                  <a:schemeClr val="accent2"/>
                </a:solidFill>
              </a:rPr>
              <a:t>typedef int </a:t>
            </a:r>
            <a:r>
              <a:rPr lang="id-ID" sz="1600" b="1" dirty="0"/>
              <a:t>infotype;</a:t>
            </a:r>
          </a:p>
          <a:p>
            <a:r>
              <a:rPr lang="id-ID" sz="1600" b="1" dirty="0">
                <a:solidFill>
                  <a:schemeClr val="accent2"/>
                </a:solidFill>
              </a:rPr>
              <a:t>typedef struct </a:t>
            </a:r>
            <a:r>
              <a:rPr lang="id-ID" sz="1600" b="1" dirty="0"/>
              <a:t>ElmtQueue *address;</a:t>
            </a:r>
          </a:p>
          <a:p>
            <a:r>
              <a:rPr lang="id-ID" sz="1600" b="1" dirty="0">
                <a:solidFill>
                  <a:schemeClr val="accent2"/>
                </a:solidFill>
              </a:rPr>
              <a:t>typedef struct </a:t>
            </a:r>
            <a:r>
              <a:rPr lang="id-ID" sz="1600" b="1" dirty="0"/>
              <a:t>ElmtQueue {</a:t>
            </a:r>
          </a:p>
          <a:p>
            <a:r>
              <a:rPr lang="id-ID" sz="1600" b="1" dirty="0"/>
              <a:t>    infotype Info;</a:t>
            </a:r>
          </a:p>
          <a:p>
            <a:r>
              <a:rPr lang="id-ID" sz="1600" b="1" dirty="0"/>
              <a:t>    </a:t>
            </a:r>
            <a:r>
              <a:rPr lang="id-ID" sz="1600" b="1" dirty="0">
                <a:solidFill>
                  <a:schemeClr val="accent2"/>
                </a:solidFill>
              </a:rPr>
              <a:t>int</a:t>
            </a:r>
            <a:r>
              <a:rPr lang="id-ID" sz="1600" b="1" dirty="0"/>
              <a:t> Prio;</a:t>
            </a:r>
          </a:p>
          <a:p>
            <a:r>
              <a:rPr lang="id-ID" sz="1600" b="1" dirty="0"/>
              <a:t>    address Next;</a:t>
            </a:r>
          </a:p>
          <a:p>
            <a:r>
              <a:rPr lang="id-ID" sz="1600" b="1" dirty="0"/>
              <a:t>}ElmtQueue;</a:t>
            </a:r>
          </a:p>
          <a:p>
            <a:endParaRPr lang="id-ID" sz="1600" b="1" dirty="0"/>
          </a:p>
          <a:p>
            <a:r>
              <a:rPr lang="id-ID" sz="1600" b="1" dirty="0">
                <a:solidFill>
                  <a:schemeClr val="accent2"/>
                </a:solidFill>
              </a:rPr>
              <a:t>typedef struct </a:t>
            </a:r>
            <a:r>
              <a:rPr lang="id-ID" sz="1600" b="1" dirty="0"/>
              <a:t>{</a:t>
            </a:r>
          </a:p>
          <a:p>
            <a:r>
              <a:rPr lang="id-ID" sz="1600" b="1" dirty="0"/>
              <a:t>    address HEAD;</a:t>
            </a:r>
          </a:p>
          <a:p>
            <a:r>
              <a:rPr lang="id-ID" sz="1600" b="1" dirty="0"/>
              <a:t>    address TAIL;</a:t>
            </a:r>
          </a:p>
          <a:p>
            <a:r>
              <a:rPr lang="id-ID" sz="1600" b="1" dirty="0"/>
              <a:t>}Queue;</a:t>
            </a:r>
          </a:p>
          <a:p>
            <a:endParaRPr lang="id-ID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5002924" y="2505478"/>
            <a:ext cx="3368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#define Head(Q) (Q).HEAD</a:t>
            </a:r>
          </a:p>
          <a:p>
            <a:r>
              <a:rPr lang="id-ID" b="1" dirty="0">
                <a:solidFill>
                  <a:srgbClr val="00B050"/>
                </a:solidFill>
              </a:rPr>
              <a:t>#define Tail(Q) (Q).TAIL</a:t>
            </a:r>
          </a:p>
          <a:p>
            <a:r>
              <a:rPr lang="id-ID" b="1" dirty="0">
                <a:solidFill>
                  <a:srgbClr val="00B050"/>
                </a:solidFill>
              </a:rPr>
              <a:t>#define Info(P) (P)-&gt;Info</a:t>
            </a:r>
          </a:p>
          <a:p>
            <a:r>
              <a:rPr lang="id-ID" b="1" dirty="0">
                <a:solidFill>
                  <a:srgbClr val="00B050"/>
                </a:solidFill>
              </a:rPr>
              <a:t>#define Prio(P) (P)-&gt;Prio</a:t>
            </a:r>
          </a:p>
          <a:p>
            <a:r>
              <a:rPr lang="id-ID" b="1" dirty="0">
                <a:solidFill>
                  <a:srgbClr val="00B050"/>
                </a:solidFill>
              </a:rPr>
              <a:t>#define Next(P) (P)-&gt;Next</a:t>
            </a:r>
          </a:p>
        </p:txBody>
      </p:sp>
    </p:spTree>
    <p:extLst>
      <p:ext uri="{BB962C8B-B14F-4D97-AF65-F5344CB8AC3E}">
        <p14:creationId xmlns:p14="http://schemas.microsoft.com/office/powerpoint/2010/main" val="30708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7" y="310055"/>
            <a:ext cx="6023011" cy="748937"/>
          </a:xfrm>
        </p:spPr>
        <p:txBody>
          <a:bodyPr/>
          <a:lstStyle/>
          <a:p>
            <a:r>
              <a:rPr lang="id-ID" dirty="0" smtClean="0"/>
              <a:t>Sourcecode Add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66" t="21444" r="53110" b="20582"/>
          <a:stretch/>
        </p:blipFill>
        <p:spPr>
          <a:xfrm>
            <a:off x="4515251" y="1671146"/>
            <a:ext cx="3588970" cy="461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989" t="32651" r="52019" b="12823"/>
          <a:stretch/>
        </p:blipFill>
        <p:spPr>
          <a:xfrm>
            <a:off x="8261135" y="1639613"/>
            <a:ext cx="3673366" cy="46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2837" y="2440293"/>
            <a:ext cx="42915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B050"/>
                </a:solidFill>
              </a:rPr>
              <a:t>Operasi untuk menambahkan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Nilai di Queue pada urutan terkahir,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Namun jika Prioritas pada nilai yang 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baru ditambah itu lebih besar dari 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pada nilai prioritas nilai sebelumnya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Dia akan bergesar tempat  sesuai 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urutan prioritas dari terbesar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 ke terkecil</a:t>
            </a:r>
            <a:endParaRPr lang="id-ID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2" y="147576"/>
            <a:ext cx="4044101" cy="703762"/>
          </a:xfrm>
        </p:spPr>
        <p:txBody>
          <a:bodyPr/>
          <a:lstStyle/>
          <a:p>
            <a:r>
              <a:rPr lang="id-ID" dirty="0" smtClean="0"/>
              <a:t>Operasi add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4" y="918986"/>
            <a:ext cx="5151966" cy="785811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bg2"/>
                </a:solidFill>
              </a:rPr>
              <a:t>Jika element pada Queue masih kosong  atau hanya 1 element!!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15" t="19271" r="51953" b="22916"/>
          <a:stretch/>
        </p:blipFill>
        <p:spPr>
          <a:xfrm>
            <a:off x="7251699" y="1689100"/>
            <a:ext cx="3543301" cy="42291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56129"/>
              </p:ext>
            </p:extLst>
          </p:nvPr>
        </p:nvGraphicFramePr>
        <p:xfrm>
          <a:off x="406401" y="3351211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5612" y="2218371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Queue Q</a:t>
            </a:r>
          </a:p>
          <a:p>
            <a:r>
              <a:rPr lang="id-ID" dirty="0" smtClean="0"/>
              <a:t>CreateEmpty (&amp;Q);</a:t>
            </a:r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5612" y="3803650"/>
            <a:ext cx="881973" cy="1067316"/>
            <a:chOff x="345612" y="3803650"/>
            <a:chExt cx="881973" cy="1067316"/>
          </a:xfrm>
        </p:grpSpPr>
        <p:sp>
          <p:nvSpPr>
            <p:cNvPr id="8" name="Rectangle 7"/>
            <p:cNvSpPr/>
            <p:nvPr/>
          </p:nvSpPr>
          <p:spPr>
            <a:xfrm>
              <a:off x="345612" y="4501634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Info(P)</a:t>
              </a:r>
              <a:endParaRPr lang="id-ID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78735" y="3803650"/>
              <a:ext cx="98599" cy="697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40508" y="3716971"/>
            <a:ext cx="580993" cy="1153995"/>
            <a:chOff x="1140508" y="3716971"/>
            <a:chExt cx="580993" cy="1153995"/>
          </a:xfrm>
        </p:grpSpPr>
        <p:sp>
          <p:nvSpPr>
            <p:cNvPr id="7" name="Rectangle 6"/>
            <p:cNvSpPr/>
            <p:nvPr/>
          </p:nvSpPr>
          <p:spPr>
            <a:xfrm>
              <a:off x="1140508" y="4501634"/>
              <a:ext cx="580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Prio</a:t>
              </a:r>
              <a:endParaRPr lang="id-ID" dirty="0"/>
            </a:p>
          </p:txBody>
        </p: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H="1" flipV="1">
              <a:off x="1416051" y="3716971"/>
              <a:ext cx="10694" cy="66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99102" y="3803650"/>
            <a:ext cx="963725" cy="1067316"/>
            <a:chOff x="1699102" y="3803650"/>
            <a:chExt cx="963725" cy="1067316"/>
          </a:xfrm>
        </p:grpSpPr>
        <p:sp>
          <p:nvSpPr>
            <p:cNvPr id="9" name="Rectangle 8"/>
            <p:cNvSpPr/>
            <p:nvPr/>
          </p:nvSpPr>
          <p:spPr>
            <a:xfrm>
              <a:off x="1699102" y="4501634"/>
              <a:ext cx="963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Next(P)</a:t>
              </a:r>
              <a:endParaRPr lang="id-ID" dirty="0"/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H="1" flipV="1">
              <a:off x="1993900" y="3803650"/>
              <a:ext cx="187065" cy="697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58082" y="5726021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Add(&amp;Q,1,2);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677334" y="2991818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1490360" y="2996185"/>
            <a:ext cx="54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3649205" y="38645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</a:t>
            </a:r>
            <a:endParaRPr lang="id-ID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06844"/>
              </p:ext>
            </p:extLst>
          </p:nvPr>
        </p:nvGraphicFramePr>
        <p:xfrm>
          <a:off x="2864749" y="3370023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0749" t="23885" r="53145" b="52898"/>
          <a:stretch/>
        </p:blipFill>
        <p:spPr>
          <a:xfrm>
            <a:off x="6010299" y="4615109"/>
            <a:ext cx="4158737" cy="192490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4215742" y="3373025"/>
            <a:ext cx="688676" cy="3558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79997" y="33512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89083" y="33611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0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10699"/>
              </p:ext>
            </p:extLst>
          </p:nvPr>
        </p:nvGraphicFramePr>
        <p:xfrm>
          <a:off x="5101145" y="3369965"/>
          <a:ext cx="2019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</a:tblGrid>
              <a:tr h="3521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358082" y="6018433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Add(&amp;Q,8,3);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853846" y="38347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84278" y="3374961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942752" y="3363086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497479" y="3374961"/>
            <a:ext cx="614292" cy="3420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0515" y="334763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940438" y="337302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grpSp>
        <p:nvGrpSpPr>
          <p:cNvPr id="41" name="Group 40"/>
          <p:cNvGrpSpPr/>
          <p:nvPr/>
        </p:nvGrpSpPr>
        <p:grpSpPr>
          <a:xfrm>
            <a:off x="4402183" y="3557691"/>
            <a:ext cx="2402442" cy="676210"/>
            <a:chOff x="4402183" y="3557691"/>
            <a:chExt cx="2402442" cy="67621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804625" y="3557691"/>
              <a:ext cx="0" cy="6463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41371" y="4233901"/>
              <a:ext cx="236325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402183" y="3803650"/>
              <a:ext cx="26126" cy="43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2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20808 -4.44444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13 -0.0039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08 -4.07407E-6 L 0.38633 0.0023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0" grpId="1"/>
      <p:bldP spid="20" grpId="2"/>
      <p:bldP spid="21" grpId="0"/>
      <p:bldP spid="21" grpId="1"/>
      <p:bldP spid="22" grpId="0"/>
      <p:bldP spid="22" grpId="1"/>
      <p:bldP spid="28" grpId="0"/>
      <p:bldP spid="29" grpId="0"/>
      <p:bldP spid="29" grpId="1"/>
      <p:bldP spid="32" grpId="0"/>
      <p:bldP spid="33" grpId="0"/>
      <p:bldP spid="33" grpId="1"/>
      <p:bldP spid="34" grpId="0"/>
      <p:bldP spid="35" grpId="0"/>
      <p:bldP spid="35" grpId="1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23921" cy="777766"/>
          </a:xfrm>
        </p:spPr>
        <p:txBody>
          <a:bodyPr>
            <a:normAutofit/>
          </a:bodyPr>
          <a:lstStyle/>
          <a:p>
            <a:r>
              <a:rPr lang="id-ID" dirty="0" smtClean="0"/>
              <a:t>Sourcecode Delete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17" t="20583" r="56019" b="32435"/>
          <a:stretch/>
        </p:blipFill>
        <p:spPr>
          <a:xfrm>
            <a:off x="6968358" y="1954924"/>
            <a:ext cx="3988676" cy="452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04237" y="3717300"/>
            <a:ext cx="5497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B050"/>
                </a:solidFill>
              </a:rPr>
              <a:t>Operasi Yang digunakan untuk mehapus data .</a:t>
            </a:r>
          </a:p>
          <a:p>
            <a:r>
              <a:rPr lang="id-ID" b="1" dirty="0" smtClean="0">
                <a:solidFill>
                  <a:srgbClr val="00B050"/>
                </a:solidFill>
              </a:rPr>
              <a:t>Dengan aturan hapus nilai depan (DelFirst) </a:t>
            </a:r>
            <a:endParaRPr lang="id-ID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636363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694</TotalTime>
  <Words>376</Words>
  <Application>Microsoft Office PowerPoint</Application>
  <PresentationFormat>Widescreen</PresentationFormat>
  <Paragraphs>105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Times New Roman</vt:lpstr>
      <vt:lpstr>Wingdings</vt:lpstr>
      <vt:lpstr>Wingdings 2</vt:lpstr>
      <vt:lpstr>Quotable</vt:lpstr>
      <vt:lpstr>Priority Queue</vt:lpstr>
      <vt:lpstr>Contoh antrian Kehidupan Sehari – Hari </vt:lpstr>
      <vt:lpstr>Priority</vt:lpstr>
      <vt:lpstr>Contoh : </vt:lpstr>
      <vt:lpstr>Operasi Queue Priority</vt:lpstr>
      <vt:lpstr>Header Queue Priority</vt:lpstr>
      <vt:lpstr>Sourcecode Add</vt:lpstr>
      <vt:lpstr>Operasi add</vt:lpstr>
      <vt:lpstr>Sourcecode Delete</vt:lpstr>
      <vt:lpstr>Operasi Delete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10</dc:title>
  <dc:creator>Asus A455L</dc:creator>
  <cp:lastModifiedBy>LABDAS</cp:lastModifiedBy>
  <cp:revision>103</cp:revision>
  <dcterms:created xsi:type="dcterms:W3CDTF">2016-09-08T03:52:04Z</dcterms:created>
  <dcterms:modified xsi:type="dcterms:W3CDTF">2016-12-08T06:25:01Z</dcterms:modified>
</cp:coreProperties>
</file>